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1"/>
    <p:restoredTop sz="94407"/>
  </p:normalViewPr>
  <p:slideViewPr>
    <p:cSldViewPr>
      <p:cViewPr varScale="1">
        <p:scale>
          <a:sx n="115" d="100"/>
          <a:sy n="115" d="100"/>
        </p:scale>
        <p:origin x="2456" y="19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93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8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15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29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75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1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55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0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78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68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395C-0B42-4BFE-A589-C80546EC34B5}" type="datetimeFigureOut">
              <a:rPr lang="es-ES" smtClean="0"/>
              <a:t>29/9/19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E17C-7554-40ED-8FFF-9BC5F2427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31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1075953" y="3124005"/>
            <a:ext cx="2847975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Lost to follow-up (n=1, in post-treatment year)</a:t>
            </a: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Discontinued intervention (n=0)</a:t>
            </a:r>
            <a:endParaRPr kumimoji="0" lang="en-CA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1049188" y="1975924"/>
            <a:ext cx="2847975" cy="71385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Allocated to OC (n=18)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Received allocated intervention (n=18)</a:t>
            </a: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Did not receive allocated intervention (n=0)</a:t>
            </a:r>
            <a:endParaRPr kumimoji="0" lang="en-CA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4964385" y="3124005"/>
            <a:ext cx="2843213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Lost to follow-up (n=1, in post-treatment year)</a:t>
            </a: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Discontinued intervention (n=0) </a:t>
            </a:r>
            <a:endParaRPr kumimoji="0" lang="en-CA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3686026" y="1602627"/>
            <a:ext cx="1433512" cy="338138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Allocation</a:t>
            </a:r>
            <a:endParaRPr kumimoji="0" lang="en-US" altLang="es-ES" sz="12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1" name="AutoShape 32"/>
          <p:cNvSpPr>
            <a:spLocks noChangeArrowheads="1"/>
          </p:cNvSpPr>
          <p:nvPr/>
        </p:nvSpPr>
        <p:spPr bwMode="auto">
          <a:xfrm>
            <a:off x="3020169" y="4189338"/>
            <a:ext cx="2865670" cy="350985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Small RNA</a:t>
            </a:r>
            <a:r>
              <a:rPr kumimoji="0" lang="en-US" altLang="es-E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sequencing (n=12)</a:t>
            </a:r>
            <a:endParaRPr kumimoji="0" lang="en-US" altLang="es-ES" sz="12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" name="AutoShape 33"/>
          <p:cNvSpPr>
            <a:spLocks noChangeArrowheads="1"/>
          </p:cNvSpPr>
          <p:nvPr/>
        </p:nvSpPr>
        <p:spPr bwMode="auto">
          <a:xfrm>
            <a:off x="3686026" y="2756233"/>
            <a:ext cx="1444625" cy="349250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Follow-Up</a:t>
            </a:r>
            <a:endParaRPr kumimoji="0" lang="en-US" altLang="es-ES" sz="12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41"/>
          <p:cNvSpPr>
            <a:spLocks noChangeArrowheads="1"/>
          </p:cNvSpPr>
          <p:nvPr/>
        </p:nvSpPr>
        <p:spPr bwMode="auto">
          <a:xfrm>
            <a:off x="3417264" y="819749"/>
            <a:ext cx="1907162" cy="347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Initially</a:t>
            </a:r>
            <a:r>
              <a:rPr kumimoji="0" lang="en-CA" altLang="es-E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en-CA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Randomized (n=36)</a:t>
            </a:r>
            <a:endParaRPr kumimoji="0" lang="en-CA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5536" y="219911"/>
            <a:ext cx="76171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Supplemental Figure 1. </a:t>
            </a:r>
            <a:r>
              <a:rPr kumimoji="0" lang="en-US" altLang="es-E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Girls with PCOS with spare</a:t>
            </a:r>
            <a:r>
              <a:rPr kumimoji="0" lang="en-US" altLang="es-E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samples in whom miRNAs assessment was performed </a:t>
            </a:r>
            <a:r>
              <a:rPr kumimoji="0" lang="en-US" altLang="es-E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4387063" y="1160473"/>
            <a:ext cx="0" cy="37718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263577" y="1537653"/>
            <a:ext cx="41409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2262641" y="1537653"/>
            <a:ext cx="1872" cy="43827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6404545" y="1537653"/>
            <a:ext cx="0" cy="42597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2264513" y="2692005"/>
            <a:ext cx="0" cy="432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32"/>
          <p:cNvSpPr>
            <a:spLocks noChangeArrowheads="1"/>
          </p:cNvSpPr>
          <p:nvPr/>
        </p:nvSpPr>
        <p:spPr bwMode="auto">
          <a:xfrm>
            <a:off x="3035366" y="5301208"/>
            <a:ext cx="2865672" cy="354151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ES" sz="1200" dirty="0"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n-U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alidation by RT-qPCR (n=31)</a:t>
            </a:r>
            <a:endParaRPr kumimoji="0" lang="en-U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48" name="47 Conector recto de flecha"/>
          <p:cNvCxnSpPr/>
          <p:nvPr/>
        </p:nvCxnSpPr>
        <p:spPr>
          <a:xfrm>
            <a:off x="6407118" y="2619949"/>
            <a:ext cx="0" cy="49222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7"/>
          <p:cNvSpPr>
            <a:spLocks noChangeArrowheads="1"/>
          </p:cNvSpPr>
          <p:nvPr/>
        </p:nvSpPr>
        <p:spPr bwMode="auto">
          <a:xfrm>
            <a:off x="4964385" y="1976051"/>
            <a:ext cx="2847975" cy="71385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Allocated to SPIOMET</a:t>
            </a:r>
            <a:r>
              <a:rPr kumimoji="0" lang="en-CA" altLang="es-E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 </a:t>
            </a: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(n=18)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Received allocated intervention (n=18)</a:t>
            </a:r>
            <a:endParaRPr kumimoji="0" lang="es-ES" altLang="es-E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CA" alt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Arial" pitchFamily="34" charset="0"/>
              </a:rPr>
              <a:t>Did not receive allocated intervention (n=0)</a:t>
            </a:r>
            <a:endParaRPr kumimoji="0" lang="en-CA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cxnSp>
        <p:nvCxnSpPr>
          <p:cNvPr id="56" name="55 Conector recto de flecha"/>
          <p:cNvCxnSpPr>
            <a:endCxn id="59" idx="0"/>
          </p:cNvCxnSpPr>
          <p:nvPr/>
        </p:nvCxnSpPr>
        <p:spPr>
          <a:xfrm>
            <a:off x="3557901" y="4725144"/>
            <a:ext cx="5988" cy="18582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4854046" y="4910971"/>
            <a:ext cx="10200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cs typeface="Arial" panose="020B0604020202020204" pitchFamily="34" charset="0"/>
              </a:rPr>
              <a:t>SPIOMET (n=6</a:t>
            </a:r>
            <a:r>
              <a:rPr lang="es-ES" sz="1000" dirty="0"/>
              <a:t>)</a:t>
            </a:r>
          </a:p>
        </p:txBody>
      </p:sp>
      <p:sp>
        <p:nvSpPr>
          <p:cNvPr id="65" name="64 Rectángulo"/>
          <p:cNvSpPr/>
          <p:nvPr/>
        </p:nvSpPr>
        <p:spPr>
          <a:xfrm>
            <a:off x="6231605" y="4818057"/>
            <a:ext cx="1638399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000" dirty="0" err="1">
                <a:ea typeface="Calibri" pitchFamily="34" charset="0"/>
                <a:cs typeface="Arial" pitchFamily="34" charset="0"/>
              </a:rPr>
              <a:t>Age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- and BMI-</a:t>
            </a:r>
            <a:r>
              <a:rPr lang="es-ES" sz="1000" dirty="0" err="1">
                <a:ea typeface="Calibri" pitchFamily="34" charset="0"/>
                <a:cs typeface="Arial" pitchFamily="34" charset="0"/>
              </a:rPr>
              <a:t>matched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 control </a:t>
            </a:r>
            <a:r>
              <a:rPr lang="es-ES" sz="1000" dirty="0" err="1">
                <a:ea typeface="Calibri" pitchFamily="34" charset="0"/>
                <a:cs typeface="Arial" pitchFamily="34" charset="0"/>
              </a:rPr>
              <a:t>girls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 (n=6)</a:t>
            </a:r>
          </a:p>
        </p:txBody>
      </p:sp>
      <p:sp>
        <p:nvSpPr>
          <p:cNvPr id="33" name="AutoShape 33"/>
          <p:cNvSpPr>
            <a:spLocks noChangeArrowheads="1"/>
          </p:cNvSpPr>
          <p:nvPr/>
        </p:nvSpPr>
        <p:spPr bwMode="auto">
          <a:xfrm>
            <a:off x="3020168" y="3628061"/>
            <a:ext cx="2865671" cy="512163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Completed study (n=34)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ES" sz="1200" dirty="0">
                <a:ea typeface="Times New Roman" pitchFamily="18" charset="0"/>
                <a:cs typeface="Arial" pitchFamily="34" charset="0"/>
              </a:rPr>
              <a:t>Spare sample for miRNA assessment (n=31)</a:t>
            </a:r>
            <a:endParaRPr kumimoji="0" lang="en-US" altLang="es-ES" sz="12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9" name="48 CuadroTexto"/>
          <p:cNvSpPr txBox="1"/>
          <p:nvPr/>
        </p:nvSpPr>
        <p:spPr>
          <a:xfrm>
            <a:off x="3053846" y="4910971"/>
            <a:ext cx="10200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ES" sz="1000" dirty="0">
                <a:cs typeface="Arial" panose="020B0604020202020204" pitchFamily="34" charset="0"/>
              </a:rPr>
              <a:t>OC (n=6</a:t>
            </a:r>
            <a:r>
              <a:rPr lang="es-ES" sz="1000" dirty="0"/>
              <a:t>)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6252959" y="5909210"/>
            <a:ext cx="1638399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000" dirty="0" err="1">
                <a:ea typeface="Calibri" pitchFamily="34" charset="0"/>
                <a:cs typeface="Arial" pitchFamily="34" charset="0"/>
              </a:rPr>
              <a:t>Age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 and BMI-</a:t>
            </a:r>
            <a:r>
              <a:rPr lang="es-ES" sz="1000" dirty="0" err="1">
                <a:ea typeface="Calibri" pitchFamily="34" charset="0"/>
                <a:cs typeface="Arial" pitchFamily="34" charset="0"/>
              </a:rPr>
              <a:t>matched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 control </a:t>
            </a:r>
            <a:r>
              <a:rPr lang="es-ES" sz="1000" dirty="0" err="1">
                <a:ea typeface="Calibri" pitchFamily="34" charset="0"/>
                <a:cs typeface="Arial" pitchFamily="34" charset="0"/>
              </a:rPr>
              <a:t>girls</a:t>
            </a:r>
            <a:r>
              <a:rPr lang="es-ES" sz="1000" dirty="0">
                <a:ea typeface="Calibri" pitchFamily="34" charset="0"/>
                <a:cs typeface="Arial" pitchFamily="34" charset="0"/>
              </a:rPr>
              <a:t> (n=13)</a:t>
            </a:r>
          </a:p>
        </p:txBody>
      </p:sp>
      <p:cxnSp>
        <p:nvCxnSpPr>
          <p:cNvPr id="26" name="25 Conector recto"/>
          <p:cNvCxnSpPr/>
          <p:nvPr/>
        </p:nvCxnSpPr>
        <p:spPr>
          <a:xfrm>
            <a:off x="3557901" y="4719818"/>
            <a:ext cx="18061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>
            <a:off x="4482803" y="4540826"/>
            <a:ext cx="0" cy="17899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>
            <a:off x="5364088" y="4725144"/>
            <a:ext cx="1" cy="18582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/>
          <p:nvPr/>
        </p:nvCxnSpPr>
        <p:spPr>
          <a:xfrm>
            <a:off x="4490883" y="5655359"/>
            <a:ext cx="0" cy="17899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5885839" y="4509120"/>
            <a:ext cx="789042" cy="27773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55 Conector recto de flecha"/>
          <p:cNvCxnSpPr/>
          <p:nvPr/>
        </p:nvCxnSpPr>
        <p:spPr>
          <a:xfrm>
            <a:off x="3563888" y="5835461"/>
            <a:ext cx="1" cy="18582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56 CuadroTexto"/>
          <p:cNvSpPr txBox="1"/>
          <p:nvPr/>
        </p:nvSpPr>
        <p:spPr>
          <a:xfrm>
            <a:off x="4854046" y="6021288"/>
            <a:ext cx="10200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cs typeface="Arial" panose="020B0604020202020204" pitchFamily="34" charset="0"/>
              </a:rPr>
              <a:t>SPIOMET (n=15</a:t>
            </a:r>
            <a:r>
              <a:rPr lang="es-ES" sz="1000" dirty="0"/>
              <a:t>)</a:t>
            </a:r>
          </a:p>
        </p:txBody>
      </p:sp>
      <p:sp>
        <p:nvSpPr>
          <p:cNvPr id="40" name="48 CuadroTexto"/>
          <p:cNvSpPr txBox="1"/>
          <p:nvPr/>
        </p:nvSpPr>
        <p:spPr>
          <a:xfrm>
            <a:off x="3053846" y="6021288"/>
            <a:ext cx="10200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ES" sz="1000" dirty="0">
                <a:cs typeface="Arial" panose="020B0604020202020204" pitchFamily="34" charset="0"/>
              </a:rPr>
              <a:t>OC (n=16</a:t>
            </a:r>
            <a:r>
              <a:rPr lang="es-ES" sz="1000" dirty="0"/>
              <a:t>)</a:t>
            </a:r>
          </a:p>
        </p:txBody>
      </p:sp>
      <p:cxnSp>
        <p:nvCxnSpPr>
          <p:cNvPr id="41" name="25 Conector recto"/>
          <p:cNvCxnSpPr/>
          <p:nvPr/>
        </p:nvCxnSpPr>
        <p:spPr>
          <a:xfrm>
            <a:off x="3565108" y="5834351"/>
            <a:ext cx="18061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81 Conector recto de flecha"/>
          <p:cNvCxnSpPr/>
          <p:nvPr/>
        </p:nvCxnSpPr>
        <p:spPr>
          <a:xfrm>
            <a:off x="5364088" y="5835461"/>
            <a:ext cx="1" cy="18582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4 Conector recto de flecha"/>
          <p:cNvCxnSpPr/>
          <p:nvPr/>
        </p:nvCxnSpPr>
        <p:spPr>
          <a:xfrm>
            <a:off x="5895343" y="5631476"/>
            <a:ext cx="779538" cy="2273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221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192</Words>
  <Application>Microsoft Macintosh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Diaz Silva</dc:creator>
  <cp:lastModifiedBy>Lourdes Ibañez Toda</cp:lastModifiedBy>
  <cp:revision>22</cp:revision>
  <cp:lastPrinted>2019-04-08T07:32:01Z</cp:lastPrinted>
  <dcterms:created xsi:type="dcterms:W3CDTF">2019-04-05T10:20:38Z</dcterms:created>
  <dcterms:modified xsi:type="dcterms:W3CDTF">2019-09-29T17:05:03Z</dcterms:modified>
</cp:coreProperties>
</file>