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  <p:sldMasterId id="2147483710" r:id="rId2"/>
  </p:sldMasterIdLst>
  <p:notesMasterIdLst>
    <p:notesMasterId r:id="rId17"/>
  </p:notesMasterIdLst>
  <p:handoutMasterIdLst>
    <p:handoutMasterId r:id="rId18"/>
  </p:handoutMasterIdLst>
  <p:sldIdLst>
    <p:sldId id="330" r:id="rId3"/>
    <p:sldId id="296" r:id="rId4"/>
    <p:sldId id="332" r:id="rId5"/>
    <p:sldId id="356" r:id="rId6"/>
    <p:sldId id="357" r:id="rId7"/>
    <p:sldId id="358" r:id="rId8"/>
    <p:sldId id="333" r:id="rId9"/>
    <p:sldId id="359" r:id="rId10"/>
    <p:sldId id="350" r:id="rId11"/>
    <p:sldId id="338" r:id="rId12"/>
    <p:sldId id="339" r:id="rId13"/>
    <p:sldId id="355" r:id="rId14"/>
    <p:sldId id="354" r:id="rId15"/>
    <p:sldId id="334" r:id="rId16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3333"/>
    <a:srgbClr val="FF00FF"/>
    <a:srgbClr val="CC66FF"/>
    <a:srgbClr val="87CB3D"/>
    <a:srgbClr val="5C8E26"/>
    <a:srgbClr val="008000"/>
    <a:srgbClr val="FF6600"/>
    <a:srgbClr val="000000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27102A9-8310-4765-A935-A1911B00CA55}" styleName="淡色スタイル 1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05" autoAdjust="0"/>
    <p:restoredTop sz="80467" autoAdjust="0"/>
  </p:normalViewPr>
  <p:slideViewPr>
    <p:cSldViewPr>
      <p:cViewPr varScale="1">
        <p:scale>
          <a:sx n="108" d="100"/>
          <a:sy n="108" d="100"/>
        </p:scale>
        <p:origin x="33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92"/>
    </p:cViewPr>
  </p:sorterViewPr>
  <p:notesViewPr>
    <p:cSldViewPr>
      <p:cViewPr varScale="1">
        <p:scale>
          <a:sx n="82" d="100"/>
          <a:sy n="82" d="100"/>
        </p:scale>
        <p:origin x="-2016" y="-84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CAE67E-1C02-455F-A2AB-B279BD611A9A}" type="datetimeFigureOut">
              <a:rPr kumimoji="1" lang="ja-JP" altLang="en-US" smtClean="0"/>
              <a:t>2018/8/28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D1431F-37EF-4D8F-842F-7C621DF542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6686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38" y="0"/>
            <a:ext cx="29502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6125"/>
            <a:ext cx="4968875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262" y="4721225"/>
            <a:ext cx="4990677" cy="4471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2 レベル</a:t>
            </a:r>
          </a:p>
          <a:p>
            <a:pPr lvl="2"/>
            <a:r>
              <a:rPr lang="ja-JP" altLang="en-US" noProof="0" smtClean="0"/>
              <a:t>第 3 レベル</a:t>
            </a:r>
          </a:p>
          <a:p>
            <a:pPr lvl="3"/>
            <a:r>
              <a:rPr lang="ja-JP" altLang="en-US" noProof="0" smtClean="0"/>
              <a:t>第 4 レベル</a:t>
            </a:r>
          </a:p>
          <a:p>
            <a:pPr lvl="4"/>
            <a:r>
              <a:rPr lang="ja-JP" altLang="en-US" noProof="0" smtClean="0"/>
              <a:t>第 5 レベル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502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38" y="9442450"/>
            <a:ext cx="29502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9372FB50-0C60-47A2-BB58-1371B9DA03C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989270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ノート プレースホルダ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ja-JP" altLang="en-US" sz="1100" smtClean="0"/>
              <a:t>分子性金属酸化物クラスターとして知られているポリオキソメタレートは、</a:t>
            </a:r>
            <a:r>
              <a:rPr lang="en-US" altLang="ja-JP" sz="1100" smtClean="0"/>
              <a:t>Keggin</a:t>
            </a:r>
            <a:r>
              <a:rPr lang="ja-JP" altLang="en-US" sz="1100" smtClean="0"/>
              <a:t>型や</a:t>
            </a:r>
            <a:r>
              <a:rPr lang="en-US" altLang="ja-JP" sz="1100" smtClean="0"/>
              <a:t>Dawson</a:t>
            </a:r>
            <a:r>
              <a:rPr lang="ja-JP" altLang="en-US" sz="1100" smtClean="0"/>
              <a:t>型と呼ばれる構造を有しております。最も安定な構造である</a:t>
            </a:r>
            <a:r>
              <a:rPr lang="en-US" altLang="ja-JP" sz="1100" smtClean="0"/>
              <a:t>Keggin</a:t>
            </a:r>
            <a:r>
              <a:rPr lang="ja-JP" altLang="en-US" sz="1100" smtClean="0"/>
              <a:t>型構造はヘテロ原子が作る四面体を中心に酸化タングステンの</a:t>
            </a:r>
            <a:r>
              <a:rPr lang="en-US" altLang="ja-JP" sz="1100" smtClean="0"/>
              <a:t>8</a:t>
            </a:r>
            <a:r>
              <a:rPr lang="ja-JP" altLang="en-US" sz="1100" smtClean="0"/>
              <a:t>面体が</a:t>
            </a:r>
            <a:r>
              <a:rPr lang="en-US" altLang="ja-JP" sz="1100" smtClean="0"/>
              <a:t>12</a:t>
            </a:r>
            <a:r>
              <a:rPr lang="ja-JP" altLang="en-US" sz="1100" smtClean="0"/>
              <a:t>個縮合した構造を有しており、ヘテロ原子にはゲルマニウム、シリコン、リンなどのものが報告されています。一方、こちらに示します</a:t>
            </a:r>
            <a:r>
              <a:rPr lang="en-US" altLang="ja-JP" sz="1100" smtClean="0"/>
              <a:t>Dawson</a:t>
            </a:r>
            <a:r>
              <a:rPr lang="ja-JP" altLang="en-US" sz="1100" smtClean="0"/>
              <a:t>型リンタングステートはリン原子が作る</a:t>
            </a:r>
            <a:r>
              <a:rPr lang="en-US" altLang="ja-JP" sz="1100" smtClean="0"/>
              <a:t>4</a:t>
            </a:r>
            <a:r>
              <a:rPr lang="ja-JP" altLang="en-US" sz="1100" smtClean="0"/>
              <a:t>面体が</a:t>
            </a:r>
            <a:r>
              <a:rPr lang="en-US" altLang="ja-JP" sz="1100" smtClean="0"/>
              <a:t>2</a:t>
            </a:r>
            <a:r>
              <a:rPr lang="ja-JP" altLang="en-US" sz="1100" smtClean="0"/>
              <a:t>つと酸化タングステンが作る</a:t>
            </a:r>
            <a:r>
              <a:rPr lang="en-US" altLang="ja-JP" sz="1100" smtClean="0"/>
              <a:t>8</a:t>
            </a:r>
            <a:r>
              <a:rPr lang="ja-JP" altLang="en-US" sz="1100" smtClean="0"/>
              <a:t>面体が</a:t>
            </a:r>
            <a:r>
              <a:rPr lang="en-US" altLang="ja-JP" sz="1100" smtClean="0"/>
              <a:t>18</a:t>
            </a:r>
            <a:r>
              <a:rPr lang="ja-JP" altLang="en-US" sz="1100" smtClean="0"/>
              <a:t>個縮合した構造を有しています。ポリオキソメタレートは一部のタングステンユニットを欠損させ、その欠損部位に</a:t>
            </a:r>
            <a:r>
              <a:rPr lang="en-US" altLang="ja-JP" sz="1100" smtClean="0"/>
              <a:t>Ru</a:t>
            </a:r>
            <a:r>
              <a:rPr lang="ja-JP" altLang="en-US" sz="1100" smtClean="0"/>
              <a:t>などの遷移金属イオンを導入することができます。ルテニウムの酸化還元特性は無機配位子であるポリオキソメタレートの構造に大きく影響を受けると考えられています。</a:t>
            </a:r>
            <a:endParaRPr lang="en-US" altLang="ja-JP" sz="1100" smtClean="0"/>
          </a:p>
        </p:txBody>
      </p:sp>
      <p:sp>
        <p:nvSpPr>
          <p:cNvPr id="32772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BEB1ABC0-39D6-40F3-9869-2A76E0D2EEB8}" type="slidenum">
              <a:rPr lang="ja-JP" altLang="en-US" smtClean="0">
                <a:ea typeface="ＭＳ Ｐゴシック" pitchFamily="50" charset="-128"/>
              </a:rPr>
              <a:pPr eaLnBrk="1" hangingPunct="1">
                <a:spcBef>
                  <a:spcPct val="0"/>
                </a:spcBef>
              </a:pPr>
              <a:t>2</a:t>
            </a:fld>
            <a:endParaRPr lang="en-US" altLang="ja-JP" smtClean="0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ノート プレースホルダ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ja-JP" altLang="en-US" sz="1100" smtClean="0"/>
              <a:t>分子性金属酸化物クラスターとして知られているポリオキソメタレートは、</a:t>
            </a:r>
            <a:r>
              <a:rPr lang="en-US" altLang="ja-JP" sz="1100" smtClean="0"/>
              <a:t>Keggin</a:t>
            </a:r>
            <a:r>
              <a:rPr lang="ja-JP" altLang="en-US" sz="1100" smtClean="0"/>
              <a:t>型や</a:t>
            </a:r>
            <a:r>
              <a:rPr lang="en-US" altLang="ja-JP" sz="1100" smtClean="0"/>
              <a:t>Dawson</a:t>
            </a:r>
            <a:r>
              <a:rPr lang="ja-JP" altLang="en-US" sz="1100" smtClean="0"/>
              <a:t>型と呼ばれる構造を有しております。最も安定な構造である</a:t>
            </a:r>
            <a:r>
              <a:rPr lang="en-US" altLang="ja-JP" sz="1100" smtClean="0"/>
              <a:t>Keggin</a:t>
            </a:r>
            <a:r>
              <a:rPr lang="ja-JP" altLang="en-US" sz="1100" smtClean="0"/>
              <a:t>型構造はヘテロ原子が作る四面体を中心に酸化タングステンの</a:t>
            </a:r>
            <a:r>
              <a:rPr lang="en-US" altLang="ja-JP" sz="1100" smtClean="0"/>
              <a:t>8</a:t>
            </a:r>
            <a:r>
              <a:rPr lang="ja-JP" altLang="en-US" sz="1100" smtClean="0"/>
              <a:t>面体が</a:t>
            </a:r>
            <a:r>
              <a:rPr lang="en-US" altLang="ja-JP" sz="1100" smtClean="0"/>
              <a:t>12</a:t>
            </a:r>
            <a:r>
              <a:rPr lang="ja-JP" altLang="en-US" sz="1100" smtClean="0"/>
              <a:t>個縮合した構造を有しており、ヘテロ原子にはゲルマニウム、シリコン、リンなどのものが報告されています。一方、こちらに示します</a:t>
            </a:r>
            <a:r>
              <a:rPr lang="en-US" altLang="ja-JP" sz="1100" smtClean="0"/>
              <a:t>Dawson</a:t>
            </a:r>
            <a:r>
              <a:rPr lang="ja-JP" altLang="en-US" sz="1100" smtClean="0"/>
              <a:t>型リンタングステートはリン原子が作る</a:t>
            </a:r>
            <a:r>
              <a:rPr lang="en-US" altLang="ja-JP" sz="1100" smtClean="0"/>
              <a:t>4</a:t>
            </a:r>
            <a:r>
              <a:rPr lang="ja-JP" altLang="en-US" sz="1100" smtClean="0"/>
              <a:t>面体が</a:t>
            </a:r>
            <a:r>
              <a:rPr lang="en-US" altLang="ja-JP" sz="1100" smtClean="0"/>
              <a:t>2</a:t>
            </a:r>
            <a:r>
              <a:rPr lang="ja-JP" altLang="en-US" sz="1100" smtClean="0"/>
              <a:t>つと酸化タングステンが作る</a:t>
            </a:r>
            <a:r>
              <a:rPr lang="en-US" altLang="ja-JP" sz="1100" smtClean="0"/>
              <a:t>8</a:t>
            </a:r>
            <a:r>
              <a:rPr lang="ja-JP" altLang="en-US" sz="1100" smtClean="0"/>
              <a:t>面体が</a:t>
            </a:r>
            <a:r>
              <a:rPr lang="en-US" altLang="ja-JP" sz="1100" smtClean="0"/>
              <a:t>18</a:t>
            </a:r>
            <a:r>
              <a:rPr lang="ja-JP" altLang="en-US" sz="1100" smtClean="0"/>
              <a:t>個縮合した構造を有しています。ポリオキソメタレートは一部のタングステンユニットを欠損させ、その欠損部位に</a:t>
            </a:r>
            <a:r>
              <a:rPr lang="en-US" altLang="ja-JP" sz="1100" smtClean="0"/>
              <a:t>Ru</a:t>
            </a:r>
            <a:r>
              <a:rPr lang="ja-JP" altLang="en-US" sz="1100" smtClean="0"/>
              <a:t>などの遷移金属イオンを導入することができます。ルテニウムの酸化還元特性は無機配位子であるポリオキソメタレートの構造に大きく影響を受けると考えられています。</a:t>
            </a:r>
            <a:endParaRPr lang="en-US" altLang="ja-JP" sz="1100" smtClean="0"/>
          </a:p>
        </p:txBody>
      </p:sp>
      <p:sp>
        <p:nvSpPr>
          <p:cNvPr id="32772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BEB1ABC0-39D6-40F3-9869-2A76E0D2EEB8}" type="slidenum">
              <a:rPr lang="ja-JP" altLang="en-US" smtClean="0">
                <a:ea typeface="ＭＳ Ｐゴシック" pitchFamily="50" charset="-128"/>
              </a:rPr>
              <a:pPr eaLnBrk="1" hangingPunct="1">
                <a:spcBef>
                  <a:spcPct val="0"/>
                </a:spcBef>
              </a:pPr>
              <a:t>11</a:t>
            </a:fld>
            <a:endParaRPr lang="en-US" altLang="ja-JP" smtClean="0"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720172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ノート プレースホルダ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ja-JP" altLang="en-US" sz="1100" smtClean="0"/>
              <a:t>分子性金属酸化物クラスターとして知られているポリオキソメタレートは、</a:t>
            </a:r>
            <a:r>
              <a:rPr lang="en-US" altLang="ja-JP" sz="1100" smtClean="0"/>
              <a:t>Keggin</a:t>
            </a:r>
            <a:r>
              <a:rPr lang="ja-JP" altLang="en-US" sz="1100" smtClean="0"/>
              <a:t>型や</a:t>
            </a:r>
            <a:r>
              <a:rPr lang="en-US" altLang="ja-JP" sz="1100" smtClean="0"/>
              <a:t>Dawson</a:t>
            </a:r>
            <a:r>
              <a:rPr lang="ja-JP" altLang="en-US" sz="1100" smtClean="0"/>
              <a:t>型と呼ばれる構造を有しております。最も安定な構造である</a:t>
            </a:r>
            <a:r>
              <a:rPr lang="en-US" altLang="ja-JP" sz="1100" smtClean="0"/>
              <a:t>Keggin</a:t>
            </a:r>
            <a:r>
              <a:rPr lang="ja-JP" altLang="en-US" sz="1100" smtClean="0"/>
              <a:t>型構造はヘテロ原子が作る四面体を中心に酸化タングステンの</a:t>
            </a:r>
            <a:r>
              <a:rPr lang="en-US" altLang="ja-JP" sz="1100" smtClean="0"/>
              <a:t>8</a:t>
            </a:r>
            <a:r>
              <a:rPr lang="ja-JP" altLang="en-US" sz="1100" smtClean="0"/>
              <a:t>面体が</a:t>
            </a:r>
            <a:r>
              <a:rPr lang="en-US" altLang="ja-JP" sz="1100" smtClean="0"/>
              <a:t>12</a:t>
            </a:r>
            <a:r>
              <a:rPr lang="ja-JP" altLang="en-US" sz="1100" smtClean="0"/>
              <a:t>個縮合した構造を有しており、ヘテロ原子にはゲルマニウム、シリコン、リンなどのものが報告されています。一方、こちらに示します</a:t>
            </a:r>
            <a:r>
              <a:rPr lang="en-US" altLang="ja-JP" sz="1100" smtClean="0"/>
              <a:t>Dawson</a:t>
            </a:r>
            <a:r>
              <a:rPr lang="ja-JP" altLang="en-US" sz="1100" smtClean="0"/>
              <a:t>型リンタングステートはリン原子が作る</a:t>
            </a:r>
            <a:r>
              <a:rPr lang="en-US" altLang="ja-JP" sz="1100" smtClean="0"/>
              <a:t>4</a:t>
            </a:r>
            <a:r>
              <a:rPr lang="ja-JP" altLang="en-US" sz="1100" smtClean="0"/>
              <a:t>面体が</a:t>
            </a:r>
            <a:r>
              <a:rPr lang="en-US" altLang="ja-JP" sz="1100" smtClean="0"/>
              <a:t>2</a:t>
            </a:r>
            <a:r>
              <a:rPr lang="ja-JP" altLang="en-US" sz="1100" smtClean="0"/>
              <a:t>つと酸化タングステンが作る</a:t>
            </a:r>
            <a:r>
              <a:rPr lang="en-US" altLang="ja-JP" sz="1100" smtClean="0"/>
              <a:t>8</a:t>
            </a:r>
            <a:r>
              <a:rPr lang="ja-JP" altLang="en-US" sz="1100" smtClean="0"/>
              <a:t>面体が</a:t>
            </a:r>
            <a:r>
              <a:rPr lang="en-US" altLang="ja-JP" sz="1100" smtClean="0"/>
              <a:t>18</a:t>
            </a:r>
            <a:r>
              <a:rPr lang="ja-JP" altLang="en-US" sz="1100" smtClean="0"/>
              <a:t>個縮合した構造を有しています。ポリオキソメタレートは一部のタングステンユニットを欠損させ、その欠損部位に</a:t>
            </a:r>
            <a:r>
              <a:rPr lang="en-US" altLang="ja-JP" sz="1100" smtClean="0"/>
              <a:t>Ru</a:t>
            </a:r>
            <a:r>
              <a:rPr lang="ja-JP" altLang="en-US" sz="1100" smtClean="0"/>
              <a:t>などの遷移金属イオンを導入することができます。ルテニウムの酸化還元特性は無機配位子であるポリオキソメタレートの構造に大きく影響を受けると考えられています。</a:t>
            </a:r>
            <a:endParaRPr lang="en-US" altLang="ja-JP" sz="1100" smtClean="0"/>
          </a:p>
        </p:txBody>
      </p:sp>
      <p:sp>
        <p:nvSpPr>
          <p:cNvPr id="32772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BEB1ABC0-39D6-40F3-9869-2A76E0D2EEB8}" type="slidenum">
              <a:rPr lang="ja-JP" altLang="en-US" smtClean="0">
                <a:ea typeface="ＭＳ Ｐゴシック" pitchFamily="50" charset="-128"/>
              </a:rPr>
              <a:pPr eaLnBrk="1" hangingPunct="1">
                <a:spcBef>
                  <a:spcPct val="0"/>
                </a:spcBef>
              </a:pPr>
              <a:t>12</a:t>
            </a:fld>
            <a:endParaRPr lang="en-US" altLang="ja-JP" smtClean="0"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656136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ノート プレースホルダ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ja-JP" altLang="en-US" sz="1100" smtClean="0"/>
              <a:t>分子性金属酸化物クラスターとして知られているポリオキソメタレートは、</a:t>
            </a:r>
            <a:r>
              <a:rPr lang="en-US" altLang="ja-JP" sz="1100" smtClean="0"/>
              <a:t>Keggin</a:t>
            </a:r>
            <a:r>
              <a:rPr lang="ja-JP" altLang="en-US" sz="1100" smtClean="0"/>
              <a:t>型や</a:t>
            </a:r>
            <a:r>
              <a:rPr lang="en-US" altLang="ja-JP" sz="1100" smtClean="0"/>
              <a:t>Dawson</a:t>
            </a:r>
            <a:r>
              <a:rPr lang="ja-JP" altLang="en-US" sz="1100" smtClean="0"/>
              <a:t>型と呼ばれる構造を有しております。最も安定な構造である</a:t>
            </a:r>
            <a:r>
              <a:rPr lang="en-US" altLang="ja-JP" sz="1100" smtClean="0"/>
              <a:t>Keggin</a:t>
            </a:r>
            <a:r>
              <a:rPr lang="ja-JP" altLang="en-US" sz="1100" smtClean="0"/>
              <a:t>型構造はヘテロ原子が作る四面体を中心に酸化タングステンの</a:t>
            </a:r>
            <a:r>
              <a:rPr lang="en-US" altLang="ja-JP" sz="1100" smtClean="0"/>
              <a:t>8</a:t>
            </a:r>
            <a:r>
              <a:rPr lang="ja-JP" altLang="en-US" sz="1100" smtClean="0"/>
              <a:t>面体が</a:t>
            </a:r>
            <a:r>
              <a:rPr lang="en-US" altLang="ja-JP" sz="1100" smtClean="0"/>
              <a:t>12</a:t>
            </a:r>
            <a:r>
              <a:rPr lang="ja-JP" altLang="en-US" sz="1100" smtClean="0"/>
              <a:t>個縮合した構造を有しており、ヘテロ原子にはゲルマニウム、シリコン、リンなどのものが報告されています。一方、こちらに示します</a:t>
            </a:r>
            <a:r>
              <a:rPr lang="en-US" altLang="ja-JP" sz="1100" smtClean="0"/>
              <a:t>Dawson</a:t>
            </a:r>
            <a:r>
              <a:rPr lang="ja-JP" altLang="en-US" sz="1100" smtClean="0"/>
              <a:t>型リンタングステートはリン原子が作る</a:t>
            </a:r>
            <a:r>
              <a:rPr lang="en-US" altLang="ja-JP" sz="1100" smtClean="0"/>
              <a:t>4</a:t>
            </a:r>
            <a:r>
              <a:rPr lang="ja-JP" altLang="en-US" sz="1100" smtClean="0"/>
              <a:t>面体が</a:t>
            </a:r>
            <a:r>
              <a:rPr lang="en-US" altLang="ja-JP" sz="1100" smtClean="0"/>
              <a:t>2</a:t>
            </a:r>
            <a:r>
              <a:rPr lang="ja-JP" altLang="en-US" sz="1100" smtClean="0"/>
              <a:t>つと酸化タングステンが作る</a:t>
            </a:r>
            <a:r>
              <a:rPr lang="en-US" altLang="ja-JP" sz="1100" smtClean="0"/>
              <a:t>8</a:t>
            </a:r>
            <a:r>
              <a:rPr lang="ja-JP" altLang="en-US" sz="1100" smtClean="0"/>
              <a:t>面体が</a:t>
            </a:r>
            <a:r>
              <a:rPr lang="en-US" altLang="ja-JP" sz="1100" smtClean="0"/>
              <a:t>18</a:t>
            </a:r>
            <a:r>
              <a:rPr lang="ja-JP" altLang="en-US" sz="1100" smtClean="0"/>
              <a:t>個縮合した構造を有しています。ポリオキソメタレートは一部のタングステンユニットを欠損させ、その欠損部位に</a:t>
            </a:r>
            <a:r>
              <a:rPr lang="en-US" altLang="ja-JP" sz="1100" smtClean="0"/>
              <a:t>Ru</a:t>
            </a:r>
            <a:r>
              <a:rPr lang="ja-JP" altLang="en-US" sz="1100" smtClean="0"/>
              <a:t>などの遷移金属イオンを導入することができます。ルテニウムの酸化還元特性は無機配位子であるポリオキソメタレートの構造に大きく影響を受けると考えられています。</a:t>
            </a:r>
            <a:endParaRPr lang="en-US" altLang="ja-JP" sz="1100" smtClean="0"/>
          </a:p>
        </p:txBody>
      </p:sp>
      <p:sp>
        <p:nvSpPr>
          <p:cNvPr id="32772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BEB1ABC0-39D6-40F3-9869-2A76E0D2EEB8}" type="slidenum">
              <a:rPr lang="ja-JP" altLang="en-US" smtClean="0">
                <a:ea typeface="ＭＳ Ｐゴシック" pitchFamily="50" charset="-128"/>
              </a:rPr>
              <a:pPr eaLnBrk="1" hangingPunct="1">
                <a:spcBef>
                  <a:spcPct val="0"/>
                </a:spcBef>
              </a:pPr>
              <a:t>13</a:t>
            </a:fld>
            <a:endParaRPr lang="en-US" altLang="ja-JP" smtClean="0"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796000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ノート プレースホルダ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ja-JP" altLang="en-US" sz="1100" smtClean="0"/>
              <a:t>分子性金属酸化物クラスターとして知られているポリオキソメタレートは、</a:t>
            </a:r>
            <a:r>
              <a:rPr lang="en-US" altLang="ja-JP" sz="1100" smtClean="0"/>
              <a:t>Keggin</a:t>
            </a:r>
            <a:r>
              <a:rPr lang="ja-JP" altLang="en-US" sz="1100" smtClean="0"/>
              <a:t>型や</a:t>
            </a:r>
            <a:r>
              <a:rPr lang="en-US" altLang="ja-JP" sz="1100" smtClean="0"/>
              <a:t>Dawson</a:t>
            </a:r>
            <a:r>
              <a:rPr lang="ja-JP" altLang="en-US" sz="1100" smtClean="0"/>
              <a:t>型と呼ばれる構造を有しております。最も安定な構造である</a:t>
            </a:r>
            <a:r>
              <a:rPr lang="en-US" altLang="ja-JP" sz="1100" smtClean="0"/>
              <a:t>Keggin</a:t>
            </a:r>
            <a:r>
              <a:rPr lang="ja-JP" altLang="en-US" sz="1100" smtClean="0"/>
              <a:t>型構造はヘテロ原子が作る四面体を中心に酸化タングステンの</a:t>
            </a:r>
            <a:r>
              <a:rPr lang="en-US" altLang="ja-JP" sz="1100" smtClean="0"/>
              <a:t>8</a:t>
            </a:r>
            <a:r>
              <a:rPr lang="ja-JP" altLang="en-US" sz="1100" smtClean="0"/>
              <a:t>面体が</a:t>
            </a:r>
            <a:r>
              <a:rPr lang="en-US" altLang="ja-JP" sz="1100" smtClean="0"/>
              <a:t>12</a:t>
            </a:r>
            <a:r>
              <a:rPr lang="ja-JP" altLang="en-US" sz="1100" smtClean="0"/>
              <a:t>個縮合した構造を有しており、ヘテロ原子にはゲルマニウム、シリコン、リンなどのものが報告されています。一方、こちらに示します</a:t>
            </a:r>
            <a:r>
              <a:rPr lang="en-US" altLang="ja-JP" sz="1100" smtClean="0"/>
              <a:t>Dawson</a:t>
            </a:r>
            <a:r>
              <a:rPr lang="ja-JP" altLang="en-US" sz="1100" smtClean="0"/>
              <a:t>型リンタングステートはリン原子が作る</a:t>
            </a:r>
            <a:r>
              <a:rPr lang="en-US" altLang="ja-JP" sz="1100" smtClean="0"/>
              <a:t>4</a:t>
            </a:r>
            <a:r>
              <a:rPr lang="ja-JP" altLang="en-US" sz="1100" smtClean="0"/>
              <a:t>面体が</a:t>
            </a:r>
            <a:r>
              <a:rPr lang="en-US" altLang="ja-JP" sz="1100" smtClean="0"/>
              <a:t>2</a:t>
            </a:r>
            <a:r>
              <a:rPr lang="ja-JP" altLang="en-US" sz="1100" smtClean="0"/>
              <a:t>つと酸化タングステンが作る</a:t>
            </a:r>
            <a:r>
              <a:rPr lang="en-US" altLang="ja-JP" sz="1100" smtClean="0"/>
              <a:t>8</a:t>
            </a:r>
            <a:r>
              <a:rPr lang="ja-JP" altLang="en-US" sz="1100" smtClean="0"/>
              <a:t>面体が</a:t>
            </a:r>
            <a:r>
              <a:rPr lang="en-US" altLang="ja-JP" sz="1100" smtClean="0"/>
              <a:t>18</a:t>
            </a:r>
            <a:r>
              <a:rPr lang="ja-JP" altLang="en-US" sz="1100" smtClean="0"/>
              <a:t>個縮合した構造を有しています。ポリオキソメタレートは一部のタングステンユニットを欠損させ、その欠損部位に</a:t>
            </a:r>
            <a:r>
              <a:rPr lang="en-US" altLang="ja-JP" sz="1100" smtClean="0"/>
              <a:t>Ru</a:t>
            </a:r>
            <a:r>
              <a:rPr lang="ja-JP" altLang="en-US" sz="1100" smtClean="0"/>
              <a:t>などの遷移金属イオンを導入することができます。ルテニウムの酸化還元特性は無機配位子であるポリオキソメタレートの構造に大きく影響を受けると考えられています。</a:t>
            </a:r>
            <a:endParaRPr lang="en-US" altLang="ja-JP" sz="1100" smtClean="0"/>
          </a:p>
        </p:txBody>
      </p:sp>
      <p:sp>
        <p:nvSpPr>
          <p:cNvPr id="32772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BEB1ABC0-39D6-40F3-9869-2A76E0D2EEB8}" type="slidenum">
              <a:rPr lang="ja-JP" altLang="en-US" smtClean="0">
                <a:ea typeface="ＭＳ Ｐゴシック" pitchFamily="50" charset="-128"/>
              </a:rPr>
              <a:pPr eaLnBrk="1" hangingPunct="1">
                <a:spcBef>
                  <a:spcPct val="0"/>
                </a:spcBef>
              </a:pPr>
              <a:t>14</a:t>
            </a:fld>
            <a:endParaRPr lang="en-US" altLang="ja-JP" smtClean="0"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202226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ノート プレースホルダ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ja-JP" altLang="en-US" sz="1100" smtClean="0"/>
              <a:t>分子性金属酸化物クラスターとして知られているポリオキソメタレートは、</a:t>
            </a:r>
            <a:r>
              <a:rPr lang="en-US" altLang="ja-JP" sz="1100" smtClean="0"/>
              <a:t>Keggin</a:t>
            </a:r>
            <a:r>
              <a:rPr lang="ja-JP" altLang="en-US" sz="1100" smtClean="0"/>
              <a:t>型や</a:t>
            </a:r>
            <a:r>
              <a:rPr lang="en-US" altLang="ja-JP" sz="1100" smtClean="0"/>
              <a:t>Dawson</a:t>
            </a:r>
            <a:r>
              <a:rPr lang="ja-JP" altLang="en-US" sz="1100" smtClean="0"/>
              <a:t>型と呼ばれる構造を有しております。最も安定な構造である</a:t>
            </a:r>
            <a:r>
              <a:rPr lang="en-US" altLang="ja-JP" sz="1100" smtClean="0"/>
              <a:t>Keggin</a:t>
            </a:r>
            <a:r>
              <a:rPr lang="ja-JP" altLang="en-US" sz="1100" smtClean="0"/>
              <a:t>型構造はヘテロ原子が作る四面体を中心に酸化タングステンの</a:t>
            </a:r>
            <a:r>
              <a:rPr lang="en-US" altLang="ja-JP" sz="1100" smtClean="0"/>
              <a:t>8</a:t>
            </a:r>
            <a:r>
              <a:rPr lang="ja-JP" altLang="en-US" sz="1100" smtClean="0"/>
              <a:t>面体が</a:t>
            </a:r>
            <a:r>
              <a:rPr lang="en-US" altLang="ja-JP" sz="1100" smtClean="0"/>
              <a:t>12</a:t>
            </a:r>
            <a:r>
              <a:rPr lang="ja-JP" altLang="en-US" sz="1100" smtClean="0"/>
              <a:t>個縮合した構造を有しており、ヘテロ原子にはゲルマニウム、シリコン、リンなどのものが報告されています。一方、こちらに示します</a:t>
            </a:r>
            <a:r>
              <a:rPr lang="en-US" altLang="ja-JP" sz="1100" smtClean="0"/>
              <a:t>Dawson</a:t>
            </a:r>
            <a:r>
              <a:rPr lang="ja-JP" altLang="en-US" sz="1100" smtClean="0"/>
              <a:t>型リンタングステートはリン原子が作る</a:t>
            </a:r>
            <a:r>
              <a:rPr lang="en-US" altLang="ja-JP" sz="1100" smtClean="0"/>
              <a:t>4</a:t>
            </a:r>
            <a:r>
              <a:rPr lang="ja-JP" altLang="en-US" sz="1100" smtClean="0"/>
              <a:t>面体が</a:t>
            </a:r>
            <a:r>
              <a:rPr lang="en-US" altLang="ja-JP" sz="1100" smtClean="0"/>
              <a:t>2</a:t>
            </a:r>
            <a:r>
              <a:rPr lang="ja-JP" altLang="en-US" sz="1100" smtClean="0"/>
              <a:t>つと酸化タングステンが作る</a:t>
            </a:r>
            <a:r>
              <a:rPr lang="en-US" altLang="ja-JP" sz="1100" smtClean="0"/>
              <a:t>8</a:t>
            </a:r>
            <a:r>
              <a:rPr lang="ja-JP" altLang="en-US" sz="1100" smtClean="0"/>
              <a:t>面体が</a:t>
            </a:r>
            <a:r>
              <a:rPr lang="en-US" altLang="ja-JP" sz="1100" smtClean="0"/>
              <a:t>18</a:t>
            </a:r>
            <a:r>
              <a:rPr lang="ja-JP" altLang="en-US" sz="1100" smtClean="0"/>
              <a:t>個縮合した構造を有しています。ポリオキソメタレートは一部のタングステンユニットを欠損させ、その欠損部位に</a:t>
            </a:r>
            <a:r>
              <a:rPr lang="en-US" altLang="ja-JP" sz="1100" smtClean="0"/>
              <a:t>Ru</a:t>
            </a:r>
            <a:r>
              <a:rPr lang="ja-JP" altLang="en-US" sz="1100" smtClean="0"/>
              <a:t>などの遷移金属イオンを導入することができます。ルテニウムの酸化還元特性は無機配位子であるポリオキソメタレートの構造に大きく影響を受けると考えられています。</a:t>
            </a:r>
            <a:endParaRPr lang="en-US" altLang="ja-JP" sz="1100" smtClean="0"/>
          </a:p>
        </p:txBody>
      </p:sp>
      <p:sp>
        <p:nvSpPr>
          <p:cNvPr id="32772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BEB1ABC0-39D6-40F3-9869-2A76E0D2EEB8}" type="slidenum">
              <a:rPr lang="ja-JP" altLang="en-US" smtClean="0">
                <a:ea typeface="ＭＳ Ｐゴシック" pitchFamily="50" charset="-128"/>
              </a:rPr>
              <a:pPr eaLnBrk="1" hangingPunct="1">
                <a:spcBef>
                  <a:spcPct val="0"/>
                </a:spcBef>
              </a:pPr>
              <a:t>3</a:t>
            </a:fld>
            <a:endParaRPr lang="en-US" altLang="ja-JP" smtClean="0"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935093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ノート プレースホルダ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ja-JP" altLang="en-US" sz="1100" smtClean="0"/>
              <a:t>分子性金属酸化物クラスターとして知られているポリオキソメタレートは、</a:t>
            </a:r>
            <a:r>
              <a:rPr lang="en-US" altLang="ja-JP" sz="1100" smtClean="0"/>
              <a:t>Keggin</a:t>
            </a:r>
            <a:r>
              <a:rPr lang="ja-JP" altLang="en-US" sz="1100" smtClean="0"/>
              <a:t>型や</a:t>
            </a:r>
            <a:r>
              <a:rPr lang="en-US" altLang="ja-JP" sz="1100" smtClean="0"/>
              <a:t>Dawson</a:t>
            </a:r>
            <a:r>
              <a:rPr lang="ja-JP" altLang="en-US" sz="1100" smtClean="0"/>
              <a:t>型と呼ばれる構造を有しております。最も安定な構造である</a:t>
            </a:r>
            <a:r>
              <a:rPr lang="en-US" altLang="ja-JP" sz="1100" smtClean="0"/>
              <a:t>Keggin</a:t>
            </a:r>
            <a:r>
              <a:rPr lang="ja-JP" altLang="en-US" sz="1100" smtClean="0"/>
              <a:t>型構造はヘテロ原子が作る四面体を中心に酸化タングステンの</a:t>
            </a:r>
            <a:r>
              <a:rPr lang="en-US" altLang="ja-JP" sz="1100" smtClean="0"/>
              <a:t>8</a:t>
            </a:r>
            <a:r>
              <a:rPr lang="ja-JP" altLang="en-US" sz="1100" smtClean="0"/>
              <a:t>面体が</a:t>
            </a:r>
            <a:r>
              <a:rPr lang="en-US" altLang="ja-JP" sz="1100" smtClean="0"/>
              <a:t>12</a:t>
            </a:r>
            <a:r>
              <a:rPr lang="ja-JP" altLang="en-US" sz="1100" smtClean="0"/>
              <a:t>個縮合した構造を有しており、ヘテロ原子にはゲルマニウム、シリコン、リンなどのものが報告されています。一方、こちらに示します</a:t>
            </a:r>
            <a:r>
              <a:rPr lang="en-US" altLang="ja-JP" sz="1100" smtClean="0"/>
              <a:t>Dawson</a:t>
            </a:r>
            <a:r>
              <a:rPr lang="ja-JP" altLang="en-US" sz="1100" smtClean="0"/>
              <a:t>型リンタングステートはリン原子が作る</a:t>
            </a:r>
            <a:r>
              <a:rPr lang="en-US" altLang="ja-JP" sz="1100" smtClean="0"/>
              <a:t>4</a:t>
            </a:r>
            <a:r>
              <a:rPr lang="ja-JP" altLang="en-US" sz="1100" smtClean="0"/>
              <a:t>面体が</a:t>
            </a:r>
            <a:r>
              <a:rPr lang="en-US" altLang="ja-JP" sz="1100" smtClean="0"/>
              <a:t>2</a:t>
            </a:r>
            <a:r>
              <a:rPr lang="ja-JP" altLang="en-US" sz="1100" smtClean="0"/>
              <a:t>つと酸化タングステンが作る</a:t>
            </a:r>
            <a:r>
              <a:rPr lang="en-US" altLang="ja-JP" sz="1100" smtClean="0"/>
              <a:t>8</a:t>
            </a:r>
            <a:r>
              <a:rPr lang="ja-JP" altLang="en-US" sz="1100" smtClean="0"/>
              <a:t>面体が</a:t>
            </a:r>
            <a:r>
              <a:rPr lang="en-US" altLang="ja-JP" sz="1100" smtClean="0"/>
              <a:t>18</a:t>
            </a:r>
            <a:r>
              <a:rPr lang="ja-JP" altLang="en-US" sz="1100" smtClean="0"/>
              <a:t>個縮合した構造を有しています。ポリオキソメタレートは一部のタングステンユニットを欠損させ、その欠損部位に</a:t>
            </a:r>
            <a:r>
              <a:rPr lang="en-US" altLang="ja-JP" sz="1100" smtClean="0"/>
              <a:t>Ru</a:t>
            </a:r>
            <a:r>
              <a:rPr lang="ja-JP" altLang="en-US" sz="1100" smtClean="0"/>
              <a:t>などの遷移金属イオンを導入することができます。ルテニウムの酸化還元特性は無機配位子であるポリオキソメタレートの構造に大きく影響を受けると考えられています。</a:t>
            </a:r>
            <a:endParaRPr lang="en-US" altLang="ja-JP" sz="1100" smtClean="0"/>
          </a:p>
        </p:txBody>
      </p:sp>
      <p:sp>
        <p:nvSpPr>
          <p:cNvPr id="32772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BEB1ABC0-39D6-40F3-9869-2A76E0D2EEB8}" type="slidenum">
              <a:rPr lang="ja-JP" altLang="en-US" smtClean="0">
                <a:ea typeface="ＭＳ Ｐゴシック" pitchFamily="50" charset="-128"/>
              </a:rPr>
              <a:pPr eaLnBrk="1" hangingPunct="1">
                <a:spcBef>
                  <a:spcPct val="0"/>
                </a:spcBef>
              </a:pPr>
              <a:t>4</a:t>
            </a:fld>
            <a:endParaRPr lang="en-US" altLang="ja-JP" smtClean="0"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956772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ノート プレースホルダ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ja-JP" altLang="en-US" sz="1100" smtClean="0"/>
              <a:t>分子性金属酸化物クラスターとして知られているポリオキソメタレートは、</a:t>
            </a:r>
            <a:r>
              <a:rPr lang="en-US" altLang="ja-JP" sz="1100" smtClean="0"/>
              <a:t>Keggin</a:t>
            </a:r>
            <a:r>
              <a:rPr lang="ja-JP" altLang="en-US" sz="1100" smtClean="0"/>
              <a:t>型や</a:t>
            </a:r>
            <a:r>
              <a:rPr lang="en-US" altLang="ja-JP" sz="1100" smtClean="0"/>
              <a:t>Dawson</a:t>
            </a:r>
            <a:r>
              <a:rPr lang="ja-JP" altLang="en-US" sz="1100" smtClean="0"/>
              <a:t>型と呼ばれる構造を有しております。最も安定な構造である</a:t>
            </a:r>
            <a:r>
              <a:rPr lang="en-US" altLang="ja-JP" sz="1100" smtClean="0"/>
              <a:t>Keggin</a:t>
            </a:r>
            <a:r>
              <a:rPr lang="ja-JP" altLang="en-US" sz="1100" smtClean="0"/>
              <a:t>型構造はヘテロ原子が作る四面体を中心に酸化タングステンの</a:t>
            </a:r>
            <a:r>
              <a:rPr lang="en-US" altLang="ja-JP" sz="1100" smtClean="0"/>
              <a:t>8</a:t>
            </a:r>
            <a:r>
              <a:rPr lang="ja-JP" altLang="en-US" sz="1100" smtClean="0"/>
              <a:t>面体が</a:t>
            </a:r>
            <a:r>
              <a:rPr lang="en-US" altLang="ja-JP" sz="1100" smtClean="0"/>
              <a:t>12</a:t>
            </a:r>
            <a:r>
              <a:rPr lang="ja-JP" altLang="en-US" sz="1100" smtClean="0"/>
              <a:t>個縮合した構造を有しており、ヘテロ原子にはゲルマニウム、シリコン、リンなどのものが報告されています。一方、こちらに示します</a:t>
            </a:r>
            <a:r>
              <a:rPr lang="en-US" altLang="ja-JP" sz="1100" smtClean="0"/>
              <a:t>Dawson</a:t>
            </a:r>
            <a:r>
              <a:rPr lang="ja-JP" altLang="en-US" sz="1100" smtClean="0"/>
              <a:t>型リンタングステートはリン原子が作る</a:t>
            </a:r>
            <a:r>
              <a:rPr lang="en-US" altLang="ja-JP" sz="1100" smtClean="0"/>
              <a:t>4</a:t>
            </a:r>
            <a:r>
              <a:rPr lang="ja-JP" altLang="en-US" sz="1100" smtClean="0"/>
              <a:t>面体が</a:t>
            </a:r>
            <a:r>
              <a:rPr lang="en-US" altLang="ja-JP" sz="1100" smtClean="0"/>
              <a:t>2</a:t>
            </a:r>
            <a:r>
              <a:rPr lang="ja-JP" altLang="en-US" sz="1100" smtClean="0"/>
              <a:t>つと酸化タングステンが作る</a:t>
            </a:r>
            <a:r>
              <a:rPr lang="en-US" altLang="ja-JP" sz="1100" smtClean="0"/>
              <a:t>8</a:t>
            </a:r>
            <a:r>
              <a:rPr lang="ja-JP" altLang="en-US" sz="1100" smtClean="0"/>
              <a:t>面体が</a:t>
            </a:r>
            <a:r>
              <a:rPr lang="en-US" altLang="ja-JP" sz="1100" smtClean="0"/>
              <a:t>18</a:t>
            </a:r>
            <a:r>
              <a:rPr lang="ja-JP" altLang="en-US" sz="1100" smtClean="0"/>
              <a:t>個縮合した構造を有しています。ポリオキソメタレートは一部のタングステンユニットを欠損させ、その欠損部位に</a:t>
            </a:r>
            <a:r>
              <a:rPr lang="en-US" altLang="ja-JP" sz="1100" smtClean="0"/>
              <a:t>Ru</a:t>
            </a:r>
            <a:r>
              <a:rPr lang="ja-JP" altLang="en-US" sz="1100" smtClean="0"/>
              <a:t>などの遷移金属イオンを導入することができます。ルテニウムの酸化還元特性は無機配位子であるポリオキソメタレートの構造に大きく影響を受けると考えられています。</a:t>
            </a:r>
            <a:endParaRPr lang="en-US" altLang="ja-JP" sz="1100" smtClean="0"/>
          </a:p>
        </p:txBody>
      </p:sp>
      <p:sp>
        <p:nvSpPr>
          <p:cNvPr id="32772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BEB1ABC0-39D6-40F3-9869-2A76E0D2EEB8}" type="slidenum">
              <a:rPr lang="ja-JP" altLang="en-US" smtClean="0">
                <a:ea typeface="ＭＳ Ｐゴシック" pitchFamily="50" charset="-128"/>
              </a:rPr>
              <a:pPr eaLnBrk="1" hangingPunct="1">
                <a:spcBef>
                  <a:spcPct val="0"/>
                </a:spcBef>
              </a:pPr>
              <a:t>5</a:t>
            </a:fld>
            <a:endParaRPr lang="en-US" altLang="ja-JP" smtClean="0"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05245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ノート プレースホルダ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ja-JP" altLang="en-US" sz="1100" smtClean="0"/>
              <a:t>分子性金属酸化物クラスターとして知られているポリオキソメタレートは、</a:t>
            </a:r>
            <a:r>
              <a:rPr lang="en-US" altLang="ja-JP" sz="1100" smtClean="0"/>
              <a:t>Keggin</a:t>
            </a:r>
            <a:r>
              <a:rPr lang="ja-JP" altLang="en-US" sz="1100" smtClean="0"/>
              <a:t>型や</a:t>
            </a:r>
            <a:r>
              <a:rPr lang="en-US" altLang="ja-JP" sz="1100" smtClean="0"/>
              <a:t>Dawson</a:t>
            </a:r>
            <a:r>
              <a:rPr lang="ja-JP" altLang="en-US" sz="1100" smtClean="0"/>
              <a:t>型と呼ばれる構造を有しております。最も安定な構造である</a:t>
            </a:r>
            <a:r>
              <a:rPr lang="en-US" altLang="ja-JP" sz="1100" smtClean="0"/>
              <a:t>Keggin</a:t>
            </a:r>
            <a:r>
              <a:rPr lang="ja-JP" altLang="en-US" sz="1100" smtClean="0"/>
              <a:t>型構造はヘテロ原子が作る四面体を中心に酸化タングステンの</a:t>
            </a:r>
            <a:r>
              <a:rPr lang="en-US" altLang="ja-JP" sz="1100" smtClean="0"/>
              <a:t>8</a:t>
            </a:r>
            <a:r>
              <a:rPr lang="ja-JP" altLang="en-US" sz="1100" smtClean="0"/>
              <a:t>面体が</a:t>
            </a:r>
            <a:r>
              <a:rPr lang="en-US" altLang="ja-JP" sz="1100" smtClean="0"/>
              <a:t>12</a:t>
            </a:r>
            <a:r>
              <a:rPr lang="ja-JP" altLang="en-US" sz="1100" smtClean="0"/>
              <a:t>個縮合した構造を有しており、ヘテロ原子にはゲルマニウム、シリコン、リンなどのものが報告されています。一方、こちらに示します</a:t>
            </a:r>
            <a:r>
              <a:rPr lang="en-US" altLang="ja-JP" sz="1100" smtClean="0"/>
              <a:t>Dawson</a:t>
            </a:r>
            <a:r>
              <a:rPr lang="ja-JP" altLang="en-US" sz="1100" smtClean="0"/>
              <a:t>型リンタングステートはリン原子が作る</a:t>
            </a:r>
            <a:r>
              <a:rPr lang="en-US" altLang="ja-JP" sz="1100" smtClean="0"/>
              <a:t>4</a:t>
            </a:r>
            <a:r>
              <a:rPr lang="ja-JP" altLang="en-US" sz="1100" smtClean="0"/>
              <a:t>面体が</a:t>
            </a:r>
            <a:r>
              <a:rPr lang="en-US" altLang="ja-JP" sz="1100" smtClean="0"/>
              <a:t>2</a:t>
            </a:r>
            <a:r>
              <a:rPr lang="ja-JP" altLang="en-US" sz="1100" smtClean="0"/>
              <a:t>つと酸化タングステンが作る</a:t>
            </a:r>
            <a:r>
              <a:rPr lang="en-US" altLang="ja-JP" sz="1100" smtClean="0"/>
              <a:t>8</a:t>
            </a:r>
            <a:r>
              <a:rPr lang="ja-JP" altLang="en-US" sz="1100" smtClean="0"/>
              <a:t>面体が</a:t>
            </a:r>
            <a:r>
              <a:rPr lang="en-US" altLang="ja-JP" sz="1100" smtClean="0"/>
              <a:t>18</a:t>
            </a:r>
            <a:r>
              <a:rPr lang="ja-JP" altLang="en-US" sz="1100" smtClean="0"/>
              <a:t>個縮合した構造を有しています。ポリオキソメタレートは一部のタングステンユニットを欠損させ、その欠損部位に</a:t>
            </a:r>
            <a:r>
              <a:rPr lang="en-US" altLang="ja-JP" sz="1100" smtClean="0"/>
              <a:t>Ru</a:t>
            </a:r>
            <a:r>
              <a:rPr lang="ja-JP" altLang="en-US" sz="1100" smtClean="0"/>
              <a:t>などの遷移金属イオンを導入することができます。ルテニウムの酸化還元特性は無機配位子であるポリオキソメタレートの構造に大きく影響を受けると考えられています。</a:t>
            </a:r>
            <a:endParaRPr lang="en-US" altLang="ja-JP" sz="1100" smtClean="0"/>
          </a:p>
        </p:txBody>
      </p:sp>
      <p:sp>
        <p:nvSpPr>
          <p:cNvPr id="32772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BEB1ABC0-39D6-40F3-9869-2A76E0D2EEB8}" type="slidenum">
              <a:rPr lang="ja-JP" altLang="en-US" smtClean="0">
                <a:ea typeface="ＭＳ Ｐゴシック" pitchFamily="50" charset="-128"/>
              </a:rPr>
              <a:pPr eaLnBrk="1" hangingPunct="1">
                <a:spcBef>
                  <a:spcPct val="0"/>
                </a:spcBef>
              </a:pPr>
              <a:t>6</a:t>
            </a:fld>
            <a:endParaRPr lang="en-US" altLang="ja-JP" smtClean="0"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865256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ノート プレースホルダ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ja-JP" altLang="en-US" sz="1100" smtClean="0"/>
              <a:t>分子性金属酸化物クラスターとして知られているポリオキソメタレートは、</a:t>
            </a:r>
            <a:r>
              <a:rPr lang="en-US" altLang="ja-JP" sz="1100" smtClean="0"/>
              <a:t>Keggin</a:t>
            </a:r>
            <a:r>
              <a:rPr lang="ja-JP" altLang="en-US" sz="1100" smtClean="0"/>
              <a:t>型や</a:t>
            </a:r>
            <a:r>
              <a:rPr lang="en-US" altLang="ja-JP" sz="1100" smtClean="0"/>
              <a:t>Dawson</a:t>
            </a:r>
            <a:r>
              <a:rPr lang="ja-JP" altLang="en-US" sz="1100" smtClean="0"/>
              <a:t>型と呼ばれる構造を有しております。最も安定な構造である</a:t>
            </a:r>
            <a:r>
              <a:rPr lang="en-US" altLang="ja-JP" sz="1100" smtClean="0"/>
              <a:t>Keggin</a:t>
            </a:r>
            <a:r>
              <a:rPr lang="ja-JP" altLang="en-US" sz="1100" smtClean="0"/>
              <a:t>型構造はヘテロ原子が作る四面体を中心に酸化タングステンの</a:t>
            </a:r>
            <a:r>
              <a:rPr lang="en-US" altLang="ja-JP" sz="1100" smtClean="0"/>
              <a:t>8</a:t>
            </a:r>
            <a:r>
              <a:rPr lang="ja-JP" altLang="en-US" sz="1100" smtClean="0"/>
              <a:t>面体が</a:t>
            </a:r>
            <a:r>
              <a:rPr lang="en-US" altLang="ja-JP" sz="1100" smtClean="0"/>
              <a:t>12</a:t>
            </a:r>
            <a:r>
              <a:rPr lang="ja-JP" altLang="en-US" sz="1100" smtClean="0"/>
              <a:t>個縮合した構造を有しており、ヘテロ原子にはゲルマニウム、シリコン、リンなどのものが報告されています。一方、こちらに示します</a:t>
            </a:r>
            <a:r>
              <a:rPr lang="en-US" altLang="ja-JP" sz="1100" smtClean="0"/>
              <a:t>Dawson</a:t>
            </a:r>
            <a:r>
              <a:rPr lang="ja-JP" altLang="en-US" sz="1100" smtClean="0"/>
              <a:t>型リンタングステートはリン原子が作る</a:t>
            </a:r>
            <a:r>
              <a:rPr lang="en-US" altLang="ja-JP" sz="1100" smtClean="0"/>
              <a:t>4</a:t>
            </a:r>
            <a:r>
              <a:rPr lang="ja-JP" altLang="en-US" sz="1100" smtClean="0"/>
              <a:t>面体が</a:t>
            </a:r>
            <a:r>
              <a:rPr lang="en-US" altLang="ja-JP" sz="1100" smtClean="0"/>
              <a:t>2</a:t>
            </a:r>
            <a:r>
              <a:rPr lang="ja-JP" altLang="en-US" sz="1100" smtClean="0"/>
              <a:t>つと酸化タングステンが作る</a:t>
            </a:r>
            <a:r>
              <a:rPr lang="en-US" altLang="ja-JP" sz="1100" smtClean="0"/>
              <a:t>8</a:t>
            </a:r>
            <a:r>
              <a:rPr lang="ja-JP" altLang="en-US" sz="1100" smtClean="0"/>
              <a:t>面体が</a:t>
            </a:r>
            <a:r>
              <a:rPr lang="en-US" altLang="ja-JP" sz="1100" smtClean="0"/>
              <a:t>18</a:t>
            </a:r>
            <a:r>
              <a:rPr lang="ja-JP" altLang="en-US" sz="1100" smtClean="0"/>
              <a:t>個縮合した構造を有しています。ポリオキソメタレートは一部のタングステンユニットを欠損させ、その欠損部位に</a:t>
            </a:r>
            <a:r>
              <a:rPr lang="en-US" altLang="ja-JP" sz="1100" smtClean="0"/>
              <a:t>Ru</a:t>
            </a:r>
            <a:r>
              <a:rPr lang="ja-JP" altLang="en-US" sz="1100" smtClean="0"/>
              <a:t>などの遷移金属イオンを導入することができます。ルテニウムの酸化還元特性は無機配位子であるポリオキソメタレートの構造に大きく影響を受けると考えられています。</a:t>
            </a:r>
            <a:endParaRPr lang="en-US" altLang="ja-JP" sz="1100" smtClean="0"/>
          </a:p>
        </p:txBody>
      </p:sp>
      <p:sp>
        <p:nvSpPr>
          <p:cNvPr id="32772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BEB1ABC0-39D6-40F3-9869-2A76E0D2EEB8}" type="slidenum">
              <a:rPr lang="ja-JP" altLang="en-US" smtClean="0">
                <a:ea typeface="ＭＳ Ｐゴシック" pitchFamily="50" charset="-128"/>
              </a:rPr>
              <a:pPr eaLnBrk="1" hangingPunct="1">
                <a:spcBef>
                  <a:spcPct val="0"/>
                </a:spcBef>
              </a:pPr>
              <a:t>7</a:t>
            </a:fld>
            <a:endParaRPr lang="en-US" altLang="ja-JP" smtClean="0"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190003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ノート プレースホルダ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ja-JP" altLang="en-US" sz="1100" smtClean="0"/>
              <a:t>分子性金属酸化物クラスターとして知られているポリオキソメタレートは、</a:t>
            </a:r>
            <a:r>
              <a:rPr lang="en-US" altLang="ja-JP" sz="1100" smtClean="0"/>
              <a:t>Keggin</a:t>
            </a:r>
            <a:r>
              <a:rPr lang="ja-JP" altLang="en-US" sz="1100" smtClean="0"/>
              <a:t>型や</a:t>
            </a:r>
            <a:r>
              <a:rPr lang="en-US" altLang="ja-JP" sz="1100" smtClean="0"/>
              <a:t>Dawson</a:t>
            </a:r>
            <a:r>
              <a:rPr lang="ja-JP" altLang="en-US" sz="1100" smtClean="0"/>
              <a:t>型と呼ばれる構造を有しております。最も安定な構造である</a:t>
            </a:r>
            <a:r>
              <a:rPr lang="en-US" altLang="ja-JP" sz="1100" smtClean="0"/>
              <a:t>Keggin</a:t>
            </a:r>
            <a:r>
              <a:rPr lang="ja-JP" altLang="en-US" sz="1100" smtClean="0"/>
              <a:t>型構造はヘテロ原子が作る四面体を中心に酸化タングステンの</a:t>
            </a:r>
            <a:r>
              <a:rPr lang="en-US" altLang="ja-JP" sz="1100" smtClean="0"/>
              <a:t>8</a:t>
            </a:r>
            <a:r>
              <a:rPr lang="ja-JP" altLang="en-US" sz="1100" smtClean="0"/>
              <a:t>面体が</a:t>
            </a:r>
            <a:r>
              <a:rPr lang="en-US" altLang="ja-JP" sz="1100" smtClean="0"/>
              <a:t>12</a:t>
            </a:r>
            <a:r>
              <a:rPr lang="ja-JP" altLang="en-US" sz="1100" smtClean="0"/>
              <a:t>個縮合した構造を有しており、ヘテロ原子にはゲルマニウム、シリコン、リンなどのものが報告されています。一方、こちらに示します</a:t>
            </a:r>
            <a:r>
              <a:rPr lang="en-US" altLang="ja-JP" sz="1100" smtClean="0"/>
              <a:t>Dawson</a:t>
            </a:r>
            <a:r>
              <a:rPr lang="ja-JP" altLang="en-US" sz="1100" smtClean="0"/>
              <a:t>型リンタングステートはリン原子が作る</a:t>
            </a:r>
            <a:r>
              <a:rPr lang="en-US" altLang="ja-JP" sz="1100" smtClean="0"/>
              <a:t>4</a:t>
            </a:r>
            <a:r>
              <a:rPr lang="ja-JP" altLang="en-US" sz="1100" smtClean="0"/>
              <a:t>面体が</a:t>
            </a:r>
            <a:r>
              <a:rPr lang="en-US" altLang="ja-JP" sz="1100" smtClean="0"/>
              <a:t>2</a:t>
            </a:r>
            <a:r>
              <a:rPr lang="ja-JP" altLang="en-US" sz="1100" smtClean="0"/>
              <a:t>つと酸化タングステンが作る</a:t>
            </a:r>
            <a:r>
              <a:rPr lang="en-US" altLang="ja-JP" sz="1100" smtClean="0"/>
              <a:t>8</a:t>
            </a:r>
            <a:r>
              <a:rPr lang="ja-JP" altLang="en-US" sz="1100" smtClean="0"/>
              <a:t>面体が</a:t>
            </a:r>
            <a:r>
              <a:rPr lang="en-US" altLang="ja-JP" sz="1100" smtClean="0"/>
              <a:t>18</a:t>
            </a:r>
            <a:r>
              <a:rPr lang="ja-JP" altLang="en-US" sz="1100" smtClean="0"/>
              <a:t>個縮合した構造を有しています。ポリオキソメタレートは一部のタングステンユニットを欠損させ、その欠損部位に</a:t>
            </a:r>
            <a:r>
              <a:rPr lang="en-US" altLang="ja-JP" sz="1100" smtClean="0"/>
              <a:t>Ru</a:t>
            </a:r>
            <a:r>
              <a:rPr lang="ja-JP" altLang="en-US" sz="1100" smtClean="0"/>
              <a:t>などの遷移金属イオンを導入することができます。ルテニウムの酸化還元特性は無機配位子であるポリオキソメタレートの構造に大きく影響を受けると考えられています。</a:t>
            </a:r>
            <a:endParaRPr lang="en-US" altLang="ja-JP" sz="1100" smtClean="0"/>
          </a:p>
        </p:txBody>
      </p:sp>
      <p:sp>
        <p:nvSpPr>
          <p:cNvPr id="32772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BEB1ABC0-39D6-40F3-9869-2A76E0D2EEB8}" type="slidenum">
              <a:rPr lang="ja-JP" altLang="en-US" smtClean="0">
                <a:ea typeface="ＭＳ Ｐゴシック" pitchFamily="50" charset="-128"/>
              </a:rPr>
              <a:pPr eaLnBrk="1" hangingPunct="1">
                <a:spcBef>
                  <a:spcPct val="0"/>
                </a:spcBef>
              </a:pPr>
              <a:t>8</a:t>
            </a:fld>
            <a:endParaRPr lang="en-US" altLang="ja-JP" smtClean="0"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201579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ノート プレースホルダ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ja-JP" altLang="en-US" sz="1100" smtClean="0"/>
              <a:t>分子性金属酸化物クラスターとして知られているポリオキソメタレートは、</a:t>
            </a:r>
            <a:r>
              <a:rPr lang="en-US" altLang="ja-JP" sz="1100" smtClean="0"/>
              <a:t>Keggin</a:t>
            </a:r>
            <a:r>
              <a:rPr lang="ja-JP" altLang="en-US" sz="1100" smtClean="0"/>
              <a:t>型や</a:t>
            </a:r>
            <a:r>
              <a:rPr lang="en-US" altLang="ja-JP" sz="1100" smtClean="0"/>
              <a:t>Dawson</a:t>
            </a:r>
            <a:r>
              <a:rPr lang="ja-JP" altLang="en-US" sz="1100" smtClean="0"/>
              <a:t>型と呼ばれる構造を有しております。最も安定な構造である</a:t>
            </a:r>
            <a:r>
              <a:rPr lang="en-US" altLang="ja-JP" sz="1100" smtClean="0"/>
              <a:t>Keggin</a:t>
            </a:r>
            <a:r>
              <a:rPr lang="ja-JP" altLang="en-US" sz="1100" smtClean="0"/>
              <a:t>型構造はヘテロ原子が作る四面体を中心に酸化タングステンの</a:t>
            </a:r>
            <a:r>
              <a:rPr lang="en-US" altLang="ja-JP" sz="1100" smtClean="0"/>
              <a:t>8</a:t>
            </a:r>
            <a:r>
              <a:rPr lang="ja-JP" altLang="en-US" sz="1100" smtClean="0"/>
              <a:t>面体が</a:t>
            </a:r>
            <a:r>
              <a:rPr lang="en-US" altLang="ja-JP" sz="1100" smtClean="0"/>
              <a:t>12</a:t>
            </a:r>
            <a:r>
              <a:rPr lang="ja-JP" altLang="en-US" sz="1100" smtClean="0"/>
              <a:t>個縮合した構造を有しており、ヘテロ原子にはゲルマニウム、シリコン、リンなどのものが報告されています。一方、こちらに示します</a:t>
            </a:r>
            <a:r>
              <a:rPr lang="en-US" altLang="ja-JP" sz="1100" smtClean="0"/>
              <a:t>Dawson</a:t>
            </a:r>
            <a:r>
              <a:rPr lang="ja-JP" altLang="en-US" sz="1100" smtClean="0"/>
              <a:t>型リンタングステートはリン原子が作る</a:t>
            </a:r>
            <a:r>
              <a:rPr lang="en-US" altLang="ja-JP" sz="1100" smtClean="0"/>
              <a:t>4</a:t>
            </a:r>
            <a:r>
              <a:rPr lang="ja-JP" altLang="en-US" sz="1100" smtClean="0"/>
              <a:t>面体が</a:t>
            </a:r>
            <a:r>
              <a:rPr lang="en-US" altLang="ja-JP" sz="1100" smtClean="0"/>
              <a:t>2</a:t>
            </a:r>
            <a:r>
              <a:rPr lang="ja-JP" altLang="en-US" sz="1100" smtClean="0"/>
              <a:t>つと酸化タングステンが作る</a:t>
            </a:r>
            <a:r>
              <a:rPr lang="en-US" altLang="ja-JP" sz="1100" smtClean="0"/>
              <a:t>8</a:t>
            </a:r>
            <a:r>
              <a:rPr lang="ja-JP" altLang="en-US" sz="1100" smtClean="0"/>
              <a:t>面体が</a:t>
            </a:r>
            <a:r>
              <a:rPr lang="en-US" altLang="ja-JP" sz="1100" smtClean="0"/>
              <a:t>18</a:t>
            </a:r>
            <a:r>
              <a:rPr lang="ja-JP" altLang="en-US" sz="1100" smtClean="0"/>
              <a:t>個縮合した構造を有しています。ポリオキソメタレートは一部のタングステンユニットを欠損させ、その欠損部位に</a:t>
            </a:r>
            <a:r>
              <a:rPr lang="en-US" altLang="ja-JP" sz="1100" smtClean="0"/>
              <a:t>Ru</a:t>
            </a:r>
            <a:r>
              <a:rPr lang="ja-JP" altLang="en-US" sz="1100" smtClean="0"/>
              <a:t>などの遷移金属イオンを導入することができます。ルテニウムの酸化還元特性は無機配位子であるポリオキソメタレートの構造に大きく影響を受けると考えられています。</a:t>
            </a:r>
            <a:endParaRPr lang="en-US" altLang="ja-JP" sz="1100" smtClean="0"/>
          </a:p>
        </p:txBody>
      </p:sp>
      <p:sp>
        <p:nvSpPr>
          <p:cNvPr id="32772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BEB1ABC0-39D6-40F3-9869-2A76E0D2EEB8}" type="slidenum">
              <a:rPr lang="ja-JP" altLang="en-US" smtClean="0">
                <a:ea typeface="ＭＳ Ｐゴシック" pitchFamily="50" charset="-128"/>
              </a:rPr>
              <a:pPr eaLnBrk="1" hangingPunct="1">
                <a:spcBef>
                  <a:spcPct val="0"/>
                </a:spcBef>
              </a:pPr>
              <a:t>9</a:t>
            </a:fld>
            <a:endParaRPr lang="en-US" altLang="ja-JP" smtClean="0"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546989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ノート プレースホルダ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ja-JP" altLang="en-US" sz="1100" smtClean="0"/>
              <a:t>分子性金属酸化物クラスターとして知られているポリオキソメタレートは、</a:t>
            </a:r>
            <a:r>
              <a:rPr lang="en-US" altLang="ja-JP" sz="1100" smtClean="0"/>
              <a:t>Keggin</a:t>
            </a:r>
            <a:r>
              <a:rPr lang="ja-JP" altLang="en-US" sz="1100" smtClean="0"/>
              <a:t>型や</a:t>
            </a:r>
            <a:r>
              <a:rPr lang="en-US" altLang="ja-JP" sz="1100" smtClean="0"/>
              <a:t>Dawson</a:t>
            </a:r>
            <a:r>
              <a:rPr lang="ja-JP" altLang="en-US" sz="1100" smtClean="0"/>
              <a:t>型と呼ばれる構造を有しております。最も安定な構造である</a:t>
            </a:r>
            <a:r>
              <a:rPr lang="en-US" altLang="ja-JP" sz="1100" smtClean="0"/>
              <a:t>Keggin</a:t>
            </a:r>
            <a:r>
              <a:rPr lang="ja-JP" altLang="en-US" sz="1100" smtClean="0"/>
              <a:t>型構造はヘテロ原子が作る四面体を中心に酸化タングステンの</a:t>
            </a:r>
            <a:r>
              <a:rPr lang="en-US" altLang="ja-JP" sz="1100" smtClean="0"/>
              <a:t>8</a:t>
            </a:r>
            <a:r>
              <a:rPr lang="ja-JP" altLang="en-US" sz="1100" smtClean="0"/>
              <a:t>面体が</a:t>
            </a:r>
            <a:r>
              <a:rPr lang="en-US" altLang="ja-JP" sz="1100" smtClean="0"/>
              <a:t>12</a:t>
            </a:r>
            <a:r>
              <a:rPr lang="ja-JP" altLang="en-US" sz="1100" smtClean="0"/>
              <a:t>個縮合した構造を有しており、ヘテロ原子にはゲルマニウム、シリコン、リンなどのものが報告されています。一方、こちらに示します</a:t>
            </a:r>
            <a:r>
              <a:rPr lang="en-US" altLang="ja-JP" sz="1100" smtClean="0"/>
              <a:t>Dawson</a:t>
            </a:r>
            <a:r>
              <a:rPr lang="ja-JP" altLang="en-US" sz="1100" smtClean="0"/>
              <a:t>型リンタングステートはリン原子が作る</a:t>
            </a:r>
            <a:r>
              <a:rPr lang="en-US" altLang="ja-JP" sz="1100" smtClean="0"/>
              <a:t>4</a:t>
            </a:r>
            <a:r>
              <a:rPr lang="ja-JP" altLang="en-US" sz="1100" smtClean="0"/>
              <a:t>面体が</a:t>
            </a:r>
            <a:r>
              <a:rPr lang="en-US" altLang="ja-JP" sz="1100" smtClean="0"/>
              <a:t>2</a:t>
            </a:r>
            <a:r>
              <a:rPr lang="ja-JP" altLang="en-US" sz="1100" smtClean="0"/>
              <a:t>つと酸化タングステンが作る</a:t>
            </a:r>
            <a:r>
              <a:rPr lang="en-US" altLang="ja-JP" sz="1100" smtClean="0"/>
              <a:t>8</a:t>
            </a:r>
            <a:r>
              <a:rPr lang="ja-JP" altLang="en-US" sz="1100" smtClean="0"/>
              <a:t>面体が</a:t>
            </a:r>
            <a:r>
              <a:rPr lang="en-US" altLang="ja-JP" sz="1100" smtClean="0"/>
              <a:t>18</a:t>
            </a:r>
            <a:r>
              <a:rPr lang="ja-JP" altLang="en-US" sz="1100" smtClean="0"/>
              <a:t>個縮合した構造を有しています。ポリオキソメタレートは一部のタングステンユニットを欠損させ、その欠損部位に</a:t>
            </a:r>
            <a:r>
              <a:rPr lang="en-US" altLang="ja-JP" sz="1100" smtClean="0"/>
              <a:t>Ru</a:t>
            </a:r>
            <a:r>
              <a:rPr lang="ja-JP" altLang="en-US" sz="1100" smtClean="0"/>
              <a:t>などの遷移金属イオンを導入することができます。ルテニウムの酸化還元特性は無機配位子であるポリオキソメタレートの構造に大きく影響を受けると考えられています。</a:t>
            </a:r>
            <a:endParaRPr lang="en-US" altLang="ja-JP" sz="1100" smtClean="0"/>
          </a:p>
        </p:txBody>
      </p:sp>
      <p:sp>
        <p:nvSpPr>
          <p:cNvPr id="32772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BEB1ABC0-39D6-40F3-9869-2A76E0D2EEB8}" type="slidenum">
              <a:rPr lang="ja-JP" altLang="en-US" smtClean="0">
                <a:ea typeface="ＭＳ Ｐゴシック" pitchFamily="50" charset="-128"/>
              </a:rPr>
              <a:pPr eaLnBrk="1" hangingPunct="1">
                <a:spcBef>
                  <a:spcPct val="0"/>
                </a:spcBef>
              </a:pPr>
              <a:t>10</a:t>
            </a:fld>
            <a:endParaRPr lang="en-US" altLang="ja-JP" smtClean="0"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023347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62000"/>
            <a:ext cx="685621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952697" y="762000"/>
            <a:ext cx="2193989" cy="5334001"/>
          </a:xfrm>
          <a:prstGeom prst="rect">
            <a:avLst/>
          </a:prstGeom>
          <a:solidFill>
            <a:srgbClr val="C3C3C3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2386" y="1298448"/>
            <a:ext cx="5486400" cy="3255264"/>
          </a:xfrm>
        </p:spPr>
        <p:txBody>
          <a:bodyPr anchor="b">
            <a:normAutofit/>
          </a:bodyPr>
          <a:lstStyle>
            <a:lvl1pPr algn="l">
              <a:defRPr sz="5400" spc="-1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11" y="4670246"/>
            <a:ext cx="54864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7985B1-A3DE-406F-A3A4-464C02441504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07006356"/>
      </p:ext>
    </p:extLst>
  </p:cSld>
  <p:clrMapOvr>
    <a:masterClrMapping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8/28/2018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7985B1-A3DE-406F-A3A4-464C02441504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9312731"/>
      </p:ext>
    </p:extLst>
  </p:cSld>
  <p:clrMapOvr>
    <a:masterClrMapping/>
  </p:clrMapOvr>
  <p:hf sldNum="0"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85750" y="990600"/>
            <a:ext cx="211455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0934" y="868680"/>
            <a:ext cx="5486400" cy="512064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8/28/2018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7985B1-A3DE-406F-A3A4-464C02441504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44996040"/>
      </p:ext>
    </p:extLst>
  </p:cSld>
  <p:clrMapOvr>
    <a:masterClrMapping/>
  </p:clrMapOvr>
  <p:hf sldNum="0" hdr="0" ft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8C3CA4-D992-46C0-BFB5-E32BF15C6FA1}" type="datetimeFigureOut">
              <a:rPr lang="id-ID"/>
              <a:pPr>
                <a:defRPr/>
              </a:pPr>
              <a:t>28/08/2018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E5D621-5BB9-42AF-AEA6-C29C61551E63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464751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4BC8F-3C30-459E-8433-C1BF9E0DF1FC}" type="datetimeFigureOut">
              <a:rPr lang="id-ID"/>
              <a:pPr>
                <a:defRPr/>
              </a:pPr>
              <a:t>28/08/2018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AF9446-5F0F-4A9A-968C-8E2D7B178A34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636915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2BCEC0-64C9-444C-9845-D360821A6FDF}" type="datetimeFigureOut">
              <a:rPr lang="id-ID"/>
              <a:pPr>
                <a:defRPr/>
              </a:pPr>
              <a:t>28/08/2018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BD85F6-184C-4033-8387-023032910C6F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544107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671AE1-14E4-4CB8-9B17-58FB81A58FE8}" type="datetimeFigureOut">
              <a:rPr lang="id-ID"/>
              <a:pPr>
                <a:defRPr/>
              </a:pPr>
              <a:t>28/08/2018</a:t>
            </a:fld>
            <a:endParaRPr lang="id-ID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5D0D2-0440-429C-A072-79FFA94A73F9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598553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405DED-C6EE-4FBF-8B3F-08A5515E40A0}" type="datetimeFigureOut">
              <a:rPr lang="id-ID"/>
              <a:pPr>
                <a:defRPr/>
              </a:pPr>
              <a:t>28/08/2018</a:t>
            </a:fld>
            <a:endParaRPr lang="id-ID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3C52EB-3174-4003-B47C-E146F8263D5A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736883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C027BE-2BB5-4CB7-9CE4-4A5EB2BBEB0E}" type="datetimeFigureOut">
              <a:rPr lang="id-ID"/>
              <a:pPr>
                <a:defRPr/>
              </a:pPr>
              <a:t>28/08/2018</a:t>
            </a:fld>
            <a:endParaRPr lang="id-ID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61DA49-7901-41A2-B3AD-05189EBCF66D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130532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594069-AE79-47DD-B75D-1EBB2361FFD9}" type="datetimeFigureOut">
              <a:rPr lang="id-ID"/>
              <a:pPr>
                <a:defRPr/>
              </a:pPr>
              <a:t>28/08/2018</a:t>
            </a:fld>
            <a:endParaRPr lang="id-ID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83FAF3-98DA-426B-B44D-9DCB671C69CD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805175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C11C19-F898-4AC7-B4C8-78E6875DFA91}" type="datetimeFigureOut">
              <a:rPr lang="id-ID"/>
              <a:pPr>
                <a:defRPr/>
              </a:pPr>
              <a:t>28/08/2018</a:t>
            </a:fld>
            <a:endParaRPr lang="id-ID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CC3C0F-32B3-4B96-B7B4-3F316C44665F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5835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7985B1-A3DE-406F-A3A4-464C02441504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41631387"/>
      </p:ext>
    </p:extLst>
  </p:cSld>
  <p:clrMapOvr>
    <a:masterClrMapping/>
  </p:clrMapOvr>
  <p:hf sldNum="0" hdr="0" ftr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d-ID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97C64-276B-4F14-9A1E-FA7926B980AE}" type="datetimeFigureOut">
              <a:rPr lang="id-ID"/>
              <a:pPr>
                <a:defRPr/>
              </a:pPr>
              <a:t>28/08/2018</a:t>
            </a:fld>
            <a:endParaRPr lang="id-ID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C0D705-5C34-4FD1-A691-C4F91698D514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958421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964766-69D4-47AE-9255-A56D317DA8B8}" type="datetimeFigureOut">
              <a:rPr lang="id-ID"/>
              <a:pPr>
                <a:defRPr/>
              </a:pPr>
              <a:t>28/08/2018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591EE2-FDF8-45BD-ACB3-0C62E04D1239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381115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4B4C10-0A4E-486B-8FFF-A7482D52B6AD}" type="datetimeFigureOut">
              <a:rPr lang="id-ID"/>
              <a:pPr>
                <a:defRPr/>
              </a:pPr>
              <a:t>28/08/2018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A4F6F9-A755-42AD-9950-7825AD3AF50A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44595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00934" y="1298448"/>
            <a:ext cx="5486400" cy="3255264"/>
          </a:xfrm>
        </p:spPr>
        <p:txBody>
          <a:bodyPr anchor="b">
            <a:normAutofit/>
          </a:bodyPr>
          <a:lstStyle>
            <a:lvl1pPr>
              <a:defRPr sz="54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14650" y="4672584"/>
            <a:ext cx="54864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0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7985B1-A3DE-406F-A3A4-464C02441504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24523634"/>
      </p:ext>
    </p:extLst>
  </p:cSld>
  <p:clrMapOvr>
    <a:masterClrMapping/>
  </p:clrMapOvr>
  <p:hf sldNum="0"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0934" y="868680"/>
            <a:ext cx="2606040" cy="512064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63590" y="868680"/>
            <a:ext cx="2606040" cy="512064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8/28/2018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7985B1-A3DE-406F-A3A4-464C02441504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76383148"/>
      </p:ext>
    </p:extLst>
  </p:cSld>
  <p:clrMapOvr>
    <a:masterClrMapping/>
  </p:clrMapOvr>
  <p:hf sldNum="0"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0934" y="1023586"/>
            <a:ext cx="260604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9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0934" y="1930936"/>
            <a:ext cx="2606040" cy="402336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63847" y="1023587"/>
            <a:ext cx="260604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9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63847" y="1930936"/>
            <a:ext cx="2606040" cy="402336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8/28/2018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7985B1-A3DE-406F-A3A4-464C02441504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21397970"/>
      </p:ext>
    </p:extLst>
  </p:cSld>
  <p:clrMapOvr>
    <a:masterClrMapping/>
  </p:clrMapOvr>
  <p:hf sldNum="0"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8/28/2018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7985B1-A3DE-406F-A3A4-464C02441504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14570198"/>
      </p:ext>
    </p:extLst>
  </p:cSld>
  <p:clrMapOvr>
    <a:masterClrMapping/>
  </p:clrMapOvr>
  <p:hf sldNum="0" hdr="0" ft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7985B1-A3DE-406F-A3A4-464C02441504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52699295"/>
      </p:ext>
    </p:extLst>
  </p:cSld>
  <p:clrMapOvr>
    <a:masterClrMapping/>
  </p:clrMapOvr>
  <p:hf sldNum="0" hdr="0" ft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</p:spPr>
        <p:txBody>
          <a:bodyPr anchor="b">
            <a:normAutofit/>
          </a:bodyPr>
          <a:lstStyle>
            <a:lvl1pPr>
              <a:defRPr sz="28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0934" y="868680"/>
            <a:ext cx="54864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337560"/>
            <a:ext cx="2125980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5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8/28/2018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7985B1-A3DE-406F-A3A4-464C02441504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92881936"/>
      </p:ext>
    </p:extLst>
  </p:cSld>
  <p:clrMapOvr>
    <a:masterClrMapping/>
  </p:clrMapOvr>
  <p:hf sldNum="0" hdr="0" ft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677983" y="767419"/>
            <a:ext cx="6086423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340602"/>
            <a:ext cx="2125980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5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8/28/2018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2624326" y="6356351"/>
            <a:ext cx="4433638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7985B1-A3DE-406F-A3A4-464C02441504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51287038"/>
      </p:ext>
    </p:extLst>
  </p:cSld>
  <p:clrMapOvr>
    <a:masterClrMapping/>
  </p:clrMapOvr>
  <p:hf sldNum="0" hdr="0" ft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1951" y="864108"/>
            <a:ext cx="54864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8/28/2018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747985B1-A3DE-406F-A3A4-464C02441504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09831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19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7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5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id-ID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80F5165B-7651-4CBC-B43D-0734F0722DEB}" type="datetimeFigureOut">
              <a:rPr lang="id-ID"/>
              <a:pPr>
                <a:defRPr/>
              </a:pPr>
              <a:t>28/08/2018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3EEB760C-02AD-4C5C-A382-13C46CA35E9F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79445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251520" y="1198493"/>
            <a:ext cx="87849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Self-Sorting of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Heteroanions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in the Assembly of Cross-Shaped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Polyoxometalate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Clusters</a:t>
            </a:r>
            <a:endParaRPr kumimoji="0" lang="id-ID" sz="3200" b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0" y="1859109"/>
            <a:ext cx="8316416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323528" y="1859109"/>
            <a:ext cx="1071563" cy="7143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220072" y="5157192"/>
            <a:ext cx="36004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Paper Review Course:</a:t>
            </a: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kumimoji="0" lang="en-US" sz="2000" b="1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sz="2000" b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MUH</a:t>
            </a:r>
            <a:r>
              <a:rPr kumimoji="0" lang="en-US" sz="2000" b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. NUR KHOIRU WIHADI</a:t>
            </a:r>
            <a:endParaRPr kumimoji="0" lang="id-ID" sz="2400" b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51520" y="1988840"/>
            <a:ext cx="49502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i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J. Am. Chem. Soc. </a:t>
            </a:r>
            <a:r>
              <a:rPr lang="en-US" sz="14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140, 7, 2595-2601</a:t>
            </a:r>
            <a:endParaRPr lang="en-US" sz="11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397598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1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Freeform 40"/>
          <p:cNvSpPr/>
          <p:nvPr/>
        </p:nvSpPr>
        <p:spPr>
          <a:xfrm rot="10800000" flipV="1">
            <a:off x="7315200" y="0"/>
            <a:ext cx="1828800" cy="895336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0 h 23922"/>
              <a:gd name="connsiteX1" fmla="*/ 21600 w 21600"/>
              <a:gd name="connsiteY1" fmla="*/ 0 h 23922"/>
              <a:gd name="connsiteX2" fmla="*/ 21600 w 21600"/>
              <a:gd name="connsiteY2" fmla="*/ 4362 h 23922"/>
              <a:gd name="connsiteX3" fmla="*/ 0 w 21600"/>
              <a:gd name="connsiteY3" fmla="*/ 20172 h 23922"/>
              <a:gd name="connsiteX4" fmla="*/ 0 w 21600"/>
              <a:gd name="connsiteY4" fmla="*/ 0 h 23922"/>
              <a:gd name="connsiteX0" fmla="*/ 0 w 21600"/>
              <a:gd name="connsiteY0" fmla="*/ 0 h 17874"/>
              <a:gd name="connsiteX1" fmla="*/ 21600 w 21600"/>
              <a:gd name="connsiteY1" fmla="*/ 0 h 17874"/>
              <a:gd name="connsiteX2" fmla="*/ 21600 w 21600"/>
              <a:gd name="connsiteY2" fmla="*/ 4362 h 17874"/>
              <a:gd name="connsiteX3" fmla="*/ 0 w 21600"/>
              <a:gd name="connsiteY3" fmla="*/ 14124 h 17874"/>
              <a:gd name="connsiteX4" fmla="*/ 0 w 21600"/>
              <a:gd name="connsiteY4" fmla="*/ 0 h 17874"/>
              <a:gd name="connsiteX0" fmla="*/ 0 w 21600"/>
              <a:gd name="connsiteY0" fmla="*/ 0 h 17874"/>
              <a:gd name="connsiteX1" fmla="*/ 21600 w 21600"/>
              <a:gd name="connsiteY1" fmla="*/ 0 h 17874"/>
              <a:gd name="connsiteX2" fmla="*/ 21600 w 21600"/>
              <a:gd name="connsiteY2" fmla="*/ 42 h 17874"/>
              <a:gd name="connsiteX3" fmla="*/ 0 w 21600"/>
              <a:gd name="connsiteY3" fmla="*/ 14124 h 17874"/>
              <a:gd name="connsiteX4" fmla="*/ 0 w 21600"/>
              <a:gd name="connsiteY4" fmla="*/ 0 h 17874"/>
              <a:gd name="connsiteX0" fmla="*/ 0 w 21600"/>
              <a:gd name="connsiteY0" fmla="*/ 0 h 22194"/>
              <a:gd name="connsiteX1" fmla="*/ 21600 w 21600"/>
              <a:gd name="connsiteY1" fmla="*/ 0 h 22194"/>
              <a:gd name="connsiteX2" fmla="*/ 21600 w 21600"/>
              <a:gd name="connsiteY2" fmla="*/ 42 h 22194"/>
              <a:gd name="connsiteX3" fmla="*/ 0 w 21600"/>
              <a:gd name="connsiteY3" fmla="*/ 18444 h 22194"/>
              <a:gd name="connsiteX4" fmla="*/ 0 w 21600"/>
              <a:gd name="connsiteY4" fmla="*/ 0 h 22194"/>
              <a:gd name="connsiteX0" fmla="*/ 0 w 21600"/>
              <a:gd name="connsiteY0" fmla="*/ 0 h 18444"/>
              <a:gd name="connsiteX1" fmla="*/ 21600 w 21600"/>
              <a:gd name="connsiteY1" fmla="*/ 0 h 18444"/>
              <a:gd name="connsiteX2" fmla="*/ 21600 w 21600"/>
              <a:gd name="connsiteY2" fmla="*/ 42 h 18444"/>
              <a:gd name="connsiteX3" fmla="*/ 0 w 21600"/>
              <a:gd name="connsiteY3" fmla="*/ 18444 h 18444"/>
              <a:gd name="connsiteX4" fmla="*/ 0 w 21600"/>
              <a:gd name="connsiteY4" fmla="*/ 0 h 18444"/>
              <a:gd name="connsiteX0" fmla="*/ 0 w 21600"/>
              <a:gd name="connsiteY0" fmla="*/ 0 h 18444"/>
              <a:gd name="connsiteX1" fmla="*/ 21600 w 21600"/>
              <a:gd name="connsiteY1" fmla="*/ 0 h 18444"/>
              <a:gd name="connsiteX2" fmla="*/ 21600 w 21600"/>
              <a:gd name="connsiteY2" fmla="*/ 42 h 18444"/>
              <a:gd name="connsiteX3" fmla="*/ 0 w 21600"/>
              <a:gd name="connsiteY3" fmla="*/ 18444 h 18444"/>
              <a:gd name="connsiteX4" fmla="*/ 0 w 21600"/>
              <a:gd name="connsiteY4" fmla="*/ 0 h 18444"/>
              <a:gd name="connsiteX0" fmla="*/ 0 w 21600"/>
              <a:gd name="connsiteY0" fmla="*/ 0 h 18444"/>
              <a:gd name="connsiteX1" fmla="*/ 21600 w 21600"/>
              <a:gd name="connsiteY1" fmla="*/ 0 h 18444"/>
              <a:gd name="connsiteX2" fmla="*/ 21600 w 21600"/>
              <a:gd name="connsiteY2" fmla="*/ 42 h 18444"/>
              <a:gd name="connsiteX3" fmla="*/ 0 w 21600"/>
              <a:gd name="connsiteY3" fmla="*/ 18444 h 18444"/>
              <a:gd name="connsiteX4" fmla="*/ 0 w 21600"/>
              <a:gd name="connsiteY4" fmla="*/ 0 h 18444"/>
              <a:gd name="connsiteX0" fmla="*/ 0 w 21600"/>
              <a:gd name="connsiteY0" fmla="*/ 0 h 18444"/>
              <a:gd name="connsiteX1" fmla="*/ 21600 w 21600"/>
              <a:gd name="connsiteY1" fmla="*/ 0 h 18444"/>
              <a:gd name="connsiteX2" fmla="*/ 21600 w 21600"/>
              <a:gd name="connsiteY2" fmla="*/ 42 h 18444"/>
              <a:gd name="connsiteX3" fmla="*/ 0 w 21600"/>
              <a:gd name="connsiteY3" fmla="*/ 18444 h 18444"/>
              <a:gd name="connsiteX4" fmla="*/ 0 w 21600"/>
              <a:gd name="connsiteY4" fmla="*/ 0 h 18444"/>
              <a:gd name="connsiteX0" fmla="*/ 0 w 21600"/>
              <a:gd name="connsiteY0" fmla="*/ 0 h 18444"/>
              <a:gd name="connsiteX1" fmla="*/ 21600 w 21600"/>
              <a:gd name="connsiteY1" fmla="*/ 0 h 18444"/>
              <a:gd name="connsiteX2" fmla="*/ 21600 w 21600"/>
              <a:gd name="connsiteY2" fmla="*/ 42 h 18444"/>
              <a:gd name="connsiteX3" fmla="*/ 0 w 21600"/>
              <a:gd name="connsiteY3" fmla="*/ 18444 h 18444"/>
              <a:gd name="connsiteX4" fmla="*/ 0 w 21600"/>
              <a:gd name="connsiteY4" fmla="*/ 0 h 184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8444">
                <a:moveTo>
                  <a:pt x="0" y="0"/>
                </a:moveTo>
                <a:lnTo>
                  <a:pt x="21600" y="0"/>
                </a:lnTo>
                <a:lnTo>
                  <a:pt x="21600" y="42"/>
                </a:lnTo>
                <a:cubicBezTo>
                  <a:pt x="5290" y="2686"/>
                  <a:pt x="9283" y="18206"/>
                  <a:pt x="0" y="18444"/>
                </a:cubicBezTo>
                <a:lnTo>
                  <a:pt x="0" y="0"/>
                </a:lnTo>
                <a:close/>
              </a:path>
            </a:pathLst>
          </a:custGeom>
          <a:solidFill>
            <a:srgbClr val="00B050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Arial" pitchFamily="34" charset="0"/>
              </a:rPr>
              <a:t>                     </a:t>
            </a:r>
            <a:r>
              <a:rPr lang="en-US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Arial" pitchFamily="34" charset="0"/>
              </a:rPr>
              <a:t>9</a:t>
            </a:r>
            <a:endParaRPr lang="id-ID" b="1" dirty="0"/>
          </a:p>
        </p:txBody>
      </p:sp>
      <p:cxnSp>
        <p:nvCxnSpPr>
          <p:cNvPr id="43" name="Straight Connector 42"/>
          <p:cNvCxnSpPr/>
          <p:nvPr/>
        </p:nvCxnSpPr>
        <p:spPr>
          <a:xfrm flipV="1">
            <a:off x="0" y="642938"/>
            <a:ext cx="5786438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Content Placeholder 3"/>
          <p:cNvSpPr txBox="1">
            <a:spLocks/>
          </p:cNvSpPr>
          <p:nvPr/>
        </p:nvSpPr>
        <p:spPr bwMode="auto">
          <a:xfrm>
            <a:off x="149547" y="223155"/>
            <a:ext cx="3918397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Result and Discussion</a:t>
            </a:r>
            <a:r>
              <a:rPr lang="id-ID" sz="2400" b="1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/>
            </a:r>
            <a:br>
              <a:rPr lang="id-ID" sz="2400" b="1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</a:br>
            <a:endParaRPr lang="id-ID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1520" y="642938"/>
            <a:ext cx="1071563" cy="7143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テキスト ボックス 7"/>
          <p:cNvSpPr txBox="1">
            <a:spLocks noChangeArrowheads="1"/>
          </p:cNvSpPr>
          <p:nvPr/>
        </p:nvSpPr>
        <p:spPr bwMode="auto">
          <a:xfrm>
            <a:off x="266700" y="879475"/>
            <a:ext cx="7473652" cy="338554"/>
          </a:xfrm>
          <a:prstGeom prst="rect">
            <a:avLst/>
          </a:prstGeom>
          <a:solidFill>
            <a:schemeClr val="bg1"/>
          </a:solidFill>
          <a:ln w="9525">
            <a:solidFill>
              <a:srgbClr val="193D0B"/>
            </a:solidFill>
            <a:prstDash val="sysDash"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rgbClr val="CC0000"/>
              </a:buClr>
              <a:buSzPct val="90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en-US" altLang="ja-JP" sz="1600" b="1" baseline="300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125</a:t>
            </a:r>
            <a:r>
              <a:rPr lang="en-US" altLang="ja-JP" sz="1600" b="1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Te NMR and </a:t>
            </a:r>
            <a:r>
              <a:rPr lang="en-US" altLang="ja-JP" sz="1600" b="1" baseline="300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77</a:t>
            </a:r>
            <a:r>
              <a:rPr lang="en-US" altLang="ja-JP" sz="1600" b="1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Se NMR  Spectroscopy</a:t>
            </a:r>
            <a:endParaRPr lang="en-US" altLang="ja-JP" sz="1600" b="1" baseline="30000" dirty="0" smtClean="0">
              <a:solidFill>
                <a:srgbClr val="000000"/>
              </a:solidFill>
              <a:latin typeface="Arial" panose="020B0604020202020204" pitchFamily="34" charset="0"/>
              <a:ea typeface="ＭＳ Ｐゴシック" pitchFamily="50" charset="-128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700" y="1522414"/>
            <a:ext cx="5040560" cy="211340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520" y="3923687"/>
            <a:ext cx="4884390" cy="2610900"/>
          </a:xfrm>
          <a:prstGeom prst="rect">
            <a:avLst/>
          </a:prstGeom>
        </p:spPr>
      </p:pic>
      <p:sp>
        <p:nvSpPr>
          <p:cNvPr id="9" name="テキスト ボックス 13"/>
          <p:cNvSpPr txBox="1">
            <a:spLocks noChangeArrowheads="1"/>
          </p:cNvSpPr>
          <p:nvPr/>
        </p:nvSpPr>
        <p:spPr bwMode="auto">
          <a:xfrm>
            <a:off x="222910" y="1454565"/>
            <a:ext cx="14969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rgbClr val="CC0000"/>
              </a:buClr>
              <a:buSzPct val="90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3200" b="1" dirty="0" smtClean="0">
                <a:solidFill>
                  <a:srgbClr val="FF0000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Te</a:t>
            </a:r>
            <a:r>
              <a:rPr lang="en-US" altLang="ja-JP" sz="3200" b="1" baseline="-25000" dirty="0" smtClean="0">
                <a:solidFill>
                  <a:srgbClr val="FF0000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4</a:t>
            </a:r>
            <a:r>
              <a:rPr lang="en-US" altLang="ja-JP" sz="3200" b="1" dirty="0" smtClean="0">
                <a:solidFill>
                  <a:srgbClr val="FF0000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P</a:t>
            </a:r>
            <a:r>
              <a:rPr lang="en-US" altLang="ja-JP" sz="3200" b="1" baseline="-25000" dirty="0" smtClean="0">
                <a:solidFill>
                  <a:srgbClr val="FF0000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4</a:t>
            </a:r>
            <a:endParaRPr lang="ja-JP" altLang="en-US" sz="3200" b="1" baseline="-25000" dirty="0">
              <a:solidFill>
                <a:srgbClr val="FF0000"/>
              </a:solidFill>
              <a:latin typeface="Arial" panose="020B0604020202020204" pitchFamily="34" charset="0"/>
              <a:ea typeface="ＭＳ Ｐゴシック" pitchFamily="50" charset="-128"/>
              <a:cs typeface="Arial" panose="020B0604020202020204" pitchFamily="34" charset="0"/>
            </a:endParaRPr>
          </a:p>
        </p:txBody>
      </p:sp>
      <p:sp>
        <p:nvSpPr>
          <p:cNvPr id="10" name="テキスト ボックス 13"/>
          <p:cNvSpPr txBox="1">
            <a:spLocks noChangeArrowheads="1"/>
          </p:cNvSpPr>
          <p:nvPr/>
        </p:nvSpPr>
        <p:spPr bwMode="auto">
          <a:xfrm>
            <a:off x="246980" y="4077072"/>
            <a:ext cx="14969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rgbClr val="CC0000"/>
              </a:buClr>
              <a:buSzPct val="90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3200" b="1" dirty="0" smtClean="0">
                <a:solidFill>
                  <a:srgbClr val="FF0000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Se</a:t>
            </a:r>
            <a:r>
              <a:rPr lang="en-US" altLang="ja-JP" sz="3200" b="1" baseline="-25000" dirty="0" smtClean="0">
                <a:solidFill>
                  <a:srgbClr val="FF0000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4</a:t>
            </a:r>
            <a:r>
              <a:rPr lang="en-US" altLang="ja-JP" sz="3200" b="1" dirty="0" smtClean="0">
                <a:solidFill>
                  <a:srgbClr val="FF0000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P</a:t>
            </a:r>
            <a:r>
              <a:rPr lang="en-US" altLang="ja-JP" sz="3200" b="1" baseline="-25000" dirty="0" smtClean="0">
                <a:solidFill>
                  <a:srgbClr val="FF0000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4</a:t>
            </a:r>
            <a:endParaRPr lang="ja-JP" altLang="en-US" sz="3200" b="1" baseline="-25000" dirty="0">
              <a:solidFill>
                <a:srgbClr val="FF0000"/>
              </a:solidFill>
              <a:latin typeface="Arial" panose="020B0604020202020204" pitchFamily="34" charset="0"/>
              <a:ea typeface="ＭＳ Ｐゴシック" pitchFamily="50" charset="-128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07260" y="2204659"/>
            <a:ext cx="372923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</a:t>
            </a:r>
            <a:r>
              <a:rPr lang="en-US" baseline="300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125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NMR of </a:t>
            </a:r>
            <a:r>
              <a:rPr lang="en-US" b="1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</a:t>
            </a:r>
            <a:r>
              <a:rPr lang="en-US" b="1" baseline="-250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r>
              <a:rPr lang="en-US" b="1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</a:t>
            </a:r>
            <a:r>
              <a:rPr lang="en-US" b="1" baseline="-250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exhibits one signal at 1792 ppm correspond to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Te</a:t>
            </a:r>
            <a:r>
              <a:rPr lang="en-US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US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64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224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r>
              <a:rPr lang="en-US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32-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77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Se NMR of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Se</a:t>
            </a:r>
            <a:r>
              <a:rPr lang="en-US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exhibit three signals at 1314 ppm correspond to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Se</a:t>
            </a:r>
            <a:r>
              <a:rPr lang="en-US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US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64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224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r>
              <a:rPr lang="en-US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32-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and at 1317 ppm correspond to [HSeO</a:t>
            </a:r>
            <a:r>
              <a:rPr lang="en-US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r>
              <a:rPr lang="en-US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4041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Freeform 40"/>
          <p:cNvSpPr/>
          <p:nvPr/>
        </p:nvSpPr>
        <p:spPr>
          <a:xfrm rot="10800000" flipV="1">
            <a:off x="7315200" y="0"/>
            <a:ext cx="1828800" cy="895336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0 h 23922"/>
              <a:gd name="connsiteX1" fmla="*/ 21600 w 21600"/>
              <a:gd name="connsiteY1" fmla="*/ 0 h 23922"/>
              <a:gd name="connsiteX2" fmla="*/ 21600 w 21600"/>
              <a:gd name="connsiteY2" fmla="*/ 4362 h 23922"/>
              <a:gd name="connsiteX3" fmla="*/ 0 w 21600"/>
              <a:gd name="connsiteY3" fmla="*/ 20172 h 23922"/>
              <a:gd name="connsiteX4" fmla="*/ 0 w 21600"/>
              <a:gd name="connsiteY4" fmla="*/ 0 h 23922"/>
              <a:gd name="connsiteX0" fmla="*/ 0 w 21600"/>
              <a:gd name="connsiteY0" fmla="*/ 0 h 17874"/>
              <a:gd name="connsiteX1" fmla="*/ 21600 w 21600"/>
              <a:gd name="connsiteY1" fmla="*/ 0 h 17874"/>
              <a:gd name="connsiteX2" fmla="*/ 21600 w 21600"/>
              <a:gd name="connsiteY2" fmla="*/ 4362 h 17874"/>
              <a:gd name="connsiteX3" fmla="*/ 0 w 21600"/>
              <a:gd name="connsiteY3" fmla="*/ 14124 h 17874"/>
              <a:gd name="connsiteX4" fmla="*/ 0 w 21600"/>
              <a:gd name="connsiteY4" fmla="*/ 0 h 17874"/>
              <a:gd name="connsiteX0" fmla="*/ 0 w 21600"/>
              <a:gd name="connsiteY0" fmla="*/ 0 h 17874"/>
              <a:gd name="connsiteX1" fmla="*/ 21600 w 21600"/>
              <a:gd name="connsiteY1" fmla="*/ 0 h 17874"/>
              <a:gd name="connsiteX2" fmla="*/ 21600 w 21600"/>
              <a:gd name="connsiteY2" fmla="*/ 42 h 17874"/>
              <a:gd name="connsiteX3" fmla="*/ 0 w 21600"/>
              <a:gd name="connsiteY3" fmla="*/ 14124 h 17874"/>
              <a:gd name="connsiteX4" fmla="*/ 0 w 21600"/>
              <a:gd name="connsiteY4" fmla="*/ 0 h 17874"/>
              <a:gd name="connsiteX0" fmla="*/ 0 w 21600"/>
              <a:gd name="connsiteY0" fmla="*/ 0 h 22194"/>
              <a:gd name="connsiteX1" fmla="*/ 21600 w 21600"/>
              <a:gd name="connsiteY1" fmla="*/ 0 h 22194"/>
              <a:gd name="connsiteX2" fmla="*/ 21600 w 21600"/>
              <a:gd name="connsiteY2" fmla="*/ 42 h 22194"/>
              <a:gd name="connsiteX3" fmla="*/ 0 w 21600"/>
              <a:gd name="connsiteY3" fmla="*/ 18444 h 22194"/>
              <a:gd name="connsiteX4" fmla="*/ 0 w 21600"/>
              <a:gd name="connsiteY4" fmla="*/ 0 h 22194"/>
              <a:gd name="connsiteX0" fmla="*/ 0 w 21600"/>
              <a:gd name="connsiteY0" fmla="*/ 0 h 18444"/>
              <a:gd name="connsiteX1" fmla="*/ 21600 w 21600"/>
              <a:gd name="connsiteY1" fmla="*/ 0 h 18444"/>
              <a:gd name="connsiteX2" fmla="*/ 21600 w 21600"/>
              <a:gd name="connsiteY2" fmla="*/ 42 h 18444"/>
              <a:gd name="connsiteX3" fmla="*/ 0 w 21600"/>
              <a:gd name="connsiteY3" fmla="*/ 18444 h 18444"/>
              <a:gd name="connsiteX4" fmla="*/ 0 w 21600"/>
              <a:gd name="connsiteY4" fmla="*/ 0 h 18444"/>
              <a:gd name="connsiteX0" fmla="*/ 0 w 21600"/>
              <a:gd name="connsiteY0" fmla="*/ 0 h 18444"/>
              <a:gd name="connsiteX1" fmla="*/ 21600 w 21600"/>
              <a:gd name="connsiteY1" fmla="*/ 0 h 18444"/>
              <a:gd name="connsiteX2" fmla="*/ 21600 w 21600"/>
              <a:gd name="connsiteY2" fmla="*/ 42 h 18444"/>
              <a:gd name="connsiteX3" fmla="*/ 0 w 21600"/>
              <a:gd name="connsiteY3" fmla="*/ 18444 h 18444"/>
              <a:gd name="connsiteX4" fmla="*/ 0 w 21600"/>
              <a:gd name="connsiteY4" fmla="*/ 0 h 18444"/>
              <a:gd name="connsiteX0" fmla="*/ 0 w 21600"/>
              <a:gd name="connsiteY0" fmla="*/ 0 h 18444"/>
              <a:gd name="connsiteX1" fmla="*/ 21600 w 21600"/>
              <a:gd name="connsiteY1" fmla="*/ 0 h 18444"/>
              <a:gd name="connsiteX2" fmla="*/ 21600 w 21600"/>
              <a:gd name="connsiteY2" fmla="*/ 42 h 18444"/>
              <a:gd name="connsiteX3" fmla="*/ 0 w 21600"/>
              <a:gd name="connsiteY3" fmla="*/ 18444 h 18444"/>
              <a:gd name="connsiteX4" fmla="*/ 0 w 21600"/>
              <a:gd name="connsiteY4" fmla="*/ 0 h 18444"/>
              <a:gd name="connsiteX0" fmla="*/ 0 w 21600"/>
              <a:gd name="connsiteY0" fmla="*/ 0 h 18444"/>
              <a:gd name="connsiteX1" fmla="*/ 21600 w 21600"/>
              <a:gd name="connsiteY1" fmla="*/ 0 h 18444"/>
              <a:gd name="connsiteX2" fmla="*/ 21600 w 21600"/>
              <a:gd name="connsiteY2" fmla="*/ 42 h 18444"/>
              <a:gd name="connsiteX3" fmla="*/ 0 w 21600"/>
              <a:gd name="connsiteY3" fmla="*/ 18444 h 18444"/>
              <a:gd name="connsiteX4" fmla="*/ 0 w 21600"/>
              <a:gd name="connsiteY4" fmla="*/ 0 h 18444"/>
              <a:gd name="connsiteX0" fmla="*/ 0 w 21600"/>
              <a:gd name="connsiteY0" fmla="*/ 0 h 18444"/>
              <a:gd name="connsiteX1" fmla="*/ 21600 w 21600"/>
              <a:gd name="connsiteY1" fmla="*/ 0 h 18444"/>
              <a:gd name="connsiteX2" fmla="*/ 21600 w 21600"/>
              <a:gd name="connsiteY2" fmla="*/ 42 h 18444"/>
              <a:gd name="connsiteX3" fmla="*/ 0 w 21600"/>
              <a:gd name="connsiteY3" fmla="*/ 18444 h 18444"/>
              <a:gd name="connsiteX4" fmla="*/ 0 w 21600"/>
              <a:gd name="connsiteY4" fmla="*/ 0 h 184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8444">
                <a:moveTo>
                  <a:pt x="0" y="0"/>
                </a:moveTo>
                <a:lnTo>
                  <a:pt x="21600" y="0"/>
                </a:lnTo>
                <a:lnTo>
                  <a:pt x="21600" y="42"/>
                </a:lnTo>
                <a:cubicBezTo>
                  <a:pt x="5290" y="2686"/>
                  <a:pt x="9283" y="18206"/>
                  <a:pt x="0" y="18444"/>
                </a:cubicBezTo>
                <a:lnTo>
                  <a:pt x="0" y="0"/>
                </a:lnTo>
                <a:close/>
              </a:path>
            </a:pathLst>
          </a:custGeom>
          <a:solidFill>
            <a:srgbClr val="00B050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Arial" pitchFamily="34" charset="0"/>
              </a:rPr>
              <a:t>                     </a:t>
            </a:r>
            <a:r>
              <a:rPr lang="en-US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Arial" pitchFamily="34" charset="0"/>
              </a:rPr>
              <a:t>10</a:t>
            </a:r>
            <a:endParaRPr lang="id-ID" b="1" dirty="0"/>
          </a:p>
        </p:txBody>
      </p:sp>
      <p:cxnSp>
        <p:nvCxnSpPr>
          <p:cNvPr id="43" name="Straight Connector 42"/>
          <p:cNvCxnSpPr/>
          <p:nvPr/>
        </p:nvCxnSpPr>
        <p:spPr>
          <a:xfrm flipV="1">
            <a:off x="0" y="642938"/>
            <a:ext cx="5786438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251520" y="642938"/>
            <a:ext cx="1071563" cy="7143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5" name="Content Placeholder 3"/>
          <p:cNvSpPr txBox="1">
            <a:spLocks/>
          </p:cNvSpPr>
          <p:nvPr/>
        </p:nvSpPr>
        <p:spPr bwMode="auto">
          <a:xfrm>
            <a:off x="149547" y="223155"/>
            <a:ext cx="3918397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Result and Discussion</a:t>
            </a:r>
            <a:r>
              <a:rPr lang="id-ID" sz="2400" b="1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/>
            </a:r>
            <a:br>
              <a:rPr lang="id-ID" sz="2400" b="1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</a:br>
            <a:endParaRPr lang="id-ID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880" y="1374287"/>
            <a:ext cx="3545519" cy="1838689"/>
          </a:xfrm>
          <a:prstGeom prst="rect">
            <a:avLst/>
          </a:prstGeom>
        </p:spPr>
      </p:pic>
      <p:sp>
        <p:nvSpPr>
          <p:cNvPr id="17" name="テキスト ボックス 7"/>
          <p:cNvSpPr txBox="1">
            <a:spLocks noChangeArrowheads="1"/>
          </p:cNvSpPr>
          <p:nvPr/>
        </p:nvSpPr>
        <p:spPr bwMode="auto">
          <a:xfrm>
            <a:off x="266700" y="879475"/>
            <a:ext cx="7473652" cy="338554"/>
          </a:xfrm>
          <a:prstGeom prst="rect">
            <a:avLst/>
          </a:prstGeom>
          <a:solidFill>
            <a:schemeClr val="bg1"/>
          </a:solidFill>
          <a:ln w="9525">
            <a:solidFill>
              <a:srgbClr val="193D0B"/>
            </a:solidFill>
            <a:prstDash val="sysDash"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rgbClr val="CC0000"/>
              </a:buClr>
              <a:buSzPct val="90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en-US" altLang="ja-JP" sz="1600" b="1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ESI-MS</a:t>
            </a:r>
          </a:p>
        </p:txBody>
      </p:sp>
      <p:sp>
        <p:nvSpPr>
          <p:cNvPr id="18" name="テキスト ボックス 13"/>
          <p:cNvSpPr txBox="1">
            <a:spLocks noChangeArrowheads="1"/>
          </p:cNvSpPr>
          <p:nvPr/>
        </p:nvSpPr>
        <p:spPr bwMode="auto">
          <a:xfrm>
            <a:off x="2144725" y="1380995"/>
            <a:ext cx="14969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rgbClr val="CC0000"/>
              </a:buClr>
              <a:buSzPct val="90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3200" b="1" dirty="0" smtClean="0">
                <a:solidFill>
                  <a:srgbClr val="FF0000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Te</a:t>
            </a:r>
            <a:r>
              <a:rPr lang="en-US" altLang="ja-JP" sz="3200" b="1" baseline="-25000" dirty="0" smtClean="0">
                <a:solidFill>
                  <a:srgbClr val="FF0000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4</a:t>
            </a:r>
            <a:r>
              <a:rPr lang="en-US" altLang="ja-JP" sz="3200" b="1" dirty="0" smtClean="0">
                <a:solidFill>
                  <a:srgbClr val="FF0000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P</a:t>
            </a:r>
            <a:r>
              <a:rPr lang="en-US" altLang="ja-JP" sz="3200" b="1" baseline="-25000" dirty="0" smtClean="0">
                <a:solidFill>
                  <a:srgbClr val="FF0000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4</a:t>
            </a:r>
            <a:endParaRPr lang="ja-JP" altLang="en-US" sz="3200" b="1" baseline="-25000" dirty="0">
              <a:solidFill>
                <a:srgbClr val="FF0000"/>
              </a:solidFill>
              <a:latin typeface="Arial" panose="020B0604020202020204" pitchFamily="34" charset="0"/>
              <a:ea typeface="ＭＳ Ｐゴシック" pitchFamily="50" charset="-128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76911" y="1435757"/>
            <a:ext cx="3736891" cy="1777219"/>
          </a:xfrm>
          <a:prstGeom prst="rect">
            <a:avLst/>
          </a:prstGeom>
        </p:spPr>
      </p:pic>
      <p:sp>
        <p:nvSpPr>
          <p:cNvPr id="20" name="テキスト ボックス 13"/>
          <p:cNvSpPr txBox="1">
            <a:spLocks noChangeArrowheads="1"/>
          </p:cNvSpPr>
          <p:nvPr/>
        </p:nvSpPr>
        <p:spPr bwMode="auto">
          <a:xfrm>
            <a:off x="6566706" y="1383885"/>
            <a:ext cx="14969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rgbClr val="CC0000"/>
              </a:buClr>
              <a:buSzPct val="90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3200" b="1" dirty="0" smtClean="0">
                <a:solidFill>
                  <a:srgbClr val="FF0000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Se</a:t>
            </a:r>
            <a:r>
              <a:rPr lang="en-US" altLang="ja-JP" sz="3200" b="1" baseline="-25000" dirty="0" smtClean="0">
                <a:solidFill>
                  <a:srgbClr val="FF0000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4</a:t>
            </a:r>
            <a:r>
              <a:rPr lang="en-US" altLang="ja-JP" sz="3200" b="1" dirty="0" smtClean="0">
                <a:solidFill>
                  <a:srgbClr val="FF0000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P</a:t>
            </a:r>
            <a:r>
              <a:rPr lang="en-US" altLang="ja-JP" sz="3200" b="1" baseline="-25000" dirty="0" smtClean="0">
                <a:solidFill>
                  <a:srgbClr val="FF0000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4</a:t>
            </a:r>
            <a:endParaRPr lang="ja-JP" altLang="en-US" sz="3200" b="1" baseline="-25000" dirty="0">
              <a:solidFill>
                <a:srgbClr val="FF0000"/>
              </a:solidFill>
              <a:latin typeface="Arial" panose="020B0604020202020204" pitchFamily="34" charset="0"/>
              <a:ea typeface="ＭＳ Ｐゴシック" pitchFamily="50" charset="-128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2924" y="3369234"/>
            <a:ext cx="3863987" cy="1743812"/>
          </a:xfrm>
          <a:prstGeom prst="rect">
            <a:avLst/>
          </a:prstGeom>
        </p:spPr>
      </p:pic>
      <p:sp>
        <p:nvSpPr>
          <p:cNvPr id="22" name="テキスト ボックス 13"/>
          <p:cNvSpPr txBox="1">
            <a:spLocks noChangeArrowheads="1"/>
          </p:cNvSpPr>
          <p:nvPr/>
        </p:nvSpPr>
        <p:spPr bwMode="auto">
          <a:xfrm>
            <a:off x="2341411" y="3404969"/>
            <a:ext cx="14969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rgbClr val="CC0000"/>
              </a:buClr>
              <a:buSzPct val="90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3200" b="1" dirty="0" smtClean="0">
                <a:solidFill>
                  <a:srgbClr val="FF0000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As</a:t>
            </a:r>
            <a:r>
              <a:rPr lang="en-US" altLang="ja-JP" sz="3200" b="1" baseline="-25000" dirty="0" smtClean="0">
                <a:solidFill>
                  <a:srgbClr val="FF0000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4</a:t>
            </a:r>
            <a:r>
              <a:rPr lang="en-US" altLang="ja-JP" sz="3200" b="1" dirty="0" smtClean="0">
                <a:solidFill>
                  <a:srgbClr val="FF0000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P</a:t>
            </a:r>
            <a:r>
              <a:rPr lang="en-US" altLang="ja-JP" sz="3200" b="1" baseline="-25000" dirty="0" smtClean="0">
                <a:solidFill>
                  <a:srgbClr val="FF0000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4</a:t>
            </a:r>
            <a:endParaRPr lang="ja-JP" altLang="en-US" sz="3200" b="1" baseline="-25000" dirty="0">
              <a:solidFill>
                <a:srgbClr val="FF0000"/>
              </a:solidFill>
              <a:latin typeface="Arial" panose="020B0604020202020204" pitchFamily="34" charset="0"/>
              <a:ea typeface="ＭＳ Ｐゴシック" pitchFamily="50" charset="-128"/>
              <a:cs typeface="Arial" panose="020B06040202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85407" y="3645587"/>
            <a:ext cx="3978287" cy="1373752"/>
          </a:xfrm>
          <a:prstGeom prst="rect">
            <a:avLst/>
          </a:prstGeom>
        </p:spPr>
      </p:pic>
      <p:sp>
        <p:nvSpPr>
          <p:cNvPr id="24" name="テキスト ボックス 13"/>
          <p:cNvSpPr txBox="1">
            <a:spLocks noChangeArrowheads="1"/>
          </p:cNvSpPr>
          <p:nvPr/>
        </p:nvSpPr>
        <p:spPr bwMode="auto">
          <a:xfrm>
            <a:off x="6566706" y="3353199"/>
            <a:ext cx="14969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rgbClr val="CC0000"/>
              </a:buClr>
              <a:buSzPct val="90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3200" b="1" dirty="0" smtClean="0">
                <a:solidFill>
                  <a:srgbClr val="FF0000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P</a:t>
            </a:r>
            <a:r>
              <a:rPr lang="en-US" altLang="ja-JP" sz="3200" b="1" baseline="-25000" dirty="0" smtClean="0">
                <a:solidFill>
                  <a:srgbClr val="FF0000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8</a:t>
            </a:r>
            <a:endParaRPr lang="ja-JP" altLang="en-US" sz="3200" b="1" baseline="-25000" dirty="0">
              <a:solidFill>
                <a:srgbClr val="FF0000"/>
              </a:solidFill>
              <a:latin typeface="Arial" panose="020B0604020202020204" pitchFamily="34" charset="0"/>
              <a:ea typeface="ＭＳ Ｐゴシック" pitchFamily="50" charset="-128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49547" y="5085184"/>
            <a:ext cx="888694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ESI-mass spectrometry was employed to analyze the solution behavior of obtained clusters. In the case of 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Te</a:t>
            </a:r>
            <a:r>
              <a:rPr lang="en-US" sz="1400" b="1" baseline="-250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4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P</a:t>
            </a:r>
            <a:r>
              <a:rPr lang="en-US" sz="1400" b="1" baseline="-250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4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, intact molecular species could be detected at </a:t>
            </a:r>
            <a:r>
              <a:rPr lang="en-US" sz="1400" i="1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m/z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 2300.7 for [W</a:t>
            </a:r>
            <a:r>
              <a:rPr lang="en-US" sz="1400" baseline="-250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64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O</a:t>
            </a:r>
            <a:r>
              <a:rPr lang="en-US" sz="1400" baseline="-250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200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(HPO</a:t>
            </a:r>
            <a:r>
              <a:rPr lang="en-US" sz="1400" baseline="-250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3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)</a:t>
            </a:r>
            <a:r>
              <a:rPr lang="en-US" sz="1400" baseline="-250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4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(TeO</a:t>
            </a:r>
            <a:r>
              <a:rPr lang="en-US" sz="1400" baseline="-250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3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)</a:t>
            </a:r>
            <a:r>
              <a:rPr lang="en-US" sz="1400" baseline="-250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4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H</a:t>
            </a:r>
            <a:r>
              <a:rPr lang="en-US" sz="1400" baseline="-250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21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Na</a:t>
            </a:r>
            <a:r>
              <a:rPr lang="en-US" sz="1400" baseline="-250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4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]</a:t>
            </a:r>
            <a:r>
              <a:rPr lang="en-US" sz="1400" baseline="300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7</a:t>
            </a:r>
            <a:r>
              <a:rPr lang="en-US" sz="1400" baseline="30000" dirty="0">
                <a:solidFill>
                  <a:srgbClr val="000000"/>
                </a:solidFill>
                <a:latin typeface="Arial" panose="020B0604020202020204" pitchFamily="34" charset="0"/>
                <a:ea typeface="AdvOT8608a8d1+22"/>
                <a:cs typeface="Arial" panose="020B0604020202020204" pitchFamily="34" charset="0"/>
              </a:rPr>
              <a:t>−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, 2697.8 for [W</a:t>
            </a:r>
            <a:r>
              <a:rPr lang="en-US" sz="1400" baseline="-250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64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O</a:t>
            </a:r>
            <a:r>
              <a:rPr lang="en-US" sz="1400" baseline="-250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200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(HPO</a:t>
            </a:r>
            <a:r>
              <a:rPr lang="en-US" sz="1400" baseline="-250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3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)</a:t>
            </a:r>
            <a:r>
              <a:rPr lang="en-US" sz="1400" baseline="-250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4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(TeO</a:t>
            </a:r>
            <a:r>
              <a:rPr lang="en-US" sz="1400" baseline="-250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3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)</a:t>
            </a:r>
            <a:r>
              <a:rPr lang="en-US" sz="1400" baseline="-250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4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H</a:t>
            </a:r>
            <a:r>
              <a:rPr lang="en-US" sz="1400" baseline="-250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18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Na</a:t>
            </a:r>
            <a:r>
              <a:rPr lang="en-US" sz="1400" baseline="-250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8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]</a:t>
            </a:r>
            <a:r>
              <a:rPr lang="en-US" sz="1400" baseline="300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6</a:t>
            </a:r>
            <a:r>
              <a:rPr lang="en-US" sz="1400" baseline="30000" dirty="0">
                <a:solidFill>
                  <a:srgbClr val="000000"/>
                </a:solidFill>
                <a:latin typeface="Arial" panose="020B0604020202020204" pitchFamily="34" charset="0"/>
                <a:ea typeface="AdvOT8608a8d1+22"/>
                <a:cs typeface="Arial" panose="020B0604020202020204" pitchFamily="34" charset="0"/>
              </a:rPr>
              <a:t>−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, 3261.0 for [W</a:t>
            </a:r>
            <a:r>
              <a:rPr lang="en-US" sz="1400" baseline="-250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64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O</a:t>
            </a:r>
            <a:r>
              <a:rPr lang="en-US" sz="1400" baseline="-250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200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(HPO</a:t>
            </a:r>
            <a:r>
              <a:rPr lang="en-US" sz="1400" baseline="-250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3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)</a:t>
            </a:r>
            <a:r>
              <a:rPr lang="en-US" sz="1400" baseline="-250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4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(TeO</a:t>
            </a:r>
            <a:r>
              <a:rPr lang="en-US" sz="1400" baseline="-250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3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)</a:t>
            </a:r>
            <a:r>
              <a:rPr lang="en-US" sz="1400" baseline="-250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4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(C</a:t>
            </a:r>
            <a:r>
              <a:rPr lang="en-US" sz="1400" baseline="-250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2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H</a:t>
            </a:r>
            <a:r>
              <a:rPr lang="en-US" sz="1400" baseline="-250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8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N)</a:t>
            </a:r>
            <a:r>
              <a:rPr lang="en-US" sz="1400" baseline="-250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6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NaH</a:t>
            </a:r>
            <a:r>
              <a:rPr lang="en-US" sz="1400" baseline="-250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20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]</a:t>
            </a:r>
            <a:r>
              <a:rPr lang="en-US" sz="1400" baseline="300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5</a:t>
            </a:r>
            <a:r>
              <a:rPr lang="en-US" sz="1400" baseline="30000" dirty="0">
                <a:solidFill>
                  <a:srgbClr val="000000"/>
                </a:solidFill>
                <a:latin typeface="Arial" panose="020B0604020202020204" pitchFamily="34" charset="0"/>
                <a:ea typeface="AdvOT8608a8d1+22"/>
                <a:cs typeface="Arial" panose="020B0604020202020204" pitchFamily="34" charset="0"/>
              </a:rPr>
              <a:t>−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, and 4136.1 for</a:t>
            </a:r>
            <a:r>
              <a:rPr lang="en-US" sz="1400" dirty="0"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[W</a:t>
            </a:r>
            <a:r>
              <a:rPr lang="en-US" sz="1400" baseline="-250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64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O</a:t>
            </a:r>
            <a:r>
              <a:rPr lang="en-US" sz="1400" baseline="-250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200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(HPO</a:t>
            </a:r>
            <a:r>
              <a:rPr lang="en-US" sz="1400" baseline="-250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3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)</a:t>
            </a:r>
            <a:r>
              <a:rPr lang="en-US" sz="1400" baseline="-250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4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(TeO</a:t>
            </a:r>
            <a:r>
              <a:rPr lang="en-US" sz="1400" baseline="-250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3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)</a:t>
            </a:r>
            <a:r>
              <a:rPr lang="en-US" sz="1400" baseline="-250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4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Na</a:t>
            </a:r>
            <a:r>
              <a:rPr lang="en-US" sz="1400" baseline="-250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24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H</a:t>
            </a:r>
            <a:r>
              <a:rPr lang="en-US" sz="1400" baseline="-250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4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]</a:t>
            </a:r>
            <a:r>
              <a:rPr lang="en-US" sz="1400" baseline="300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4</a:t>
            </a:r>
            <a:r>
              <a:rPr lang="en-US" sz="1400" baseline="30000" dirty="0">
                <a:solidFill>
                  <a:srgbClr val="000000"/>
                </a:solidFill>
                <a:latin typeface="Arial" panose="020B0604020202020204" pitchFamily="34" charset="0"/>
                <a:ea typeface="AdvOT8608a8d1+22"/>
                <a:cs typeface="Arial" panose="020B0604020202020204" pitchFamily="34" charset="0"/>
              </a:rPr>
              <a:t>−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. </a:t>
            </a:r>
            <a:endParaRPr lang="en-US" sz="1400" dirty="0" smtClean="0">
              <a:solidFill>
                <a:srgbClr val="000000"/>
              </a:solidFill>
              <a:latin typeface="Arial" panose="020B0604020202020204" pitchFamily="34" charset="0"/>
              <a:ea typeface="Yu Mincho"/>
              <a:cs typeface="Arial" panose="020B0604020202020204" pitchFamily="34" charset="0"/>
            </a:endParaRPr>
          </a:p>
          <a:p>
            <a:pPr algn="just"/>
            <a:endParaRPr lang="en-US" sz="1400" dirty="0">
              <a:solidFill>
                <a:srgbClr val="000000"/>
              </a:solidFill>
              <a:latin typeface="Arial" panose="020B0604020202020204" pitchFamily="34" charset="0"/>
              <a:ea typeface="Yu Mincho"/>
              <a:cs typeface="Arial" panose="020B0604020202020204" pitchFamily="34" charset="0"/>
            </a:endParaRPr>
          </a:p>
          <a:p>
            <a:pPr algn="just"/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In 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addition, a dimeric species was also observed at </a:t>
            </a:r>
            <a:r>
              <a:rPr lang="en-US" sz="1400" i="1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m/z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 3659.5 for [(W</a:t>
            </a:r>
            <a:r>
              <a:rPr lang="en-US" sz="1400" baseline="-250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64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O</a:t>
            </a:r>
            <a:r>
              <a:rPr lang="en-US" sz="1400" baseline="-250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200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(HPO</a:t>
            </a:r>
            <a:r>
              <a:rPr lang="en-US" sz="1400" baseline="-250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3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)</a:t>
            </a:r>
            <a:r>
              <a:rPr lang="en-US" sz="1400" baseline="-250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4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(TeO</a:t>
            </a:r>
            <a:r>
              <a:rPr lang="en-US" sz="1400" baseline="-250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3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)</a:t>
            </a:r>
            <a:r>
              <a:rPr lang="en-US" sz="1400" baseline="-250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4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)</a:t>
            </a:r>
            <a:r>
              <a:rPr lang="en-US" sz="1400" baseline="-250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2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(C</a:t>
            </a:r>
            <a:r>
              <a:rPr lang="en-US" sz="1400" baseline="-250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2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H</a:t>
            </a:r>
            <a:r>
              <a:rPr lang="en-US" sz="1400" baseline="-250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8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N)</a:t>
            </a:r>
            <a:r>
              <a:rPr lang="en-US" sz="1400" baseline="-250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31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NaH</a:t>
            </a:r>
            <a:r>
              <a:rPr lang="en-US" sz="1400" baseline="-250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23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]</a:t>
            </a:r>
            <a:r>
              <a:rPr lang="en-US" sz="1400" baseline="300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9</a:t>
            </a:r>
            <a:r>
              <a:rPr lang="en-US" sz="1400" baseline="30000" dirty="0">
                <a:solidFill>
                  <a:srgbClr val="000000"/>
                </a:solidFill>
                <a:latin typeface="Arial" panose="020B0604020202020204" pitchFamily="34" charset="0"/>
                <a:ea typeface="AdvOT8608a8d1+22"/>
                <a:cs typeface="Arial" panose="020B0604020202020204" pitchFamily="34" charset="0"/>
              </a:rPr>
              <a:t>−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. Similarly,</a:t>
            </a:r>
            <a:r>
              <a:rPr lang="en-US" sz="1400" dirty="0"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integral species of 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Se</a:t>
            </a:r>
            <a:r>
              <a:rPr lang="en-US" sz="1400" b="1" baseline="-250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4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P</a:t>
            </a:r>
            <a:r>
              <a:rPr lang="en-US" sz="1400" b="1" baseline="-250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4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, 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As</a:t>
            </a:r>
            <a:r>
              <a:rPr lang="en-US" sz="1400" b="1" baseline="-250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4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P</a:t>
            </a:r>
            <a:r>
              <a:rPr lang="en-US" sz="1400" b="1" baseline="-250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4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, and 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P</a:t>
            </a:r>
            <a:r>
              <a:rPr lang="en-US" sz="1400" b="1" baseline="-250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8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 were also observed via mass spectrometry, suggesting the cross-shaped clusters are stable in solution.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4978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Freeform 40"/>
          <p:cNvSpPr/>
          <p:nvPr/>
        </p:nvSpPr>
        <p:spPr>
          <a:xfrm rot="10800000" flipV="1">
            <a:off x="7315200" y="0"/>
            <a:ext cx="1828800" cy="895336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0 h 23922"/>
              <a:gd name="connsiteX1" fmla="*/ 21600 w 21600"/>
              <a:gd name="connsiteY1" fmla="*/ 0 h 23922"/>
              <a:gd name="connsiteX2" fmla="*/ 21600 w 21600"/>
              <a:gd name="connsiteY2" fmla="*/ 4362 h 23922"/>
              <a:gd name="connsiteX3" fmla="*/ 0 w 21600"/>
              <a:gd name="connsiteY3" fmla="*/ 20172 h 23922"/>
              <a:gd name="connsiteX4" fmla="*/ 0 w 21600"/>
              <a:gd name="connsiteY4" fmla="*/ 0 h 23922"/>
              <a:gd name="connsiteX0" fmla="*/ 0 w 21600"/>
              <a:gd name="connsiteY0" fmla="*/ 0 h 17874"/>
              <a:gd name="connsiteX1" fmla="*/ 21600 w 21600"/>
              <a:gd name="connsiteY1" fmla="*/ 0 h 17874"/>
              <a:gd name="connsiteX2" fmla="*/ 21600 w 21600"/>
              <a:gd name="connsiteY2" fmla="*/ 4362 h 17874"/>
              <a:gd name="connsiteX3" fmla="*/ 0 w 21600"/>
              <a:gd name="connsiteY3" fmla="*/ 14124 h 17874"/>
              <a:gd name="connsiteX4" fmla="*/ 0 w 21600"/>
              <a:gd name="connsiteY4" fmla="*/ 0 h 17874"/>
              <a:gd name="connsiteX0" fmla="*/ 0 w 21600"/>
              <a:gd name="connsiteY0" fmla="*/ 0 h 17874"/>
              <a:gd name="connsiteX1" fmla="*/ 21600 w 21600"/>
              <a:gd name="connsiteY1" fmla="*/ 0 h 17874"/>
              <a:gd name="connsiteX2" fmla="*/ 21600 w 21600"/>
              <a:gd name="connsiteY2" fmla="*/ 42 h 17874"/>
              <a:gd name="connsiteX3" fmla="*/ 0 w 21600"/>
              <a:gd name="connsiteY3" fmla="*/ 14124 h 17874"/>
              <a:gd name="connsiteX4" fmla="*/ 0 w 21600"/>
              <a:gd name="connsiteY4" fmla="*/ 0 h 17874"/>
              <a:gd name="connsiteX0" fmla="*/ 0 w 21600"/>
              <a:gd name="connsiteY0" fmla="*/ 0 h 22194"/>
              <a:gd name="connsiteX1" fmla="*/ 21600 w 21600"/>
              <a:gd name="connsiteY1" fmla="*/ 0 h 22194"/>
              <a:gd name="connsiteX2" fmla="*/ 21600 w 21600"/>
              <a:gd name="connsiteY2" fmla="*/ 42 h 22194"/>
              <a:gd name="connsiteX3" fmla="*/ 0 w 21600"/>
              <a:gd name="connsiteY3" fmla="*/ 18444 h 22194"/>
              <a:gd name="connsiteX4" fmla="*/ 0 w 21600"/>
              <a:gd name="connsiteY4" fmla="*/ 0 h 22194"/>
              <a:gd name="connsiteX0" fmla="*/ 0 w 21600"/>
              <a:gd name="connsiteY0" fmla="*/ 0 h 18444"/>
              <a:gd name="connsiteX1" fmla="*/ 21600 w 21600"/>
              <a:gd name="connsiteY1" fmla="*/ 0 h 18444"/>
              <a:gd name="connsiteX2" fmla="*/ 21600 w 21600"/>
              <a:gd name="connsiteY2" fmla="*/ 42 h 18444"/>
              <a:gd name="connsiteX3" fmla="*/ 0 w 21600"/>
              <a:gd name="connsiteY3" fmla="*/ 18444 h 18444"/>
              <a:gd name="connsiteX4" fmla="*/ 0 w 21600"/>
              <a:gd name="connsiteY4" fmla="*/ 0 h 18444"/>
              <a:gd name="connsiteX0" fmla="*/ 0 w 21600"/>
              <a:gd name="connsiteY0" fmla="*/ 0 h 18444"/>
              <a:gd name="connsiteX1" fmla="*/ 21600 w 21600"/>
              <a:gd name="connsiteY1" fmla="*/ 0 h 18444"/>
              <a:gd name="connsiteX2" fmla="*/ 21600 w 21600"/>
              <a:gd name="connsiteY2" fmla="*/ 42 h 18444"/>
              <a:gd name="connsiteX3" fmla="*/ 0 w 21600"/>
              <a:gd name="connsiteY3" fmla="*/ 18444 h 18444"/>
              <a:gd name="connsiteX4" fmla="*/ 0 w 21600"/>
              <a:gd name="connsiteY4" fmla="*/ 0 h 18444"/>
              <a:gd name="connsiteX0" fmla="*/ 0 w 21600"/>
              <a:gd name="connsiteY0" fmla="*/ 0 h 18444"/>
              <a:gd name="connsiteX1" fmla="*/ 21600 w 21600"/>
              <a:gd name="connsiteY1" fmla="*/ 0 h 18444"/>
              <a:gd name="connsiteX2" fmla="*/ 21600 w 21600"/>
              <a:gd name="connsiteY2" fmla="*/ 42 h 18444"/>
              <a:gd name="connsiteX3" fmla="*/ 0 w 21600"/>
              <a:gd name="connsiteY3" fmla="*/ 18444 h 18444"/>
              <a:gd name="connsiteX4" fmla="*/ 0 w 21600"/>
              <a:gd name="connsiteY4" fmla="*/ 0 h 18444"/>
              <a:gd name="connsiteX0" fmla="*/ 0 w 21600"/>
              <a:gd name="connsiteY0" fmla="*/ 0 h 18444"/>
              <a:gd name="connsiteX1" fmla="*/ 21600 w 21600"/>
              <a:gd name="connsiteY1" fmla="*/ 0 h 18444"/>
              <a:gd name="connsiteX2" fmla="*/ 21600 w 21600"/>
              <a:gd name="connsiteY2" fmla="*/ 42 h 18444"/>
              <a:gd name="connsiteX3" fmla="*/ 0 w 21600"/>
              <a:gd name="connsiteY3" fmla="*/ 18444 h 18444"/>
              <a:gd name="connsiteX4" fmla="*/ 0 w 21600"/>
              <a:gd name="connsiteY4" fmla="*/ 0 h 18444"/>
              <a:gd name="connsiteX0" fmla="*/ 0 w 21600"/>
              <a:gd name="connsiteY0" fmla="*/ 0 h 18444"/>
              <a:gd name="connsiteX1" fmla="*/ 21600 w 21600"/>
              <a:gd name="connsiteY1" fmla="*/ 0 h 18444"/>
              <a:gd name="connsiteX2" fmla="*/ 21600 w 21600"/>
              <a:gd name="connsiteY2" fmla="*/ 42 h 18444"/>
              <a:gd name="connsiteX3" fmla="*/ 0 w 21600"/>
              <a:gd name="connsiteY3" fmla="*/ 18444 h 18444"/>
              <a:gd name="connsiteX4" fmla="*/ 0 w 21600"/>
              <a:gd name="connsiteY4" fmla="*/ 0 h 184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8444">
                <a:moveTo>
                  <a:pt x="0" y="0"/>
                </a:moveTo>
                <a:lnTo>
                  <a:pt x="21600" y="0"/>
                </a:lnTo>
                <a:lnTo>
                  <a:pt x="21600" y="42"/>
                </a:lnTo>
                <a:cubicBezTo>
                  <a:pt x="5290" y="2686"/>
                  <a:pt x="9283" y="18206"/>
                  <a:pt x="0" y="18444"/>
                </a:cubicBezTo>
                <a:lnTo>
                  <a:pt x="0" y="0"/>
                </a:lnTo>
                <a:close/>
              </a:path>
            </a:pathLst>
          </a:custGeom>
          <a:solidFill>
            <a:srgbClr val="00B050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Arial" pitchFamily="34" charset="0"/>
              </a:rPr>
              <a:t>                     </a:t>
            </a:r>
            <a:r>
              <a:rPr lang="en-US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Arial" pitchFamily="34" charset="0"/>
              </a:rPr>
              <a:t>11</a:t>
            </a:r>
            <a:endParaRPr lang="id-ID" b="1" dirty="0"/>
          </a:p>
        </p:txBody>
      </p:sp>
      <p:cxnSp>
        <p:nvCxnSpPr>
          <p:cNvPr id="43" name="Straight Connector 42"/>
          <p:cNvCxnSpPr/>
          <p:nvPr/>
        </p:nvCxnSpPr>
        <p:spPr>
          <a:xfrm flipV="1">
            <a:off x="0" y="642938"/>
            <a:ext cx="5786438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251520" y="642938"/>
            <a:ext cx="1071563" cy="7143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5" name="Content Placeholder 3"/>
          <p:cNvSpPr txBox="1">
            <a:spLocks/>
          </p:cNvSpPr>
          <p:nvPr/>
        </p:nvSpPr>
        <p:spPr bwMode="auto">
          <a:xfrm>
            <a:off x="149547" y="223155"/>
            <a:ext cx="3918397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Result and Discussion</a:t>
            </a:r>
            <a:r>
              <a:rPr lang="id-ID" sz="2400" b="1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/>
            </a:r>
            <a:br>
              <a:rPr lang="id-ID" sz="2400" b="1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</a:br>
            <a:endParaRPr lang="id-ID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テキスト ボックス 7"/>
          <p:cNvSpPr txBox="1">
            <a:spLocks noChangeArrowheads="1"/>
          </p:cNvSpPr>
          <p:nvPr/>
        </p:nvSpPr>
        <p:spPr bwMode="auto">
          <a:xfrm>
            <a:off x="266700" y="879475"/>
            <a:ext cx="7473652" cy="338554"/>
          </a:xfrm>
          <a:prstGeom prst="rect">
            <a:avLst/>
          </a:prstGeom>
          <a:solidFill>
            <a:schemeClr val="bg1"/>
          </a:solidFill>
          <a:ln w="9525">
            <a:solidFill>
              <a:srgbClr val="193D0B"/>
            </a:solidFill>
            <a:prstDash val="sysDash"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rgbClr val="CC0000"/>
              </a:buClr>
              <a:buSzPct val="90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en-US" altLang="ja-JP" sz="1600" b="1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Cyclic Voltammetry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9547" y="1424611"/>
            <a:ext cx="4442385" cy="337972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591932" y="1323761"/>
            <a:ext cx="4444564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dirty="0"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All four compounds exhibit two sets of reduction waves, which can be assigned as the redox process of W</a:t>
            </a:r>
            <a:r>
              <a:rPr lang="en-US" sz="1600" baseline="30000" dirty="0"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VI</a:t>
            </a:r>
            <a:r>
              <a:rPr lang="en-US" sz="1600" dirty="0"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 </a:t>
            </a:r>
            <a:r>
              <a:rPr lang="en-US" sz="1600" dirty="0">
                <a:latin typeface="Arial" panose="020B0604020202020204" pitchFamily="34" charset="0"/>
                <a:ea typeface="AdvOT8608a8d1+21"/>
                <a:cs typeface="Arial" panose="020B0604020202020204" pitchFamily="34" charset="0"/>
              </a:rPr>
              <a:t>→ </a:t>
            </a:r>
            <a:r>
              <a:rPr lang="en-US" sz="1600" dirty="0"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W</a:t>
            </a:r>
            <a:r>
              <a:rPr lang="en-US" sz="1600" baseline="30000" dirty="0"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V</a:t>
            </a:r>
            <a:r>
              <a:rPr lang="en-US" sz="1600" dirty="0"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. The </a:t>
            </a:r>
            <a:r>
              <a:rPr lang="en-US" sz="1600" b="1" dirty="0"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As</a:t>
            </a:r>
            <a:r>
              <a:rPr lang="en-US" sz="1600" b="1" baseline="-25000" dirty="0"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4</a:t>
            </a:r>
            <a:r>
              <a:rPr lang="en-US" sz="1600" b="1" dirty="0"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P</a:t>
            </a:r>
            <a:r>
              <a:rPr lang="en-US" sz="1600" b="1" baseline="-25000" dirty="0"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4</a:t>
            </a:r>
            <a:r>
              <a:rPr lang="en-US" sz="1600" dirty="0"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 cluster exhibits the most negative set of reduction potentials. This is because the embedded [AsO</a:t>
            </a:r>
            <a:r>
              <a:rPr lang="en-US" sz="1600" baseline="-25000" dirty="0"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3</a:t>
            </a:r>
            <a:r>
              <a:rPr lang="en-US" sz="1600" dirty="0"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]</a:t>
            </a:r>
            <a:r>
              <a:rPr lang="en-US" sz="1600" baseline="30000" dirty="0"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3</a:t>
            </a:r>
            <a:r>
              <a:rPr lang="en-US" sz="1600" baseline="30000" dirty="0">
                <a:latin typeface="Arial" panose="020B0604020202020204" pitchFamily="34" charset="0"/>
                <a:ea typeface="AdvOT8608a8d1+22"/>
                <a:cs typeface="Arial" panose="020B0604020202020204" pitchFamily="34" charset="0"/>
              </a:rPr>
              <a:t>−</a:t>
            </a:r>
            <a:r>
              <a:rPr lang="en-US" sz="1600" dirty="0">
                <a:latin typeface="Arial" panose="020B0604020202020204" pitchFamily="34" charset="0"/>
                <a:ea typeface="AdvOT8608a8d1+22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heteroanions</a:t>
            </a:r>
            <a:r>
              <a:rPr lang="en-US" sz="1600" dirty="0"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 are more negatively charged than the [HPO</a:t>
            </a:r>
            <a:r>
              <a:rPr lang="en-US" sz="1600" baseline="-25000" dirty="0"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3</a:t>
            </a:r>
            <a:r>
              <a:rPr lang="en-US" sz="1600" dirty="0"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]</a:t>
            </a:r>
            <a:r>
              <a:rPr lang="en-US" sz="1600" baseline="30000" dirty="0"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2</a:t>
            </a:r>
            <a:r>
              <a:rPr lang="en-US" sz="1600" baseline="30000" dirty="0">
                <a:latin typeface="Arial" panose="020B0604020202020204" pitchFamily="34" charset="0"/>
                <a:ea typeface="AdvOT8608a8d1+22"/>
                <a:cs typeface="Arial" panose="020B0604020202020204" pitchFamily="34" charset="0"/>
              </a:rPr>
              <a:t>−</a:t>
            </a:r>
            <a:r>
              <a:rPr lang="en-US" sz="1600" dirty="0"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, [SeO</a:t>
            </a:r>
            <a:r>
              <a:rPr lang="en-US" sz="1600" baseline="-25000" dirty="0"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3</a:t>
            </a:r>
            <a:r>
              <a:rPr lang="en-US" sz="1600" dirty="0"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]</a:t>
            </a:r>
            <a:r>
              <a:rPr lang="en-US" sz="1600" baseline="30000" dirty="0"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2</a:t>
            </a:r>
            <a:r>
              <a:rPr lang="en-US" sz="1600" baseline="30000" dirty="0">
                <a:latin typeface="Arial" panose="020B0604020202020204" pitchFamily="34" charset="0"/>
                <a:ea typeface="AdvOT8608a8d1+22"/>
                <a:cs typeface="Arial" panose="020B0604020202020204" pitchFamily="34" charset="0"/>
              </a:rPr>
              <a:t>−</a:t>
            </a:r>
            <a:r>
              <a:rPr lang="en-US" sz="1600" dirty="0"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, and [TeO</a:t>
            </a:r>
            <a:r>
              <a:rPr lang="en-US" sz="1600" baseline="-25000" dirty="0"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3</a:t>
            </a:r>
            <a:r>
              <a:rPr lang="en-US" sz="1600" dirty="0"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]</a:t>
            </a:r>
            <a:r>
              <a:rPr lang="en-US" sz="1600" baseline="30000" dirty="0"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2</a:t>
            </a:r>
            <a:r>
              <a:rPr lang="en-US" sz="1600" baseline="30000" dirty="0">
                <a:latin typeface="Arial" panose="020B0604020202020204" pitchFamily="34" charset="0"/>
                <a:ea typeface="AdvOT8608a8d1+22"/>
                <a:cs typeface="Arial" panose="020B0604020202020204" pitchFamily="34" charset="0"/>
              </a:rPr>
              <a:t>−</a:t>
            </a:r>
            <a:r>
              <a:rPr lang="en-US" sz="1600" dirty="0"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, giving a higher negative charge overall of </a:t>
            </a:r>
            <a:r>
              <a:rPr lang="en-US" sz="1600" dirty="0">
                <a:latin typeface="Arial" panose="020B0604020202020204" pitchFamily="34" charset="0"/>
                <a:ea typeface="AdvOT8608a8d1+22"/>
                <a:cs typeface="Arial" panose="020B0604020202020204" pitchFamily="34" charset="0"/>
              </a:rPr>
              <a:t>−</a:t>
            </a:r>
            <a:r>
              <a:rPr lang="en-US" sz="1600" dirty="0"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36, compared to the other three clusters. </a:t>
            </a:r>
            <a:endParaRPr lang="en-US" sz="1600" dirty="0" smtClean="0">
              <a:latin typeface="Arial" panose="020B0604020202020204" pitchFamily="34" charset="0"/>
              <a:ea typeface="Yu Mincho"/>
              <a:cs typeface="Arial" panose="020B0604020202020204" pitchFamily="34" charset="0"/>
            </a:endParaRPr>
          </a:p>
          <a:p>
            <a:pPr algn="just"/>
            <a:endParaRPr lang="en-US" sz="1600" dirty="0" smtClean="0">
              <a:latin typeface="Arial" panose="020B0604020202020204" pitchFamily="34" charset="0"/>
              <a:ea typeface="Yu Mincho"/>
              <a:cs typeface="Arial" panose="020B0604020202020204" pitchFamily="34" charset="0"/>
            </a:endParaRPr>
          </a:p>
          <a:p>
            <a:pPr algn="just"/>
            <a:r>
              <a:rPr lang="en-US" sz="1600" dirty="0" smtClean="0"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Therefore</a:t>
            </a:r>
            <a:r>
              <a:rPr lang="en-US" sz="1600" dirty="0"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, the </a:t>
            </a:r>
            <a:r>
              <a:rPr lang="en-US" sz="1600" b="1" dirty="0"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As</a:t>
            </a:r>
            <a:r>
              <a:rPr lang="en-US" sz="1600" b="1" baseline="-25000" dirty="0"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4</a:t>
            </a:r>
            <a:r>
              <a:rPr lang="en-US" sz="1600" b="1" dirty="0"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P</a:t>
            </a:r>
            <a:r>
              <a:rPr lang="en-US" sz="1600" b="1" baseline="-25000" dirty="0"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4</a:t>
            </a:r>
            <a:r>
              <a:rPr lang="en-US" sz="1600" dirty="0"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 is the most di</a:t>
            </a:r>
            <a:r>
              <a:rPr lang="en-US" sz="1600" dirty="0">
                <a:latin typeface="Arial" panose="020B0604020202020204" pitchFamily="34" charset="0"/>
                <a:ea typeface="AdvOT2e364b11+fb"/>
                <a:cs typeface="Arial" panose="020B0604020202020204" pitchFamily="34" charset="0"/>
              </a:rPr>
              <a:t>ffi</a:t>
            </a:r>
            <a:r>
              <a:rPr lang="en-US" sz="1600" dirty="0"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cult compound to be reduced. The remaining set of the molecules all have the same overall negative charge of </a:t>
            </a:r>
            <a:r>
              <a:rPr lang="en-US" sz="1600" dirty="0">
                <a:latin typeface="Arial" panose="020B0604020202020204" pitchFamily="34" charset="0"/>
                <a:ea typeface="AdvOT8608a8d1+22"/>
                <a:cs typeface="Arial" panose="020B0604020202020204" pitchFamily="34" charset="0"/>
              </a:rPr>
              <a:t>−</a:t>
            </a:r>
            <a:r>
              <a:rPr lang="en-US" sz="1600" dirty="0"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32. Among them, </a:t>
            </a:r>
            <a:r>
              <a:rPr lang="en-US" sz="1600" b="1" dirty="0"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Te</a:t>
            </a:r>
            <a:r>
              <a:rPr lang="en-US" sz="1600" b="1" baseline="-25000" dirty="0"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4</a:t>
            </a:r>
            <a:r>
              <a:rPr lang="en-US" sz="1600" b="1" dirty="0"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P</a:t>
            </a:r>
            <a:r>
              <a:rPr lang="en-US" sz="1600" b="1" baseline="-25000" dirty="0"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4</a:t>
            </a:r>
            <a:r>
              <a:rPr lang="en-US" sz="1600" dirty="0"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 is the most di</a:t>
            </a:r>
            <a:r>
              <a:rPr lang="en-US" sz="1600" dirty="0">
                <a:latin typeface="Arial" panose="020B0604020202020204" pitchFamily="34" charset="0"/>
                <a:ea typeface="AdvOT2e364b11+fb"/>
                <a:cs typeface="Arial" panose="020B0604020202020204" pitchFamily="34" charset="0"/>
              </a:rPr>
              <a:t>ffi</a:t>
            </a:r>
            <a:r>
              <a:rPr lang="en-US" sz="1600" dirty="0"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cult compound to be reduced, as indicated by the more negative shift of redox potential in both the </a:t>
            </a:r>
            <a:r>
              <a:rPr lang="en-US" sz="1600" dirty="0">
                <a:latin typeface="Arial" panose="020B0604020202020204" pitchFamily="34" charset="0"/>
                <a:ea typeface="AdvOT2e364b11+fb"/>
                <a:cs typeface="Arial" panose="020B0604020202020204" pitchFamily="34" charset="0"/>
              </a:rPr>
              <a:t>fi</a:t>
            </a:r>
            <a:r>
              <a:rPr lang="en-US" sz="1600" dirty="0"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rst and second peaks compared with </a:t>
            </a:r>
            <a:r>
              <a:rPr lang="en-US" sz="1600" b="1" dirty="0"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Se</a:t>
            </a:r>
            <a:r>
              <a:rPr lang="en-US" sz="1600" b="1" baseline="-25000" dirty="0"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4</a:t>
            </a:r>
            <a:r>
              <a:rPr lang="en-US" sz="1600" b="1" dirty="0"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P</a:t>
            </a:r>
            <a:r>
              <a:rPr lang="en-US" sz="1600" b="1" baseline="-25000" dirty="0"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4</a:t>
            </a:r>
            <a:r>
              <a:rPr lang="en-US" sz="1600" dirty="0"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 and </a:t>
            </a:r>
            <a:r>
              <a:rPr lang="en-US" sz="1600" b="1" dirty="0"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P</a:t>
            </a:r>
            <a:r>
              <a:rPr lang="en-US" sz="1600" b="1" baseline="-25000" dirty="0"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8</a:t>
            </a:r>
            <a:r>
              <a:rPr lang="en-US" sz="1600" baseline="-25000" dirty="0">
                <a:latin typeface="Arial" panose="020B0604020202020204" pitchFamily="34" charset="0"/>
                <a:ea typeface="Yu Mincho"/>
                <a:cs typeface="Arial" panose="020B0604020202020204" pitchFamily="34" charset="0"/>
              </a:rPr>
              <a:t>. 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7733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Freeform 40"/>
          <p:cNvSpPr/>
          <p:nvPr/>
        </p:nvSpPr>
        <p:spPr>
          <a:xfrm rot="10800000" flipV="1">
            <a:off x="7315200" y="0"/>
            <a:ext cx="1828800" cy="895336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0 h 23922"/>
              <a:gd name="connsiteX1" fmla="*/ 21600 w 21600"/>
              <a:gd name="connsiteY1" fmla="*/ 0 h 23922"/>
              <a:gd name="connsiteX2" fmla="*/ 21600 w 21600"/>
              <a:gd name="connsiteY2" fmla="*/ 4362 h 23922"/>
              <a:gd name="connsiteX3" fmla="*/ 0 w 21600"/>
              <a:gd name="connsiteY3" fmla="*/ 20172 h 23922"/>
              <a:gd name="connsiteX4" fmla="*/ 0 w 21600"/>
              <a:gd name="connsiteY4" fmla="*/ 0 h 23922"/>
              <a:gd name="connsiteX0" fmla="*/ 0 w 21600"/>
              <a:gd name="connsiteY0" fmla="*/ 0 h 17874"/>
              <a:gd name="connsiteX1" fmla="*/ 21600 w 21600"/>
              <a:gd name="connsiteY1" fmla="*/ 0 h 17874"/>
              <a:gd name="connsiteX2" fmla="*/ 21600 w 21600"/>
              <a:gd name="connsiteY2" fmla="*/ 4362 h 17874"/>
              <a:gd name="connsiteX3" fmla="*/ 0 w 21600"/>
              <a:gd name="connsiteY3" fmla="*/ 14124 h 17874"/>
              <a:gd name="connsiteX4" fmla="*/ 0 w 21600"/>
              <a:gd name="connsiteY4" fmla="*/ 0 h 17874"/>
              <a:gd name="connsiteX0" fmla="*/ 0 w 21600"/>
              <a:gd name="connsiteY0" fmla="*/ 0 h 17874"/>
              <a:gd name="connsiteX1" fmla="*/ 21600 w 21600"/>
              <a:gd name="connsiteY1" fmla="*/ 0 h 17874"/>
              <a:gd name="connsiteX2" fmla="*/ 21600 w 21600"/>
              <a:gd name="connsiteY2" fmla="*/ 42 h 17874"/>
              <a:gd name="connsiteX3" fmla="*/ 0 w 21600"/>
              <a:gd name="connsiteY3" fmla="*/ 14124 h 17874"/>
              <a:gd name="connsiteX4" fmla="*/ 0 w 21600"/>
              <a:gd name="connsiteY4" fmla="*/ 0 h 17874"/>
              <a:gd name="connsiteX0" fmla="*/ 0 w 21600"/>
              <a:gd name="connsiteY0" fmla="*/ 0 h 22194"/>
              <a:gd name="connsiteX1" fmla="*/ 21600 w 21600"/>
              <a:gd name="connsiteY1" fmla="*/ 0 h 22194"/>
              <a:gd name="connsiteX2" fmla="*/ 21600 w 21600"/>
              <a:gd name="connsiteY2" fmla="*/ 42 h 22194"/>
              <a:gd name="connsiteX3" fmla="*/ 0 w 21600"/>
              <a:gd name="connsiteY3" fmla="*/ 18444 h 22194"/>
              <a:gd name="connsiteX4" fmla="*/ 0 w 21600"/>
              <a:gd name="connsiteY4" fmla="*/ 0 h 22194"/>
              <a:gd name="connsiteX0" fmla="*/ 0 w 21600"/>
              <a:gd name="connsiteY0" fmla="*/ 0 h 18444"/>
              <a:gd name="connsiteX1" fmla="*/ 21600 w 21600"/>
              <a:gd name="connsiteY1" fmla="*/ 0 h 18444"/>
              <a:gd name="connsiteX2" fmla="*/ 21600 w 21600"/>
              <a:gd name="connsiteY2" fmla="*/ 42 h 18444"/>
              <a:gd name="connsiteX3" fmla="*/ 0 w 21600"/>
              <a:gd name="connsiteY3" fmla="*/ 18444 h 18444"/>
              <a:gd name="connsiteX4" fmla="*/ 0 w 21600"/>
              <a:gd name="connsiteY4" fmla="*/ 0 h 18444"/>
              <a:gd name="connsiteX0" fmla="*/ 0 w 21600"/>
              <a:gd name="connsiteY0" fmla="*/ 0 h 18444"/>
              <a:gd name="connsiteX1" fmla="*/ 21600 w 21600"/>
              <a:gd name="connsiteY1" fmla="*/ 0 h 18444"/>
              <a:gd name="connsiteX2" fmla="*/ 21600 w 21600"/>
              <a:gd name="connsiteY2" fmla="*/ 42 h 18444"/>
              <a:gd name="connsiteX3" fmla="*/ 0 w 21600"/>
              <a:gd name="connsiteY3" fmla="*/ 18444 h 18444"/>
              <a:gd name="connsiteX4" fmla="*/ 0 w 21600"/>
              <a:gd name="connsiteY4" fmla="*/ 0 h 18444"/>
              <a:gd name="connsiteX0" fmla="*/ 0 w 21600"/>
              <a:gd name="connsiteY0" fmla="*/ 0 h 18444"/>
              <a:gd name="connsiteX1" fmla="*/ 21600 w 21600"/>
              <a:gd name="connsiteY1" fmla="*/ 0 h 18444"/>
              <a:gd name="connsiteX2" fmla="*/ 21600 w 21600"/>
              <a:gd name="connsiteY2" fmla="*/ 42 h 18444"/>
              <a:gd name="connsiteX3" fmla="*/ 0 w 21600"/>
              <a:gd name="connsiteY3" fmla="*/ 18444 h 18444"/>
              <a:gd name="connsiteX4" fmla="*/ 0 w 21600"/>
              <a:gd name="connsiteY4" fmla="*/ 0 h 18444"/>
              <a:gd name="connsiteX0" fmla="*/ 0 w 21600"/>
              <a:gd name="connsiteY0" fmla="*/ 0 h 18444"/>
              <a:gd name="connsiteX1" fmla="*/ 21600 w 21600"/>
              <a:gd name="connsiteY1" fmla="*/ 0 h 18444"/>
              <a:gd name="connsiteX2" fmla="*/ 21600 w 21600"/>
              <a:gd name="connsiteY2" fmla="*/ 42 h 18444"/>
              <a:gd name="connsiteX3" fmla="*/ 0 w 21600"/>
              <a:gd name="connsiteY3" fmla="*/ 18444 h 18444"/>
              <a:gd name="connsiteX4" fmla="*/ 0 w 21600"/>
              <a:gd name="connsiteY4" fmla="*/ 0 h 18444"/>
              <a:gd name="connsiteX0" fmla="*/ 0 w 21600"/>
              <a:gd name="connsiteY0" fmla="*/ 0 h 18444"/>
              <a:gd name="connsiteX1" fmla="*/ 21600 w 21600"/>
              <a:gd name="connsiteY1" fmla="*/ 0 h 18444"/>
              <a:gd name="connsiteX2" fmla="*/ 21600 w 21600"/>
              <a:gd name="connsiteY2" fmla="*/ 42 h 18444"/>
              <a:gd name="connsiteX3" fmla="*/ 0 w 21600"/>
              <a:gd name="connsiteY3" fmla="*/ 18444 h 18444"/>
              <a:gd name="connsiteX4" fmla="*/ 0 w 21600"/>
              <a:gd name="connsiteY4" fmla="*/ 0 h 184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8444">
                <a:moveTo>
                  <a:pt x="0" y="0"/>
                </a:moveTo>
                <a:lnTo>
                  <a:pt x="21600" y="0"/>
                </a:lnTo>
                <a:lnTo>
                  <a:pt x="21600" y="42"/>
                </a:lnTo>
                <a:cubicBezTo>
                  <a:pt x="5290" y="2686"/>
                  <a:pt x="9283" y="18206"/>
                  <a:pt x="0" y="18444"/>
                </a:cubicBezTo>
                <a:lnTo>
                  <a:pt x="0" y="0"/>
                </a:lnTo>
                <a:close/>
              </a:path>
            </a:pathLst>
          </a:custGeom>
          <a:solidFill>
            <a:srgbClr val="00B050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Arial" pitchFamily="34" charset="0"/>
              </a:rPr>
              <a:t>                     </a:t>
            </a:r>
            <a:r>
              <a:rPr lang="en-US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Arial" pitchFamily="34" charset="0"/>
              </a:rPr>
              <a:t>12</a:t>
            </a:r>
            <a:endParaRPr lang="id-ID" b="1" dirty="0"/>
          </a:p>
        </p:txBody>
      </p:sp>
      <p:cxnSp>
        <p:nvCxnSpPr>
          <p:cNvPr id="43" name="Straight Connector 42"/>
          <p:cNvCxnSpPr/>
          <p:nvPr/>
        </p:nvCxnSpPr>
        <p:spPr>
          <a:xfrm flipV="1">
            <a:off x="0" y="642938"/>
            <a:ext cx="5786438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251520" y="642938"/>
            <a:ext cx="1071563" cy="7143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5" name="Content Placeholder 3"/>
          <p:cNvSpPr txBox="1">
            <a:spLocks/>
          </p:cNvSpPr>
          <p:nvPr/>
        </p:nvSpPr>
        <p:spPr bwMode="auto">
          <a:xfrm>
            <a:off x="149547" y="223155"/>
            <a:ext cx="3918397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Result and Discussion</a:t>
            </a:r>
            <a:r>
              <a:rPr lang="id-ID" sz="2400" b="1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/>
            </a:r>
            <a:br>
              <a:rPr lang="id-ID" sz="2400" b="1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</a:br>
            <a:endParaRPr lang="id-ID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テキスト ボックス 7"/>
          <p:cNvSpPr txBox="1">
            <a:spLocks noChangeArrowheads="1"/>
          </p:cNvSpPr>
          <p:nvPr/>
        </p:nvSpPr>
        <p:spPr bwMode="auto">
          <a:xfrm>
            <a:off x="266700" y="879475"/>
            <a:ext cx="7473652" cy="338554"/>
          </a:xfrm>
          <a:prstGeom prst="rect">
            <a:avLst/>
          </a:prstGeom>
          <a:solidFill>
            <a:schemeClr val="bg1"/>
          </a:solidFill>
          <a:ln w="9525">
            <a:solidFill>
              <a:srgbClr val="193D0B"/>
            </a:solidFill>
            <a:prstDash val="sysDash"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rgbClr val="CC0000"/>
              </a:buClr>
              <a:buSzPct val="90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en-US" altLang="ja-JP" sz="1600" b="1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DFT Calculation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283514"/>
            <a:ext cx="5000625" cy="340042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49547" y="4681229"/>
            <a:ext cx="888694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游明朝" panose="02020400000000000000" pitchFamily="18" charset="-128"/>
              </a:rPr>
              <a:t>The authors explored the relative stability of 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游明朝" panose="02020400000000000000" pitchFamily="18" charset="-128"/>
              </a:rPr>
              <a:t>Te</a:t>
            </a:r>
            <a:r>
              <a:rPr lang="en-US" b="1" baseline="-25000" dirty="0">
                <a:solidFill>
                  <a:srgbClr val="000000"/>
                </a:solidFill>
                <a:latin typeface="Arial" panose="020B0604020202020204" pitchFamily="34" charset="0"/>
                <a:ea typeface="游明朝" panose="02020400000000000000" pitchFamily="18" charset="-128"/>
              </a:rPr>
              <a:t>4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游明朝" panose="02020400000000000000" pitchFamily="18" charset="-128"/>
              </a:rPr>
              <a:t>P</a:t>
            </a:r>
            <a:r>
              <a:rPr lang="en-US" b="1" baseline="-25000" dirty="0">
                <a:solidFill>
                  <a:srgbClr val="000000"/>
                </a:solidFill>
                <a:latin typeface="Arial" panose="020B0604020202020204" pitchFamily="34" charset="0"/>
                <a:ea typeface="游明朝" panose="02020400000000000000" pitchFamily="18" charset="-128"/>
              </a:rPr>
              <a:t>4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游明朝" panose="02020400000000000000" pitchFamily="18" charset="-128"/>
              </a:rPr>
              <a:t>-Te</a:t>
            </a:r>
            <a:r>
              <a:rPr lang="en-US" b="1" baseline="-25000" dirty="0">
                <a:solidFill>
                  <a:srgbClr val="000000"/>
                </a:solidFill>
                <a:latin typeface="Arial" panose="020B0604020202020204" pitchFamily="34" charset="0"/>
                <a:ea typeface="游明朝" panose="02020400000000000000" pitchFamily="18" charset="-128"/>
              </a:rPr>
              <a:t>4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游明朝" panose="02020400000000000000" pitchFamily="18" charset="-128"/>
              </a:rPr>
              <a:t>P</a:t>
            </a:r>
            <a:r>
              <a:rPr lang="en-US" b="1" baseline="-25000" dirty="0">
                <a:solidFill>
                  <a:srgbClr val="000000"/>
                </a:solidFill>
                <a:latin typeface="Arial" panose="020B0604020202020204" pitchFamily="34" charset="0"/>
                <a:ea typeface="游明朝" panose="02020400000000000000" pitchFamily="18" charset="-128"/>
              </a:rPr>
              <a:t>4</a:t>
            </a:r>
            <a:r>
              <a:rPr lang="en-US" b="1" baseline="30000" dirty="0">
                <a:solidFill>
                  <a:srgbClr val="000000"/>
                </a:solidFill>
                <a:latin typeface="Arial" panose="020B0604020202020204" pitchFamily="34" charset="0"/>
                <a:ea typeface="游明朝" panose="02020400000000000000" pitchFamily="18" charset="-128"/>
              </a:rPr>
              <a:t>’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游明朝" panose="02020400000000000000" pitchFamily="18" charset="-128"/>
              </a:rPr>
              <a:t>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游明朝" panose="02020400000000000000" pitchFamily="18" charset="-128"/>
              </a:rPr>
              <a:t>, 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游明朝" panose="02020400000000000000" pitchFamily="18" charset="-128"/>
              </a:rPr>
              <a:t>Se</a:t>
            </a:r>
            <a:r>
              <a:rPr lang="en-US" b="1" baseline="-25000" dirty="0">
                <a:solidFill>
                  <a:srgbClr val="000000"/>
                </a:solidFill>
                <a:latin typeface="Arial" panose="020B0604020202020204" pitchFamily="34" charset="0"/>
                <a:ea typeface="游明朝" panose="02020400000000000000" pitchFamily="18" charset="-128"/>
              </a:rPr>
              <a:t>4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游明朝" panose="02020400000000000000" pitchFamily="18" charset="-128"/>
              </a:rPr>
              <a:t>P</a:t>
            </a:r>
            <a:r>
              <a:rPr lang="en-US" b="1" baseline="-25000" dirty="0">
                <a:solidFill>
                  <a:srgbClr val="000000"/>
                </a:solidFill>
                <a:latin typeface="Arial" panose="020B0604020202020204" pitchFamily="34" charset="0"/>
                <a:ea typeface="游明朝" panose="02020400000000000000" pitchFamily="18" charset="-128"/>
              </a:rPr>
              <a:t>4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游明朝" panose="02020400000000000000" pitchFamily="18" charset="-128"/>
              </a:rPr>
              <a:t>-Se</a:t>
            </a:r>
            <a:r>
              <a:rPr lang="en-US" b="1" baseline="-25000" dirty="0">
                <a:solidFill>
                  <a:srgbClr val="000000"/>
                </a:solidFill>
                <a:latin typeface="Arial" panose="020B0604020202020204" pitchFamily="34" charset="0"/>
                <a:ea typeface="游明朝" panose="02020400000000000000" pitchFamily="18" charset="-128"/>
              </a:rPr>
              <a:t>4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游明朝" panose="02020400000000000000" pitchFamily="18" charset="-128"/>
              </a:rPr>
              <a:t>P</a:t>
            </a:r>
            <a:r>
              <a:rPr lang="en-US" b="1" baseline="-25000" dirty="0">
                <a:solidFill>
                  <a:srgbClr val="000000"/>
                </a:solidFill>
                <a:latin typeface="Arial" panose="020B0604020202020204" pitchFamily="34" charset="0"/>
                <a:ea typeface="游明朝" panose="02020400000000000000" pitchFamily="18" charset="-128"/>
              </a:rPr>
              <a:t>4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AdvOT8b40f9c2.B+20"/>
              </a:rPr>
              <a:t>′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游明朝" panose="02020400000000000000" pitchFamily="18" charset="-128"/>
              </a:rPr>
              <a:t>, and 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游明朝" panose="02020400000000000000" pitchFamily="18" charset="-128"/>
              </a:rPr>
              <a:t>As</a:t>
            </a:r>
            <a:r>
              <a:rPr lang="en-US" b="1" baseline="-25000" dirty="0">
                <a:solidFill>
                  <a:srgbClr val="000000"/>
                </a:solidFill>
                <a:latin typeface="Arial" panose="020B0604020202020204" pitchFamily="34" charset="0"/>
                <a:ea typeface="游明朝" panose="02020400000000000000" pitchFamily="18" charset="-128"/>
              </a:rPr>
              <a:t>4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游明朝" panose="02020400000000000000" pitchFamily="18" charset="-128"/>
              </a:rPr>
              <a:t>P</a:t>
            </a:r>
            <a:r>
              <a:rPr lang="en-US" b="1" baseline="-25000" dirty="0">
                <a:solidFill>
                  <a:srgbClr val="000000"/>
                </a:solidFill>
                <a:latin typeface="Arial" panose="020B0604020202020204" pitchFamily="34" charset="0"/>
                <a:ea typeface="游明朝" panose="02020400000000000000" pitchFamily="18" charset="-128"/>
              </a:rPr>
              <a:t>4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游明朝" panose="02020400000000000000" pitchFamily="18" charset="-128"/>
              </a:rPr>
              <a:t>- As</a:t>
            </a:r>
            <a:r>
              <a:rPr lang="en-US" b="1" baseline="-25000" dirty="0">
                <a:solidFill>
                  <a:srgbClr val="000000"/>
                </a:solidFill>
                <a:latin typeface="Arial" panose="020B0604020202020204" pitchFamily="34" charset="0"/>
                <a:ea typeface="游明朝" panose="02020400000000000000" pitchFamily="18" charset="-128"/>
              </a:rPr>
              <a:t>4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游明朝" panose="02020400000000000000" pitchFamily="18" charset="-128"/>
              </a:rPr>
              <a:t>P</a:t>
            </a:r>
            <a:r>
              <a:rPr lang="en-US" b="1" baseline="-25000" dirty="0">
                <a:solidFill>
                  <a:srgbClr val="000000"/>
                </a:solidFill>
                <a:latin typeface="Arial" panose="020B0604020202020204" pitchFamily="34" charset="0"/>
                <a:ea typeface="游明朝" panose="02020400000000000000" pitchFamily="18" charset="-128"/>
              </a:rPr>
              <a:t>4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AdvOT8b40f9c2.B+20"/>
              </a:rPr>
              <a:t>′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AdvOT8b40f9c2.B+20"/>
              </a:rPr>
              <a:t>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游明朝" panose="02020400000000000000" pitchFamily="18" charset="-128"/>
              </a:rPr>
              <a:t>pairs.   </a:t>
            </a:r>
            <a:endParaRPr lang="en-US" dirty="0" smtClean="0">
              <a:solidFill>
                <a:srgbClr val="000000"/>
              </a:solidFill>
              <a:latin typeface="Arial" panose="020B0604020202020204" pitchFamily="34" charset="0"/>
              <a:ea typeface="游明朝" panose="02020400000000000000" pitchFamily="18" charset="-128"/>
            </a:endParaRPr>
          </a:p>
          <a:p>
            <a:pPr algn="just"/>
            <a:endParaRPr lang="en-US" dirty="0">
              <a:solidFill>
                <a:srgbClr val="000000"/>
              </a:solidFill>
              <a:latin typeface="Arial" panose="020B0604020202020204" pitchFamily="34" charset="0"/>
              <a:ea typeface="游明朝" panose="02020400000000000000" pitchFamily="18" charset="-128"/>
            </a:endParaRPr>
          </a:p>
          <a:p>
            <a:pPr algn="just"/>
            <a:r>
              <a:rPr lang="en-US" dirty="0" smtClean="0">
                <a:latin typeface="Arial" panose="020B0604020202020204" pitchFamily="34" charset="0"/>
                <a:ea typeface="游明朝" panose="02020400000000000000" pitchFamily="18" charset="-128"/>
              </a:rPr>
              <a:t>All </a:t>
            </a:r>
            <a:r>
              <a:rPr lang="en-US" dirty="0">
                <a:latin typeface="Arial" panose="020B0604020202020204" pitchFamily="34" charset="0"/>
                <a:ea typeface="游明朝" panose="02020400000000000000" pitchFamily="18" charset="-128"/>
              </a:rPr>
              <a:t>the structures with [HPO</a:t>
            </a:r>
            <a:r>
              <a:rPr lang="en-US" baseline="-25000" dirty="0">
                <a:latin typeface="Arial" panose="020B0604020202020204" pitchFamily="34" charset="0"/>
                <a:ea typeface="游明朝" panose="02020400000000000000" pitchFamily="18" charset="-128"/>
              </a:rPr>
              <a:t>3</a:t>
            </a:r>
            <a:r>
              <a:rPr lang="en-US" dirty="0">
                <a:latin typeface="Arial" panose="020B0604020202020204" pitchFamily="34" charset="0"/>
                <a:ea typeface="游明朝" panose="02020400000000000000" pitchFamily="18" charset="-128"/>
              </a:rPr>
              <a:t>]</a:t>
            </a:r>
            <a:r>
              <a:rPr lang="en-US" baseline="30000" dirty="0">
                <a:latin typeface="Arial" panose="020B0604020202020204" pitchFamily="34" charset="0"/>
                <a:ea typeface="游明朝" panose="02020400000000000000" pitchFamily="18" charset="-128"/>
              </a:rPr>
              <a:t>2</a:t>
            </a:r>
            <a:r>
              <a:rPr lang="en-US" baseline="30000" dirty="0">
                <a:latin typeface="Arial" panose="020B0604020202020204" pitchFamily="34" charset="0"/>
                <a:ea typeface="AdvOT8608a8d1+22"/>
              </a:rPr>
              <a:t>−</a:t>
            </a:r>
            <a:r>
              <a:rPr lang="en-US" dirty="0">
                <a:latin typeface="Arial" panose="020B0604020202020204" pitchFamily="34" charset="0"/>
                <a:ea typeface="AdvOT8608a8d1+22"/>
              </a:rPr>
              <a:t> </a:t>
            </a:r>
            <a:r>
              <a:rPr lang="en-US" dirty="0">
                <a:latin typeface="Arial" panose="020B0604020202020204" pitchFamily="34" charset="0"/>
                <a:ea typeface="游明朝" panose="02020400000000000000" pitchFamily="18" charset="-128"/>
              </a:rPr>
              <a:t>occupying the uncapped/ </a:t>
            </a:r>
            <a:r>
              <a:rPr lang="en-US" dirty="0" err="1">
                <a:latin typeface="Arial" panose="020B0604020202020204" pitchFamily="34" charset="0"/>
                <a:ea typeface="游明朝" panose="02020400000000000000" pitchFamily="18" charset="-128"/>
              </a:rPr>
              <a:t>lacunary</a:t>
            </a:r>
            <a:r>
              <a:rPr lang="en-US" dirty="0">
                <a:latin typeface="Arial" panose="020B0604020202020204" pitchFamily="34" charset="0"/>
                <a:ea typeface="游明朝" panose="02020400000000000000" pitchFamily="18" charset="-128"/>
              </a:rPr>
              <a:t> end (</a:t>
            </a:r>
            <a:r>
              <a:rPr lang="en-US" b="1" dirty="0">
                <a:latin typeface="Arial" panose="020B0604020202020204" pitchFamily="34" charset="0"/>
                <a:ea typeface="游明朝" panose="02020400000000000000" pitchFamily="18" charset="-128"/>
              </a:rPr>
              <a:t>Te</a:t>
            </a:r>
            <a:r>
              <a:rPr lang="en-US" b="1" baseline="-25000" dirty="0">
                <a:latin typeface="Arial" panose="020B0604020202020204" pitchFamily="34" charset="0"/>
                <a:ea typeface="游明朝" panose="02020400000000000000" pitchFamily="18" charset="-128"/>
              </a:rPr>
              <a:t>4</a:t>
            </a:r>
            <a:r>
              <a:rPr lang="en-US" b="1" dirty="0">
                <a:latin typeface="Arial" panose="020B0604020202020204" pitchFamily="34" charset="0"/>
                <a:ea typeface="游明朝" panose="02020400000000000000" pitchFamily="18" charset="-128"/>
              </a:rPr>
              <a:t>P</a:t>
            </a:r>
            <a:r>
              <a:rPr lang="en-US" b="1" baseline="-25000" dirty="0">
                <a:latin typeface="Arial" panose="020B0604020202020204" pitchFamily="34" charset="0"/>
                <a:ea typeface="游明朝" panose="02020400000000000000" pitchFamily="18" charset="-128"/>
              </a:rPr>
              <a:t>4</a:t>
            </a:r>
            <a:r>
              <a:rPr lang="en-US" b="1" dirty="0">
                <a:latin typeface="Arial" panose="020B0604020202020204" pitchFamily="34" charset="0"/>
                <a:ea typeface="游明朝" panose="02020400000000000000" pitchFamily="18" charset="-128"/>
              </a:rPr>
              <a:t>, Se</a:t>
            </a:r>
            <a:r>
              <a:rPr lang="en-US" b="1" baseline="-25000" dirty="0">
                <a:latin typeface="Arial" panose="020B0604020202020204" pitchFamily="34" charset="0"/>
                <a:ea typeface="游明朝" panose="02020400000000000000" pitchFamily="18" charset="-128"/>
              </a:rPr>
              <a:t>4</a:t>
            </a:r>
            <a:r>
              <a:rPr lang="en-US" b="1" dirty="0">
                <a:latin typeface="Arial" panose="020B0604020202020204" pitchFamily="34" charset="0"/>
                <a:ea typeface="游明朝" panose="02020400000000000000" pitchFamily="18" charset="-128"/>
              </a:rPr>
              <a:t>P</a:t>
            </a:r>
            <a:r>
              <a:rPr lang="en-US" b="1" baseline="-25000" dirty="0">
                <a:latin typeface="Arial" panose="020B0604020202020204" pitchFamily="34" charset="0"/>
                <a:ea typeface="游明朝" panose="02020400000000000000" pitchFamily="18" charset="-128"/>
              </a:rPr>
              <a:t>4</a:t>
            </a:r>
            <a:r>
              <a:rPr lang="en-US" b="1" dirty="0">
                <a:latin typeface="Arial" panose="020B0604020202020204" pitchFamily="34" charset="0"/>
                <a:ea typeface="游明朝" panose="02020400000000000000" pitchFamily="18" charset="-128"/>
              </a:rPr>
              <a:t>, As</a:t>
            </a:r>
            <a:r>
              <a:rPr lang="en-US" b="1" baseline="-25000" dirty="0">
                <a:latin typeface="Arial" panose="020B0604020202020204" pitchFamily="34" charset="0"/>
                <a:ea typeface="游明朝" panose="02020400000000000000" pitchFamily="18" charset="-128"/>
              </a:rPr>
              <a:t>4</a:t>
            </a:r>
            <a:r>
              <a:rPr lang="en-US" b="1" dirty="0">
                <a:latin typeface="Arial" panose="020B0604020202020204" pitchFamily="34" charset="0"/>
                <a:ea typeface="游明朝" panose="02020400000000000000" pitchFamily="18" charset="-128"/>
              </a:rPr>
              <a:t>P</a:t>
            </a:r>
            <a:r>
              <a:rPr lang="en-US" b="1" baseline="-25000" dirty="0">
                <a:latin typeface="Arial" panose="020B0604020202020204" pitchFamily="34" charset="0"/>
                <a:ea typeface="游明朝" panose="02020400000000000000" pitchFamily="18" charset="-128"/>
              </a:rPr>
              <a:t>4</a:t>
            </a:r>
            <a:r>
              <a:rPr lang="en-US" dirty="0">
                <a:latin typeface="Arial" panose="020B0604020202020204" pitchFamily="34" charset="0"/>
                <a:ea typeface="游明朝" panose="02020400000000000000" pitchFamily="18" charset="-128"/>
              </a:rPr>
              <a:t>) are signi</a:t>
            </a:r>
            <a:r>
              <a:rPr lang="en-US" dirty="0">
                <a:latin typeface="Arial" panose="020B0604020202020204" pitchFamily="34" charset="0"/>
                <a:ea typeface="AdvOT2e364b11+fb"/>
              </a:rPr>
              <a:t>fi</a:t>
            </a:r>
            <a:r>
              <a:rPr lang="en-US" dirty="0">
                <a:latin typeface="Arial" panose="020B0604020202020204" pitchFamily="34" charset="0"/>
                <a:ea typeface="游明朝" panose="02020400000000000000" pitchFamily="18" charset="-128"/>
              </a:rPr>
              <a:t>cantly more stable than when it is located on the capped (</a:t>
            </a:r>
            <a:r>
              <a:rPr lang="en-US" b="1" dirty="0">
                <a:latin typeface="Arial" panose="020B0604020202020204" pitchFamily="34" charset="0"/>
                <a:ea typeface="游明朝" panose="02020400000000000000" pitchFamily="18" charset="-128"/>
              </a:rPr>
              <a:t>Te</a:t>
            </a:r>
            <a:r>
              <a:rPr lang="en-US" b="1" baseline="-25000" dirty="0">
                <a:latin typeface="Arial" panose="020B0604020202020204" pitchFamily="34" charset="0"/>
                <a:ea typeface="游明朝" panose="02020400000000000000" pitchFamily="18" charset="-128"/>
              </a:rPr>
              <a:t>4</a:t>
            </a:r>
            <a:r>
              <a:rPr lang="en-US" b="1" dirty="0">
                <a:latin typeface="Arial" panose="020B0604020202020204" pitchFamily="34" charset="0"/>
                <a:ea typeface="游明朝" panose="02020400000000000000" pitchFamily="18" charset="-128"/>
              </a:rPr>
              <a:t>P</a:t>
            </a:r>
            <a:r>
              <a:rPr lang="en-US" b="1" baseline="-25000" dirty="0">
                <a:latin typeface="Arial" panose="020B0604020202020204" pitchFamily="34" charset="0"/>
                <a:ea typeface="游明朝" panose="02020400000000000000" pitchFamily="18" charset="-128"/>
              </a:rPr>
              <a:t>4</a:t>
            </a:r>
            <a:r>
              <a:rPr lang="en-US" b="1" dirty="0">
                <a:latin typeface="Arial" panose="020B0604020202020204" pitchFamily="34" charset="0"/>
                <a:ea typeface="AdvOT8b40f9c2.B+20"/>
              </a:rPr>
              <a:t>′</a:t>
            </a:r>
            <a:r>
              <a:rPr lang="en-US" b="1" dirty="0">
                <a:latin typeface="Arial" panose="020B0604020202020204" pitchFamily="34" charset="0"/>
                <a:ea typeface="游明朝" panose="02020400000000000000" pitchFamily="18" charset="-128"/>
              </a:rPr>
              <a:t>, Se</a:t>
            </a:r>
            <a:r>
              <a:rPr lang="en-US" b="1" baseline="-25000" dirty="0">
                <a:latin typeface="Arial" panose="020B0604020202020204" pitchFamily="34" charset="0"/>
                <a:ea typeface="游明朝" panose="02020400000000000000" pitchFamily="18" charset="-128"/>
              </a:rPr>
              <a:t>4</a:t>
            </a:r>
            <a:r>
              <a:rPr lang="en-US" b="1" dirty="0">
                <a:latin typeface="Arial" panose="020B0604020202020204" pitchFamily="34" charset="0"/>
                <a:ea typeface="游明朝" panose="02020400000000000000" pitchFamily="18" charset="-128"/>
              </a:rPr>
              <a:t>P</a:t>
            </a:r>
            <a:r>
              <a:rPr lang="en-US" b="1" baseline="-25000" dirty="0">
                <a:latin typeface="Arial" panose="020B0604020202020204" pitchFamily="34" charset="0"/>
                <a:ea typeface="游明朝" panose="02020400000000000000" pitchFamily="18" charset="-128"/>
              </a:rPr>
              <a:t>4</a:t>
            </a:r>
            <a:r>
              <a:rPr lang="en-US" b="1" dirty="0">
                <a:latin typeface="Arial" panose="020B0604020202020204" pitchFamily="34" charset="0"/>
                <a:ea typeface="AdvOT8b40f9c2.B+20"/>
              </a:rPr>
              <a:t>′</a:t>
            </a:r>
            <a:r>
              <a:rPr lang="en-US" b="1" dirty="0">
                <a:latin typeface="Arial" panose="020B0604020202020204" pitchFamily="34" charset="0"/>
                <a:ea typeface="游明朝" panose="02020400000000000000" pitchFamily="18" charset="-128"/>
              </a:rPr>
              <a:t>, As</a:t>
            </a:r>
            <a:r>
              <a:rPr lang="en-US" b="1" baseline="-25000" dirty="0">
                <a:latin typeface="Arial" panose="020B0604020202020204" pitchFamily="34" charset="0"/>
                <a:ea typeface="游明朝" panose="02020400000000000000" pitchFamily="18" charset="-128"/>
              </a:rPr>
              <a:t>4</a:t>
            </a:r>
            <a:r>
              <a:rPr lang="en-US" b="1" dirty="0">
                <a:latin typeface="Arial" panose="020B0604020202020204" pitchFamily="34" charset="0"/>
                <a:ea typeface="游明朝" panose="02020400000000000000" pitchFamily="18" charset="-128"/>
              </a:rPr>
              <a:t>P</a:t>
            </a:r>
            <a:r>
              <a:rPr lang="en-US" b="1" baseline="-25000" dirty="0">
                <a:latin typeface="Arial" panose="020B0604020202020204" pitchFamily="34" charset="0"/>
                <a:ea typeface="游明朝" panose="02020400000000000000" pitchFamily="18" charset="-128"/>
              </a:rPr>
              <a:t>4</a:t>
            </a:r>
            <a:r>
              <a:rPr lang="en-US" b="1" dirty="0">
                <a:latin typeface="Arial" panose="020B0604020202020204" pitchFamily="34" charset="0"/>
                <a:ea typeface="AdvOT8b40f9c2.B+20"/>
              </a:rPr>
              <a:t>′</a:t>
            </a:r>
            <a:r>
              <a:rPr lang="en-US" dirty="0">
                <a:latin typeface="Arial" panose="020B0604020202020204" pitchFamily="34" charset="0"/>
                <a:ea typeface="游明朝" panose="02020400000000000000" pitchFamily="18" charset="-128"/>
              </a:rPr>
              <a:t>) end, with energy di</a:t>
            </a:r>
            <a:r>
              <a:rPr lang="en-US" dirty="0">
                <a:latin typeface="Arial" panose="020B0604020202020204" pitchFamily="34" charset="0"/>
                <a:ea typeface="AdvOT2e364b11+fb"/>
              </a:rPr>
              <a:t>ff</a:t>
            </a:r>
            <a:r>
              <a:rPr lang="en-US" dirty="0">
                <a:latin typeface="Arial" panose="020B0604020202020204" pitchFamily="34" charset="0"/>
                <a:ea typeface="游明朝" panose="02020400000000000000" pitchFamily="18" charset="-128"/>
              </a:rPr>
              <a:t>erences of 24.7, 6.2, and 42.6 kcal·mol</a:t>
            </a:r>
            <a:r>
              <a:rPr lang="en-US" baseline="30000" dirty="0">
                <a:latin typeface="Arial" panose="020B0604020202020204" pitchFamily="34" charset="0"/>
                <a:ea typeface="AdvOT8608a8d1+22"/>
              </a:rPr>
              <a:t>−</a:t>
            </a:r>
            <a:r>
              <a:rPr lang="en-US" baseline="30000" dirty="0">
                <a:latin typeface="Arial" panose="020B0604020202020204" pitchFamily="34" charset="0"/>
                <a:ea typeface="游明朝" panose="02020400000000000000" pitchFamily="18" charset="-128"/>
              </a:rPr>
              <a:t>1</a:t>
            </a:r>
            <a:r>
              <a:rPr lang="en-US" dirty="0">
                <a:latin typeface="Arial" panose="020B0604020202020204" pitchFamily="34" charset="0"/>
                <a:ea typeface="游明朝" panose="02020400000000000000" pitchFamily="18" charset="-128"/>
              </a:rPr>
              <a:t> respectively.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9138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Freeform 40"/>
          <p:cNvSpPr/>
          <p:nvPr/>
        </p:nvSpPr>
        <p:spPr>
          <a:xfrm rot="10800000" flipV="1">
            <a:off x="7315200" y="0"/>
            <a:ext cx="1828800" cy="895336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0 h 23922"/>
              <a:gd name="connsiteX1" fmla="*/ 21600 w 21600"/>
              <a:gd name="connsiteY1" fmla="*/ 0 h 23922"/>
              <a:gd name="connsiteX2" fmla="*/ 21600 w 21600"/>
              <a:gd name="connsiteY2" fmla="*/ 4362 h 23922"/>
              <a:gd name="connsiteX3" fmla="*/ 0 w 21600"/>
              <a:gd name="connsiteY3" fmla="*/ 20172 h 23922"/>
              <a:gd name="connsiteX4" fmla="*/ 0 w 21600"/>
              <a:gd name="connsiteY4" fmla="*/ 0 h 23922"/>
              <a:gd name="connsiteX0" fmla="*/ 0 w 21600"/>
              <a:gd name="connsiteY0" fmla="*/ 0 h 17874"/>
              <a:gd name="connsiteX1" fmla="*/ 21600 w 21600"/>
              <a:gd name="connsiteY1" fmla="*/ 0 h 17874"/>
              <a:gd name="connsiteX2" fmla="*/ 21600 w 21600"/>
              <a:gd name="connsiteY2" fmla="*/ 4362 h 17874"/>
              <a:gd name="connsiteX3" fmla="*/ 0 w 21600"/>
              <a:gd name="connsiteY3" fmla="*/ 14124 h 17874"/>
              <a:gd name="connsiteX4" fmla="*/ 0 w 21600"/>
              <a:gd name="connsiteY4" fmla="*/ 0 h 17874"/>
              <a:gd name="connsiteX0" fmla="*/ 0 w 21600"/>
              <a:gd name="connsiteY0" fmla="*/ 0 h 17874"/>
              <a:gd name="connsiteX1" fmla="*/ 21600 w 21600"/>
              <a:gd name="connsiteY1" fmla="*/ 0 h 17874"/>
              <a:gd name="connsiteX2" fmla="*/ 21600 w 21600"/>
              <a:gd name="connsiteY2" fmla="*/ 42 h 17874"/>
              <a:gd name="connsiteX3" fmla="*/ 0 w 21600"/>
              <a:gd name="connsiteY3" fmla="*/ 14124 h 17874"/>
              <a:gd name="connsiteX4" fmla="*/ 0 w 21600"/>
              <a:gd name="connsiteY4" fmla="*/ 0 h 17874"/>
              <a:gd name="connsiteX0" fmla="*/ 0 w 21600"/>
              <a:gd name="connsiteY0" fmla="*/ 0 h 22194"/>
              <a:gd name="connsiteX1" fmla="*/ 21600 w 21600"/>
              <a:gd name="connsiteY1" fmla="*/ 0 h 22194"/>
              <a:gd name="connsiteX2" fmla="*/ 21600 w 21600"/>
              <a:gd name="connsiteY2" fmla="*/ 42 h 22194"/>
              <a:gd name="connsiteX3" fmla="*/ 0 w 21600"/>
              <a:gd name="connsiteY3" fmla="*/ 18444 h 22194"/>
              <a:gd name="connsiteX4" fmla="*/ 0 w 21600"/>
              <a:gd name="connsiteY4" fmla="*/ 0 h 22194"/>
              <a:gd name="connsiteX0" fmla="*/ 0 w 21600"/>
              <a:gd name="connsiteY0" fmla="*/ 0 h 18444"/>
              <a:gd name="connsiteX1" fmla="*/ 21600 w 21600"/>
              <a:gd name="connsiteY1" fmla="*/ 0 h 18444"/>
              <a:gd name="connsiteX2" fmla="*/ 21600 w 21600"/>
              <a:gd name="connsiteY2" fmla="*/ 42 h 18444"/>
              <a:gd name="connsiteX3" fmla="*/ 0 w 21600"/>
              <a:gd name="connsiteY3" fmla="*/ 18444 h 18444"/>
              <a:gd name="connsiteX4" fmla="*/ 0 w 21600"/>
              <a:gd name="connsiteY4" fmla="*/ 0 h 18444"/>
              <a:gd name="connsiteX0" fmla="*/ 0 w 21600"/>
              <a:gd name="connsiteY0" fmla="*/ 0 h 18444"/>
              <a:gd name="connsiteX1" fmla="*/ 21600 w 21600"/>
              <a:gd name="connsiteY1" fmla="*/ 0 h 18444"/>
              <a:gd name="connsiteX2" fmla="*/ 21600 w 21600"/>
              <a:gd name="connsiteY2" fmla="*/ 42 h 18444"/>
              <a:gd name="connsiteX3" fmla="*/ 0 w 21600"/>
              <a:gd name="connsiteY3" fmla="*/ 18444 h 18444"/>
              <a:gd name="connsiteX4" fmla="*/ 0 w 21600"/>
              <a:gd name="connsiteY4" fmla="*/ 0 h 18444"/>
              <a:gd name="connsiteX0" fmla="*/ 0 w 21600"/>
              <a:gd name="connsiteY0" fmla="*/ 0 h 18444"/>
              <a:gd name="connsiteX1" fmla="*/ 21600 w 21600"/>
              <a:gd name="connsiteY1" fmla="*/ 0 h 18444"/>
              <a:gd name="connsiteX2" fmla="*/ 21600 w 21600"/>
              <a:gd name="connsiteY2" fmla="*/ 42 h 18444"/>
              <a:gd name="connsiteX3" fmla="*/ 0 w 21600"/>
              <a:gd name="connsiteY3" fmla="*/ 18444 h 18444"/>
              <a:gd name="connsiteX4" fmla="*/ 0 w 21600"/>
              <a:gd name="connsiteY4" fmla="*/ 0 h 18444"/>
              <a:gd name="connsiteX0" fmla="*/ 0 w 21600"/>
              <a:gd name="connsiteY0" fmla="*/ 0 h 18444"/>
              <a:gd name="connsiteX1" fmla="*/ 21600 w 21600"/>
              <a:gd name="connsiteY1" fmla="*/ 0 h 18444"/>
              <a:gd name="connsiteX2" fmla="*/ 21600 w 21600"/>
              <a:gd name="connsiteY2" fmla="*/ 42 h 18444"/>
              <a:gd name="connsiteX3" fmla="*/ 0 w 21600"/>
              <a:gd name="connsiteY3" fmla="*/ 18444 h 18444"/>
              <a:gd name="connsiteX4" fmla="*/ 0 w 21600"/>
              <a:gd name="connsiteY4" fmla="*/ 0 h 18444"/>
              <a:gd name="connsiteX0" fmla="*/ 0 w 21600"/>
              <a:gd name="connsiteY0" fmla="*/ 0 h 18444"/>
              <a:gd name="connsiteX1" fmla="*/ 21600 w 21600"/>
              <a:gd name="connsiteY1" fmla="*/ 0 h 18444"/>
              <a:gd name="connsiteX2" fmla="*/ 21600 w 21600"/>
              <a:gd name="connsiteY2" fmla="*/ 42 h 18444"/>
              <a:gd name="connsiteX3" fmla="*/ 0 w 21600"/>
              <a:gd name="connsiteY3" fmla="*/ 18444 h 18444"/>
              <a:gd name="connsiteX4" fmla="*/ 0 w 21600"/>
              <a:gd name="connsiteY4" fmla="*/ 0 h 184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8444">
                <a:moveTo>
                  <a:pt x="0" y="0"/>
                </a:moveTo>
                <a:lnTo>
                  <a:pt x="21600" y="0"/>
                </a:lnTo>
                <a:lnTo>
                  <a:pt x="21600" y="42"/>
                </a:lnTo>
                <a:cubicBezTo>
                  <a:pt x="5290" y="2686"/>
                  <a:pt x="9283" y="18206"/>
                  <a:pt x="0" y="18444"/>
                </a:cubicBezTo>
                <a:lnTo>
                  <a:pt x="0" y="0"/>
                </a:lnTo>
                <a:close/>
              </a:path>
            </a:pathLst>
          </a:custGeom>
          <a:solidFill>
            <a:srgbClr val="00B050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Arial" pitchFamily="34" charset="0"/>
              </a:rPr>
              <a:t>                     </a:t>
            </a:r>
            <a:r>
              <a:rPr lang="en-US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Arial" pitchFamily="34" charset="0"/>
              </a:rPr>
              <a:t>13</a:t>
            </a:r>
            <a:endParaRPr lang="id-ID" b="1" dirty="0"/>
          </a:p>
        </p:txBody>
      </p:sp>
      <p:cxnSp>
        <p:nvCxnSpPr>
          <p:cNvPr id="43" name="Straight Connector 42"/>
          <p:cNvCxnSpPr/>
          <p:nvPr/>
        </p:nvCxnSpPr>
        <p:spPr>
          <a:xfrm flipV="1">
            <a:off x="0" y="642938"/>
            <a:ext cx="5786438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251520" y="642938"/>
            <a:ext cx="1071563" cy="7143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5" name="Content Placeholder 3"/>
          <p:cNvSpPr txBox="1">
            <a:spLocks/>
          </p:cNvSpPr>
          <p:nvPr/>
        </p:nvSpPr>
        <p:spPr bwMode="auto">
          <a:xfrm>
            <a:off x="149547" y="223155"/>
            <a:ext cx="3918397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Conclusion</a:t>
            </a:r>
            <a:r>
              <a:rPr lang="id-ID" sz="2400" b="1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/>
            </a:r>
            <a:br>
              <a:rPr lang="id-ID" sz="2400" b="1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</a:br>
            <a:endParaRPr lang="id-ID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9547" y="1315120"/>
            <a:ext cx="888695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defTabSz="9144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authors have demonstrated positional control of the 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within the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nanosized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cross-shaped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polyanions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[(XYW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54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(WO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r>
              <a:rPr lang="en-US" baseline="30000" dirty="0">
                <a:latin typeface="Arial" panose="020B0604020202020204" pitchFamily="34" charset="0"/>
                <a:cs typeface="Arial" panose="020B0604020202020204" pitchFamily="34" charset="0"/>
              </a:rPr>
              <a:t>32−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baseline="30000" dirty="0">
                <a:latin typeface="Arial" panose="020B0604020202020204" pitchFamily="34" charset="0"/>
                <a:cs typeface="Arial" panose="020B0604020202020204" pitchFamily="34" charset="0"/>
              </a:rPr>
              <a:t>36−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(X = H−P</a:t>
            </a:r>
            <a:r>
              <a:rPr lang="en-US" baseline="30000" dirty="0">
                <a:latin typeface="Arial" panose="020B0604020202020204" pitchFamily="34" charset="0"/>
                <a:cs typeface="Arial" panose="020B0604020202020204" pitchFamily="34" charset="0"/>
              </a:rPr>
              <a:t>III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Y=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Se</a:t>
            </a:r>
            <a:r>
              <a:rPr lang="en-US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IV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</a:t>
            </a:r>
            <a:r>
              <a:rPr lang="en-US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IV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lang="en-US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III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lvl="0" algn="just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 defTabSz="9144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position of the 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has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been determined by single crystal X-ray diﬀraction, NMR spectroscopy, and electrospray ionization mass spectrometry, conﬁrming that mixed HA template cross-shaped molecules are the preferred self-sorting Products crystallizing from the solution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 algn="just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 defTabSz="9144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Theoretical analysis using DFT calculations suggested that the highly selective self- Sorting originated from the 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templating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eﬀects in solution, in Which [WO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r>
              <a:rPr lang="en-US" baseline="30000" dirty="0">
                <a:latin typeface="Arial" panose="020B0604020202020204" pitchFamily="34" charset="0"/>
                <a:cs typeface="Arial" panose="020B0604020202020204" pitchFamily="34" charset="0"/>
              </a:rPr>
              <a:t>2−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anions can more favorably assemble around the bigger [TeO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r>
              <a:rPr lang="en-US" baseline="30000" dirty="0">
                <a:latin typeface="Arial" panose="020B0604020202020204" pitchFamily="34" charset="0"/>
                <a:cs typeface="Arial" panose="020B0604020202020204" pitchFamily="34" charset="0"/>
              </a:rPr>
              <a:t>2−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[SeO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r>
              <a:rPr lang="en-US" baseline="30000" dirty="0">
                <a:latin typeface="Arial" panose="020B0604020202020204" pitchFamily="34" charset="0"/>
                <a:cs typeface="Arial" panose="020B0604020202020204" pitchFamily="34" charset="0"/>
              </a:rPr>
              <a:t>2−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and [AsO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r>
              <a:rPr lang="en-US" baseline="30000" dirty="0">
                <a:latin typeface="Arial" panose="020B0604020202020204" pitchFamily="34" charset="0"/>
                <a:cs typeface="Arial" panose="020B0604020202020204" pitchFamily="34" charset="0"/>
              </a:rPr>
              <a:t>3−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leading to the smaller [HPO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r>
              <a:rPr lang="en-US" baseline="30000" dirty="0">
                <a:latin typeface="Arial" panose="020B0604020202020204" pitchFamily="34" charset="0"/>
                <a:cs typeface="Arial" panose="020B0604020202020204" pitchFamily="34" charset="0"/>
              </a:rPr>
              <a:t>2−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subsequently occupying the uncapped end of the {W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} building blocks.</a:t>
            </a:r>
            <a:endParaRPr kumimoji="0" lang="id-ID" sz="240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5764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Freeform 40"/>
          <p:cNvSpPr/>
          <p:nvPr/>
        </p:nvSpPr>
        <p:spPr>
          <a:xfrm rot="10800000" flipV="1">
            <a:off x="7315200" y="0"/>
            <a:ext cx="1828800" cy="895336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0 h 23922"/>
              <a:gd name="connsiteX1" fmla="*/ 21600 w 21600"/>
              <a:gd name="connsiteY1" fmla="*/ 0 h 23922"/>
              <a:gd name="connsiteX2" fmla="*/ 21600 w 21600"/>
              <a:gd name="connsiteY2" fmla="*/ 4362 h 23922"/>
              <a:gd name="connsiteX3" fmla="*/ 0 w 21600"/>
              <a:gd name="connsiteY3" fmla="*/ 20172 h 23922"/>
              <a:gd name="connsiteX4" fmla="*/ 0 w 21600"/>
              <a:gd name="connsiteY4" fmla="*/ 0 h 23922"/>
              <a:gd name="connsiteX0" fmla="*/ 0 w 21600"/>
              <a:gd name="connsiteY0" fmla="*/ 0 h 17874"/>
              <a:gd name="connsiteX1" fmla="*/ 21600 w 21600"/>
              <a:gd name="connsiteY1" fmla="*/ 0 h 17874"/>
              <a:gd name="connsiteX2" fmla="*/ 21600 w 21600"/>
              <a:gd name="connsiteY2" fmla="*/ 4362 h 17874"/>
              <a:gd name="connsiteX3" fmla="*/ 0 w 21600"/>
              <a:gd name="connsiteY3" fmla="*/ 14124 h 17874"/>
              <a:gd name="connsiteX4" fmla="*/ 0 w 21600"/>
              <a:gd name="connsiteY4" fmla="*/ 0 h 17874"/>
              <a:gd name="connsiteX0" fmla="*/ 0 w 21600"/>
              <a:gd name="connsiteY0" fmla="*/ 0 h 17874"/>
              <a:gd name="connsiteX1" fmla="*/ 21600 w 21600"/>
              <a:gd name="connsiteY1" fmla="*/ 0 h 17874"/>
              <a:gd name="connsiteX2" fmla="*/ 21600 w 21600"/>
              <a:gd name="connsiteY2" fmla="*/ 42 h 17874"/>
              <a:gd name="connsiteX3" fmla="*/ 0 w 21600"/>
              <a:gd name="connsiteY3" fmla="*/ 14124 h 17874"/>
              <a:gd name="connsiteX4" fmla="*/ 0 w 21600"/>
              <a:gd name="connsiteY4" fmla="*/ 0 h 17874"/>
              <a:gd name="connsiteX0" fmla="*/ 0 w 21600"/>
              <a:gd name="connsiteY0" fmla="*/ 0 h 22194"/>
              <a:gd name="connsiteX1" fmla="*/ 21600 w 21600"/>
              <a:gd name="connsiteY1" fmla="*/ 0 h 22194"/>
              <a:gd name="connsiteX2" fmla="*/ 21600 w 21600"/>
              <a:gd name="connsiteY2" fmla="*/ 42 h 22194"/>
              <a:gd name="connsiteX3" fmla="*/ 0 w 21600"/>
              <a:gd name="connsiteY3" fmla="*/ 18444 h 22194"/>
              <a:gd name="connsiteX4" fmla="*/ 0 w 21600"/>
              <a:gd name="connsiteY4" fmla="*/ 0 h 22194"/>
              <a:gd name="connsiteX0" fmla="*/ 0 w 21600"/>
              <a:gd name="connsiteY0" fmla="*/ 0 h 18444"/>
              <a:gd name="connsiteX1" fmla="*/ 21600 w 21600"/>
              <a:gd name="connsiteY1" fmla="*/ 0 h 18444"/>
              <a:gd name="connsiteX2" fmla="*/ 21600 w 21600"/>
              <a:gd name="connsiteY2" fmla="*/ 42 h 18444"/>
              <a:gd name="connsiteX3" fmla="*/ 0 w 21600"/>
              <a:gd name="connsiteY3" fmla="*/ 18444 h 18444"/>
              <a:gd name="connsiteX4" fmla="*/ 0 w 21600"/>
              <a:gd name="connsiteY4" fmla="*/ 0 h 18444"/>
              <a:gd name="connsiteX0" fmla="*/ 0 w 21600"/>
              <a:gd name="connsiteY0" fmla="*/ 0 h 18444"/>
              <a:gd name="connsiteX1" fmla="*/ 21600 w 21600"/>
              <a:gd name="connsiteY1" fmla="*/ 0 h 18444"/>
              <a:gd name="connsiteX2" fmla="*/ 21600 w 21600"/>
              <a:gd name="connsiteY2" fmla="*/ 42 h 18444"/>
              <a:gd name="connsiteX3" fmla="*/ 0 w 21600"/>
              <a:gd name="connsiteY3" fmla="*/ 18444 h 18444"/>
              <a:gd name="connsiteX4" fmla="*/ 0 w 21600"/>
              <a:gd name="connsiteY4" fmla="*/ 0 h 18444"/>
              <a:gd name="connsiteX0" fmla="*/ 0 w 21600"/>
              <a:gd name="connsiteY0" fmla="*/ 0 h 18444"/>
              <a:gd name="connsiteX1" fmla="*/ 21600 w 21600"/>
              <a:gd name="connsiteY1" fmla="*/ 0 h 18444"/>
              <a:gd name="connsiteX2" fmla="*/ 21600 w 21600"/>
              <a:gd name="connsiteY2" fmla="*/ 42 h 18444"/>
              <a:gd name="connsiteX3" fmla="*/ 0 w 21600"/>
              <a:gd name="connsiteY3" fmla="*/ 18444 h 18444"/>
              <a:gd name="connsiteX4" fmla="*/ 0 w 21600"/>
              <a:gd name="connsiteY4" fmla="*/ 0 h 18444"/>
              <a:gd name="connsiteX0" fmla="*/ 0 w 21600"/>
              <a:gd name="connsiteY0" fmla="*/ 0 h 18444"/>
              <a:gd name="connsiteX1" fmla="*/ 21600 w 21600"/>
              <a:gd name="connsiteY1" fmla="*/ 0 h 18444"/>
              <a:gd name="connsiteX2" fmla="*/ 21600 w 21600"/>
              <a:gd name="connsiteY2" fmla="*/ 42 h 18444"/>
              <a:gd name="connsiteX3" fmla="*/ 0 w 21600"/>
              <a:gd name="connsiteY3" fmla="*/ 18444 h 18444"/>
              <a:gd name="connsiteX4" fmla="*/ 0 w 21600"/>
              <a:gd name="connsiteY4" fmla="*/ 0 h 18444"/>
              <a:gd name="connsiteX0" fmla="*/ 0 w 21600"/>
              <a:gd name="connsiteY0" fmla="*/ 0 h 18444"/>
              <a:gd name="connsiteX1" fmla="*/ 21600 w 21600"/>
              <a:gd name="connsiteY1" fmla="*/ 0 h 18444"/>
              <a:gd name="connsiteX2" fmla="*/ 21600 w 21600"/>
              <a:gd name="connsiteY2" fmla="*/ 42 h 18444"/>
              <a:gd name="connsiteX3" fmla="*/ 0 w 21600"/>
              <a:gd name="connsiteY3" fmla="*/ 18444 h 18444"/>
              <a:gd name="connsiteX4" fmla="*/ 0 w 21600"/>
              <a:gd name="connsiteY4" fmla="*/ 0 h 184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8444">
                <a:moveTo>
                  <a:pt x="0" y="0"/>
                </a:moveTo>
                <a:lnTo>
                  <a:pt x="21600" y="0"/>
                </a:lnTo>
                <a:lnTo>
                  <a:pt x="21600" y="42"/>
                </a:lnTo>
                <a:cubicBezTo>
                  <a:pt x="5290" y="2686"/>
                  <a:pt x="9283" y="18206"/>
                  <a:pt x="0" y="18444"/>
                </a:cubicBezTo>
                <a:lnTo>
                  <a:pt x="0" y="0"/>
                </a:lnTo>
                <a:close/>
              </a:path>
            </a:pathLst>
          </a:custGeom>
          <a:solidFill>
            <a:srgbClr val="00B050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Arial" pitchFamily="34" charset="0"/>
              </a:rPr>
              <a:t>                     </a:t>
            </a:r>
            <a:r>
              <a:rPr lang="en-US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Arial" pitchFamily="34" charset="0"/>
              </a:rPr>
              <a:t>1</a:t>
            </a:r>
            <a:endParaRPr lang="id-ID" b="1" dirty="0"/>
          </a:p>
        </p:txBody>
      </p:sp>
      <p:cxnSp>
        <p:nvCxnSpPr>
          <p:cNvPr id="43" name="Straight Connector 42"/>
          <p:cNvCxnSpPr/>
          <p:nvPr/>
        </p:nvCxnSpPr>
        <p:spPr>
          <a:xfrm flipV="1">
            <a:off x="0" y="642938"/>
            <a:ext cx="5786438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251520" y="642938"/>
            <a:ext cx="1071563" cy="7143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5" name="Content Placeholder 3"/>
          <p:cNvSpPr txBox="1">
            <a:spLocks/>
          </p:cNvSpPr>
          <p:nvPr/>
        </p:nvSpPr>
        <p:spPr bwMode="auto">
          <a:xfrm>
            <a:off x="149547" y="223155"/>
            <a:ext cx="3286125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Introduction</a:t>
            </a:r>
            <a:r>
              <a:rPr lang="id-ID" sz="2400" b="1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/>
            </a:r>
            <a:br>
              <a:rPr lang="id-ID" sz="2400" b="1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</a:br>
            <a:endParaRPr lang="id-ID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テキスト ボックス 13"/>
          <p:cNvSpPr txBox="1">
            <a:spLocks noChangeArrowheads="1"/>
          </p:cNvSpPr>
          <p:nvPr/>
        </p:nvSpPr>
        <p:spPr bwMode="auto">
          <a:xfrm>
            <a:off x="26939" y="1132232"/>
            <a:ext cx="129614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rgbClr val="CC0000"/>
              </a:buClr>
              <a:buSzPct val="90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1600" b="1" dirty="0" smtClean="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rPr>
              <a:t>POMs</a:t>
            </a:r>
            <a:endParaRPr lang="ja-JP" altLang="en-US" sz="1600" b="1" dirty="0">
              <a:solidFill>
                <a:schemeClr val="tx2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5" name="右矢印 5"/>
          <p:cNvSpPr/>
          <p:nvPr/>
        </p:nvSpPr>
        <p:spPr>
          <a:xfrm>
            <a:off x="1108396" y="1143000"/>
            <a:ext cx="1368425" cy="352425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6" name="テキスト ボックス 13"/>
          <p:cNvSpPr txBox="1">
            <a:spLocks noChangeArrowheads="1"/>
          </p:cNvSpPr>
          <p:nvPr/>
        </p:nvSpPr>
        <p:spPr bwMode="auto">
          <a:xfrm>
            <a:off x="2494751" y="925844"/>
            <a:ext cx="6127627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rgbClr val="CC0000"/>
              </a:buClr>
              <a:buSzPct val="90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1800" dirty="0" smtClean="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rPr>
              <a:t>Are unique family of </a:t>
            </a:r>
            <a:r>
              <a:rPr lang="en-US" altLang="ja-JP" sz="1800" dirty="0" err="1" smtClean="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rPr>
              <a:t>polynuclear</a:t>
            </a:r>
            <a:r>
              <a:rPr lang="en-US" altLang="ja-JP" sz="1800" dirty="0" smtClean="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rPr>
              <a:t> anionic metal </a:t>
            </a:r>
            <a:r>
              <a:rPr lang="en-US" altLang="ja-JP" sz="1800" dirty="0" err="1" smtClean="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rPr>
              <a:t>oxo</a:t>
            </a:r>
            <a:r>
              <a:rPr lang="en-US" altLang="ja-JP" sz="1800" dirty="0" smtClean="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rPr>
              <a:t> clusters with possible applications in catalysis, medicine, magnetism, but key studies are still fundamental and mechanistic in nature.</a:t>
            </a:r>
            <a:endParaRPr lang="ja-JP" altLang="en-US" sz="1800" dirty="0">
              <a:solidFill>
                <a:schemeClr val="tx2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22" name="右矢印 5"/>
          <p:cNvSpPr/>
          <p:nvPr/>
        </p:nvSpPr>
        <p:spPr>
          <a:xfrm rot="4205399">
            <a:off x="231424" y="2006064"/>
            <a:ext cx="1368425" cy="352425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4" name="テキスト ボックス 13"/>
          <p:cNvSpPr txBox="1">
            <a:spLocks noChangeArrowheads="1"/>
          </p:cNvSpPr>
          <p:nvPr/>
        </p:nvSpPr>
        <p:spPr bwMode="auto">
          <a:xfrm>
            <a:off x="117724" y="4860593"/>
            <a:ext cx="3727522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rgbClr val="CC0000"/>
              </a:buClr>
              <a:buSzPct val="90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1800" dirty="0" smtClean="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rPr>
              <a:t>Investigation of self-assembly and self-sorting building blocks in designed systems of POMs clusters has been increased due to the ability to design template control in novel chemical entities and functionality.</a:t>
            </a:r>
            <a:endParaRPr lang="ja-JP" altLang="en-US" sz="1800" dirty="0">
              <a:solidFill>
                <a:schemeClr val="tx2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25" name="右矢印 5"/>
          <p:cNvSpPr/>
          <p:nvPr/>
        </p:nvSpPr>
        <p:spPr>
          <a:xfrm>
            <a:off x="2476077" y="3668819"/>
            <a:ext cx="1368425" cy="352425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6" name="テキスト ボックス 13"/>
          <p:cNvSpPr txBox="1">
            <a:spLocks noChangeArrowheads="1"/>
          </p:cNvSpPr>
          <p:nvPr/>
        </p:nvSpPr>
        <p:spPr bwMode="auto">
          <a:xfrm>
            <a:off x="3923928" y="3421079"/>
            <a:ext cx="4836931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rgbClr val="CC0000"/>
              </a:buClr>
              <a:buSzPct val="90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1800" dirty="0" smtClean="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rPr>
              <a:t>The authors found that the </a:t>
            </a:r>
            <a:r>
              <a:rPr lang="en-US" altLang="ja-JP" sz="1800" dirty="0" err="1" smtClean="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rPr>
              <a:t>heteroanions</a:t>
            </a:r>
            <a:r>
              <a:rPr lang="en-US" altLang="ja-JP" sz="1800" dirty="0" smtClean="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rPr>
              <a:t> (HAs) building blocks self-assembled into cross-shaped clusters architectures as intended, leading to a collection of mixed-HAs incorporated into the cross-shaped HPAs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[(XYW</a:t>
            </a:r>
            <a:r>
              <a:rPr lang="en-US" sz="1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1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54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1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(WO</a:t>
            </a:r>
            <a:r>
              <a:rPr lang="en-US" sz="1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1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en-US" sz="1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32−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1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36−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(X = H−P, Y = Se,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As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ja-JP" altLang="en-US" sz="1100" dirty="0">
              <a:solidFill>
                <a:schemeClr val="tx2"/>
              </a:solidFill>
              <a:latin typeface="Times New Roman" panose="02020603050405020304" pitchFamily="18" charset="0"/>
              <a:ea typeface="ＭＳ Ｐゴシック" pitchFamily="50" charset="-128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2893767"/>
            <a:ext cx="1937318" cy="19457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Freeform 40"/>
          <p:cNvSpPr/>
          <p:nvPr/>
        </p:nvSpPr>
        <p:spPr>
          <a:xfrm rot="10800000" flipV="1">
            <a:off x="7315200" y="0"/>
            <a:ext cx="1828800" cy="895336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0 h 23922"/>
              <a:gd name="connsiteX1" fmla="*/ 21600 w 21600"/>
              <a:gd name="connsiteY1" fmla="*/ 0 h 23922"/>
              <a:gd name="connsiteX2" fmla="*/ 21600 w 21600"/>
              <a:gd name="connsiteY2" fmla="*/ 4362 h 23922"/>
              <a:gd name="connsiteX3" fmla="*/ 0 w 21600"/>
              <a:gd name="connsiteY3" fmla="*/ 20172 h 23922"/>
              <a:gd name="connsiteX4" fmla="*/ 0 w 21600"/>
              <a:gd name="connsiteY4" fmla="*/ 0 h 23922"/>
              <a:gd name="connsiteX0" fmla="*/ 0 w 21600"/>
              <a:gd name="connsiteY0" fmla="*/ 0 h 17874"/>
              <a:gd name="connsiteX1" fmla="*/ 21600 w 21600"/>
              <a:gd name="connsiteY1" fmla="*/ 0 h 17874"/>
              <a:gd name="connsiteX2" fmla="*/ 21600 w 21600"/>
              <a:gd name="connsiteY2" fmla="*/ 4362 h 17874"/>
              <a:gd name="connsiteX3" fmla="*/ 0 w 21600"/>
              <a:gd name="connsiteY3" fmla="*/ 14124 h 17874"/>
              <a:gd name="connsiteX4" fmla="*/ 0 w 21600"/>
              <a:gd name="connsiteY4" fmla="*/ 0 h 17874"/>
              <a:gd name="connsiteX0" fmla="*/ 0 w 21600"/>
              <a:gd name="connsiteY0" fmla="*/ 0 h 17874"/>
              <a:gd name="connsiteX1" fmla="*/ 21600 w 21600"/>
              <a:gd name="connsiteY1" fmla="*/ 0 h 17874"/>
              <a:gd name="connsiteX2" fmla="*/ 21600 w 21600"/>
              <a:gd name="connsiteY2" fmla="*/ 42 h 17874"/>
              <a:gd name="connsiteX3" fmla="*/ 0 w 21600"/>
              <a:gd name="connsiteY3" fmla="*/ 14124 h 17874"/>
              <a:gd name="connsiteX4" fmla="*/ 0 w 21600"/>
              <a:gd name="connsiteY4" fmla="*/ 0 h 17874"/>
              <a:gd name="connsiteX0" fmla="*/ 0 w 21600"/>
              <a:gd name="connsiteY0" fmla="*/ 0 h 22194"/>
              <a:gd name="connsiteX1" fmla="*/ 21600 w 21600"/>
              <a:gd name="connsiteY1" fmla="*/ 0 h 22194"/>
              <a:gd name="connsiteX2" fmla="*/ 21600 w 21600"/>
              <a:gd name="connsiteY2" fmla="*/ 42 h 22194"/>
              <a:gd name="connsiteX3" fmla="*/ 0 w 21600"/>
              <a:gd name="connsiteY3" fmla="*/ 18444 h 22194"/>
              <a:gd name="connsiteX4" fmla="*/ 0 w 21600"/>
              <a:gd name="connsiteY4" fmla="*/ 0 h 22194"/>
              <a:gd name="connsiteX0" fmla="*/ 0 w 21600"/>
              <a:gd name="connsiteY0" fmla="*/ 0 h 18444"/>
              <a:gd name="connsiteX1" fmla="*/ 21600 w 21600"/>
              <a:gd name="connsiteY1" fmla="*/ 0 h 18444"/>
              <a:gd name="connsiteX2" fmla="*/ 21600 w 21600"/>
              <a:gd name="connsiteY2" fmla="*/ 42 h 18444"/>
              <a:gd name="connsiteX3" fmla="*/ 0 w 21600"/>
              <a:gd name="connsiteY3" fmla="*/ 18444 h 18444"/>
              <a:gd name="connsiteX4" fmla="*/ 0 w 21600"/>
              <a:gd name="connsiteY4" fmla="*/ 0 h 18444"/>
              <a:gd name="connsiteX0" fmla="*/ 0 w 21600"/>
              <a:gd name="connsiteY0" fmla="*/ 0 h 18444"/>
              <a:gd name="connsiteX1" fmla="*/ 21600 w 21600"/>
              <a:gd name="connsiteY1" fmla="*/ 0 h 18444"/>
              <a:gd name="connsiteX2" fmla="*/ 21600 w 21600"/>
              <a:gd name="connsiteY2" fmla="*/ 42 h 18444"/>
              <a:gd name="connsiteX3" fmla="*/ 0 w 21600"/>
              <a:gd name="connsiteY3" fmla="*/ 18444 h 18444"/>
              <a:gd name="connsiteX4" fmla="*/ 0 w 21600"/>
              <a:gd name="connsiteY4" fmla="*/ 0 h 18444"/>
              <a:gd name="connsiteX0" fmla="*/ 0 w 21600"/>
              <a:gd name="connsiteY0" fmla="*/ 0 h 18444"/>
              <a:gd name="connsiteX1" fmla="*/ 21600 w 21600"/>
              <a:gd name="connsiteY1" fmla="*/ 0 h 18444"/>
              <a:gd name="connsiteX2" fmla="*/ 21600 w 21600"/>
              <a:gd name="connsiteY2" fmla="*/ 42 h 18444"/>
              <a:gd name="connsiteX3" fmla="*/ 0 w 21600"/>
              <a:gd name="connsiteY3" fmla="*/ 18444 h 18444"/>
              <a:gd name="connsiteX4" fmla="*/ 0 w 21600"/>
              <a:gd name="connsiteY4" fmla="*/ 0 h 18444"/>
              <a:gd name="connsiteX0" fmla="*/ 0 w 21600"/>
              <a:gd name="connsiteY0" fmla="*/ 0 h 18444"/>
              <a:gd name="connsiteX1" fmla="*/ 21600 w 21600"/>
              <a:gd name="connsiteY1" fmla="*/ 0 h 18444"/>
              <a:gd name="connsiteX2" fmla="*/ 21600 w 21600"/>
              <a:gd name="connsiteY2" fmla="*/ 42 h 18444"/>
              <a:gd name="connsiteX3" fmla="*/ 0 w 21600"/>
              <a:gd name="connsiteY3" fmla="*/ 18444 h 18444"/>
              <a:gd name="connsiteX4" fmla="*/ 0 w 21600"/>
              <a:gd name="connsiteY4" fmla="*/ 0 h 18444"/>
              <a:gd name="connsiteX0" fmla="*/ 0 w 21600"/>
              <a:gd name="connsiteY0" fmla="*/ 0 h 18444"/>
              <a:gd name="connsiteX1" fmla="*/ 21600 w 21600"/>
              <a:gd name="connsiteY1" fmla="*/ 0 h 18444"/>
              <a:gd name="connsiteX2" fmla="*/ 21600 w 21600"/>
              <a:gd name="connsiteY2" fmla="*/ 42 h 18444"/>
              <a:gd name="connsiteX3" fmla="*/ 0 w 21600"/>
              <a:gd name="connsiteY3" fmla="*/ 18444 h 18444"/>
              <a:gd name="connsiteX4" fmla="*/ 0 w 21600"/>
              <a:gd name="connsiteY4" fmla="*/ 0 h 184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8444">
                <a:moveTo>
                  <a:pt x="0" y="0"/>
                </a:moveTo>
                <a:lnTo>
                  <a:pt x="21600" y="0"/>
                </a:lnTo>
                <a:lnTo>
                  <a:pt x="21600" y="42"/>
                </a:lnTo>
                <a:cubicBezTo>
                  <a:pt x="5290" y="2686"/>
                  <a:pt x="9283" y="18206"/>
                  <a:pt x="0" y="18444"/>
                </a:cubicBezTo>
                <a:lnTo>
                  <a:pt x="0" y="0"/>
                </a:lnTo>
                <a:close/>
              </a:path>
            </a:pathLst>
          </a:custGeom>
          <a:solidFill>
            <a:srgbClr val="00B050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Arial" pitchFamily="34" charset="0"/>
              </a:rPr>
              <a:t>                     </a:t>
            </a:r>
            <a:r>
              <a:rPr lang="en-US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Arial" pitchFamily="34" charset="0"/>
              </a:rPr>
              <a:t>2</a:t>
            </a:r>
            <a:endParaRPr lang="id-ID" b="1" dirty="0"/>
          </a:p>
        </p:txBody>
      </p:sp>
      <p:cxnSp>
        <p:nvCxnSpPr>
          <p:cNvPr id="43" name="Straight Connector 42"/>
          <p:cNvCxnSpPr/>
          <p:nvPr/>
        </p:nvCxnSpPr>
        <p:spPr>
          <a:xfrm flipV="1">
            <a:off x="0" y="642938"/>
            <a:ext cx="5786438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251520" y="642938"/>
            <a:ext cx="1071563" cy="7143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5" name="Content Placeholder 3"/>
          <p:cNvSpPr txBox="1">
            <a:spLocks/>
          </p:cNvSpPr>
          <p:nvPr/>
        </p:nvSpPr>
        <p:spPr bwMode="auto">
          <a:xfrm>
            <a:off x="149547" y="223155"/>
            <a:ext cx="3286125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Experimental Section</a:t>
            </a:r>
            <a:r>
              <a:rPr lang="id-ID" sz="2400" b="1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/>
            </a:r>
            <a:br>
              <a:rPr lang="id-ID" sz="2400" b="1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</a:br>
            <a:endParaRPr lang="id-ID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テキスト ボックス 7"/>
          <p:cNvSpPr txBox="1">
            <a:spLocks noChangeArrowheads="1"/>
          </p:cNvSpPr>
          <p:nvPr/>
        </p:nvSpPr>
        <p:spPr bwMode="auto">
          <a:xfrm>
            <a:off x="251520" y="5270438"/>
            <a:ext cx="7717928" cy="1323439"/>
          </a:xfrm>
          <a:prstGeom prst="rect">
            <a:avLst/>
          </a:prstGeom>
          <a:solidFill>
            <a:schemeClr val="bg1"/>
          </a:solidFill>
          <a:ln w="9525">
            <a:solidFill>
              <a:srgbClr val="193D0B"/>
            </a:solidFill>
            <a:prstDash val="sysDash"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rgbClr val="CC0000"/>
              </a:buClr>
              <a:buSzPct val="90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ja-JP" altLang="en-US" sz="1600" b="1" dirty="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rPr>
              <a:t>・ </a:t>
            </a:r>
            <a:r>
              <a:rPr lang="en-US" altLang="ja-JP" sz="16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Na</a:t>
            </a:r>
            <a:r>
              <a:rPr lang="en-US" altLang="ja-JP" sz="1600" b="1" baseline="-25000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2</a:t>
            </a:r>
            <a:r>
              <a:rPr lang="en-US" altLang="ja-JP" sz="16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WO</a:t>
            </a:r>
            <a:r>
              <a:rPr lang="en-US" altLang="ja-JP" sz="1600" b="1" baseline="-25000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4</a:t>
            </a:r>
            <a:r>
              <a:rPr lang="en-US" altLang="ja-JP" sz="2000" b="1" baseline="30000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.</a:t>
            </a:r>
            <a:r>
              <a:rPr lang="en-US" altLang="ja-JP" sz="16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2H</a:t>
            </a:r>
            <a:r>
              <a:rPr lang="en-US" altLang="ja-JP" sz="1600" b="1" baseline="-25000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2</a:t>
            </a:r>
            <a:r>
              <a:rPr lang="en-US" altLang="ja-JP" sz="16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O (3.4 g/ 10.3 </a:t>
            </a:r>
            <a:r>
              <a:rPr lang="en-US" altLang="ja-JP" sz="1600" b="1" dirty="0" err="1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mmol</a:t>
            </a:r>
            <a:r>
              <a:rPr lang="en-US" altLang="ja-JP" sz="16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) </a:t>
            </a: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ja-JP" altLang="en-US" sz="1600" b="1" dirty="0" smtClean="0">
                <a:latin typeface="Times New Roman" pitchFamily="18" charset="0"/>
                <a:ea typeface="ＭＳ Ｐゴシック" pitchFamily="50" charset="-128"/>
              </a:rPr>
              <a:t>・ </a:t>
            </a:r>
            <a:r>
              <a:rPr lang="en-US" altLang="ja-JP" sz="1600" b="1" dirty="0" smtClean="0">
                <a:latin typeface="Times New Roman" pitchFamily="18" charset="0"/>
                <a:ea typeface="ＭＳ Ｐゴシック" pitchFamily="50" charset="-128"/>
              </a:rPr>
              <a:t>H</a:t>
            </a:r>
            <a:r>
              <a:rPr lang="en-US" altLang="ja-JP" sz="1600" b="1" baseline="-25000" dirty="0" smtClean="0">
                <a:latin typeface="Times New Roman" pitchFamily="18" charset="0"/>
                <a:ea typeface="ＭＳ Ｐゴシック" pitchFamily="50" charset="-128"/>
              </a:rPr>
              <a:t>2</a:t>
            </a:r>
            <a:r>
              <a:rPr lang="en-US" altLang="ja-JP" sz="1600" b="1" dirty="0" smtClean="0">
                <a:latin typeface="Times New Roman" pitchFamily="18" charset="0"/>
                <a:ea typeface="ＭＳ Ｐゴシック" pitchFamily="50" charset="-128"/>
              </a:rPr>
              <a:t>O (30 mL)</a:t>
            </a: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ja-JP" altLang="en-US" sz="1600" b="1" dirty="0">
                <a:latin typeface="Times New Roman" pitchFamily="18" charset="0"/>
                <a:ea typeface="ＭＳ Ｐゴシック" pitchFamily="50" charset="-128"/>
              </a:rPr>
              <a:t>・ </a:t>
            </a:r>
            <a:r>
              <a:rPr lang="en-US" altLang="ja-JP" sz="16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Na</a:t>
            </a:r>
            <a:r>
              <a:rPr lang="en-US" altLang="ja-JP" sz="1600" b="1" baseline="-25000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2</a:t>
            </a:r>
            <a:r>
              <a:rPr lang="en-US" altLang="ja-JP" sz="16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TeO</a:t>
            </a:r>
            <a:r>
              <a:rPr lang="en-US" altLang="ja-JP" sz="1600" b="1" baseline="-25000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3</a:t>
            </a:r>
            <a:r>
              <a:rPr lang="en-US" altLang="ja-JP" sz="1600" b="1" dirty="0" smtClean="0">
                <a:latin typeface="Times New Roman" pitchFamily="18" charset="0"/>
                <a:ea typeface="ＭＳ Ｐゴシック" pitchFamily="50" charset="-128"/>
              </a:rPr>
              <a:t> (0.13 g/ 0.6 </a:t>
            </a:r>
            <a:r>
              <a:rPr lang="en-US" altLang="ja-JP" sz="1600" b="1" dirty="0" err="1" smtClean="0">
                <a:latin typeface="Times New Roman" pitchFamily="18" charset="0"/>
                <a:ea typeface="ＭＳ Ｐゴシック" pitchFamily="50" charset="-128"/>
              </a:rPr>
              <a:t>mmol</a:t>
            </a:r>
            <a:r>
              <a:rPr lang="en-US" altLang="ja-JP" sz="1600" b="1" dirty="0" smtClean="0">
                <a:latin typeface="Times New Roman" pitchFamily="18" charset="0"/>
                <a:ea typeface="ＭＳ Ｐゴシック" pitchFamily="50" charset="-128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ja-JP" altLang="en-US" sz="1600" b="1" dirty="0" smtClean="0">
                <a:latin typeface="Times New Roman" pitchFamily="18" charset="0"/>
                <a:ea typeface="ＭＳ Ｐゴシック" pitchFamily="50" charset="-128"/>
              </a:rPr>
              <a:t>・ </a:t>
            </a:r>
            <a:r>
              <a:rPr lang="en-US" altLang="ja-JP" sz="1600" b="1" dirty="0" smtClean="0">
                <a:latin typeface="Times New Roman" pitchFamily="18" charset="0"/>
                <a:ea typeface="ＭＳ Ｐゴシック" pitchFamily="50" charset="-128"/>
              </a:rPr>
              <a:t>H</a:t>
            </a:r>
            <a:r>
              <a:rPr lang="en-US" altLang="ja-JP" sz="1600" b="1" baseline="-25000" dirty="0" smtClean="0">
                <a:latin typeface="Times New Roman" pitchFamily="18" charset="0"/>
                <a:ea typeface="ＭＳ Ｐゴシック" pitchFamily="50" charset="-128"/>
              </a:rPr>
              <a:t>3</a:t>
            </a:r>
            <a:r>
              <a:rPr lang="en-US" altLang="ja-JP" sz="1600" b="1" dirty="0" smtClean="0">
                <a:latin typeface="Times New Roman" pitchFamily="18" charset="0"/>
                <a:ea typeface="ＭＳ Ｐゴシック" pitchFamily="50" charset="-128"/>
              </a:rPr>
              <a:t>PO</a:t>
            </a:r>
            <a:r>
              <a:rPr lang="en-US" altLang="ja-JP" sz="1600" b="1" baseline="-25000" dirty="0" smtClean="0">
                <a:latin typeface="Times New Roman" pitchFamily="18" charset="0"/>
                <a:ea typeface="ＭＳ Ｐゴシック" pitchFamily="50" charset="-128"/>
              </a:rPr>
              <a:t>3</a:t>
            </a:r>
            <a:r>
              <a:rPr lang="en-US" altLang="ja-JP" sz="1600" b="1" dirty="0" smtClean="0">
                <a:latin typeface="Times New Roman" pitchFamily="18" charset="0"/>
                <a:ea typeface="ＭＳ Ｐゴシック" pitchFamily="50" charset="-128"/>
              </a:rPr>
              <a:t> (0.05 g/ 0.6 </a:t>
            </a:r>
            <a:r>
              <a:rPr lang="en-US" altLang="ja-JP" sz="1600" b="1" dirty="0" err="1" smtClean="0">
                <a:latin typeface="Times New Roman" pitchFamily="18" charset="0"/>
                <a:ea typeface="ＭＳ Ｐゴシック" pitchFamily="50" charset="-128"/>
              </a:rPr>
              <a:t>mmol</a:t>
            </a:r>
            <a:r>
              <a:rPr lang="en-US" altLang="ja-JP" sz="1600" b="1" dirty="0" smtClean="0">
                <a:latin typeface="Times New Roman" pitchFamily="18" charset="0"/>
                <a:ea typeface="ＭＳ Ｐゴシック" pitchFamily="50" charset="-128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ja-JP" altLang="en-US" sz="1600" b="1" dirty="0" smtClean="0">
                <a:latin typeface="Times New Roman" pitchFamily="18" charset="0"/>
                <a:ea typeface="ＭＳ Ｐゴシック" pitchFamily="50" charset="-128"/>
              </a:rPr>
              <a:t>・ </a:t>
            </a:r>
            <a:r>
              <a:rPr lang="en-US" altLang="ja-JP" sz="1600" b="1" dirty="0" smtClean="0">
                <a:latin typeface="Times New Roman" pitchFamily="18" charset="0"/>
                <a:ea typeface="ＭＳ Ｐゴシック" pitchFamily="50" charset="-128"/>
              </a:rPr>
              <a:t>CH</a:t>
            </a:r>
            <a:r>
              <a:rPr lang="en-US" altLang="ja-JP" sz="1600" b="1" baseline="-25000" dirty="0" smtClean="0">
                <a:latin typeface="Times New Roman" pitchFamily="18" charset="0"/>
                <a:ea typeface="ＭＳ Ｐゴシック" pitchFamily="50" charset="-128"/>
              </a:rPr>
              <a:t>3</a:t>
            </a:r>
            <a:r>
              <a:rPr lang="en-US" altLang="ja-JP" sz="1600" b="1" dirty="0" smtClean="0">
                <a:latin typeface="Times New Roman" pitchFamily="18" charset="0"/>
                <a:ea typeface="ＭＳ Ｐゴシック" pitchFamily="50" charset="-128"/>
              </a:rPr>
              <a:t>NHCH</a:t>
            </a:r>
            <a:r>
              <a:rPr lang="en-US" altLang="ja-JP" sz="1600" b="1" baseline="-25000" dirty="0" smtClean="0">
                <a:latin typeface="Times New Roman" pitchFamily="18" charset="0"/>
                <a:ea typeface="ＭＳ Ｐゴシック" pitchFamily="50" charset="-128"/>
              </a:rPr>
              <a:t>3</a:t>
            </a:r>
            <a:r>
              <a:rPr lang="en-US" altLang="ja-JP" sz="1600" b="1" baseline="30000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.</a:t>
            </a:r>
            <a:r>
              <a:rPr lang="en-US" altLang="ja-JP" sz="1600" b="1" dirty="0" smtClean="0">
                <a:latin typeface="Times New Roman" pitchFamily="18" charset="0"/>
                <a:ea typeface="ＭＳ Ｐゴシック" pitchFamily="50" charset="-128"/>
              </a:rPr>
              <a:t>HCl (0.7 g/ 8.6 </a:t>
            </a:r>
            <a:r>
              <a:rPr lang="en-US" altLang="ja-JP" sz="1600" b="1" dirty="0" err="1" smtClean="0">
                <a:latin typeface="Times New Roman" pitchFamily="18" charset="0"/>
                <a:ea typeface="ＭＳ Ｐゴシック" pitchFamily="50" charset="-128"/>
              </a:rPr>
              <a:t>mmol</a:t>
            </a:r>
            <a:r>
              <a:rPr lang="en-US" altLang="ja-JP" sz="1600" b="1" dirty="0" smtClean="0">
                <a:latin typeface="Times New Roman" pitchFamily="18" charset="0"/>
                <a:ea typeface="ＭＳ Ｐゴシック" pitchFamily="50" charset="-128"/>
              </a:rPr>
              <a:t>)</a:t>
            </a:r>
            <a:endParaRPr lang="en-US" altLang="ja-JP" sz="1050" b="1" dirty="0" smtClean="0">
              <a:latin typeface="Times New Roman" panose="02020603050405020304" pitchFamily="18" charset="0"/>
              <a:ea typeface="ＭＳ Ｐゴシック" pitchFamily="50" charset="-128"/>
              <a:cs typeface="Times New Roman" panose="02020603050405020304" pitchFamily="18" charset="0"/>
            </a:endParaRPr>
          </a:p>
        </p:txBody>
      </p:sp>
      <p:sp>
        <p:nvSpPr>
          <p:cNvPr id="13" name="テキスト ボックス 13"/>
          <p:cNvSpPr txBox="1">
            <a:spLocks noChangeArrowheads="1"/>
          </p:cNvSpPr>
          <p:nvPr/>
        </p:nvSpPr>
        <p:spPr bwMode="auto">
          <a:xfrm>
            <a:off x="1211209" y="2453164"/>
            <a:ext cx="109740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rgbClr val="CC0000"/>
              </a:buClr>
              <a:buSzPct val="90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1600" b="1" dirty="0" smtClean="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rPr>
              <a:t>Stirring</a:t>
            </a:r>
          </a:p>
        </p:txBody>
      </p:sp>
      <p:sp>
        <p:nvSpPr>
          <p:cNvPr id="15" name="右矢印 5"/>
          <p:cNvSpPr/>
          <p:nvPr/>
        </p:nvSpPr>
        <p:spPr>
          <a:xfrm>
            <a:off x="1245498" y="2709891"/>
            <a:ext cx="1632208" cy="352425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7" name="右矢印 5"/>
          <p:cNvSpPr/>
          <p:nvPr/>
        </p:nvSpPr>
        <p:spPr>
          <a:xfrm>
            <a:off x="4007190" y="2764090"/>
            <a:ext cx="1368425" cy="352425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4" name="テキスト ボックス 7"/>
          <p:cNvSpPr txBox="1">
            <a:spLocks noChangeArrowheads="1"/>
          </p:cNvSpPr>
          <p:nvPr/>
        </p:nvSpPr>
        <p:spPr bwMode="auto">
          <a:xfrm>
            <a:off x="266700" y="879475"/>
            <a:ext cx="8481763" cy="338554"/>
          </a:xfrm>
          <a:prstGeom prst="rect">
            <a:avLst/>
          </a:prstGeom>
          <a:solidFill>
            <a:schemeClr val="bg1"/>
          </a:solidFill>
          <a:ln w="9525">
            <a:solidFill>
              <a:srgbClr val="193D0B"/>
            </a:solidFill>
            <a:prstDash val="sysDash"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rgbClr val="CC0000"/>
              </a:buClr>
              <a:buSzPct val="90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9pPr>
          </a:lstStyle>
          <a:p>
            <a:r>
              <a:rPr lang="en-US" altLang="ja-JP" sz="16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Synthesis of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</a:t>
            </a:r>
            <a:r>
              <a:rPr lang="en-US" sz="16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16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N)</a:t>
            </a:r>
            <a:r>
              <a:rPr lang="en-US" sz="16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16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[H</a:t>
            </a:r>
            <a:r>
              <a:rPr lang="en-US" sz="16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16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US" sz="16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16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64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16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224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]·30H</a:t>
            </a:r>
            <a:r>
              <a:rPr lang="en-US" sz="16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(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US" sz="16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16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ja-JP" sz="1050" b="1" dirty="0" smtClean="0">
              <a:solidFill>
                <a:srgbClr val="000000"/>
              </a:solidFill>
              <a:latin typeface="Times New Roman" pitchFamily="18" charset="0"/>
              <a:ea typeface="ＭＳ Ｐゴシック" pitchFamily="50" charset="-128"/>
              <a:cs typeface="Times New Roman" pitchFamily="18" charset="0"/>
            </a:endParaRPr>
          </a:p>
        </p:txBody>
      </p:sp>
      <p:grpSp>
        <p:nvGrpSpPr>
          <p:cNvPr id="22" name="グループ化 228"/>
          <p:cNvGrpSpPr>
            <a:grpSpLocks/>
          </p:cNvGrpSpPr>
          <p:nvPr/>
        </p:nvGrpSpPr>
        <p:grpSpPr bwMode="auto">
          <a:xfrm>
            <a:off x="3221532" y="2363093"/>
            <a:ext cx="625475" cy="777875"/>
            <a:chOff x="17775724" y="15651517"/>
            <a:chExt cx="592310" cy="1055844"/>
          </a:xfrm>
        </p:grpSpPr>
        <p:sp>
          <p:nvSpPr>
            <p:cNvPr id="23" name="円柱 79"/>
            <p:cNvSpPr/>
            <p:nvPr/>
          </p:nvSpPr>
          <p:spPr>
            <a:xfrm>
              <a:off x="17775724" y="15651517"/>
              <a:ext cx="592310" cy="1051534"/>
            </a:xfrm>
            <a:prstGeom prst="can">
              <a:avLst>
                <a:gd name="adj" fmla="val 14841"/>
              </a:avLst>
            </a:prstGeom>
            <a:solidFill>
              <a:schemeClr val="bg1"/>
            </a:solidFill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1050">
                <a:solidFill>
                  <a:schemeClr val="tx2"/>
                </a:solidFill>
              </a:endParaRPr>
            </a:p>
          </p:txBody>
        </p:sp>
        <p:sp>
          <p:nvSpPr>
            <p:cNvPr id="24" name="円柱 81"/>
            <p:cNvSpPr/>
            <p:nvPr/>
          </p:nvSpPr>
          <p:spPr>
            <a:xfrm>
              <a:off x="17778731" y="16233309"/>
              <a:ext cx="583290" cy="474052"/>
            </a:xfrm>
            <a:prstGeom prst="can">
              <a:avLst>
                <a:gd name="adj" fmla="val 29182"/>
              </a:avLst>
            </a:prstGeom>
            <a:solidFill>
              <a:srgbClr val="FFFFFF"/>
            </a:solidFill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1050">
                <a:solidFill>
                  <a:schemeClr val="tx2"/>
                </a:solidFill>
              </a:endParaRPr>
            </a:p>
          </p:txBody>
        </p:sp>
      </p:grpSp>
      <p:sp>
        <p:nvSpPr>
          <p:cNvPr id="37" name="テキスト ボックス 82"/>
          <p:cNvSpPr txBox="1">
            <a:spLocks noChangeArrowheads="1"/>
          </p:cNvSpPr>
          <p:nvPr/>
        </p:nvSpPr>
        <p:spPr bwMode="auto">
          <a:xfrm>
            <a:off x="149547" y="1532692"/>
            <a:ext cx="2550245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rgbClr val="CC0000"/>
              </a:buClr>
              <a:buSzPct val="90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11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10.30 </a:t>
            </a:r>
            <a:r>
              <a:rPr lang="en-US" altLang="ja-JP" sz="1100" b="1" dirty="0" err="1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mmol</a:t>
            </a:r>
            <a:r>
              <a:rPr lang="en-US" altLang="ja-JP" sz="11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 Na</a:t>
            </a:r>
            <a:r>
              <a:rPr lang="en-US" altLang="ja-JP" sz="1100" b="1" baseline="-25000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2</a:t>
            </a:r>
            <a:r>
              <a:rPr lang="en-US" altLang="ja-JP" sz="11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WO</a:t>
            </a:r>
            <a:r>
              <a:rPr lang="en-US" altLang="ja-JP" sz="1100" b="1" baseline="-25000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4</a:t>
            </a:r>
            <a:r>
              <a:rPr lang="en-US" altLang="ja-JP" sz="11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-2H</a:t>
            </a:r>
            <a:r>
              <a:rPr lang="en-US" altLang="ja-JP" sz="1100" b="1" baseline="-25000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2</a:t>
            </a:r>
            <a:r>
              <a:rPr lang="en-US" altLang="ja-JP" sz="11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O,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11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0.6 </a:t>
            </a:r>
            <a:r>
              <a:rPr lang="en-US" altLang="ja-JP" sz="1100" b="1" dirty="0" err="1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mmol</a:t>
            </a:r>
            <a:r>
              <a:rPr lang="en-US" altLang="ja-JP" sz="11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 Na</a:t>
            </a:r>
            <a:r>
              <a:rPr lang="en-US" altLang="ja-JP" sz="1100" b="1" baseline="-25000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2</a:t>
            </a:r>
            <a:r>
              <a:rPr lang="en-US" altLang="ja-JP" sz="11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TeO</a:t>
            </a:r>
            <a:r>
              <a:rPr lang="en-US" altLang="ja-JP" sz="1100" b="1" baseline="-25000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3</a:t>
            </a:r>
            <a:r>
              <a:rPr lang="en-US" altLang="ja-JP" sz="11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, 0.6 </a:t>
            </a:r>
            <a:r>
              <a:rPr lang="en-US" altLang="ja-JP" sz="1100" b="1" dirty="0" err="1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mmol</a:t>
            </a:r>
            <a:r>
              <a:rPr lang="en-US" altLang="ja-JP" sz="11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 H</a:t>
            </a:r>
            <a:r>
              <a:rPr lang="en-US" altLang="ja-JP" sz="1100" b="1" baseline="-25000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3</a:t>
            </a:r>
            <a:r>
              <a:rPr lang="en-US" altLang="ja-JP" sz="11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PO</a:t>
            </a:r>
            <a:r>
              <a:rPr lang="en-US" altLang="ja-JP" sz="1100" b="1" baseline="-25000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3 </a:t>
            </a:r>
            <a:r>
              <a:rPr lang="en-US" altLang="ja-JP" sz="11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 and 8.6 </a:t>
            </a:r>
            <a:r>
              <a:rPr lang="en-US" altLang="ja-JP" sz="1100" b="1" dirty="0" err="1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mmol</a:t>
            </a:r>
            <a:r>
              <a:rPr lang="en-US" altLang="ja-JP" sz="11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 CH</a:t>
            </a:r>
            <a:r>
              <a:rPr lang="en-US" altLang="ja-JP" sz="1100" b="1" baseline="-25000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3</a:t>
            </a:r>
            <a:r>
              <a:rPr lang="en-US" altLang="ja-JP" sz="11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NHCH</a:t>
            </a:r>
            <a:r>
              <a:rPr lang="en-US" altLang="ja-JP" sz="1100" b="1" baseline="-25000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3</a:t>
            </a:r>
            <a:r>
              <a:rPr lang="en-US" altLang="ja-JP" sz="1100" b="1" baseline="30000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.</a:t>
            </a:r>
            <a:r>
              <a:rPr lang="en-US" altLang="ja-JP" sz="11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HCl</a:t>
            </a:r>
            <a:endParaRPr lang="ja-JP" altLang="en-US" sz="1100" b="1" baseline="-25000" dirty="0">
              <a:solidFill>
                <a:schemeClr val="tx2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38" name="テキスト ボックス 82"/>
          <p:cNvSpPr txBox="1">
            <a:spLocks noChangeArrowheads="1"/>
          </p:cNvSpPr>
          <p:nvPr/>
        </p:nvSpPr>
        <p:spPr bwMode="auto">
          <a:xfrm>
            <a:off x="3473821" y="1601665"/>
            <a:ext cx="201958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rgbClr val="CC0000"/>
              </a:buClr>
              <a:buSzPct val="90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1400" b="1" dirty="0" smtClean="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rPr>
              <a:t>1</a:t>
            </a:r>
            <a:r>
              <a:rPr lang="en-US" altLang="ja-JP" sz="1400" b="1" baseline="30000" dirty="0" smtClean="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rPr>
              <a:t>st</a:t>
            </a:r>
            <a:r>
              <a:rPr lang="en-US" altLang="ja-JP" sz="1400" b="1" dirty="0" smtClean="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rPr>
              <a:t> pH adjustment to 6.0 using 50% CH</a:t>
            </a:r>
            <a:r>
              <a:rPr lang="en-US" altLang="ja-JP" sz="1400" b="1" baseline="-25000" dirty="0" smtClean="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rPr>
              <a:t>3</a:t>
            </a:r>
            <a:r>
              <a:rPr lang="en-US" altLang="ja-JP" sz="1400" b="1" dirty="0" smtClean="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rPr>
              <a:t>COOH</a:t>
            </a:r>
            <a:endParaRPr lang="ja-JP" altLang="en-US" sz="1600" b="1" dirty="0">
              <a:solidFill>
                <a:schemeClr val="tx2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grpSp>
        <p:nvGrpSpPr>
          <p:cNvPr id="39" name="グループ化 228"/>
          <p:cNvGrpSpPr>
            <a:grpSpLocks/>
          </p:cNvGrpSpPr>
          <p:nvPr/>
        </p:nvGrpSpPr>
        <p:grpSpPr bwMode="auto">
          <a:xfrm>
            <a:off x="5606363" y="2348358"/>
            <a:ext cx="625475" cy="777875"/>
            <a:chOff x="17775724" y="15651517"/>
            <a:chExt cx="592310" cy="1055844"/>
          </a:xfrm>
        </p:grpSpPr>
        <p:sp>
          <p:nvSpPr>
            <p:cNvPr id="40" name="円柱 79"/>
            <p:cNvSpPr/>
            <p:nvPr/>
          </p:nvSpPr>
          <p:spPr>
            <a:xfrm>
              <a:off x="17775724" y="15651517"/>
              <a:ext cx="592310" cy="1051534"/>
            </a:xfrm>
            <a:prstGeom prst="can">
              <a:avLst>
                <a:gd name="adj" fmla="val 14841"/>
              </a:avLst>
            </a:prstGeom>
            <a:solidFill>
              <a:schemeClr val="bg1"/>
            </a:solidFill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1050">
                <a:solidFill>
                  <a:schemeClr val="tx2"/>
                </a:solidFill>
              </a:endParaRPr>
            </a:p>
          </p:txBody>
        </p:sp>
        <p:sp>
          <p:nvSpPr>
            <p:cNvPr id="42" name="円柱 81"/>
            <p:cNvSpPr/>
            <p:nvPr/>
          </p:nvSpPr>
          <p:spPr>
            <a:xfrm>
              <a:off x="17778731" y="16233309"/>
              <a:ext cx="583290" cy="474052"/>
            </a:xfrm>
            <a:prstGeom prst="can">
              <a:avLst>
                <a:gd name="adj" fmla="val 29182"/>
              </a:avLst>
            </a:prstGeom>
            <a:solidFill>
              <a:srgbClr val="FFFFFF"/>
            </a:solidFill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1050">
                <a:solidFill>
                  <a:schemeClr val="tx2"/>
                </a:solidFill>
              </a:endParaRPr>
            </a:p>
          </p:txBody>
        </p:sp>
      </p:grpSp>
      <p:sp>
        <p:nvSpPr>
          <p:cNvPr id="47" name="右矢印 5"/>
          <p:cNvSpPr/>
          <p:nvPr/>
        </p:nvSpPr>
        <p:spPr>
          <a:xfrm>
            <a:off x="6347798" y="2704485"/>
            <a:ext cx="1368425" cy="352425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2" name="右矢印 5"/>
          <p:cNvSpPr/>
          <p:nvPr/>
        </p:nvSpPr>
        <p:spPr>
          <a:xfrm rot="5400000">
            <a:off x="8048393" y="3370467"/>
            <a:ext cx="567833" cy="146240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3" name="テキスト ボックス 82"/>
          <p:cNvSpPr txBox="1">
            <a:spLocks noChangeArrowheads="1"/>
          </p:cNvSpPr>
          <p:nvPr/>
        </p:nvSpPr>
        <p:spPr bwMode="auto">
          <a:xfrm>
            <a:off x="927846" y="3836427"/>
            <a:ext cx="2420276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rgbClr val="CC0000"/>
              </a:buClr>
              <a:buSzPct val="90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1400" b="1" dirty="0" smtClean="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rPr>
              <a:t>Colorless needle-shape crystal, </a:t>
            </a:r>
            <a:r>
              <a:rPr lang="en-US" altLang="ja-JP" sz="1400" b="1" dirty="0" smtClean="0">
                <a:solidFill>
                  <a:srgbClr val="FF0000"/>
                </a:solidFill>
                <a:latin typeface="Times New Roman" pitchFamily="18" charset="0"/>
                <a:ea typeface="ＭＳ Ｐゴシック" pitchFamily="50" charset="-128"/>
              </a:rPr>
              <a:t>36% (based on P)</a:t>
            </a:r>
            <a:r>
              <a:rPr lang="en-US" altLang="ja-JP" sz="1400" b="1" dirty="0" smtClean="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rPr>
              <a:t> isolated after 1 week.</a:t>
            </a:r>
            <a:endParaRPr lang="ja-JP" altLang="en-US" sz="1600" b="1" dirty="0">
              <a:solidFill>
                <a:schemeClr val="tx2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grpSp>
        <p:nvGrpSpPr>
          <p:cNvPr id="29" name="グループ化 228"/>
          <p:cNvGrpSpPr>
            <a:grpSpLocks/>
          </p:cNvGrpSpPr>
          <p:nvPr/>
        </p:nvGrpSpPr>
        <p:grpSpPr bwMode="auto">
          <a:xfrm>
            <a:off x="326178" y="2383588"/>
            <a:ext cx="625475" cy="777875"/>
            <a:chOff x="17775724" y="15651517"/>
            <a:chExt cx="592310" cy="1055844"/>
          </a:xfrm>
        </p:grpSpPr>
        <p:sp>
          <p:nvSpPr>
            <p:cNvPr id="30" name="円柱 79"/>
            <p:cNvSpPr/>
            <p:nvPr/>
          </p:nvSpPr>
          <p:spPr>
            <a:xfrm>
              <a:off x="17775724" y="15651517"/>
              <a:ext cx="592310" cy="1051534"/>
            </a:xfrm>
            <a:prstGeom prst="can">
              <a:avLst>
                <a:gd name="adj" fmla="val 14841"/>
              </a:avLst>
            </a:prstGeom>
            <a:solidFill>
              <a:schemeClr val="bg1"/>
            </a:solidFill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1050">
                <a:solidFill>
                  <a:schemeClr val="tx2"/>
                </a:solidFill>
              </a:endParaRPr>
            </a:p>
          </p:txBody>
        </p:sp>
        <p:sp>
          <p:nvSpPr>
            <p:cNvPr id="31" name="円柱 81"/>
            <p:cNvSpPr/>
            <p:nvPr/>
          </p:nvSpPr>
          <p:spPr>
            <a:xfrm>
              <a:off x="17778731" y="16233309"/>
              <a:ext cx="583290" cy="474052"/>
            </a:xfrm>
            <a:prstGeom prst="can">
              <a:avLst>
                <a:gd name="adj" fmla="val 29182"/>
              </a:avLst>
            </a:prstGeom>
            <a:solidFill>
              <a:srgbClr val="FFFFFF"/>
            </a:solidFill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1050">
                <a:solidFill>
                  <a:schemeClr val="tx2"/>
                </a:solidFill>
              </a:endParaRPr>
            </a:p>
          </p:txBody>
        </p:sp>
      </p:grpSp>
      <p:sp>
        <p:nvSpPr>
          <p:cNvPr id="32" name="右矢印 5"/>
          <p:cNvSpPr/>
          <p:nvPr/>
        </p:nvSpPr>
        <p:spPr>
          <a:xfrm rot="5400000">
            <a:off x="348972" y="2397305"/>
            <a:ext cx="567833" cy="146240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3" name="テキスト ボックス 82"/>
          <p:cNvSpPr txBox="1">
            <a:spLocks noChangeArrowheads="1"/>
          </p:cNvSpPr>
          <p:nvPr/>
        </p:nvSpPr>
        <p:spPr bwMode="auto">
          <a:xfrm>
            <a:off x="231702" y="2900595"/>
            <a:ext cx="88664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rgbClr val="CC0000"/>
              </a:buClr>
              <a:buSzPct val="90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10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30 mL H</a:t>
            </a:r>
            <a:r>
              <a:rPr lang="en-US" altLang="ja-JP" sz="1000" b="1" baseline="-25000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2</a:t>
            </a:r>
            <a:r>
              <a:rPr lang="en-US" altLang="ja-JP" sz="10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O</a:t>
            </a:r>
            <a:endParaRPr lang="ja-JP" altLang="en-US" sz="1000" b="1" dirty="0">
              <a:solidFill>
                <a:schemeClr val="tx2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55" name="右矢印 5"/>
          <p:cNvSpPr/>
          <p:nvPr/>
        </p:nvSpPr>
        <p:spPr>
          <a:xfrm rot="5400000">
            <a:off x="3236221" y="2393407"/>
            <a:ext cx="567833" cy="146240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6" name="右矢印 5"/>
          <p:cNvSpPr/>
          <p:nvPr/>
        </p:nvSpPr>
        <p:spPr>
          <a:xfrm rot="5400000">
            <a:off x="5655123" y="2358789"/>
            <a:ext cx="567833" cy="146240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2" name="テキスト ボックス 82"/>
          <p:cNvSpPr txBox="1">
            <a:spLocks noChangeArrowheads="1"/>
          </p:cNvSpPr>
          <p:nvPr/>
        </p:nvSpPr>
        <p:spPr bwMode="auto">
          <a:xfrm>
            <a:off x="6718230" y="3210507"/>
            <a:ext cx="162587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rgbClr val="CC0000"/>
              </a:buClr>
              <a:buSzPct val="90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1400" b="1" dirty="0" smtClean="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rPr>
              <a:t>Powder filtration</a:t>
            </a:r>
            <a:endParaRPr lang="ja-JP" altLang="en-US" sz="1600" b="1" dirty="0">
              <a:solidFill>
                <a:schemeClr val="tx2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63" name="右矢印 5"/>
          <p:cNvSpPr/>
          <p:nvPr/>
        </p:nvSpPr>
        <p:spPr>
          <a:xfrm rot="10800000">
            <a:off x="6569290" y="4072111"/>
            <a:ext cx="1368425" cy="352425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8" name="右矢印 5"/>
          <p:cNvSpPr/>
          <p:nvPr/>
        </p:nvSpPr>
        <p:spPr>
          <a:xfrm rot="10800000">
            <a:off x="4319696" y="4072111"/>
            <a:ext cx="1368425" cy="352425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9" name="テキスト ボックス 13"/>
          <p:cNvSpPr txBox="1">
            <a:spLocks noChangeArrowheads="1"/>
          </p:cNvSpPr>
          <p:nvPr/>
        </p:nvSpPr>
        <p:spPr bwMode="auto">
          <a:xfrm>
            <a:off x="6545059" y="4413026"/>
            <a:ext cx="184504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rgbClr val="CC0000"/>
              </a:buClr>
              <a:buSzPct val="90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1400" b="1" dirty="0" smtClean="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rPr>
              <a:t>Slow evaporation</a:t>
            </a:r>
          </a:p>
        </p:txBody>
      </p:sp>
      <p:sp>
        <p:nvSpPr>
          <p:cNvPr id="90" name="テキスト ボックス 82"/>
          <p:cNvSpPr txBox="1">
            <a:spLocks noChangeArrowheads="1"/>
          </p:cNvSpPr>
          <p:nvPr/>
        </p:nvSpPr>
        <p:spPr bwMode="auto">
          <a:xfrm>
            <a:off x="5650439" y="1556792"/>
            <a:ext cx="228727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rgbClr val="CC0000"/>
              </a:buClr>
              <a:buSzPct val="90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1400" b="1" dirty="0" smtClean="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rPr>
              <a:t>2</a:t>
            </a:r>
            <a:r>
              <a:rPr lang="en-US" altLang="ja-JP" sz="1400" b="1" baseline="30000" dirty="0" smtClean="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rPr>
              <a:t>nd</a:t>
            </a:r>
            <a:r>
              <a:rPr lang="en-US" altLang="ja-JP" sz="1400" b="1" dirty="0" smtClean="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rPr>
              <a:t> pH adjustment to 4.0 using 37% </a:t>
            </a:r>
            <a:r>
              <a:rPr lang="en-US" altLang="ja-JP" sz="1400" b="1" dirty="0" err="1" smtClean="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rPr>
              <a:t>HCl</a:t>
            </a:r>
            <a:endParaRPr lang="ja-JP" altLang="en-US" sz="1600" b="1" dirty="0">
              <a:solidFill>
                <a:schemeClr val="tx2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91" name="テキスト ボックス 13"/>
          <p:cNvSpPr txBox="1">
            <a:spLocks noChangeArrowheads="1"/>
          </p:cNvSpPr>
          <p:nvPr/>
        </p:nvSpPr>
        <p:spPr bwMode="auto">
          <a:xfrm>
            <a:off x="6271716" y="2415839"/>
            <a:ext cx="175557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rgbClr val="CC0000"/>
              </a:buClr>
              <a:buSzPct val="90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1400" b="1" dirty="0" smtClean="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rPr>
              <a:t>Heated 60</a:t>
            </a:r>
            <a:r>
              <a:rPr lang="en-US" altLang="ja-JP" sz="1400" b="1" baseline="30000" dirty="0" smtClean="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rPr>
              <a:t>o</a:t>
            </a:r>
            <a:r>
              <a:rPr lang="en-US" altLang="ja-JP" sz="1400" b="1" dirty="0" smtClean="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rPr>
              <a:t>C, 50 min</a:t>
            </a:r>
          </a:p>
        </p:txBody>
      </p:sp>
      <p:grpSp>
        <p:nvGrpSpPr>
          <p:cNvPr id="92" name="グループ化 228"/>
          <p:cNvGrpSpPr>
            <a:grpSpLocks/>
          </p:cNvGrpSpPr>
          <p:nvPr/>
        </p:nvGrpSpPr>
        <p:grpSpPr bwMode="auto">
          <a:xfrm>
            <a:off x="8032958" y="2273071"/>
            <a:ext cx="625475" cy="777875"/>
            <a:chOff x="17775724" y="15651517"/>
            <a:chExt cx="592310" cy="1055844"/>
          </a:xfrm>
        </p:grpSpPr>
        <p:sp>
          <p:nvSpPr>
            <p:cNvPr id="93" name="円柱 79"/>
            <p:cNvSpPr/>
            <p:nvPr/>
          </p:nvSpPr>
          <p:spPr>
            <a:xfrm>
              <a:off x="17775724" y="15651517"/>
              <a:ext cx="592310" cy="1051534"/>
            </a:xfrm>
            <a:prstGeom prst="can">
              <a:avLst>
                <a:gd name="adj" fmla="val 14841"/>
              </a:avLst>
            </a:prstGeom>
            <a:solidFill>
              <a:schemeClr val="bg1"/>
            </a:solidFill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1050">
                <a:solidFill>
                  <a:schemeClr val="tx2"/>
                </a:solidFill>
              </a:endParaRPr>
            </a:p>
          </p:txBody>
        </p:sp>
        <p:sp>
          <p:nvSpPr>
            <p:cNvPr id="94" name="円柱 81"/>
            <p:cNvSpPr/>
            <p:nvPr/>
          </p:nvSpPr>
          <p:spPr>
            <a:xfrm>
              <a:off x="17778731" y="16233309"/>
              <a:ext cx="583290" cy="474052"/>
            </a:xfrm>
            <a:prstGeom prst="can">
              <a:avLst>
                <a:gd name="adj" fmla="val 29182"/>
              </a:avLst>
            </a:prstGeom>
            <a:solidFill>
              <a:srgbClr val="FFFFFF"/>
            </a:solidFill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1050">
                <a:solidFill>
                  <a:schemeClr val="tx2"/>
                </a:solidFill>
              </a:endParaRPr>
            </a:p>
          </p:txBody>
        </p:sp>
      </p:grpSp>
      <p:grpSp>
        <p:nvGrpSpPr>
          <p:cNvPr id="95" name="グループ化 228"/>
          <p:cNvGrpSpPr>
            <a:grpSpLocks/>
          </p:cNvGrpSpPr>
          <p:nvPr/>
        </p:nvGrpSpPr>
        <p:grpSpPr bwMode="auto">
          <a:xfrm>
            <a:off x="8032958" y="3859385"/>
            <a:ext cx="625475" cy="777875"/>
            <a:chOff x="17775724" y="15651517"/>
            <a:chExt cx="592310" cy="1055844"/>
          </a:xfrm>
        </p:grpSpPr>
        <p:sp>
          <p:nvSpPr>
            <p:cNvPr id="96" name="円柱 79"/>
            <p:cNvSpPr/>
            <p:nvPr/>
          </p:nvSpPr>
          <p:spPr>
            <a:xfrm>
              <a:off x="17775724" y="15651517"/>
              <a:ext cx="592310" cy="1051534"/>
            </a:xfrm>
            <a:prstGeom prst="can">
              <a:avLst>
                <a:gd name="adj" fmla="val 14841"/>
              </a:avLst>
            </a:prstGeom>
            <a:solidFill>
              <a:schemeClr val="bg1"/>
            </a:solidFill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1050">
                <a:solidFill>
                  <a:schemeClr val="tx2"/>
                </a:solidFill>
              </a:endParaRPr>
            </a:p>
          </p:txBody>
        </p:sp>
        <p:sp>
          <p:nvSpPr>
            <p:cNvPr id="97" name="円柱 81"/>
            <p:cNvSpPr/>
            <p:nvPr/>
          </p:nvSpPr>
          <p:spPr>
            <a:xfrm>
              <a:off x="17778731" y="16233309"/>
              <a:ext cx="583290" cy="474052"/>
            </a:xfrm>
            <a:prstGeom prst="can">
              <a:avLst>
                <a:gd name="adj" fmla="val 29182"/>
              </a:avLst>
            </a:prstGeom>
            <a:solidFill>
              <a:srgbClr val="FFFFFF"/>
            </a:solidFill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1050">
                <a:solidFill>
                  <a:schemeClr val="tx2"/>
                </a:solidFill>
              </a:endParaRPr>
            </a:p>
          </p:txBody>
        </p:sp>
      </p:grpSp>
      <p:grpSp>
        <p:nvGrpSpPr>
          <p:cNvPr id="98" name="グループ化 228"/>
          <p:cNvGrpSpPr>
            <a:grpSpLocks/>
          </p:cNvGrpSpPr>
          <p:nvPr/>
        </p:nvGrpSpPr>
        <p:grpSpPr bwMode="auto">
          <a:xfrm>
            <a:off x="5803852" y="3772719"/>
            <a:ext cx="625475" cy="777875"/>
            <a:chOff x="17775724" y="15651517"/>
            <a:chExt cx="592310" cy="1055844"/>
          </a:xfrm>
        </p:grpSpPr>
        <p:sp>
          <p:nvSpPr>
            <p:cNvPr id="99" name="円柱 79"/>
            <p:cNvSpPr/>
            <p:nvPr/>
          </p:nvSpPr>
          <p:spPr>
            <a:xfrm>
              <a:off x="17775724" y="15651517"/>
              <a:ext cx="592310" cy="1051534"/>
            </a:xfrm>
            <a:prstGeom prst="can">
              <a:avLst>
                <a:gd name="adj" fmla="val 14841"/>
              </a:avLst>
            </a:prstGeom>
            <a:solidFill>
              <a:schemeClr val="bg1"/>
            </a:solidFill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1050">
                <a:solidFill>
                  <a:schemeClr val="tx2"/>
                </a:solidFill>
              </a:endParaRPr>
            </a:p>
          </p:txBody>
        </p:sp>
        <p:sp>
          <p:nvSpPr>
            <p:cNvPr id="100" name="円柱 81"/>
            <p:cNvSpPr/>
            <p:nvPr/>
          </p:nvSpPr>
          <p:spPr>
            <a:xfrm>
              <a:off x="17778731" y="16233309"/>
              <a:ext cx="583290" cy="474052"/>
            </a:xfrm>
            <a:prstGeom prst="can">
              <a:avLst>
                <a:gd name="adj" fmla="val 29182"/>
              </a:avLst>
            </a:prstGeom>
            <a:solidFill>
              <a:srgbClr val="FFFFFF"/>
            </a:solidFill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1050">
                <a:solidFill>
                  <a:schemeClr val="tx2"/>
                </a:solidFill>
              </a:endParaRPr>
            </a:p>
          </p:txBody>
        </p:sp>
      </p:grpSp>
      <p:grpSp>
        <p:nvGrpSpPr>
          <p:cNvPr id="101" name="グループ化 228"/>
          <p:cNvGrpSpPr>
            <a:grpSpLocks/>
          </p:cNvGrpSpPr>
          <p:nvPr/>
        </p:nvGrpSpPr>
        <p:grpSpPr bwMode="auto">
          <a:xfrm>
            <a:off x="3576511" y="3799326"/>
            <a:ext cx="625475" cy="777875"/>
            <a:chOff x="17775724" y="15651517"/>
            <a:chExt cx="592310" cy="1055844"/>
          </a:xfrm>
        </p:grpSpPr>
        <p:sp>
          <p:nvSpPr>
            <p:cNvPr id="102" name="円柱 79"/>
            <p:cNvSpPr/>
            <p:nvPr/>
          </p:nvSpPr>
          <p:spPr>
            <a:xfrm>
              <a:off x="17775724" y="15651517"/>
              <a:ext cx="592310" cy="1051534"/>
            </a:xfrm>
            <a:prstGeom prst="can">
              <a:avLst>
                <a:gd name="adj" fmla="val 14841"/>
              </a:avLst>
            </a:prstGeom>
            <a:solidFill>
              <a:schemeClr val="bg1"/>
            </a:solidFill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1050">
                <a:solidFill>
                  <a:schemeClr val="tx2"/>
                </a:solidFill>
              </a:endParaRPr>
            </a:p>
          </p:txBody>
        </p:sp>
        <p:sp>
          <p:nvSpPr>
            <p:cNvPr id="103" name="円柱 81"/>
            <p:cNvSpPr/>
            <p:nvPr/>
          </p:nvSpPr>
          <p:spPr>
            <a:xfrm>
              <a:off x="17778731" y="16233309"/>
              <a:ext cx="583290" cy="474052"/>
            </a:xfrm>
            <a:prstGeom prst="can">
              <a:avLst>
                <a:gd name="adj" fmla="val 29182"/>
              </a:avLst>
            </a:prstGeom>
            <a:solidFill>
              <a:srgbClr val="FFFFFF"/>
            </a:solidFill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1050">
                <a:solidFill>
                  <a:schemeClr val="tx2"/>
                </a:solidFill>
              </a:endParaRPr>
            </a:p>
          </p:txBody>
        </p:sp>
      </p:grpSp>
      <p:grpSp>
        <p:nvGrpSpPr>
          <p:cNvPr id="104" name="Group 103"/>
          <p:cNvGrpSpPr/>
          <p:nvPr/>
        </p:nvGrpSpPr>
        <p:grpSpPr>
          <a:xfrm>
            <a:off x="3697058" y="4293096"/>
            <a:ext cx="327935" cy="234272"/>
            <a:chOff x="7168993" y="2708920"/>
            <a:chExt cx="472918" cy="290254"/>
          </a:xfrm>
          <a:noFill/>
        </p:grpSpPr>
        <p:grpSp>
          <p:nvGrpSpPr>
            <p:cNvPr id="105" name="Group 104"/>
            <p:cNvGrpSpPr/>
            <p:nvPr/>
          </p:nvGrpSpPr>
          <p:grpSpPr>
            <a:xfrm>
              <a:off x="7168993" y="2789999"/>
              <a:ext cx="292413" cy="116904"/>
              <a:chOff x="4030663" y="2614464"/>
              <a:chExt cx="292413" cy="116904"/>
            </a:xfrm>
            <a:grpFill/>
          </p:grpSpPr>
          <p:sp>
            <p:nvSpPr>
              <p:cNvPr id="118" name="Isosceles Triangle 117"/>
              <p:cNvSpPr/>
              <p:nvPr/>
            </p:nvSpPr>
            <p:spPr>
              <a:xfrm>
                <a:off x="4030663" y="2614464"/>
                <a:ext cx="96656" cy="94456"/>
              </a:xfrm>
              <a:prstGeom prst="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" name="Isosceles Triangle 118"/>
              <p:cNvSpPr/>
              <p:nvPr/>
            </p:nvSpPr>
            <p:spPr>
              <a:xfrm>
                <a:off x="4132939" y="2620626"/>
                <a:ext cx="96656" cy="94456"/>
              </a:xfrm>
              <a:prstGeom prst="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Isosceles Triangle 119"/>
              <p:cNvSpPr/>
              <p:nvPr/>
            </p:nvSpPr>
            <p:spPr>
              <a:xfrm>
                <a:off x="4226420" y="2636912"/>
                <a:ext cx="96656" cy="94456"/>
              </a:xfrm>
              <a:prstGeom prst="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6" name="Group 105"/>
            <p:cNvGrpSpPr/>
            <p:nvPr/>
          </p:nvGrpSpPr>
          <p:grpSpPr>
            <a:xfrm>
              <a:off x="7349498" y="2816913"/>
              <a:ext cx="292413" cy="116904"/>
              <a:chOff x="4030663" y="2614464"/>
              <a:chExt cx="292413" cy="116904"/>
            </a:xfrm>
            <a:grpFill/>
          </p:grpSpPr>
          <p:sp>
            <p:nvSpPr>
              <p:cNvPr id="115" name="Isosceles Triangle 114"/>
              <p:cNvSpPr/>
              <p:nvPr/>
            </p:nvSpPr>
            <p:spPr>
              <a:xfrm>
                <a:off x="4030663" y="2614464"/>
                <a:ext cx="96656" cy="94456"/>
              </a:xfrm>
              <a:prstGeom prst="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Isosceles Triangle 115"/>
              <p:cNvSpPr/>
              <p:nvPr/>
            </p:nvSpPr>
            <p:spPr>
              <a:xfrm>
                <a:off x="4132939" y="2620626"/>
                <a:ext cx="96656" cy="94456"/>
              </a:xfrm>
              <a:prstGeom prst="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" name="Isosceles Triangle 116"/>
              <p:cNvSpPr/>
              <p:nvPr/>
            </p:nvSpPr>
            <p:spPr>
              <a:xfrm>
                <a:off x="4226420" y="2636912"/>
                <a:ext cx="96656" cy="94456"/>
              </a:xfrm>
              <a:prstGeom prst="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7" name="Group 106"/>
            <p:cNvGrpSpPr/>
            <p:nvPr/>
          </p:nvGrpSpPr>
          <p:grpSpPr>
            <a:xfrm>
              <a:off x="7217321" y="2882270"/>
              <a:ext cx="292413" cy="116904"/>
              <a:chOff x="4030663" y="2614464"/>
              <a:chExt cx="292413" cy="116904"/>
            </a:xfrm>
            <a:grpFill/>
          </p:grpSpPr>
          <p:sp>
            <p:nvSpPr>
              <p:cNvPr id="112" name="Isosceles Triangle 111"/>
              <p:cNvSpPr/>
              <p:nvPr/>
            </p:nvSpPr>
            <p:spPr>
              <a:xfrm>
                <a:off x="4030663" y="2614464"/>
                <a:ext cx="96656" cy="94456"/>
              </a:xfrm>
              <a:prstGeom prst="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3" name="Isosceles Triangle 112"/>
              <p:cNvSpPr/>
              <p:nvPr/>
            </p:nvSpPr>
            <p:spPr>
              <a:xfrm>
                <a:off x="4132939" y="2620626"/>
                <a:ext cx="96656" cy="94456"/>
              </a:xfrm>
              <a:prstGeom prst="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Isosceles Triangle 113"/>
              <p:cNvSpPr/>
              <p:nvPr/>
            </p:nvSpPr>
            <p:spPr>
              <a:xfrm>
                <a:off x="4226420" y="2636912"/>
                <a:ext cx="96656" cy="94456"/>
              </a:xfrm>
              <a:prstGeom prst="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8" name="Group 107"/>
            <p:cNvGrpSpPr/>
            <p:nvPr/>
          </p:nvGrpSpPr>
          <p:grpSpPr>
            <a:xfrm>
              <a:off x="7349498" y="2708920"/>
              <a:ext cx="292413" cy="116904"/>
              <a:chOff x="4030663" y="2614464"/>
              <a:chExt cx="292413" cy="116904"/>
            </a:xfrm>
            <a:grpFill/>
          </p:grpSpPr>
          <p:sp>
            <p:nvSpPr>
              <p:cNvPr id="109" name="Isosceles Triangle 108"/>
              <p:cNvSpPr/>
              <p:nvPr/>
            </p:nvSpPr>
            <p:spPr>
              <a:xfrm>
                <a:off x="4030663" y="2614464"/>
                <a:ext cx="96656" cy="94456"/>
              </a:xfrm>
              <a:prstGeom prst="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" name="Isosceles Triangle 109"/>
              <p:cNvSpPr/>
              <p:nvPr/>
            </p:nvSpPr>
            <p:spPr>
              <a:xfrm>
                <a:off x="4132939" y="2620626"/>
                <a:ext cx="96656" cy="94456"/>
              </a:xfrm>
              <a:prstGeom prst="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1" name="Isosceles Triangle 110"/>
              <p:cNvSpPr/>
              <p:nvPr/>
            </p:nvSpPr>
            <p:spPr>
              <a:xfrm>
                <a:off x="4226420" y="2636912"/>
                <a:ext cx="96656" cy="94456"/>
              </a:xfrm>
              <a:prstGeom prst="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101298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Freeform 40"/>
          <p:cNvSpPr/>
          <p:nvPr/>
        </p:nvSpPr>
        <p:spPr>
          <a:xfrm rot="10800000" flipV="1">
            <a:off x="7315200" y="0"/>
            <a:ext cx="1828800" cy="895336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0 h 23922"/>
              <a:gd name="connsiteX1" fmla="*/ 21600 w 21600"/>
              <a:gd name="connsiteY1" fmla="*/ 0 h 23922"/>
              <a:gd name="connsiteX2" fmla="*/ 21600 w 21600"/>
              <a:gd name="connsiteY2" fmla="*/ 4362 h 23922"/>
              <a:gd name="connsiteX3" fmla="*/ 0 w 21600"/>
              <a:gd name="connsiteY3" fmla="*/ 20172 h 23922"/>
              <a:gd name="connsiteX4" fmla="*/ 0 w 21600"/>
              <a:gd name="connsiteY4" fmla="*/ 0 h 23922"/>
              <a:gd name="connsiteX0" fmla="*/ 0 w 21600"/>
              <a:gd name="connsiteY0" fmla="*/ 0 h 17874"/>
              <a:gd name="connsiteX1" fmla="*/ 21600 w 21600"/>
              <a:gd name="connsiteY1" fmla="*/ 0 h 17874"/>
              <a:gd name="connsiteX2" fmla="*/ 21600 w 21600"/>
              <a:gd name="connsiteY2" fmla="*/ 4362 h 17874"/>
              <a:gd name="connsiteX3" fmla="*/ 0 w 21600"/>
              <a:gd name="connsiteY3" fmla="*/ 14124 h 17874"/>
              <a:gd name="connsiteX4" fmla="*/ 0 w 21600"/>
              <a:gd name="connsiteY4" fmla="*/ 0 h 17874"/>
              <a:gd name="connsiteX0" fmla="*/ 0 w 21600"/>
              <a:gd name="connsiteY0" fmla="*/ 0 h 17874"/>
              <a:gd name="connsiteX1" fmla="*/ 21600 w 21600"/>
              <a:gd name="connsiteY1" fmla="*/ 0 h 17874"/>
              <a:gd name="connsiteX2" fmla="*/ 21600 w 21600"/>
              <a:gd name="connsiteY2" fmla="*/ 42 h 17874"/>
              <a:gd name="connsiteX3" fmla="*/ 0 w 21600"/>
              <a:gd name="connsiteY3" fmla="*/ 14124 h 17874"/>
              <a:gd name="connsiteX4" fmla="*/ 0 w 21600"/>
              <a:gd name="connsiteY4" fmla="*/ 0 h 17874"/>
              <a:gd name="connsiteX0" fmla="*/ 0 w 21600"/>
              <a:gd name="connsiteY0" fmla="*/ 0 h 22194"/>
              <a:gd name="connsiteX1" fmla="*/ 21600 w 21600"/>
              <a:gd name="connsiteY1" fmla="*/ 0 h 22194"/>
              <a:gd name="connsiteX2" fmla="*/ 21600 w 21600"/>
              <a:gd name="connsiteY2" fmla="*/ 42 h 22194"/>
              <a:gd name="connsiteX3" fmla="*/ 0 w 21600"/>
              <a:gd name="connsiteY3" fmla="*/ 18444 h 22194"/>
              <a:gd name="connsiteX4" fmla="*/ 0 w 21600"/>
              <a:gd name="connsiteY4" fmla="*/ 0 h 22194"/>
              <a:gd name="connsiteX0" fmla="*/ 0 w 21600"/>
              <a:gd name="connsiteY0" fmla="*/ 0 h 18444"/>
              <a:gd name="connsiteX1" fmla="*/ 21600 w 21600"/>
              <a:gd name="connsiteY1" fmla="*/ 0 h 18444"/>
              <a:gd name="connsiteX2" fmla="*/ 21600 w 21600"/>
              <a:gd name="connsiteY2" fmla="*/ 42 h 18444"/>
              <a:gd name="connsiteX3" fmla="*/ 0 w 21600"/>
              <a:gd name="connsiteY3" fmla="*/ 18444 h 18444"/>
              <a:gd name="connsiteX4" fmla="*/ 0 w 21600"/>
              <a:gd name="connsiteY4" fmla="*/ 0 h 18444"/>
              <a:gd name="connsiteX0" fmla="*/ 0 w 21600"/>
              <a:gd name="connsiteY0" fmla="*/ 0 h 18444"/>
              <a:gd name="connsiteX1" fmla="*/ 21600 w 21600"/>
              <a:gd name="connsiteY1" fmla="*/ 0 h 18444"/>
              <a:gd name="connsiteX2" fmla="*/ 21600 w 21600"/>
              <a:gd name="connsiteY2" fmla="*/ 42 h 18444"/>
              <a:gd name="connsiteX3" fmla="*/ 0 w 21600"/>
              <a:gd name="connsiteY3" fmla="*/ 18444 h 18444"/>
              <a:gd name="connsiteX4" fmla="*/ 0 w 21600"/>
              <a:gd name="connsiteY4" fmla="*/ 0 h 18444"/>
              <a:gd name="connsiteX0" fmla="*/ 0 w 21600"/>
              <a:gd name="connsiteY0" fmla="*/ 0 h 18444"/>
              <a:gd name="connsiteX1" fmla="*/ 21600 w 21600"/>
              <a:gd name="connsiteY1" fmla="*/ 0 h 18444"/>
              <a:gd name="connsiteX2" fmla="*/ 21600 w 21600"/>
              <a:gd name="connsiteY2" fmla="*/ 42 h 18444"/>
              <a:gd name="connsiteX3" fmla="*/ 0 w 21600"/>
              <a:gd name="connsiteY3" fmla="*/ 18444 h 18444"/>
              <a:gd name="connsiteX4" fmla="*/ 0 w 21600"/>
              <a:gd name="connsiteY4" fmla="*/ 0 h 18444"/>
              <a:gd name="connsiteX0" fmla="*/ 0 w 21600"/>
              <a:gd name="connsiteY0" fmla="*/ 0 h 18444"/>
              <a:gd name="connsiteX1" fmla="*/ 21600 w 21600"/>
              <a:gd name="connsiteY1" fmla="*/ 0 h 18444"/>
              <a:gd name="connsiteX2" fmla="*/ 21600 w 21600"/>
              <a:gd name="connsiteY2" fmla="*/ 42 h 18444"/>
              <a:gd name="connsiteX3" fmla="*/ 0 w 21600"/>
              <a:gd name="connsiteY3" fmla="*/ 18444 h 18444"/>
              <a:gd name="connsiteX4" fmla="*/ 0 w 21600"/>
              <a:gd name="connsiteY4" fmla="*/ 0 h 18444"/>
              <a:gd name="connsiteX0" fmla="*/ 0 w 21600"/>
              <a:gd name="connsiteY0" fmla="*/ 0 h 18444"/>
              <a:gd name="connsiteX1" fmla="*/ 21600 w 21600"/>
              <a:gd name="connsiteY1" fmla="*/ 0 h 18444"/>
              <a:gd name="connsiteX2" fmla="*/ 21600 w 21600"/>
              <a:gd name="connsiteY2" fmla="*/ 42 h 18444"/>
              <a:gd name="connsiteX3" fmla="*/ 0 w 21600"/>
              <a:gd name="connsiteY3" fmla="*/ 18444 h 18444"/>
              <a:gd name="connsiteX4" fmla="*/ 0 w 21600"/>
              <a:gd name="connsiteY4" fmla="*/ 0 h 184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8444">
                <a:moveTo>
                  <a:pt x="0" y="0"/>
                </a:moveTo>
                <a:lnTo>
                  <a:pt x="21600" y="0"/>
                </a:lnTo>
                <a:lnTo>
                  <a:pt x="21600" y="42"/>
                </a:lnTo>
                <a:cubicBezTo>
                  <a:pt x="5290" y="2686"/>
                  <a:pt x="9283" y="18206"/>
                  <a:pt x="0" y="18444"/>
                </a:cubicBezTo>
                <a:lnTo>
                  <a:pt x="0" y="0"/>
                </a:lnTo>
                <a:close/>
              </a:path>
            </a:pathLst>
          </a:custGeom>
          <a:solidFill>
            <a:srgbClr val="00B050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Arial" pitchFamily="34" charset="0"/>
              </a:rPr>
              <a:t>                     </a:t>
            </a:r>
            <a:r>
              <a:rPr lang="en-US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Arial" pitchFamily="34" charset="0"/>
              </a:rPr>
              <a:t>3</a:t>
            </a:r>
            <a:endParaRPr lang="id-ID" b="1" dirty="0"/>
          </a:p>
        </p:txBody>
      </p:sp>
      <p:cxnSp>
        <p:nvCxnSpPr>
          <p:cNvPr id="43" name="Straight Connector 42"/>
          <p:cNvCxnSpPr/>
          <p:nvPr/>
        </p:nvCxnSpPr>
        <p:spPr>
          <a:xfrm flipV="1">
            <a:off x="0" y="642938"/>
            <a:ext cx="5786438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251520" y="642938"/>
            <a:ext cx="1071563" cy="7143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5" name="Content Placeholder 3"/>
          <p:cNvSpPr txBox="1">
            <a:spLocks/>
          </p:cNvSpPr>
          <p:nvPr/>
        </p:nvSpPr>
        <p:spPr bwMode="auto">
          <a:xfrm>
            <a:off x="149547" y="223155"/>
            <a:ext cx="3286125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Experimental Section</a:t>
            </a:r>
            <a:r>
              <a:rPr lang="id-ID" sz="2400" b="1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/>
            </a:r>
            <a:br>
              <a:rPr lang="id-ID" sz="2400" b="1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</a:br>
            <a:endParaRPr lang="id-ID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テキスト ボックス 7"/>
          <p:cNvSpPr txBox="1">
            <a:spLocks noChangeArrowheads="1"/>
          </p:cNvSpPr>
          <p:nvPr/>
        </p:nvSpPr>
        <p:spPr bwMode="auto">
          <a:xfrm>
            <a:off x="251520" y="5270438"/>
            <a:ext cx="7717928" cy="1323439"/>
          </a:xfrm>
          <a:prstGeom prst="rect">
            <a:avLst/>
          </a:prstGeom>
          <a:solidFill>
            <a:schemeClr val="bg1"/>
          </a:solidFill>
          <a:ln w="9525">
            <a:solidFill>
              <a:srgbClr val="193D0B"/>
            </a:solidFill>
            <a:prstDash val="sysDash"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rgbClr val="CC0000"/>
              </a:buClr>
              <a:buSzPct val="90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ja-JP" altLang="en-US" sz="1600" b="1" dirty="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rPr>
              <a:t>・ </a:t>
            </a:r>
            <a:r>
              <a:rPr lang="en-US" altLang="ja-JP" sz="16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Na</a:t>
            </a:r>
            <a:r>
              <a:rPr lang="en-US" altLang="ja-JP" sz="1600" b="1" baseline="-25000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2</a:t>
            </a:r>
            <a:r>
              <a:rPr lang="en-US" altLang="ja-JP" sz="16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WO</a:t>
            </a:r>
            <a:r>
              <a:rPr lang="en-US" altLang="ja-JP" sz="1600" b="1" baseline="-25000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4</a:t>
            </a:r>
            <a:r>
              <a:rPr lang="en-US" altLang="ja-JP" sz="2000" b="1" baseline="30000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.</a:t>
            </a:r>
            <a:r>
              <a:rPr lang="en-US" altLang="ja-JP" sz="16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2H</a:t>
            </a:r>
            <a:r>
              <a:rPr lang="en-US" altLang="ja-JP" sz="1600" b="1" baseline="-25000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2</a:t>
            </a:r>
            <a:r>
              <a:rPr lang="en-US" altLang="ja-JP" sz="16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O (9.5 g/ 28.8 </a:t>
            </a:r>
            <a:r>
              <a:rPr lang="en-US" altLang="ja-JP" sz="1600" b="1" dirty="0" err="1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mmol</a:t>
            </a:r>
            <a:r>
              <a:rPr lang="en-US" altLang="ja-JP" sz="16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) </a:t>
            </a: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ja-JP" altLang="en-US" sz="1600" b="1" dirty="0" smtClean="0">
                <a:latin typeface="Times New Roman" pitchFamily="18" charset="0"/>
                <a:ea typeface="ＭＳ Ｐゴシック" pitchFamily="50" charset="-128"/>
              </a:rPr>
              <a:t>・ </a:t>
            </a:r>
            <a:r>
              <a:rPr lang="en-US" altLang="ja-JP" sz="1600" b="1" dirty="0" smtClean="0">
                <a:latin typeface="Times New Roman" pitchFamily="18" charset="0"/>
                <a:ea typeface="ＭＳ Ｐゴシック" pitchFamily="50" charset="-128"/>
              </a:rPr>
              <a:t>H</a:t>
            </a:r>
            <a:r>
              <a:rPr lang="en-US" altLang="ja-JP" sz="1600" b="1" baseline="-25000" dirty="0" smtClean="0">
                <a:latin typeface="Times New Roman" pitchFamily="18" charset="0"/>
                <a:ea typeface="ＭＳ Ｐゴシック" pitchFamily="50" charset="-128"/>
              </a:rPr>
              <a:t>2</a:t>
            </a:r>
            <a:r>
              <a:rPr lang="en-US" altLang="ja-JP" sz="1600" b="1" dirty="0" smtClean="0">
                <a:latin typeface="Times New Roman" pitchFamily="18" charset="0"/>
                <a:ea typeface="ＭＳ Ｐゴシック" pitchFamily="50" charset="-128"/>
              </a:rPr>
              <a:t>O (30 mL)</a:t>
            </a: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ja-JP" altLang="en-US" sz="1600" b="1" dirty="0">
                <a:latin typeface="Times New Roman" pitchFamily="18" charset="0"/>
                <a:ea typeface="ＭＳ Ｐゴシック" pitchFamily="50" charset="-128"/>
              </a:rPr>
              <a:t>・ </a:t>
            </a:r>
            <a:r>
              <a:rPr lang="en-US" altLang="ja-JP" sz="16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Na</a:t>
            </a:r>
            <a:r>
              <a:rPr lang="en-US" altLang="ja-JP" sz="1600" b="1" baseline="-25000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2</a:t>
            </a:r>
            <a:r>
              <a:rPr lang="en-US" altLang="ja-JP" sz="16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SeO</a:t>
            </a:r>
            <a:r>
              <a:rPr lang="en-US" altLang="ja-JP" sz="1600" b="1" baseline="-25000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3</a:t>
            </a:r>
            <a:r>
              <a:rPr lang="en-US" altLang="ja-JP" sz="1600" b="1" dirty="0" smtClean="0">
                <a:latin typeface="Times New Roman" pitchFamily="18" charset="0"/>
                <a:ea typeface="ＭＳ Ｐゴシック" pitchFamily="50" charset="-128"/>
              </a:rPr>
              <a:t> (0.25 g/ 1.4 </a:t>
            </a:r>
            <a:r>
              <a:rPr lang="en-US" altLang="ja-JP" sz="1600" b="1" dirty="0" err="1" smtClean="0">
                <a:latin typeface="Times New Roman" pitchFamily="18" charset="0"/>
                <a:ea typeface="ＭＳ Ｐゴシック" pitchFamily="50" charset="-128"/>
              </a:rPr>
              <a:t>mmol</a:t>
            </a:r>
            <a:r>
              <a:rPr lang="en-US" altLang="ja-JP" sz="1600" b="1" dirty="0" smtClean="0">
                <a:latin typeface="Times New Roman" pitchFamily="18" charset="0"/>
                <a:ea typeface="ＭＳ Ｐゴシック" pitchFamily="50" charset="-128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ja-JP" altLang="en-US" sz="1600" b="1" dirty="0" smtClean="0">
                <a:latin typeface="Times New Roman" pitchFamily="18" charset="0"/>
                <a:ea typeface="ＭＳ Ｐゴシック" pitchFamily="50" charset="-128"/>
              </a:rPr>
              <a:t>・ </a:t>
            </a:r>
            <a:r>
              <a:rPr lang="en-US" altLang="ja-JP" sz="1600" b="1" dirty="0" smtClean="0">
                <a:latin typeface="Times New Roman" pitchFamily="18" charset="0"/>
                <a:ea typeface="ＭＳ Ｐゴシック" pitchFamily="50" charset="-128"/>
              </a:rPr>
              <a:t>H</a:t>
            </a:r>
            <a:r>
              <a:rPr lang="en-US" altLang="ja-JP" sz="1600" b="1" baseline="-25000" dirty="0" smtClean="0">
                <a:latin typeface="Times New Roman" pitchFamily="18" charset="0"/>
                <a:ea typeface="ＭＳ Ｐゴシック" pitchFamily="50" charset="-128"/>
              </a:rPr>
              <a:t>3</a:t>
            </a:r>
            <a:r>
              <a:rPr lang="en-US" altLang="ja-JP" sz="1600" b="1" dirty="0" smtClean="0">
                <a:latin typeface="Times New Roman" pitchFamily="18" charset="0"/>
                <a:ea typeface="ＭＳ Ｐゴシック" pitchFamily="50" charset="-128"/>
              </a:rPr>
              <a:t>PO</a:t>
            </a:r>
            <a:r>
              <a:rPr lang="en-US" altLang="ja-JP" sz="1600" b="1" baseline="-25000" dirty="0" smtClean="0">
                <a:latin typeface="Times New Roman" pitchFamily="18" charset="0"/>
                <a:ea typeface="ＭＳ Ｐゴシック" pitchFamily="50" charset="-128"/>
              </a:rPr>
              <a:t>3</a:t>
            </a:r>
            <a:r>
              <a:rPr lang="en-US" altLang="ja-JP" sz="1600" b="1" dirty="0" smtClean="0">
                <a:latin typeface="Times New Roman" pitchFamily="18" charset="0"/>
                <a:ea typeface="ＭＳ Ｐゴシック" pitchFamily="50" charset="-128"/>
              </a:rPr>
              <a:t> (0.08 g/ 1.0 </a:t>
            </a:r>
            <a:r>
              <a:rPr lang="en-US" altLang="ja-JP" sz="1600" b="1" dirty="0" err="1" smtClean="0">
                <a:latin typeface="Times New Roman" pitchFamily="18" charset="0"/>
                <a:ea typeface="ＭＳ Ｐゴシック" pitchFamily="50" charset="-128"/>
              </a:rPr>
              <a:t>mmol</a:t>
            </a:r>
            <a:r>
              <a:rPr lang="en-US" altLang="ja-JP" sz="1600" b="1" dirty="0" smtClean="0">
                <a:latin typeface="Times New Roman" pitchFamily="18" charset="0"/>
                <a:ea typeface="ＭＳ Ｐゴシック" pitchFamily="50" charset="-128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ja-JP" altLang="en-US" sz="1600" b="1" dirty="0" smtClean="0">
                <a:latin typeface="Times New Roman" pitchFamily="18" charset="0"/>
                <a:ea typeface="ＭＳ Ｐゴシック" pitchFamily="50" charset="-128"/>
              </a:rPr>
              <a:t>・ </a:t>
            </a:r>
            <a:r>
              <a:rPr lang="en-US" altLang="ja-JP" sz="1600" b="1" dirty="0" smtClean="0">
                <a:latin typeface="Times New Roman" pitchFamily="18" charset="0"/>
                <a:ea typeface="ＭＳ Ｐゴシック" pitchFamily="50" charset="-128"/>
              </a:rPr>
              <a:t>CH</a:t>
            </a:r>
            <a:r>
              <a:rPr lang="en-US" altLang="ja-JP" sz="1600" b="1" baseline="-25000" dirty="0" smtClean="0">
                <a:latin typeface="Times New Roman" pitchFamily="18" charset="0"/>
                <a:ea typeface="ＭＳ Ｐゴシック" pitchFamily="50" charset="-128"/>
              </a:rPr>
              <a:t>3</a:t>
            </a:r>
            <a:r>
              <a:rPr lang="en-US" altLang="ja-JP" sz="1600" b="1" dirty="0" smtClean="0">
                <a:latin typeface="Times New Roman" pitchFamily="18" charset="0"/>
                <a:ea typeface="ＭＳ Ｐゴシック" pitchFamily="50" charset="-128"/>
              </a:rPr>
              <a:t>NHCH</a:t>
            </a:r>
            <a:r>
              <a:rPr lang="en-US" altLang="ja-JP" sz="1600" b="1" baseline="-25000" dirty="0" smtClean="0">
                <a:latin typeface="Times New Roman" pitchFamily="18" charset="0"/>
                <a:ea typeface="ＭＳ Ｐゴシック" pitchFamily="50" charset="-128"/>
              </a:rPr>
              <a:t>3</a:t>
            </a:r>
            <a:r>
              <a:rPr lang="en-US" altLang="ja-JP" sz="1600" b="1" baseline="30000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.</a:t>
            </a:r>
            <a:r>
              <a:rPr lang="en-US" altLang="ja-JP" sz="1600" b="1" dirty="0" smtClean="0">
                <a:latin typeface="Times New Roman" pitchFamily="18" charset="0"/>
                <a:ea typeface="ＭＳ Ｐゴシック" pitchFamily="50" charset="-128"/>
              </a:rPr>
              <a:t>HCl (3.5 g/ 42.9 </a:t>
            </a:r>
            <a:r>
              <a:rPr lang="en-US" altLang="ja-JP" sz="1600" b="1" dirty="0" err="1" smtClean="0">
                <a:latin typeface="Times New Roman" pitchFamily="18" charset="0"/>
                <a:ea typeface="ＭＳ Ｐゴシック" pitchFamily="50" charset="-128"/>
              </a:rPr>
              <a:t>mmol</a:t>
            </a:r>
            <a:r>
              <a:rPr lang="en-US" altLang="ja-JP" sz="1600" b="1" dirty="0" smtClean="0">
                <a:latin typeface="Times New Roman" pitchFamily="18" charset="0"/>
                <a:ea typeface="ＭＳ Ｐゴシック" pitchFamily="50" charset="-128"/>
              </a:rPr>
              <a:t>)</a:t>
            </a:r>
            <a:endParaRPr lang="en-US" altLang="ja-JP" sz="1050" b="1" dirty="0" smtClean="0">
              <a:latin typeface="Times New Roman" panose="02020603050405020304" pitchFamily="18" charset="0"/>
              <a:ea typeface="ＭＳ Ｐゴシック" pitchFamily="50" charset="-128"/>
              <a:cs typeface="Times New Roman" panose="02020603050405020304" pitchFamily="18" charset="0"/>
            </a:endParaRPr>
          </a:p>
        </p:txBody>
      </p:sp>
      <p:sp>
        <p:nvSpPr>
          <p:cNvPr id="13" name="テキスト ボックス 13"/>
          <p:cNvSpPr txBox="1">
            <a:spLocks noChangeArrowheads="1"/>
          </p:cNvSpPr>
          <p:nvPr/>
        </p:nvSpPr>
        <p:spPr bwMode="auto">
          <a:xfrm>
            <a:off x="1211209" y="2453164"/>
            <a:ext cx="109740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rgbClr val="CC0000"/>
              </a:buClr>
              <a:buSzPct val="90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1600" b="1" dirty="0" smtClean="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rPr>
              <a:t>Stirring</a:t>
            </a:r>
          </a:p>
        </p:txBody>
      </p:sp>
      <p:sp>
        <p:nvSpPr>
          <p:cNvPr id="15" name="右矢印 5"/>
          <p:cNvSpPr/>
          <p:nvPr/>
        </p:nvSpPr>
        <p:spPr>
          <a:xfrm>
            <a:off x="1245498" y="2709891"/>
            <a:ext cx="1745286" cy="352425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7" name="右矢印 5"/>
          <p:cNvSpPr/>
          <p:nvPr/>
        </p:nvSpPr>
        <p:spPr>
          <a:xfrm>
            <a:off x="4007190" y="2764090"/>
            <a:ext cx="1368425" cy="352425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4" name="テキスト ボックス 7"/>
          <p:cNvSpPr txBox="1">
            <a:spLocks noChangeArrowheads="1"/>
          </p:cNvSpPr>
          <p:nvPr/>
        </p:nvSpPr>
        <p:spPr bwMode="auto">
          <a:xfrm>
            <a:off x="266700" y="879475"/>
            <a:ext cx="8481763" cy="338554"/>
          </a:xfrm>
          <a:prstGeom prst="rect">
            <a:avLst/>
          </a:prstGeom>
          <a:solidFill>
            <a:schemeClr val="bg1"/>
          </a:solidFill>
          <a:ln w="9525">
            <a:solidFill>
              <a:srgbClr val="193D0B"/>
            </a:solidFill>
            <a:prstDash val="sysDash"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rgbClr val="CC0000"/>
              </a:buClr>
              <a:buSzPct val="90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9pPr>
          </a:lstStyle>
          <a:p>
            <a:r>
              <a:rPr lang="en-US" altLang="ja-JP" sz="16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Synthesis of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16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16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N)</a:t>
            </a:r>
            <a:r>
              <a:rPr lang="en-US" sz="16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16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[H</a:t>
            </a:r>
            <a:r>
              <a:rPr lang="en-US" sz="16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16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</a:t>
            </a:r>
            <a:r>
              <a:rPr lang="en-US" sz="16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16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64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16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224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]·30H</a:t>
            </a:r>
            <a:r>
              <a:rPr lang="en-US" sz="16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(Se</a:t>
            </a:r>
            <a:r>
              <a:rPr lang="en-US" sz="16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16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ja-JP" sz="1050" b="1" dirty="0" smtClean="0">
              <a:solidFill>
                <a:srgbClr val="000000"/>
              </a:solidFill>
              <a:latin typeface="Times New Roman" pitchFamily="18" charset="0"/>
              <a:ea typeface="ＭＳ Ｐゴシック" pitchFamily="50" charset="-128"/>
              <a:cs typeface="Times New Roman" pitchFamily="18" charset="0"/>
            </a:endParaRPr>
          </a:p>
        </p:txBody>
      </p:sp>
      <p:grpSp>
        <p:nvGrpSpPr>
          <p:cNvPr id="22" name="グループ化 228"/>
          <p:cNvGrpSpPr>
            <a:grpSpLocks/>
          </p:cNvGrpSpPr>
          <p:nvPr/>
        </p:nvGrpSpPr>
        <p:grpSpPr bwMode="auto">
          <a:xfrm>
            <a:off x="3221532" y="2363093"/>
            <a:ext cx="625475" cy="777875"/>
            <a:chOff x="17775724" y="15651517"/>
            <a:chExt cx="592310" cy="1055844"/>
          </a:xfrm>
        </p:grpSpPr>
        <p:sp>
          <p:nvSpPr>
            <p:cNvPr id="23" name="円柱 79"/>
            <p:cNvSpPr/>
            <p:nvPr/>
          </p:nvSpPr>
          <p:spPr>
            <a:xfrm>
              <a:off x="17775724" y="15651517"/>
              <a:ext cx="592310" cy="1051534"/>
            </a:xfrm>
            <a:prstGeom prst="can">
              <a:avLst>
                <a:gd name="adj" fmla="val 14841"/>
              </a:avLst>
            </a:prstGeom>
            <a:solidFill>
              <a:schemeClr val="bg1"/>
            </a:solidFill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1050">
                <a:solidFill>
                  <a:schemeClr val="tx2"/>
                </a:solidFill>
              </a:endParaRPr>
            </a:p>
          </p:txBody>
        </p:sp>
        <p:sp>
          <p:nvSpPr>
            <p:cNvPr id="24" name="円柱 81"/>
            <p:cNvSpPr/>
            <p:nvPr/>
          </p:nvSpPr>
          <p:spPr>
            <a:xfrm>
              <a:off x="17778731" y="16233309"/>
              <a:ext cx="583290" cy="474052"/>
            </a:xfrm>
            <a:prstGeom prst="can">
              <a:avLst>
                <a:gd name="adj" fmla="val 29182"/>
              </a:avLst>
            </a:prstGeom>
            <a:solidFill>
              <a:srgbClr val="FFFFFF"/>
            </a:solidFill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1050">
                <a:solidFill>
                  <a:schemeClr val="tx2"/>
                </a:solidFill>
              </a:endParaRPr>
            </a:p>
          </p:txBody>
        </p:sp>
      </p:grpSp>
      <p:sp>
        <p:nvSpPr>
          <p:cNvPr id="37" name="テキスト ボックス 82"/>
          <p:cNvSpPr txBox="1">
            <a:spLocks noChangeArrowheads="1"/>
          </p:cNvSpPr>
          <p:nvPr/>
        </p:nvSpPr>
        <p:spPr bwMode="auto">
          <a:xfrm>
            <a:off x="149547" y="1532692"/>
            <a:ext cx="2622253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rgbClr val="CC0000"/>
              </a:buClr>
              <a:buSzPct val="90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11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28.80 </a:t>
            </a:r>
            <a:r>
              <a:rPr lang="en-US" altLang="ja-JP" sz="1100" b="1" dirty="0" err="1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mmol</a:t>
            </a:r>
            <a:r>
              <a:rPr lang="en-US" altLang="ja-JP" sz="11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 Na</a:t>
            </a:r>
            <a:r>
              <a:rPr lang="en-US" altLang="ja-JP" sz="1100" b="1" baseline="-25000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2</a:t>
            </a:r>
            <a:r>
              <a:rPr lang="en-US" altLang="ja-JP" sz="11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WO</a:t>
            </a:r>
            <a:r>
              <a:rPr lang="en-US" altLang="ja-JP" sz="1100" b="1" baseline="-25000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4</a:t>
            </a:r>
            <a:r>
              <a:rPr lang="en-US" altLang="ja-JP" sz="11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-2H</a:t>
            </a:r>
            <a:r>
              <a:rPr lang="en-US" altLang="ja-JP" sz="1100" b="1" baseline="-25000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2</a:t>
            </a:r>
            <a:r>
              <a:rPr lang="en-US" altLang="ja-JP" sz="11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O,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11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1.4 </a:t>
            </a:r>
            <a:r>
              <a:rPr lang="en-US" altLang="ja-JP" sz="1100" b="1" dirty="0" err="1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mmol</a:t>
            </a:r>
            <a:r>
              <a:rPr lang="en-US" altLang="ja-JP" sz="11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 Na</a:t>
            </a:r>
            <a:r>
              <a:rPr lang="en-US" altLang="ja-JP" sz="1100" b="1" baseline="-25000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2</a:t>
            </a:r>
            <a:r>
              <a:rPr lang="en-US" altLang="ja-JP" sz="11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SeO</a:t>
            </a:r>
            <a:r>
              <a:rPr lang="en-US" altLang="ja-JP" sz="1100" b="1" baseline="-25000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3 </a:t>
            </a:r>
            <a:r>
              <a:rPr lang="en-US" altLang="ja-JP" sz="11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, 1.0 </a:t>
            </a:r>
            <a:r>
              <a:rPr lang="en-US" altLang="ja-JP" sz="1100" b="1" dirty="0" err="1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mmol</a:t>
            </a:r>
            <a:r>
              <a:rPr lang="en-US" altLang="ja-JP" sz="11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 H</a:t>
            </a:r>
            <a:r>
              <a:rPr lang="en-US" altLang="ja-JP" sz="1100" b="1" baseline="-25000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3</a:t>
            </a:r>
            <a:r>
              <a:rPr lang="en-US" altLang="ja-JP" sz="11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PO</a:t>
            </a:r>
            <a:r>
              <a:rPr lang="en-US" altLang="ja-JP" sz="1100" b="1" baseline="-25000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3</a:t>
            </a:r>
            <a:r>
              <a:rPr lang="en-US" altLang="ja-JP" sz="11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 and 42.9 </a:t>
            </a:r>
            <a:r>
              <a:rPr lang="en-US" altLang="ja-JP" sz="1100" b="1" dirty="0" err="1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mmol</a:t>
            </a:r>
            <a:r>
              <a:rPr lang="en-US" altLang="ja-JP" sz="11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 CH</a:t>
            </a:r>
            <a:r>
              <a:rPr lang="en-US" altLang="ja-JP" sz="1100" b="1" baseline="-25000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3</a:t>
            </a:r>
            <a:r>
              <a:rPr lang="en-US" altLang="ja-JP" sz="11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NHCH</a:t>
            </a:r>
            <a:r>
              <a:rPr lang="en-US" altLang="ja-JP" sz="1100" b="1" baseline="-25000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3</a:t>
            </a:r>
            <a:r>
              <a:rPr lang="en-US" altLang="ja-JP" sz="1100" b="1" baseline="30000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.</a:t>
            </a:r>
            <a:r>
              <a:rPr lang="en-US" altLang="ja-JP" sz="11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HCl</a:t>
            </a:r>
            <a:endParaRPr lang="ja-JP" altLang="en-US" sz="1100" b="1" baseline="-25000" dirty="0">
              <a:solidFill>
                <a:schemeClr val="tx2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38" name="テキスト ボックス 82"/>
          <p:cNvSpPr txBox="1">
            <a:spLocks noChangeArrowheads="1"/>
          </p:cNvSpPr>
          <p:nvPr/>
        </p:nvSpPr>
        <p:spPr bwMode="auto">
          <a:xfrm>
            <a:off x="3473821" y="1601665"/>
            <a:ext cx="201958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rgbClr val="CC0000"/>
              </a:buClr>
              <a:buSzPct val="90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1400" b="1" dirty="0" smtClean="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rPr>
              <a:t>pH adjustment to 3.2 using 6 M </a:t>
            </a:r>
            <a:r>
              <a:rPr lang="en-US" altLang="ja-JP" sz="1400" b="1" dirty="0" err="1" smtClean="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rPr>
              <a:t>HCl</a:t>
            </a:r>
            <a:endParaRPr lang="ja-JP" altLang="en-US" sz="1600" b="1" dirty="0">
              <a:solidFill>
                <a:schemeClr val="tx2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grpSp>
        <p:nvGrpSpPr>
          <p:cNvPr id="39" name="グループ化 228"/>
          <p:cNvGrpSpPr>
            <a:grpSpLocks/>
          </p:cNvGrpSpPr>
          <p:nvPr/>
        </p:nvGrpSpPr>
        <p:grpSpPr bwMode="auto">
          <a:xfrm>
            <a:off x="5606363" y="2348358"/>
            <a:ext cx="625475" cy="777875"/>
            <a:chOff x="17775724" y="15651517"/>
            <a:chExt cx="592310" cy="1055844"/>
          </a:xfrm>
        </p:grpSpPr>
        <p:sp>
          <p:nvSpPr>
            <p:cNvPr id="40" name="円柱 79"/>
            <p:cNvSpPr/>
            <p:nvPr/>
          </p:nvSpPr>
          <p:spPr>
            <a:xfrm>
              <a:off x="17775724" y="15651517"/>
              <a:ext cx="592310" cy="1051534"/>
            </a:xfrm>
            <a:prstGeom prst="can">
              <a:avLst>
                <a:gd name="adj" fmla="val 14841"/>
              </a:avLst>
            </a:prstGeom>
            <a:solidFill>
              <a:schemeClr val="bg1"/>
            </a:solidFill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1050">
                <a:solidFill>
                  <a:schemeClr val="tx2"/>
                </a:solidFill>
              </a:endParaRPr>
            </a:p>
          </p:txBody>
        </p:sp>
        <p:sp>
          <p:nvSpPr>
            <p:cNvPr id="42" name="円柱 81"/>
            <p:cNvSpPr/>
            <p:nvPr/>
          </p:nvSpPr>
          <p:spPr>
            <a:xfrm>
              <a:off x="17778731" y="16233309"/>
              <a:ext cx="583290" cy="474052"/>
            </a:xfrm>
            <a:prstGeom prst="can">
              <a:avLst>
                <a:gd name="adj" fmla="val 29182"/>
              </a:avLst>
            </a:prstGeom>
            <a:solidFill>
              <a:srgbClr val="FFFFFF"/>
            </a:solidFill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1050">
                <a:solidFill>
                  <a:schemeClr val="tx2"/>
                </a:solidFill>
              </a:endParaRPr>
            </a:p>
          </p:txBody>
        </p:sp>
      </p:grpSp>
      <p:sp>
        <p:nvSpPr>
          <p:cNvPr id="47" name="右矢印 5"/>
          <p:cNvSpPr/>
          <p:nvPr/>
        </p:nvSpPr>
        <p:spPr>
          <a:xfrm>
            <a:off x="6347798" y="2704485"/>
            <a:ext cx="1368425" cy="352425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2" name="右矢印 5"/>
          <p:cNvSpPr/>
          <p:nvPr/>
        </p:nvSpPr>
        <p:spPr>
          <a:xfrm rot="5400000">
            <a:off x="8048393" y="3370467"/>
            <a:ext cx="567833" cy="146240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3" name="テキスト ボックス 82"/>
          <p:cNvSpPr txBox="1">
            <a:spLocks noChangeArrowheads="1"/>
          </p:cNvSpPr>
          <p:nvPr/>
        </p:nvSpPr>
        <p:spPr bwMode="auto">
          <a:xfrm>
            <a:off x="3232546" y="3828250"/>
            <a:ext cx="2420276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rgbClr val="CC0000"/>
              </a:buClr>
              <a:buSzPct val="90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1400" b="1" dirty="0" smtClean="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rPr>
              <a:t>Colorless needle-shape crystal, </a:t>
            </a:r>
            <a:r>
              <a:rPr lang="en-US" altLang="ja-JP" sz="1400" b="1" dirty="0" smtClean="0">
                <a:solidFill>
                  <a:srgbClr val="FF0000"/>
                </a:solidFill>
                <a:latin typeface="Times New Roman" pitchFamily="18" charset="0"/>
                <a:ea typeface="ＭＳ Ｐゴシック" pitchFamily="50" charset="-128"/>
              </a:rPr>
              <a:t>6.2% (based on P)</a:t>
            </a:r>
            <a:r>
              <a:rPr lang="en-US" altLang="ja-JP" sz="1400" b="1" dirty="0" smtClean="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rPr>
              <a:t> isolated after 4 days.</a:t>
            </a:r>
            <a:endParaRPr lang="ja-JP" altLang="en-US" sz="1600" b="1" dirty="0">
              <a:solidFill>
                <a:schemeClr val="tx2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grpSp>
        <p:nvGrpSpPr>
          <p:cNvPr id="29" name="グループ化 228"/>
          <p:cNvGrpSpPr>
            <a:grpSpLocks/>
          </p:cNvGrpSpPr>
          <p:nvPr/>
        </p:nvGrpSpPr>
        <p:grpSpPr bwMode="auto">
          <a:xfrm>
            <a:off x="326178" y="2383588"/>
            <a:ext cx="625475" cy="777875"/>
            <a:chOff x="17775724" y="15651517"/>
            <a:chExt cx="592310" cy="1055844"/>
          </a:xfrm>
        </p:grpSpPr>
        <p:sp>
          <p:nvSpPr>
            <p:cNvPr id="30" name="円柱 79"/>
            <p:cNvSpPr/>
            <p:nvPr/>
          </p:nvSpPr>
          <p:spPr>
            <a:xfrm>
              <a:off x="17775724" y="15651517"/>
              <a:ext cx="592310" cy="1051534"/>
            </a:xfrm>
            <a:prstGeom prst="can">
              <a:avLst>
                <a:gd name="adj" fmla="val 14841"/>
              </a:avLst>
            </a:prstGeom>
            <a:solidFill>
              <a:schemeClr val="bg1"/>
            </a:solidFill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1050">
                <a:solidFill>
                  <a:schemeClr val="tx2"/>
                </a:solidFill>
              </a:endParaRPr>
            </a:p>
          </p:txBody>
        </p:sp>
        <p:sp>
          <p:nvSpPr>
            <p:cNvPr id="31" name="円柱 81"/>
            <p:cNvSpPr/>
            <p:nvPr/>
          </p:nvSpPr>
          <p:spPr>
            <a:xfrm>
              <a:off x="17778731" y="16233309"/>
              <a:ext cx="583290" cy="474052"/>
            </a:xfrm>
            <a:prstGeom prst="can">
              <a:avLst>
                <a:gd name="adj" fmla="val 29182"/>
              </a:avLst>
            </a:prstGeom>
            <a:solidFill>
              <a:srgbClr val="FFFFFF"/>
            </a:solidFill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1050">
                <a:solidFill>
                  <a:schemeClr val="tx2"/>
                </a:solidFill>
              </a:endParaRPr>
            </a:p>
          </p:txBody>
        </p:sp>
      </p:grpSp>
      <p:sp>
        <p:nvSpPr>
          <p:cNvPr id="32" name="右矢印 5"/>
          <p:cNvSpPr/>
          <p:nvPr/>
        </p:nvSpPr>
        <p:spPr>
          <a:xfrm rot="5400000">
            <a:off x="348972" y="2397305"/>
            <a:ext cx="567833" cy="146240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3" name="テキスト ボックス 82"/>
          <p:cNvSpPr txBox="1">
            <a:spLocks noChangeArrowheads="1"/>
          </p:cNvSpPr>
          <p:nvPr/>
        </p:nvSpPr>
        <p:spPr bwMode="auto">
          <a:xfrm>
            <a:off x="231702" y="2900595"/>
            <a:ext cx="88664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rgbClr val="CC0000"/>
              </a:buClr>
              <a:buSzPct val="90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10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30 mL H</a:t>
            </a:r>
            <a:r>
              <a:rPr lang="en-US" altLang="ja-JP" sz="1000" b="1" baseline="-25000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2</a:t>
            </a:r>
            <a:r>
              <a:rPr lang="en-US" altLang="ja-JP" sz="10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O</a:t>
            </a:r>
            <a:endParaRPr lang="ja-JP" altLang="en-US" sz="1000" b="1" dirty="0">
              <a:solidFill>
                <a:schemeClr val="tx2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55" name="右矢印 5"/>
          <p:cNvSpPr/>
          <p:nvPr/>
        </p:nvSpPr>
        <p:spPr>
          <a:xfrm rot="5400000">
            <a:off x="3236221" y="2393407"/>
            <a:ext cx="567833" cy="146240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2" name="テキスト ボックス 82"/>
          <p:cNvSpPr txBox="1">
            <a:spLocks noChangeArrowheads="1"/>
          </p:cNvSpPr>
          <p:nvPr/>
        </p:nvSpPr>
        <p:spPr bwMode="auto">
          <a:xfrm>
            <a:off x="6690628" y="3190403"/>
            <a:ext cx="162587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rgbClr val="CC0000"/>
              </a:buClr>
              <a:buSzPct val="90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1400" b="1" dirty="0" smtClean="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rPr>
              <a:t>Powder Filtration</a:t>
            </a:r>
            <a:endParaRPr lang="ja-JP" altLang="en-US" sz="1600" b="1" dirty="0">
              <a:solidFill>
                <a:schemeClr val="tx2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63" name="右矢印 5"/>
          <p:cNvSpPr/>
          <p:nvPr/>
        </p:nvSpPr>
        <p:spPr>
          <a:xfrm rot="10800000">
            <a:off x="6569290" y="4072111"/>
            <a:ext cx="1368425" cy="352425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9" name="テキスト ボックス 13"/>
          <p:cNvSpPr txBox="1">
            <a:spLocks noChangeArrowheads="1"/>
          </p:cNvSpPr>
          <p:nvPr/>
        </p:nvSpPr>
        <p:spPr bwMode="auto">
          <a:xfrm>
            <a:off x="6545059" y="4413026"/>
            <a:ext cx="184504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rgbClr val="CC0000"/>
              </a:buClr>
              <a:buSzPct val="90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1400" b="1" dirty="0" smtClean="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rPr>
              <a:t>Slow evaporation</a:t>
            </a:r>
          </a:p>
        </p:txBody>
      </p:sp>
      <p:sp>
        <p:nvSpPr>
          <p:cNvPr id="91" name="テキスト ボックス 13"/>
          <p:cNvSpPr txBox="1">
            <a:spLocks noChangeArrowheads="1"/>
          </p:cNvSpPr>
          <p:nvPr/>
        </p:nvSpPr>
        <p:spPr bwMode="auto">
          <a:xfrm>
            <a:off x="6258559" y="2303757"/>
            <a:ext cx="175557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rgbClr val="CC0000"/>
              </a:buClr>
              <a:buSzPct val="90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1400" b="1" dirty="0" smtClean="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rPr>
              <a:t>Heated 40</a:t>
            </a:r>
            <a:r>
              <a:rPr lang="en-US" altLang="ja-JP" sz="1400" b="1" baseline="30000" dirty="0" smtClean="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rPr>
              <a:t>o</a:t>
            </a:r>
            <a:r>
              <a:rPr lang="en-US" altLang="ja-JP" sz="1400" b="1" dirty="0" smtClean="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rPr>
              <a:t>C until cloudy</a:t>
            </a:r>
          </a:p>
        </p:txBody>
      </p:sp>
      <p:grpSp>
        <p:nvGrpSpPr>
          <p:cNvPr id="92" name="グループ化 228"/>
          <p:cNvGrpSpPr>
            <a:grpSpLocks/>
          </p:cNvGrpSpPr>
          <p:nvPr/>
        </p:nvGrpSpPr>
        <p:grpSpPr bwMode="auto">
          <a:xfrm>
            <a:off x="8032958" y="2273071"/>
            <a:ext cx="625475" cy="777875"/>
            <a:chOff x="17775724" y="15651517"/>
            <a:chExt cx="592310" cy="1055844"/>
          </a:xfrm>
        </p:grpSpPr>
        <p:sp>
          <p:nvSpPr>
            <p:cNvPr id="93" name="円柱 79"/>
            <p:cNvSpPr/>
            <p:nvPr/>
          </p:nvSpPr>
          <p:spPr>
            <a:xfrm>
              <a:off x="17775724" y="15651517"/>
              <a:ext cx="592310" cy="1051534"/>
            </a:xfrm>
            <a:prstGeom prst="can">
              <a:avLst>
                <a:gd name="adj" fmla="val 14841"/>
              </a:avLst>
            </a:prstGeom>
            <a:solidFill>
              <a:schemeClr val="bg1"/>
            </a:solidFill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1050">
                <a:solidFill>
                  <a:schemeClr val="tx2"/>
                </a:solidFill>
              </a:endParaRPr>
            </a:p>
          </p:txBody>
        </p:sp>
        <p:sp>
          <p:nvSpPr>
            <p:cNvPr id="94" name="円柱 81"/>
            <p:cNvSpPr/>
            <p:nvPr/>
          </p:nvSpPr>
          <p:spPr>
            <a:xfrm>
              <a:off x="17778731" y="16233309"/>
              <a:ext cx="583290" cy="474052"/>
            </a:xfrm>
            <a:prstGeom prst="can">
              <a:avLst>
                <a:gd name="adj" fmla="val 29182"/>
              </a:avLst>
            </a:prstGeom>
            <a:solidFill>
              <a:srgbClr val="FFFFFF"/>
            </a:solidFill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1050">
                <a:solidFill>
                  <a:schemeClr val="tx2"/>
                </a:solidFill>
              </a:endParaRPr>
            </a:p>
          </p:txBody>
        </p:sp>
      </p:grpSp>
      <p:grpSp>
        <p:nvGrpSpPr>
          <p:cNvPr id="95" name="グループ化 228"/>
          <p:cNvGrpSpPr>
            <a:grpSpLocks/>
          </p:cNvGrpSpPr>
          <p:nvPr/>
        </p:nvGrpSpPr>
        <p:grpSpPr bwMode="auto">
          <a:xfrm>
            <a:off x="8032958" y="3859385"/>
            <a:ext cx="625475" cy="777875"/>
            <a:chOff x="17775724" y="15651517"/>
            <a:chExt cx="592310" cy="1055844"/>
          </a:xfrm>
        </p:grpSpPr>
        <p:sp>
          <p:nvSpPr>
            <p:cNvPr id="96" name="円柱 79"/>
            <p:cNvSpPr/>
            <p:nvPr/>
          </p:nvSpPr>
          <p:spPr>
            <a:xfrm>
              <a:off x="17775724" y="15651517"/>
              <a:ext cx="592310" cy="1051534"/>
            </a:xfrm>
            <a:prstGeom prst="can">
              <a:avLst>
                <a:gd name="adj" fmla="val 14841"/>
              </a:avLst>
            </a:prstGeom>
            <a:solidFill>
              <a:schemeClr val="bg1"/>
            </a:solidFill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1050">
                <a:solidFill>
                  <a:schemeClr val="tx2"/>
                </a:solidFill>
              </a:endParaRPr>
            </a:p>
          </p:txBody>
        </p:sp>
        <p:sp>
          <p:nvSpPr>
            <p:cNvPr id="97" name="円柱 81"/>
            <p:cNvSpPr/>
            <p:nvPr/>
          </p:nvSpPr>
          <p:spPr>
            <a:xfrm>
              <a:off x="17778731" y="16233309"/>
              <a:ext cx="583290" cy="474052"/>
            </a:xfrm>
            <a:prstGeom prst="can">
              <a:avLst>
                <a:gd name="adj" fmla="val 29182"/>
              </a:avLst>
            </a:prstGeom>
            <a:solidFill>
              <a:srgbClr val="FFFFFF"/>
            </a:solidFill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1050">
                <a:solidFill>
                  <a:schemeClr val="tx2"/>
                </a:solidFill>
              </a:endParaRPr>
            </a:p>
          </p:txBody>
        </p:sp>
      </p:grpSp>
      <p:grpSp>
        <p:nvGrpSpPr>
          <p:cNvPr id="101" name="グループ化 228"/>
          <p:cNvGrpSpPr>
            <a:grpSpLocks/>
          </p:cNvGrpSpPr>
          <p:nvPr/>
        </p:nvGrpSpPr>
        <p:grpSpPr bwMode="auto">
          <a:xfrm>
            <a:off x="5796136" y="3799326"/>
            <a:ext cx="625475" cy="777875"/>
            <a:chOff x="17775724" y="15651517"/>
            <a:chExt cx="592310" cy="1055844"/>
          </a:xfrm>
        </p:grpSpPr>
        <p:sp>
          <p:nvSpPr>
            <p:cNvPr id="102" name="円柱 79"/>
            <p:cNvSpPr/>
            <p:nvPr/>
          </p:nvSpPr>
          <p:spPr>
            <a:xfrm>
              <a:off x="17775724" y="15651517"/>
              <a:ext cx="592310" cy="1051534"/>
            </a:xfrm>
            <a:prstGeom prst="can">
              <a:avLst>
                <a:gd name="adj" fmla="val 14841"/>
              </a:avLst>
            </a:prstGeom>
            <a:solidFill>
              <a:schemeClr val="bg1"/>
            </a:solidFill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1050">
                <a:solidFill>
                  <a:schemeClr val="tx2"/>
                </a:solidFill>
              </a:endParaRPr>
            </a:p>
          </p:txBody>
        </p:sp>
        <p:sp>
          <p:nvSpPr>
            <p:cNvPr id="103" name="円柱 81"/>
            <p:cNvSpPr/>
            <p:nvPr/>
          </p:nvSpPr>
          <p:spPr>
            <a:xfrm>
              <a:off x="17778731" y="16233309"/>
              <a:ext cx="583290" cy="474052"/>
            </a:xfrm>
            <a:prstGeom prst="can">
              <a:avLst>
                <a:gd name="adj" fmla="val 29182"/>
              </a:avLst>
            </a:prstGeom>
            <a:solidFill>
              <a:srgbClr val="FFFFFF"/>
            </a:solidFill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1050">
                <a:solidFill>
                  <a:schemeClr val="tx2"/>
                </a:solidFill>
              </a:endParaRPr>
            </a:p>
          </p:txBody>
        </p:sp>
      </p:grpSp>
      <p:grpSp>
        <p:nvGrpSpPr>
          <p:cNvPr id="104" name="Group 103"/>
          <p:cNvGrpSpPr/>
          <p:nvPr/>
        </p:nvGrpSpPr>
        <p:grpSpPr>
          <a:xfrm>
            <a:off x="5916683" y="4293096"/>
            <a:ext cx="327935" cy="234272"/>
            <a:chOff x="7168993" y="2708920"/>
            <a:chExt cx="472918" cy="290254"/>
          </a:xfrm>
          <a:noFill/>
        </p:grpSpPr>
        <p:grpSp>
          <p:nvGrpSpPr>
            <p:cNvPr id="105" name="Group 104"/>
            <p:cNvGrpSpPr/>
            <p:nvPr/>
          </p:nvGrpSpPr>
          <p:grpSpPr>
            <a:xfrm>
              <a:off x="7168993" y="2789999"/>
              <a:ext cx="292413" cy="116904"/>
              <a:chOff x="4030663" y="2614464"/>
              <a:chExt cx="292413" cy="116904"/>
            </a:xfrm>
            <a:grpFill/>
          </p:grpSpPr>
          <p:sp>
            <p:nvSpPr>
              <p:cNvPr id="118" name="Isosceles Triangle 117"/>
              <p:cNvSpPr/>
              <p:nvPr/>
            </p:nvSpPr>
            <p:spPr>
              <a:xfrm>
                <a:off x="4030663" y="2614464"/>
                <a:ext cx="96656" cy="94456"/>
              </a:xfrm>
              <a:prstGeom prst="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" name="Isosceles Triangle 118"/>
              <p:cNvSpPr/>
              <p:nvPr/>
            </p:nvSpPr>
            <p:spPr>
              <a:xfrm>
                <a:off x="4132939" y="2620626"/>
                <a:ext cx="96656" cy="94456"/>
              </a:xfrm>
              <a:prstGeom prst="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Isosceles Triangle 119"/>
              <p:cNvSpPr/>
              <p:nvPr/>
            </p:nvSpPr>
            <p:spPr>
              <a:xfrm>
                <a:off x="4226420" y="2636912"/>
                <a:ext cx="96656" cy="94456"/>
              </a:xfrm>
              <a:prstGeom prst="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6" name="Group 105"/>
            <p:cNvGrpSpPr/>
            <p:nvPr/>
          </p:nvGrpSpPr>
          <p:grpSpPr>
            <a:xfrm>
              <a:off x="7349498" y="2816913"/>
              <a:ext cx="292413" cy="116904"/>
              <a:chOff x="4030663" y="2614464"/>
              <a:chExt cx="292413" cy="116904"/>
            </a:xfrm>
            <a:grpFill/>
          </p:grpSpPr>
          <p:sp>
            <p:nvSpPr>
              <p:cNvPr id="115" name="Isosceles Triangle 114"/>
              <p:cNvSpPr/>
              <p:nvPr/>
            </p:nvSpPr>
            <p:spPr>
              <a:xfrm>
                <a:off x="4030663" y="2614464"/>
                <a:ext cx="96656" cy="94456"/>
              </a:xfrm>
              <a:prstGeom prst="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Isosceles Triangle 115"/>
              <p:cNvSpPr/>
              <p:nvPr/>
            </p:nvSpPr>
            <p:spPr>
              <a:xfrm>
                <a:off x="4132939" y="2620626"/>
                <a:ext cx="96656" cy="94456"/>
              </a:xfrm>
              <a:prstGeom prst="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" name="Isosceles Triangle 116"/>
              <p:cNvSpPr/>
              <p:nvPr/>
            </p:nvSpPr>
            <p:spPr>
              <a:xfrm>
                <a:off x="4226420" y="2636912"/>
                <a:ext cx="96656" cy="94456"/>
              </a:xfrm>
              <a:prstGeom prst="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7" name="Group 106"/>
            <p:cNvGrpSpPr/>
            <p:nvPr/>
          </p:nvGrpSpPr>
          <p:grpSpPr>
            <a:xfrm>
              <a:off x="7217321" y="2882270"/>
              <a:ext cx="292413" cy="116904"/>
              <a:chOff x="4030663" y="2614464"/>
              <a:chExt cx="292413" cy="116904"/>
            </a:xfrm>
            <a:grpFill/>
          </p:grpSpPr>
          <p:sp>
            <p:nvSpPr>
              <p:cNvPr id="112" name="Isosceles Triangle 111"/>
              <p:cNvSpPr/>
              <p:nvPr/>
            </p:nvSpPr>
            <p:spPr>
              <a:xfrm>
                <a:off x="4030663" y="2614464"/>
                <a:ext cx="96656" cy="94456"/>
              </a:xfrm>
              <a:prstGeom prst="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3" name="Isosceles Triangle 112"/>
              <p:cNvSpPr/>
              <p:nvPr/>
            </p:nvSpPr>
            <p:spPr>
              <a:xfrm>
                <a:off x="4132939" y="2620626"/>
                <a:ext cx="96656" cy="94456"/>
              </a:xfrm>
              <a:prstGeom prst="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Isosceles Triangle 113"/>
              <p:cNvSpPr/>
              <p:nvPr/>
            </p:nvSpPr>
            <p:spPr>
              <a:xfrm>
                <a:off x="4226420" y="2636912"/>
                <a:ext cx="96656" cy="94456"/>
              </a:xfrm>
              <a:prstGeom prst="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8" name="Group 107"/>
            <p:cNvGrpSpPr/>
            <p:nvPr/>
          </p:nvGrpSpPr>
          <p:grpSpPr>
            <a:xfrm>
              <a:off x="7349498" y="2708920"/>
              <a:ext cx="292413" cy="116904"/>
              <a:chOff x="4030663" y="2614464"/>
              <a:chExt cx="292413" cy="116904"/>
            </a:xfrm>
            <a:grpFill/>
          </p:grpSpPr>
          <p:sp>
            <p:nvSpPr>
              <p:cNvPr id="109" name="Isosceles Triangle 108"/>
              <p:cNvSpPr/>
              <p:nvPr/>
            </p:nvSpPr>
            <p:spPr>
              <a:xfrm>
                <a:off x="4030663" y="2614464"/>
                <a:ext cx="96656" cy="94456"/>
              </a:xfrm>
              <a:prstGeom prst="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" name="Isosceles Triangle 109"/>
              <p:cNvSpPr/>
              <p:nvPr/>
            </p:nvSpPr>
            <p:spPr>
              <a:xfrm>
                <a:off x="4132939" y="2620626"/>
                <a:ext cx="96656" cy="94456"/>
              </a:xfrm>
              <a:prstGeom prst="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1" name="Isosceles Triangle 110"/>
              <p:cNvSpPr/>
              <p:nvPr/>
            </p:nvSpPr>
            <p:spPr>
              <a:xfrm>
                <a:off x="4226420" y="2636912"/>
                <a:ext cx="96656" cy="94456"/>
              </a:xfrm>
              <a:prstGeom prst="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2637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Freeform 40"/>
          <p:cNvSpPr/>
          <p:nvPr/>
        </p:nvSpPr>
        <p:spPr>
          <a:xfrm rot="10800000" flipV="1">
            <a:off x="7315200" y="0"/>
            <a:ext cx="1828800" cy="895336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0 h 23922"/>
              <a:gd name="connsiteX1" fmla="*/ 21600 w 21600"/>
              <a:gd name="connsiteY1" fmla="*/ 0 h 23922"/>
              <a:gd name="connsiteX2" fmla="*/ 21600 w 21600"/>
              <a:gd name="connsiteY2" fmla="*/ 4362 h 23922"/>
              <a:gd name="connsiteX3" fmla="*/ 0 w 21600"/>
              <a:gd name="connsiteY3" fmla="*/ 20172 h 23922"/>
              <a:gd name="connsiteX4" fmla="*/ 0 w 21600"/>
              <a:gd name="connsiteY4" fmla="*/ 0 h 23922"/>
              <a:gd name="connsiteX0" fmla="*/ 0 w 21600"/>
              <a:gd name="connsiteY0" fmla="*/ 0 h 17874"/>
              <a:gd name="connsiteX1" fmla="*/ 21600 w 21600"/>
              <a:gd name="connsiteY1" fmla="*/ 0 h 17874"/>
              <a:gd name="connsiteX2" fmla="*/ 21600 w 21600"/>
              <a:gd name="connsiteY2" fmla="*/ 4362 h 17874"/>
              <a:gd name="connsiteX3" fmla="*/ 0 w 21600"/>
              <a:gd name="connsiteY3" fmla="*/ 14124 h 17874"/>
              <a:gd name="connsiteX4" fmla="*/ 0 w 21600"/>
              <a:gd name="connsiteY4" fmla="*/ 0 h 17874"/>
              <a:gd name="connsiteX0" fmla="*/ 0 w 21600"/>
              <a:gd name="connsiteY0" fmla="*/ 0 h 17874"/>
              <a:gd name="connsiteX1" fmla="*/ 21600 w 21600"/>
              <a:gd name="connsiteY1" fmla="*/ 0 h 17874"/>
              <a:gd name="connsiteX2" fmla="*/ 21600 w 21600"/>
              <a:gd name="connsiteY2" fmla="*/ 42 h 17874"/>
              <a:gd name="connsiteX3" fmla="*/ 0 w 21600"/>
              <a:gd name="connsiteY3" fmla="*/ 14124 h 17874"/>
              <a:gd name="connsiteX4" fmla="*/ 0 w 21600"/>
              <a:gd name="connsiteY4" fmla="*/ 0 h 17874"/>
              <a:gd name="connsiteX0" fmla="*/ 0 w 21600"/>
              <a:gd name="connsiteY0" fmla="*/ 0 h 22194"/>
              <a:gd name="connsiteX1" fmla="*/ 21600 w 21600"/>
              <a:gd name="connsiteY1" fmla="*/ 0 h 22194"/>
              <a:gd name="connsiteX2" fmla="*/ 21600 w 21600"/>
              <a:gd name="connsiteY2" fmla="*/ 42 h 22194"/>
              <a:gd name="connsiteX3" fmla="*/ 0 w 21600"/>
              <a:gd name="connsiteY3" fmla="*/ 18444 h 22194"/>
              <a:gd name="connsiteX4" fmla="*/ 0 w 21600"/>
              <a:gd name="connsiteY4" fmla="*/ 0 h 22194"/>
              <a:gd name="connsiteX0" fmla="*/ 0 w 21600"/>
              <a:gd name="connsiteY0" fmla="*/ 0 h 18444"/>
              <a:gd name="connsiteX1" fmla="*/ 21600 w 21600"/>
              <a:gd name="connsiteY1" fmla="*/ 0 h 18444"/>
              <a:gd name="connsiteX2" fmla="*/ 21600 w 21600"/>
              <a:gd name="connsiteY2" fmla="*/ 42 h 18444"/>
              <a:gd name="connsiteX3" fmla="*/ 0 w 21600"/>
              <a:gd name="connsiteY3" fmla="*/ 18444 h 18444"/>
              <a:gd name="connsiteX4" fmla="*/ 0 w 21600"/>
              <a:gd name="connsiteY4" fmla="*/ 0 h 18444"/>
              <a:gd name="connsiteX0" fmla="*/ 0 w 21600"/>
              <a:gd name="connsiteY0" fmla="*/ 0 h 18444"/>
              <a:gd name="connsiteX1" fmla="*/ 21600 w 21600"/>
              <a:gd name="connsiteY1" fmla="*/ 0 h 18444"/>
              <a:gd name="connsiteX2" fmla="*/ 21600 w 21600"/>
              <a:gd name="connsiteY2" fmla="*/ 42 h 18444"/>
              <a:gd name="connsiteX3" fmla="*/ 0 w 21600"/>
              <a:gd name="connsiteY3" fmla="*/ 18444 h 18444"/>
              <a:gd name="connsiteX4" fmla="*/ 0 w 21600"/>
              <a:gd name="connsiteY4" fmla="*/ 0 h 18444"/>
              <a:gd name="connsiteX0" fmla="*/ 0 w 21600"/>
              <a:gd name="connsiteY0" fmla="*/ 0 h 18444"/>
              <a:gd name="connsiteX1" fmla="*/ 21600 w 21600"/>
              <a:gd name="connsiteY1" fmla="*/ 0 h 18444"/>
              <a:gd name="connsiteX2" fmla="*/ 21600 w 21600"/>
              <a:gd name="connsiteY2" fmla="*/ 42 h 18444"/>
              <a:gd name="connsiteX3" fmla="*/ 0 w 21600"/>
              <a:gd name="connsiteY3" fmla="*/ 18444 h 18444"/>
              <a:gd name="connsiteX4" fmla="*/ 0 w 21600"/>
              <a:gd name="connsiteY4" fmla="*/ 0 h 18444"/>
              <a:gd name="connsiteX0" fmla="*/ 0 w 21600"/>
              <a:gd name="connsiteY0" fmla="*/ 0 h 18444"/>
              <a:gd name="connsiteX1" fmla="*/ 21600 w 21600"/>
              <a:gd name="connsiteY1" fmla="*/ 0 h 18444"/>
              <a:gd name="connsiteX2" fmla="*/ 21600 w 21600"/>
              <a:gd name="connsiteY2" fmla="*/ 42 h 18444"/>
              <a:gd name="connsiteX3" fmla="*/ 0 w 21600"/>
              <a:gd name="connsiteY3" fmla="*/ 18444 h 18444"/>
              <a:gd name="connsiteX4" fmla="*/ 0 w 21600"/>
              <a:gd name="connsiteY4" fmla="*/ 0 h 18444"/>
              <a:gd name="connsiteX0" fmla="*/ 0 w 21600"/>
              <a:gd name="connsiteY0" fmla="*/ 0 h 18444"/>
              <a:gd name="connsiteX1" fmla="*/ 21600 w 21600"/>
              <a:gd name="connsiteY1" fmla="*/ 0 h 18444"/>
              <a:gd name="connsiteX2" fmla="*/ 21600 w 21600"/>
              <a:gd name="connsiteY2" fmla="*/ 42 h 18444"/>
              <a:gd name="connsiteX3" fmla="*/ 0 w 21600"/>
              <a:gd name="connsiteY3" fmla="*/ 18444 h 18444"/>
              <a:gd name="connsiteX4" fmla="*/ 0 w 21600"/>
              <a:gd name="connsiteY4" fmla="*/ 0 h 184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8444">
                <a:moveTo>
                  <a:pt x="0" y="0"/>
                </a:moveTo>
                <a:lnTo>
                  <a:pt x="21600" y="0"/>
                </a:lnTo>
                <a:lnTo>
                  <a:pt x="21600" y="42"/>
                </a:lnTo>
                <a:cubicBezTo>
                  <a:pt x="5290" y="2686"/>
                  <a:pt x="9283" y="18206"/>
                  <a:pt x="0" y="18444"/>
                </a:cubicBezTo>
                <a:lnTo>
                  <a:pt x="0" y="0"/>
                </a:lnTo>
                <a:close/>
              </a:path>
            </a:pathLst>
          </a:custGeom>
          <a:solidFill>
            <a:srgbClr val="00B050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Arial" pitchFamily="34" charset="0"/>
              </a:rPr>
              <a:t>                     </a:t>
            </a:r>
            <a:r>
              <a:rPr lang="en-US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Arial" pitchFamily="34" charset="0"/>
              </a:rPr>
              <a:t>4</a:t>
            </a:r>
            <a:endParaRPr lang="id-ID" b="1" dirty="0"/>
          </a:p>
        </p:txBody>
      </p:sp>
      <p:cxnSp>
        <p:nvCxnSpPr>
          <p:cNvPr id="43" name="Straight Connector 42"/>
          <p:cNvCxnSpPr/>
          <p:nvPr/>
        </p:nvCxnSpPr>
        <p:spPr>
          <a:xfrm flipV="1">
            <a:off x="0" y="642938"/>
            <a:ext cx="5786438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251520" y="642938"/>
            <a:ext cx="1071563" cy="7143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5" name="Content Placeholder 3"/>
          <p:cNvSpPr txBox="1">
            <a:spLocks/>
          </p:cNvSpPr>
          <p:nvPr/>
        </p:nvSpPr>
        <p:spPr bwMode="auto">
          <a:xfrm>
            <a:off x="149547" y="223155"/>
            <a:ext cx="3286125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Experimental Section</a:t>
            </a:r>
            <a:r>
              <a:rPr lang="id-ID" sz="2400" b="1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/>
            </a:r>
            <a:br>
              <a:rPr lang="id-ID" sz="2400" b="1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</a:br>
            <a:endParaRPr lang="id-ID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テキスト ボックス 7"/>
          <p:cNvSpPr txBox="1">
            <a:spLocks noChangeArrowheads="1"/>
          </p:cNvSpPr>
          <p:nvPr/>
        </p:nvSpPr>
        <p:spPr bwMode="auto">
          <a:xfrm>
            <a:off x="251520" y="5270438"/>
            <a:ext cx="7717928" cy="1323439"/>
          </a:xfrm>
          <a:prstGeom prst="rect">
            <a:avLst/>
          </a:prstGeom>
          <a:solidFill>
            <a:schemeClr val="bg1"/>
          </a:solidFill>
          <a:ln w="9525">
            <a:solidFill>
              <a:srgbClr val="193D0B"/>
            </a:solidFill>
            <a:prstDash val="sysDash"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rgbClr val="CC0000"/>
              </a:buClr>
              <a:buSzPct val="90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ja-JP" altLang="en-US" sz="1600" b="1" dirty="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rPr>
              <a:t>・ </a:t>
            </a:r>
            <a:r>
              <a:rPr lang="en-US" altLang="ja-JP" sz="16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Na</a:t>
            </a:r>
            <a:r>
              <a:rPr lang="en-US" altLang="ja-JP" sz="1600" b="1" baseline="-25000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2</a:t>
            </a:r>
            <a:r>
              <a:rPr lang="en-US" altLang="ja-JP" sz="16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WO</a:t>
            </a:r>
            <a:r>
              <a:rPr lang="en-US" altLang="ja-JP" sz="1600" b="1" baseline="-25000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4</a:t>
            </a:r>
            <a:r>
              <a:rPr lang="en-US" altLang="ja-JP" sz="2000" b="1" baseline="30000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.</a:t>
            </a:r>
            <a:r>
              <a:rPr lang="en-US" altLang="ja-JP" sz="16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2H</a:t>
            </a:r>
            <a:r>
              <a:rPr lang="en-US" altLang="ja-JP" sz="1600" b="1" baseline="-25000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2</a:t>
            </a:r>
            <a:r>
              <a:rPr lang="en-US" altLang="ja-JP" sz="16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O (3.75 g/ 11.4 </a:t>
            </a:r>
            <a:r>
              <a:rPr lang="en-US" altLang="ja-JP" sz="1600" b="1" dirty="0" err="1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mmol</a:t>
            </a:r>
            <a:r>
              <a:rPr lang="en-US" altLang="ja-JP" sz="16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) </a:t>
            </a: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ja-JP" altLang="en-US" sz="1600" b="1" dirty="0" smtClean="0">
                <a:latin typeface="Times New Roman" pitchFamily="18" charset="0"/>
                <a:ea typeface="ＭＳ Ｐゴシック" pitchFamily="50" charset="-128"/>
              </a:rPr>
              <a:t>・ </a:t>
            </a:r>
            <a:r>
              <a:rPr lang="en-US" altLang="ja-JP" sz="1600" b="1" dirty="0" smtClean="0">
                <a:latin typeface="Times New Roman" pitchFamily="18" charset="0"/>
                <a:ea typeface="ＭＳ Ｐゴシック" pitchFamily="50" charset="-128"/>
              </a:rPr>
              <a:t>H</a:t>
            </a:r>
            <a:r>
              <a:rPr lang="en-US" altLang="ja-JP" sz="1600" b="1" baseline="-25000" dirty="0" smtClean="0">
                <a:latin typeface="Times New Roman" pitchFamily="18" charset="0"/>
                <a:ea typeface="ＭＳ Ｐゴシック" pitchFamily="50" charset="-128"/>
              </a:rPr>
              <a:t>2</a:t>
            </a:r>
            <a:r>
              <a:rPr lang="en-US" altLang="ja-JP" sz="1600" b="1" dirty="0" smtClean="0">
                <a:latin typeface="Times New Roman" pitchFamily="18" charset="0"/>
                <a:ea typeface="ＭＳ Ｐゴシック" pitchFamily="50" charset="-128"/>
              </a:rPr>
              <a:t>O (15 mL)</a:t>
            </a: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ja-JP" altLang="en-US" sz="1600" b="1" dirty="0">
                <a:latin typeface="Times New Roman" pitchFamily="18" charset="0"/>
                <a:ea typeface="ＭＳ Ｐゴシック" pitchFamily="50" charset="-128"/>
              </a:rPr>
              <a:t>・ </a:t>
            </a:r>
            <a:r>
              <a:rPr lang="en-US" altLang="ja-JP" sz="16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NaAsO</a:t>
            </a:r>
            <a:r>
              <a:rPr lang="en-US" altLang="ja-JP" sz="1600" b="1" baseline="-25000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2</a:t>
            </a:r>
            <a:r>
              <a:rPr lang="en-US" altLang="ja-JP" sz="1600" b="1" dirty="0" smtClean="0">
                <a:latin typeface="Times New Roman" pitchFamily="18" charset="0"/>
                <a:ea typeface="ＭＳ Ｐゴシック" pitchFamily="50" charset="-128"/>
              </a:rPr>
              <a:t> (0.13 g/ 1.0 </a:t>
            </a:r>
            <a:r>
              <a:rPr lang="en-US" altLang="ja-JP" sz="1600" b="1" dirty="0" err="1" smtClean="0">
                <a:latin typeface="Times New Roman" pitchFamily="18" charset="0"/>
                <a:ea typeface="ＭＳ Ｐゴシック" pitchFamily="50" charset="-128"/>
              </a:rPr>
              <a:t>mmol</a:t>
            </a:r>
            <a:r>
              <a:rPr lang="en-US" altLang="ja-JP" sz="1600" b="1" dirty="0" smtClean="0">
                <a:latin typeface="Times New Roman" pitchFamily="18" charset="0"/>
                <a:ea typeface="ＭＳ Ｐゴシック" pitchFamily="50" charset="-128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ja-JP" altLang="en-US" sz="1600" b="1" dirty="0" smtClean="0">
                <a:latin typeface="Times New Roman" pitchFamily="18" charset="0"/>
                <a:ea typeface="ＭＳ Ｐゴシック" pitchFamily="50" charset="-128"/>
              </a:rPr>
              <a:t>・ </a:t>
            </a:r>
            <a:r>
              <a:rPr lang="en-US" altLang="ja-JP" sz="1600" b="1" dirty="0" smtClean="0">
                <a:latin typeface="Times New Roman" pitchFamily="18" charset="0"/>
                <a:ea typeface="ＭＳ Ｐゴシック" pitchFamily="50" charset="-128"/>
              </a:rPr>
              <a:t>H</a:t>
            </a:r>
            <a:r>
              <a:rPr lang="en-US" altLang="ja-JP" sz="1600" b="1" baseline="-25000" dirty="0" smtClean="0">
                <a:latin typeface="Times New Roman" pitchFamily="18" charset="0"/>
                <a:ea typeface="ＭＳ Ｐゴシック" pitchFamily="50" charset="-128"/>
              </a:rPr>
              <a:t>3</a:t>
            </a:r>
            <a:r>
              <a:rPr lang="en-US" altLang="ja-JP" sz="1600" b="1" dirty="0" smtClean="0">
                <a:latin typeface="Times New Roman" pitchFamily="18" charset="0"/>
                <a:ea typeface="ＭＳ Ｐゴシック" pitchFamily="50" charset="-128"/>
              </a:rPr>
              <a:t>PO</a:t>
            </a:r>
            <a:r>
              <a:rPr lang="en-US" altLang="ja-JP" sz="1600" b="1" baseline="-25000" dirty="0" smtClean="0">
                <a:latin typeface="Times New Roman" pitchFamily="18" charset="0"/>
                <a:ea typeface="ＭＳ Ｐゴシック" pitchFamily="50" charset="-128"/>
              </a:rPr>
              <a:t>3</a:t>
            </a:r>
            <a:r>
              <a:rPr lang="en-US" altLang="ja-JP" sz="1600" b="1" dirty="0" smtClean="0">
                <a:latin typeface="Times New Roman" pitchFamily="18" charset="0"/>
                <a:ea typeface="ＭＳ Ｐゴシック" pitchFamily="50" charset="-128"/>
              </a:rPr>
              <a:t> (0.04 g/ 0.49 </a:t>
            </a:r>
            <a:r>
              <a:rPr lang="en-US" altLang="ja-JP" sz="1600" b="1" dirty="0" err="1" smtClean="0">
                <a:latin typeface="Times New Roman" pitchFamily="18" charset="0"/>
                <a:ea typeface="ＭＳ Ｐゴシック" pitchFamily="50" charset="-128"/>
              </a:rPr>
              <a:t>mmol</a:t>
            </a:r>
            <a:r>
              <a:rPr lang="en-US" altLang="ja-JP" sz="1600" b="1" dirty="0" smtClean="0">
                <a:latin typeface="Times New Roman" pitchFamily="18" charset="0"/>
                <a:ea typeface="ＭＳ Ｐゴシック" pitchFamily="50" charset="-128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ja-JP" altLang="en-US" sz="1600" b="1" dirty="0" smtClean="0">
                <a:latin typeface="Times New Roman" pitchFamily="18" charset="0"/>
                <a:ea typeface="ＭＳ Ｐゴシック" pitchFamily="50" charset="-128"/>
              </a:rPr>
              <a:t>・ </a:t>
            </a:r>
            <a:r>
              <a:rPr lang="en-US" altLang="ja-JP" sz="1600" b="1" dirty="0" smtClean="0">
                <a:latin typeface="Times New Roman" pitchFamily="18" charset="0"/>
                <a:ea typeface="ＭＳ Ｐゴシック" pitchFamily="50" charset="-128"/>
              </a:rPr>
              <a:t>CH</a:t>
            </a:r>
            <a:r>
              <a:rPr lang="en-US" altLang="ja-JP" sz="1600" b="1" baseline="-25000" dirty="0" smtClean="0">
                <a:latin typeface="Times New Roman" pitchFamily="18" charset="0"/>
                <a:ea typeface="ＭＳ Ｐゴシック" pitchFamily="50" charset="-128"/>
              </a:rPr>
              <a:t>3</a:t>
            </a:r>
            <a:r>
              <a:rPr lang="en-US" altLang="ja-JP" sz="1600" b="1" dirty="0" smtClean="0">
                <a:latin typeface="Times New Roman" pitchFamily="18" charset="0"/>
                <a:ea typeface="ＭＳ Ｐゴシック" pitchFamily="50" charset="-128"/>
              </a:rPr>
              <a:t>NHCH</a:t>
            </a:r>
            <a:r>
              <a:rPr lang="en-US" altLang="ja-JP" sz="1600" b="1" baseline="-25000" dirty="0" smtClean="0">
                <a:latin typeface="Times New Roman" pitchFamily="18" charset="0"/>
                <a:ea typeface="ＭＳ Ｐゴシック" pitchFamily="50" charset="-128"/>
              </a:rPr>
              <a:t>3</a:t>
            </a:r>
            <a:r>
              <a:rPr lang="en-US" altLang="ja-JP" sz="1600" b="1" baseline="30000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.</a:t>
            </a:r>
            <a:r>
              <a:rPr lang="en-US" altLang="ja-JP" sz="1600" b="1" dirty="0" smtClean="0">
                <a:latin typeface="Times New Roman" pitchFamily="18" charset="0"/>
                <a:ea typeface="ＭＳ Ｐゴシック" pitchFamily="50" charset="-128"/>
              </a:rPr>
              <a:t>HCl (1.75 g/ 21.5 </a:t>
            </a:r>
            <a:r>
              <a:rPr lang="en-US" altLang="ja-JP" sz="1600" b="1" dirty="0" err="1" smtClean="0">
                <a:latin typeface="Times New Roman" pitchFamily="18" charset="0"/>
                <a:ea typeface="ＭＳ Ｐゴシック" pitchFamily="50" charset="-128"/>
              </a:rPr>
              <a:t>mmol</a:t>
            </a:r>
            <a:r>
              <a:rPr lang="en-US" altLang="ja-JP" sz="1600" b="1" dirty="0" smtClean="0">
                <a:latin typeface="Times New Roman" pitchFamily="18" charset="0"/>
                <a:ea typeface="ＭＳ Ｐゴシック" pitchFamily="50" charset="-128"/>
              </a:rPr>
              <a:t>)</a:t>
            </a:r>
            <a:endParaRPr lang="en-US" altLang="ja-JP" sz="1050" b="1" dirty="0" smtClean="0">
              <a:latin typeface="Times New Roman" panose="02020603050405020304" pitchFamily="18" charset="0"/>
              <a:ea typeface="ＭＳ Ｐゴシック" pitchFamily="50" charset="-128"/>
              <a:cs typeface="Times New Roman" panose="02020603050405020304" pitchFamily="18" charset="0"/>
            </a:endParaRPr>
          </a:p>
        </p:txBody>
      </p:sp>
      <p:sp>
        <p:nvSpPr>
          <p:cNvPr id="13" name="テキスト ボックス 13"/>
          <p:cNvSpPr txBox="1">
            <a:spLocks noChangeArrowheads="1"/>
          </p:cNvSpPr>
          <p:nvPr/>
        </p:nvSpPr>
        <p:spPr bwMode="auto">
          <a:xfrm>
            <a:off x="1211209" y="2453164"/>
            <a:ext cx="109740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rgbClr val="CC0000"/>
              </a:buClr>
              <a:buSzPct val="90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1600" b="1" dirty="0" smtClean="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rPr>
              <a:t>Stirring</a:t>
            </a:r>
          </a:p>
        </p:txBody>
      </p:sp>
      <p:sp>
        <p:nvSpPr>
          <p:cNvPr id="15" name="右矢印 5"/>
          <p:cNvSpPr/>
          <p:nvPr/>
        </p:nvSpPr>
        <p:spPr>
          <a:xfrm>
            <a:off x="1245498" y="2709891"/>
            <a:ext cx="1368425" cy="352425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7" name="右矢印 5"/>
          <p:cNvSpPr/>
          <p:nvPr/>
        </p:nvSpPr>
        <p:spPr>
          <a:xfrm>
            <a:off x="4007190" y="2764090"/>
            <a:ext cx="1368425" cy="352425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4" name="テキスト ボックス 7"/>
          <p:cNvSpPr txBox="1">
            <a:spLocks noChangeArrowheads="1"/>
          </p:cNvSpPr>
          <p:nvPr/>
        </p:nvSpPr>
        <p:spPr bwMode="auto">
          <a:xfrm>
            <a:off x="266700" y="879475"/>
            <a:ext cx="8481763" cy="338554"/>
          </a:xfrm>
          <a:prstGeom prst="rect">
            <a:avLst/>
          </a:prstGeom>
          <a:solidFill>
            <a:schemeClr val="bg1"/>
          </a:solidFill>
          <a:ln w="9525">
            <a:solidFill>
              <a:srgbClr val="193D0B"/>
            </a:solidFill>
            <a:prstDash val="sysDash"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rgbClr val="CC0000"/>
              </a:buClr>
              <a:buSzPct val="90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9pPr>
          </a:lstStyle>
          <a:p>
            <a:r>
              <a:rPr lang="en-US" altLang="ja-JP" sz="16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Synthesis of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16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16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N)</a:t>
            </a:r>
            <a:r>
              <a:rPr lang="en-US" sz="16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16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[H</a:t>
            </a:r>
            <a:r>
              <a:rPr lang="en-US" sz="16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16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en-US" sz="16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16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64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16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224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]·25H</a:t>
            </a:r>
            <a:r>
              <a:rPr lang="en-US" sz="16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					(As</a:t>
            </a:r>
            <a:r>
              <a:rPr lang="en-US" sz="16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16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ja-JP" sz="1050" b="1" dirty="0" smtClean="0">
              <a:solidFill>
                <a:srgbClr val="000000"/>
              </a:solidFill>
              <a:latin typeface="Times New Roman" pitchFamily="18" charset="0"/>
              <a:ea typeface="ＭＳ Ｐゴシック" pitchFamily="50" charset="-128"/>
              <a:cs typeface="Times New Roman" pitchFamily="18" charset="0"/>
            </a:endParaRPr>
          </a:p>
        </p:txBody>
      </p:sp>
      <p:grpSp>
        <p:nvGrpSpPr>
          <p:cNvPr id="22" name="グループ化 228"/>
          <p:cNvGrpSpPr>
            <a:grpSpLocks/>
          </p:cNvGrpSpPr>
          <p:nvPr/>
        </p:nvGrpSpPr>
        <p:grpSpPr bwMode="auto">
          <a:xfrm>
            <a:off x="3221532" y="2363093"/>
            <a:ext cx="625475" cy="777875"/>
            <a:chOff x="17775724" y="15651517"/>
            <a:chExt cx="592310" cy="1055844"/>
          </a:xfrm>
        </p:grpSpPr>
        <p:sp>
          <p:nvSpPr>
            <p:cNvPr id="23" name="円柱 79"/>
            <p:cNvSpPr/>
            <p:nvPr/>
          </p:nvSpPr>
          <p:spPr>
            <a:xfrm>
              <a:off x="17775724" y="15651517"/>
              <a:ext cx="592310" cy="1051534"/>
            </a:xfrm>
            <a:prstGeom prst="can">
              <a:avLst>
                <a:gd name="adj" fmla="val 14841"/>
              </a:avLst>
            </a:prstGeom>
            <a:solidFill>
              <a:schemeClr val="bg1"/>
            </a:solidFill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1050">
                <a:solidFill>
                  <a:schemeClr val="tx2"/>
                </a:solidFill>
              </a:endParaRPr>
            </a:p>
          </p:txBody>
        </p:sp>
        <p:sp>
          <p:nvSpPr>
            <p:cNvPr id="24" name="円柱 81"/>
            <p:cNvSpPr/>
            <p:nvPr/>
          </p:nvSpPr>
          <p:spPr>
            <a:xfrm>
              <a:off x="17778731" y="16233309"/>
              <a:ext cx="583290" cy="474052"/>
            </a:xfrm>
            <a:prstGeom prst="can">
              <a:avLst>
                <a:gd name="adj" fmla="val 29182"/>
              </a:avLst>
            </a:prstGeom>
            <a:solidFill>
              <a:srgbClr val="FFFFFF"/>
            </a:solidFill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1050">
                <a:solidFill>
                  <a:schemeClr val="tx2"/>
                </a:solidFill>
              </a:endParaRPr>
            </a:p>
          </p:txBody>
        </p:sp>
      </p:grpSp>
      <p:sp>
        <p:nvSpPr>
          <p:cNvPr id="37" name="テキスト ボックス 82"/>
          <p:cNvSpPr txBox="1">
            <a:spLocks noChangeArrowheads="1"/>
          </p:cNvSpPr>
          <p:nvPr/>
        </p:nvSpPr>
        <p:spPr bwMode="auto">
          <a:xfrm>
            <a:off x="149547" y="1532692"/>
            <a:ext cx="2694261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rgbClr val="CC0000"/>
              </a:buClr>
              <a:buSzPct val="90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11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11.40 </a:t>
            </a:r>
            <a:r>
              <a:rPr lang="en-US" altLang="ja-JP" sz="1100" b="1" dirty="0" err="1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mmol</a:t>
            </a:r>
            <a:r>
              <a:rPr lang="en-US" altLang="ja-JP" sz="11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 Na</a:t>
            </a:r>
            <a:r>
              <a:rPr lang="en-US" altLang="ja-JP" sz="1100" b="1" baseline="-25000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2</a:t>
            </a:r>
            <a:r>
              <a:rPr lang="en-US" altLang="ja-JP" sz="11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WO</a:t>
            </a:r>
            <a:r>
              <a:rPr lang="en-US" altLang="ja-JP" sz="1100" b="1" baseline="-25000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4</a:t>
            </a:r>
            <a:r>
              <a:rPr lang="en-US" altLang="ja-JP" sz="11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-2H</a:t>
            </a:r>
            <a:r>
              <a:rPr lang="en-US" altLang="ja-JP" sz="1100" b="1" baseline="-25000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2</a:t>
            </a:r>
            <a:r>
              <a:rPr lang="en-US" altLang="ja-JP" sz="11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O,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11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1.0 </a:t>
            </a:r>
            <a:r>
              <a:rPr lang="en-US" altLang="ja-JP" sz="1100" b="1" dirty="0" err="1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mmol</a:t>
            </a:r>
            <a:r>
              <a:rPr lang="en-US" altLang="ja-JP" sz="11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 NaAsO</a:t>
            </a:r>
            <a:r>
              <a:rPr lang="en-US" altLang="ja-JP" sz="1100" b="1" baseline="-25000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2</a:t>
            </a:r>
            <a:r>
              <a:rPr lang="en-US" altLang="ja-JP" sz="11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, 0.49 </a:t>
            </a:r>
            <a:r>
              <a:rPr lang="en-US" altLang="ja-JP" sz="1100" b="1" dirty="0" err="1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mmol</a:t>
            </a:r>
            <a:r>
              <a:rPr lang="en-US" altLang="ja-JP" sz="11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 H</a:t>
            </a:r>
            <a:r>
              <a:rPr lang="en-US" altLang="ja-JP" sz="1100" b="1" baseline="-25000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3</a:t>
            </a:r>
            <a:r>
              <a:rPr lang="en-US" altLang="ja-JP" sz="11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PO</a:t>
            </a:r>
            <a:r>
              <a:rPr lang="en-US" altLang="ja-JP" sz="1100" b="1" baseline="-25000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3 </a:t>
            </a:r>
            <a:r>
              <a:rPr lang="en-US" altLang="ja-JP" sz="11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 and 21.5 </a:t>
            </a:r>
            <a:r>
              <a:rPr lang="en-US" altLang="ja-JP" sz="1100" b="1" dirty="0" err="1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mmol</a:t>
            </a:r>
            <a:r>
              <a:rPr lang="en-US" altLang="ja-JP" sz="11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 CH</a:t>
            </a:r>
            <a:r>
              <a:rPr lang="en-US" altLang="ja-JP" sz="1100" b="1" baseline="-25000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3</a:t>
            </a:r>
            <a:r>
              <a:rPr lang="en-US" altLang="ja-JP" sz="11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NHCH</a:t>
            </a:r>
            <a:r>
              <a:rPr lang="en-US" altLang="ja-JP" sz="1100" b="1" baseline="-25000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3</a:t>
            </a:r>
            <a:r>
              <a:rPr lang="en-US" altLang="ja-JP" sz="1100" b="1" baseline="30000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.</a:t>
            </a:r>
            <a:r>
              <a:rPr lang="en-US" altLang="ja-JP" sz="11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HCl</a:t>
            </a:r>
            <a:endParaRPr lang="ja-JP" altLang="en-US" sz="1100" b="1" baseline="-25000" dirty="0">
              <a:solidFill>
                <a:schemeClr val="tx2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38" name="テキスト ボックス 82"/>
          <p:cNvSpPr txBox="1">
            <a:spLocks noChangeArrowheads="1"/>
          </p:cNvSpPr>
          <p:nvPr/>
        </p:nvSpPr>
        <p:spPr bwMode="auto">
          <a:xfrm>
            <a:off x="3376413" y="1625561"/>
            <a:ext cx="213254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rgbClr val="CC0000"/>
              </a:buClr>
              <a:buSzPct val="90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1400" b="1" dirty="0" smtClean="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rPr>
              <a:t>pH adjustment to 4.3 using 6 M </a:t>
            </a:r>
            <a:r>
              <a:rPr lang="en-US" altLang="ja-JP" sz="1400" b="1" dirty="0" err="1" smtClean="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rPr>
              <a:t>HCl</a:t>
            </a:r>
            <a:endParaRPr lang="ja-JP" altLang="en-US" sz="1600" b="1" dirty="0">
              <a:solidFill>
                <a:schemeClr val="tx2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grpSp>
        <p:nvGrpSpPr>
          <p:cNvPr id="39" name="グループ化 228"/>
          <p:cNvGrpSpPr>
            <a:grpSpLocks/>
          </p:cNvGrpSpPr>
          <p:nvPr/>
        </p:nvGrpSpPr>
        <p:grpSpPr bwMode="auto">
          <a:xfrm>
            <a:off x="5606363" y="2348358"/>
            <a:ext cx="625475" cy="777875"/>
            <a:chOff x="17775724" y="15651517"/>
            <a:chExt cx="592310" cy="1055844"/>
          </a:xfrm>
        </p:grpSpPr>
        <p:sp>
          <p:nvSpPr>
            <p:cNvPr id="40" name="円柱 79"/>
            <p:cNvSpPr/>
            <p:nvPr/>
          </p:nvSpPr>
          <p:spPr>
            <a:xfrm>
              <a:off x="17775724" y="15651517"/>
              <a:ext cx="592310" cy="1051534"/>
            </a:xfrm>
            <a:prstGeom prst="can">
              <a:avLst>
                <a:gd name="adj" fmla="val 14841"/>
              </a:avLst>
            </a:prstGeom>
            <a:solidFill>
              <a:schemeClr val="bg1"/>
            </a:solidFill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1050">
                <a:solidFill>
                  <a:schemeClr val="tx2"/>
                </a:solidFill>
              </a:endParaRPr>
            </a:p>
          </p:txBody>
        </p:sp>
        <p:sp>
          <p:nvSpPr>
            <p:cNvPr id="42" name="円柱 81"/>
            <p:cNvSpPr/>
            <p:nvPr/>
          </p:nvSpPr>
          <p:spPr>
            <a:xfrm>
              <a:off x="17778731" y="16233309"/>
              <a:ext cx="583290" cy="474052"/>
            </a:xfrm>
            <a:prstGeom prst="can">
              <a:avLst>
                <a:gd name="adj" fmla="val 29182"/>
              </a:avLst>
            </a:prstGeom>
            <a:solidFill>
              <a:srgbClr val="FFFFFF"/>
            </a:solidFill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1050">
                <a:solidFill>
                  <a:schemeClr val="tx2"/>
                </a:solidFill>
              </a:endParaRPr>
            </a:p>
          </p:txBody>
        </p:sp>
      </p:grpSp>
      <p:sp>
        <p:nvSpPr>
          <p:cNvPr id="47" name="右矢印 5"/>
          <p:cNvSpPr/>
          <p:nvPr/>
        </p:nvSpPr>
        <p:spPr>
          <a:xfrm>
            <a:off x="6347798" y="2704485"/>
            <a:ext cx="1368425" cy="352425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2" name="右矢印 5"/>
          <p:cNvSpPr/>
          <p:nvPr/>
        </p:nvSpPr>
        <p:spPr>
          <a:xfrm rot="5400000">
            <a:off x="8048393" y="3370467"/>
            <a:ext cx="567833" cy="146240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3" name="テキスト ボックス 82"/>
          <p:cNvSpPr txBox="1">
            <a:spLocks noChangeArrowheads="1"/>
          </p:cNvSpPr>
          <p:nvPr/>
        </p:nvSpPr>
        <p:spPr bwMode="auto">
          <a:xfrm>
            <a:off x="3232546" y="3828250"/>
            <a:ext cx="2420276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rgbClr val="CC0000"/>
              </a:buClr>
              <a:buSzPct val="90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1400" b="1" dirty="0" smtClean="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rPr>
              <a:t>Colorless needle-shape crystal, </a:t>
            </a:r>
            <a:r>
              <a:rPr lang="en-US" altLang="ja-JP" sz="1400" b="1" dirty="0" smtClean="0">
                <a:solidFill>
                  <a:srgbClr val="FF0000"/>
                </a:solidFill>
                <a:latin typeface="Times New Roman" pitchFamily="18" charset="0"/>
                <a:ea typeface="ＭＳ Ｐゴシック" pitchFamily="50" charset="-128"/>
              </a:rPr>
              <a:t>9.3% (based on P)</a:t>
            </a:r>
            <a:r>
              <a:rPr lang="en-US" altLang="ja-JP" sz="1400" b="1" dirty="0" smtClean="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rPr>
              <a:t> isolated after 2 week.</a:t>
            </a:r>
            <a:endParaRPr lang="ja-JP" altLang="en-US" sz="1600" b="1" dirty="0">
              <a:solidFill>
                <a:schemeClr val="tx2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grpSp>
        <p:nvGrpSpPr>
          <p:cNvPr id="29" name="グループ化 228"/>
          <p:cNvGrpSpPr>
            <a:grpSpLocks/>
          </p:cNvGrpSpPr>
          <p:nvPr/>
        </p:nvGrpSpPr>
        <p:grpSpPr bwMode="auto">
          <a:xfrm>
            <a:off x="326178" y="2383588"/>
            <a:ext cx="625475" cy="777875"/>
            <a:chOff x="17775724" y="15651517"/>
            <a:chExt cx="592310" cy="1055844"/>
          </a:xfrm>
        </p:grpSpPr>
        <p:sp>
          <p:nvSpPr>
            <p:cNvPr id="30" name="円柱 79"/>
            <p:cNvSpPr/>
            <p:nvPr/>
          </p:nvSpPr>
          <p:spPr>
            <a:xfrm>
              <a:off x="17775724" y="15651517"/>
              <a:ext cx="592310" cy="1051534"/>
            </a:xfrm>
            <a:prstGeom prst="can">
              <a:avLst>
                <a:gd name="adj" fmla="val 14841"/>
              </a:avLst>
            </a:prstGeom>
            <a:solidFill>
              <a:schemeClr val="bg1"/>
            </a:solidFill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1050">
                <a:solidFill>
                  <a:schemeClr val="tx2"/>
                </a:solidFill>
              </a:endParaRPr>
            </a:p>
          </p:txBody>
        </p:sp>
        <p:sp>
          <p:nvSpPr>
            <p:cNvPr id="31" name="円柱 81"/>
            <p:cNvSpPr/>
            <p:nvPr/>
          </p:nvSpPr>
          <p:spPr>
            <a:xfrm>
              <a:off x="17778731" y="16233309"/>
              <a:ext cx="583290" cy="474052"/>
            </a:xfrm>
            <a:prstGeom prst="can">
              <a:avLst>
                <a:gd name="adj" fmla="val 29182"/>
              </a:avLst>
            </a:prstGeom>
            <a:solidFill>
              <a:srgbClr val="FFFFFF"/>
            </a:solidFill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1050">
                <a:solidFill>
                  <a:schemeClr val="tx2"/>
                </a:solidFill>
              </a:endParaRPr>
            </a:p>
          </p:txBody>
        </p:sp>
      </p:grpSp>
      <p:sp>
        <p:nvSpPr>
          <p:cNvPr id="32" name="右矢印 5"/>
          <p:cNvSpPr/>
          <p:nvPr/>
        </p:nvSpPr>
        <p:spPr>
          <a:xfrm rot="5400000">
            <a:off x="348972" y="2397305"/>
            <a:ext cx="567833" cy="146240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3" name="テキスト ボックス 82"/>
          <p:cNvSpPr txBox="1">
            <a:spLocks noChangeArrowheads="1"/>
          </p:cNvSpPr>
          <p:nvPr/>
        </p:nvSpPr>
        <p:spPr bwMode="auto">
          <a:xfrm>
            <a:off x="231702" y="2900595"/>
            <a:ext cx="88664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rgbClr val="CC0000"/>
              </a:buClr>
              <a:buSzPct val="90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10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15 mL H</a:t>
            </a:r>
            <a:r>
              <a:rPr lang="en-US" altLang="ja-JP" sz="1000" b="1" baseline="-25000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2</a:t>
            </a:r>
            <a:r>
              <a:rPr lang="en-US" altLang="ja-JP" sz="10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O</a:t>
            </a:r>
            <a:endParaRPr lang="ja-JP" altLang="en-US" sz="1000" b="1" dirty="0">
              <a:solidFill>
                <a:schemeClr val="tx2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55" name="右矢印 5"/>
          <p:cNvSpPr/>
          <p:nvPr/>
        </p:nvSpPr>
        <p:spPr>
          <a:xfrm rot="5400000">
            <a:off x="3236221" y="2393407"/>
            <a:ext cx="567833" cy="146240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2" name="テキスト ボックス 82"/>
          <p:cNvSpPr txBox="1">
            <a:spLocks noChangeArrowheads="1"/>
          </p:cNvSpPr>
          <p:nvPr/>
        </p:nvSpPr>
        <p:spPr bwMode="auto">
          <a:xfrm>
            <a:off x="6690628" y="3190403"/>
            <a:ext cx="162587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rgbClr val="CC0000"/>
              </a:buClr>
              <a:buSzPct val="90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1400" b="1" dirty="0" smtClean="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rPr>
              <a:t>Powder Filtration</a:t>
            </a:r>
            <a:endParaRPr lang="ja-JP" altLang="en-US" sz="1600" b="1" dirty="0">
              <a:solidFill>
                <a:schemeClr val="tx2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63" name="右矢印 5"/>
          <p:cNvSpPr/>
          <p:nvPr/>
        </p:nvSpPr>
        <p:spPr>
          <a:xfrm rot="10800000">
            <a:off x="6569290" y="4072111"/>
            <a:ext cx="1368425" cy="352425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9" name="テキスト ボックス 13"/>
          <p:cNvSpPr txBox="1">
            <a:spLocks noChangeArrowheads="1"/>
          </p:cNvSpPr>
          <p:nvPr/>
        </p:nvSpPr>
        <p:spPr bwMode="auto">
          <a:xfrm>
            <a:off x="6545059" y="4413026"/>
            <a:ext cx="184504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rgbClr val="CC0000"/>
              </a:buClr>
              <a:buSzPct val="90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1400" b="1" dirty="0" smtClean="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rPr>
              <a:t>Slow evaporation</a:t>
            </a:r>
          </a:p>
        </p:txBody>
      </p:sp>
      <p:sp>
        <p:nvSpPr>
          <p:cNvPr id="91" name="テキスト ボックス 13"/>
          <p:cNvSpPr txBox="1">
            <a:spLocks noChangeArrowheads="1"/>
          </p:cNvSpPr>
          <p:nvPr/>
        </p:nvSpPr>
        <p:spPr bwMode="auto">
          <a:xfrm>
            <a:off x="6258559" y="2303757"/>
            <a:ext cx="175557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rgbClr val="CC0000"/>
              </a:buClr>
              <a:buSzPct val="90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1400" b="1" dirty="0" smtClean="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rPr>
              <a:t>Heated 60</a:t>
            </a:r>
            <a:r>
              <a:rPr lang="en-US" altLang="ja-JP" sz="1400" b="1" baseline="30000" dirty="0" smtClean="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rPr>
              <a:t>o</a:t>
            </a:r>
            <a:r>
              <a:rPr lang="en-US" altLang="ja-JP" sz="1400" b="1" dirty="0" smtClean="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rPr>
              <a:t>C, 35 min</a:t>
            </a:r>
          </a:p>
        </p:txBody>
      </p:sp>
      <p:grpSp>
        <p:nvGrpSpPr>
          <p:cNvPr id="92" name="グループ化 228"/>
          <p:cNvGrpSpPr>
            <a:grpSpLocks/>
          </p:cNvGrpSpPr>
          <p:nvPr/>
        </p:nvGrpSpPr>
        <p:grpSpPr bwMode="auto">
          <a:xfrm>
            <a:off x="8032958" y="2273071"/>
            <a:ext cx="625475" cy="777875"/>
            <a:chOff x="17775724" y="15651517"/>
            <a:chExt cx="592310" cy="1055844"/>
          </a:xfrm>
        </p:grpSpPr>
        <p:sp>
          <p:nvSpPr>
            <p:cNvPr id="93" name="円柱 79"/>
            <p:cNvSpPr/>
            <p:nvPr/>
          </p:nvSpPr>
          <p:spPr>
            <a:xfrm>
              <a:off x="17775724" y="15651517"/>
              <a:ext cx="592310" cy="1051534"/>
            </a:xfrm>
            <a:prstGeom prst="can">
              <a:avLst>
                <a:gd name="adj" fmla="val 14841"/>
              </a:avLst>
            </a:prstGeom>
            <a:solidFill>
              <a:schemeClr val="bg1"/>
            </a:solidFill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1050">
                <a:solidFill>
                  <a:schemeClr val="tx2"/>
                </a:solidFill>
              </a:endParaRPr>
            </a:p>
          </p:txBody>
        </p:sp>
        <p:sp>
          <p:nvSpPr>
            <p:cNvPr id="94" name="円柱 81"/>
            <p:cNvSpPr/>
            <p:nvPr/>
          </p:nvSpPr>
          <p:spPr>
            <a:xfrm>
              <a:off x="17778731" y="16233309"/>
              <a:ext cx="583290" cy="474052"/>
            </a:xfrm>
            <a:prstGeom prst="can">
              <a:avLst>
                <a:gd name="adj" fmla="val 29182"/>
              </a:avLst>
            </a:prstGeom>
            <a:solidFill>
              <a:srgbClr val="FFFFFF"/>
            </a:solidFill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1050">
                <a:solidFill>
                  <a:schemeClr val="tx2"/>
                </a:solidFill>
              </a:endParaRPr>
            </a:p>
          </p:txBody>
        </p:sp>
      </p:grpSp>
      <p:grpSp>
        <p:nvGrpSpPr>
          <p:cNvPr id="95" name="グループ化 228"/>
          <p:cNvGrpSpPr>
            <a:grpSpLocks/>
          </p:cNvGrpSpPr>
          <p:nvPr/>
        </p:nvGrpSpPr>
        <p:grpSpPr bwMode="auto">
          <a:xfrm>
            <a:off x="8032958" y="3859385"/>
            <a:ext cx="625475" cy="777875"/>
            <a:chOff x="17775724" y="15651517"/>
            <a:chExt cx="592310" cy="1055844"/>
          </a:xfrm>
        </p:grpSpPr>
        <p:sp>
          <p:nvSpPr>
            <p:cNvPr id="96" name="円柱 79"/>
            <p:cNvSpPr/>
            <p:nvPr/>
          </p:nvSpPr>
          <p:spPr>
            <a:xfrm>
              <a:off x="17775724" y="15651517"/>
              <a:ext cx="592310" cy="1051534"/>
            </a:xfrm>
            <a:prstGeom prst="can">
              <a:avLst>
                <a:gd name="adj" fmla="val 14841"/>
              </a:avLst>
            </a:prstGeom>
            <a:solidFill>
              <a:schemeClr val="bg1"/>
            </a:solidFill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1050">
                <a:solidFill>
                  <a:schemeClr val="tx2"/>
                </a:solidFill>
              </a:endParaRPr>
            </a:p>
          </p:txBody>
        </p:sp>
        <p:sp>
          <p:nvSpPr>
            <p:cNvPr id="97" name="円柱 81"/>
            <p:cNvSpPr/>
            <p:nvPr/>
          </p:nvSpPr>
          <p:spPr>
            <a:xfrm>
              <a:off x="17778731" y="16233309"/>
              <a:ext cx="583290" cy="474052"/>
            </a:xfrm>
            <a:prstGeom prst="can">
              <a:avLst>
                <a:gd name="adj" fmla="val 29182"/>
              </a:avLst>
            </a:prstGeom>
            <a:solidFill>
              <a:srgbClr val="FFFFFF"/>
            </a:solidFill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1050">
                <a:solidFill>
                  <a:schemeClr val="tx2"/>
                </a:solidFill>
              </a:endParaRPr>
            </a:p>
          </p:txBody>
        </p:sp>
      </p:grpSp>
      <p:grpSp>
        <p:nvGrpSpPr>
          <p:cNvPr id="101" name="グループ化 228"/>
          <p:cNvGrpSpPr>
            <a:grpSpLocks/>
          </p:cNvGrpSpPr>
          <p:nvPr/>
        </p:nvGrpSpPr>
        <p:grpSpPr bwMode="auto">
          <a:xfrm>
            <a:off x="5796136" y="3799326"/>
            <a:ext cx="625475" cy="777875"/>
            <a:chOff x="17775724" y="15651517"/>
            <a:chExt cx="592310" cy="1055844"/>
          </a:xfrm>
        </p:grpSpPr>
        <p:sp>
          <p:nvSpPr>
            <p:cNvPr id="102" name="円柱 79"/>
            <p:cNvSpPr/>
            <p:nvPr/>
          </p:nvSpPr>
          <p:spPr>
            <a:xfrm>
              <a:off x="17775724" y="15651517"/>
              <a:ext cx="592310" cy="1051534"/>
            </a:xfrm>
            <a:prstGeom prst="can">
              <a:avLst>
                <a:gd name="adj" fmla="val 14841"/>
              </a:avLst>
            </a:prstGeom>
            <a:solidFill>
              <a:schemeClr val="bg1"/>
            </a:solidFill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1050">
                <a:solidFill>
                  <a:schemeClr val="tx2"/>
                </a:solidFill>
              </a:endParaRPr>
            </a:p>
          </p:txBody>
        </p:sp>
        <p:sp>
          <p:nvSpPr>
            <p:cNvPr id="103" name="円柱 81"/>
            <p:cNvSpPr/>
            <p:nvPr/>
          </p:nvSpPr>
          <p:spPr>
            <a:xfrm>
              <a:off x="17778731" y="16233309"/>
              <a:ext cx="583290" cy="474052"/>
            </a:xfrm>
            <a:prstGeom prst="can">
              <a:avLst>
                <a:gd name="adj" fmla="val 29182"/>
              </a:avLst>
            </a:prstGeom>
            <a:solidFill>
              <a:srgbClr val="FFFFFF"/>
            </a:solidFill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1050">
                <a:solidFill>
                  <a:schemeClr val="tx2"/>
                </a:solidFill>
              </a:endParaRPr>
            </a:p>
          </p:txBody>
        </p:sp>
      </p:grpSp>
      <p:grpSp>
        <p:nvGrpSpPr>
          <p:cNvPr id="104" name="Group 103"/>
          <p:cNvGrpSpPr/>
          <p:nvPr/>
        </p:nvGrpSpPr>
        <p:grpSpPr>
          <a:xfrm>
            <a:off x="5916683" y="4293096"/>
            <a:ext cx="327935" cy="234272"/>
            <a:chOff x="7168993" y="2708920"/>
            <a:chExt cx="472918" cy="290254"/>
          </a:xfrm>
          <a:noFill/>
        </p:grpSpPr>
        <p:grpSp>
          <p:nvGrpSpPr>
            <p:cNvPr id="105" name="Group 104"/>
            <p:cNvGrpSpPr/>
            <p:nvPr/>
          </p:nvGrpSpPr>
          <p:grpSpPr>
            <a:xfrm>
              <a:off x="7168993" y="2789999"/>
              <a:ext cx="292413" cy="116904"/>
              <a:chOff x="4030663" y="2614464"/>
              <a:chExt cx="292413" cy="116904"/>
            </a:xfrm>
            <a:grpFill/>
          </p:grpSpPr>
          <p:sp>
            <p:nvSpPr>
              <p:cNvPr id="118" name="Isosceles Triangle 117"/>
              <p:cNvSpPr/>
              <p:nvPr/>
            </p:nvSpPr>
            <p:spPr>
              <a:xfrm>
                <a:off x="4030663" y="2614464"/>
                <a:ext cx="96656" cy="94456"/>
              </a:xfrm>
              <a:prstGeom prst="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" name="Isosceles Triangle 118"/>
              <p:cNvSpPr/>
              <p:nvPr/>
            </p:nvSpPr>
            <p:spPr>
              <a:xfrm>
                <a:off x="4132939" y="2620626"/>
                <a:ext cx="96656" cy="94456"/>
              </a:xfrm>
              <a:prstGeom prst="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Isosceles Triangle 119"/>
              <p:cNvSpPr/>
              <p:nvPr/>
            </p:nvSpPr>
            <p:spPr>
              <a:xfrm>
                <a:off x="4226420" y="2636912"/>
                <a:ext cx="96656" cy="94456"/>
              </a:xfrm>
              <a:prstGeom prst="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6" name="Group 105"/>
            <p:cNvGrpSpPr/>
            <p:nvPr/>
          </p:nvGrpSpPr>
          <p:grpSpPr>
            <a:xfrm>
              <a:off x="7349498" y="2816913"/>
              <a:ext cx="292413" cy="116904"/>
              <a:chOff x="4030663" y="2614464"/>
              <a:chExt cx="292413" cy="116904"/>
            </a:xfrm>
            <a:grpFill/>
          </p:grpSpPr>
          <p:sp>
            <p:nvSpPr>
              <p:cNvPr id="115" name="Isosceles Triangle 114"/>
              <p:cNvSpPr/>
              <p:nvPr/>
            </p:nvSpPr>
            <p:spPr>
              <a:xfrm>
                <a:off x="4030663" y="2614464"/>
                <a:ext cx="96656" cy="94456"/>
              </a:xfrm>
              <a:prstGeom prst="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Isosceles Triangle 115"/>
              <p:cNvSpPr/>
              <p:nvPr/>
            </p:nvSpPr>
            <p:spPr>
              <a:xfrm>
                <a:off x="4132939" y="2620626"/>
                <a:ext cx="96656" cy="94456"/>
              </a:xfrm>
              <a:prstGeom prst="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" name="Isosceles Triangle 116"/>
              <p:cNvSpPr/>
              <p:nvPr/>
            </p:nvSpPr>
            <p:spPr>
              <a:xfrm>
                <a:off x="4226420" y="2636912"/>
                <a:ext cx="96656" cy="94456"/>
              </a:xfrm>
              <a:prstGeom prst="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7" name="Group 106"/>
            <p:cNvGrpSpPr/>
            <p:nvPr/>
          </p:nvGrpSpPr>
          <p:grpSpPr>
            <a:xfrm>
              <a:off x="7217321" y="2882270"/>
              <a:ext cx="292413" cy="116904"/>
              <a:chOff x="4030663" y="2614464"/>
              <a:chExt cx="292413" cy="116904"/>
            </a:xfrm>
            <a:grpFill/>
          </p:grpSpPr>
          <p:sp>
            <p:nvSpPr>
              <p:cNvPr id="112" name="Isosceles Triangle 111"/>
              <p:cNvSpPr/>
              <p:nvPr/>
            </p:nvSpPr>
            <p:spPr>
              <a:xfrm>
                <a:off x="4030663" y="2614464"/>
                <a:ext cx="96656" cy="94456"/>
              </a:xfrm>
              <a:prstGeom prst="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3" name="Isosceles Triangle 112"/>
              <p:cNvSpPr/>
              <p:nvPr/>
            </p:nvSpPr>
            <p:spPr>
              <a:xfrm>
                <a:off x="4132939" y="2620626"/>
                <a:ext cx="96656" cy="94456"/>
              </a:xfrm>
              <a:prstGeom prst="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Isosceles Triangle 113"/>
              <p:cNvSpPr/>
              <p:nvPr/>
            </p:nvSpPr>
            <p:spPr>
              <a:xfrm>
                <a:off x="4226420" y="2636912"/>
                <a:ext cx="96656" cy="94456"/>
              </a:xfrm>
              <a:prstGeom prst="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8" name="Group 107"/>
            <p:cNvGrpSpPr/>
            <p:nvPr/>
          </p:nvGrpSpPr>
          <p:grpSpPr>
            <a:xfrm>
              <a:off x="7349498" y="2708920"/>
              <a:ext cx="292413" cy="116904"/>
              <a:chOff x="4030663" y="2614464"/>
              <a:chExt cx="292413" cy="116904"/>
            </a:xfrm>
            <a:grpFill/>
          </p:grpSpPr>
          <p:sp>
            <p:nvSpPr>
              <p:cNvPr id="109" name="Isosceles Triangle 108"/>
              <p:cNvSpPr/>
              <p:nvPr/>
            </p:nvSpPr>
            <p:spPr>
              <a:xfrm>
                <a:off x="4030663" y="2614464"/>
                <a:ext cx="96656" cy="94456"/>
              </a:xfrm>
              <a:prstGeom prst="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" name="Isosceles Triangle 109"/>
              <p:cNvSpPr/>
              <p:nvPr/>
            </p:nvSpPr>
            <p:spPr>
              <a:xfrm>
                <a:off x="4132939" y="2620626"/>
                <a:ext cx="96656" cy="94456"/>
              </a:xfrm>
              <a:prstGeom prst="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1" name="Isosceles Triangle 110"/>
              <p:cNvSpPr/>
              <p:nvPr/>
            </p:nvSpPr>
            <p:spPr>
              <a:xfrm>
                <a:off x="4226420" y="2636912"/>
                <a:ext cx="96656" cy="94456"/>
              </a:xfrm>
              <a:prstGeom prst="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79626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Freeform 40"/>
          <p:cNvSpPr/>
          <p:nvPr/>
        </p:nvSpPr>
        <p:spPr>
          <a:xfrm rot="10800000" flipV="1">
            <a:off x="7315200" y="0"/>
            <a:ext cx="1828800" cy="895336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0 h 23922"/>
              <a:gd name="connsiteX1" fmla="*/ 21600 w 21600"/>
              <a:gd name="connsiteY1" fmla="*/ 0 h 23922"/>
              <a:gd name="connsiteX2" fmla="*/ 21600 w 21600"/>
              <a:gd name="connsiteY2" fmla="*/ 4362 h 23922"/>
              <a:gd name="connsiteX3" fmla="*/ 0 w 21600"/>
              <a:gd name="connsiteY3" fmla="*/ 20172 h 23922"/>
              <a:gd name="connsiteX4" fmla="*/ 0 w 21600"/>
              <a:gd name="connsiteY4" fmla="*/ 0 h 23922"/>
              <a:gd name="connsiteX0" fmla="*/ 0 w 21600"/>
              <a:gd name="connsiteY0" fmla="*/ 0 h 17874"/>
              <a:gd name="connsiteX1" fmla="*/ 21600 w 21600"/>
              <a:gd name="connsiteY1" fmla="*/ 0 h 17874"/>
              <a:gd name="connsiteX2" fmla="*/ 21600 w 21600"/>
              <a:gd name="connsiteY2" fmla="*/ 4362 h 17874"/>
              <a:gd name="connsiteX3" fmla="*/ 0 w 21600"/>
              <a:gd name="connsiteY3" fmla="*/ 14124 h 17874"/>
              <a:gd name="connsiteX4" fmla="*/ 0 w 21600"/>
              <a:gd name="connsiteY4" fmla="*/ 0 h 17874"/>
              <a:gd name="connsiteX0" fmla="*/ 0 w 21600"/>
              <a:gd name="connsiteY0" fmla="*/ 0 h 17874"/>
              <a:gd name="connsiteX1" fmla="*/ 21600 w 21600"/>
              <a:gd name="connsiteY1" fmla="*/ 0 h 17874"/>
              <a:gd name="connsiteX2" fmla="*/ 21600 w 21600"/>
              <a:gd name="connsiteY2" fmla="*/ 42 h 17874"/>
              <a:gd name="connsiteX3" fmla="*/ 0 w 21600"/>
              <a:gd name="connsiteY3" fmla="*/ 14124 h 17874"/>
              <a:gd name="connsiteX4" fmla="*/ 0 w 21600"/>
              <a:gd name="connsiteY4" fmla="*/ 0 h 17874"/>
              <a:gd name="connsiteX0" fmla="*/ 0 w 21600"/>
              <a:gd name="connsiteY0" fmla="*/ 0 h 22194"/>
              <a:gd name="connsiteX1" fmla="*/ 21600 w 21600"/>
              <a:gd name="connsiteY1" fmla="*/ 0 h 22194"/>
              <a:gd name="connsiteX2" fmla="*/ 21600 w 21600"/>
              <a:gd name="connsiteY2" fmla="*/ 42 h 22194"/>
              <a:gd name="connsiteX3" fmla="*/ 0 w 21600"/>
              <a:gd name="connsiteY3" fmla="*/ 18444 h 22194"/>
              <a:gd name="connsiteX4" fmla="*/ 0 w 21600"/>
              <a:gd name="connsiteY4" fmla="*/ 0 h 22194"/>
              <a:gd name="connsiteX0" fmla="*/ 0 w 21600"/>
              <a:gd name="connsiteY0" fmla="*/ 0 h 18444"/>
              <a:gd name="connsiteX1" fmla="*/ 21600 w 21600"/>
              <a:gd name="connsiteY1" fmla="*/ 0 h 18444"/>
              <a:gd name="connsiteX2" fmla="*/ 21600 w 21600"/>
              <a:gd name="connsiteY2" fmla="*/ 42 h 18444"/>
              <a:gd name="connsiteX3" fmla="*/ 0 w 21600"/>
              <a:gd name="connsiteY3" fmla="*/ 18444 h 18444"/>
              <a:gd name="connsiteX4" fmla="*/ 0 w 21600"/>
              <a:gd name="connsiteY4" fmla="*/ 0 h 18444"/>
              <a:gd name="connsiteX0" fmla="*/ 0 w 21600"/>
              <a:gd name="connsiteY0" fmla="*/ 0 h 18444"/>
              <a:gd name="connsiteX1" fmla="*/ 21600 w 21600"/>
              <a:gd name="connsiteY1" fmla="*/ 0 h 18444"/>
              <a:gd name="connsiteX2" fmla="*/ 21600 w 21600"/>
              <a:gd name="connsiteY2" fmla="*/ 42 h 18444"/>
              <a:gd name="connsiteX3" fmla="*/ 0 w 21600"/>
              <a:gd name="connsiteY3" fmla="*/ 18444 h 18444"/>
              <a:gd name="connsiteX4" fmla="*/ 0 w 21600"/>
              <a:gd name="connsiteY4" fmla="*/ 0 h 18444"/>
              <a:gd name="connsiteX0" fmla="*/ 0 w 21600"/>
              <a:gd name="connsiteY0" fmla="*/ 0 h 18444"/>
              <a:gd name="connsiteX1" fmla="*/ 21600 w 21600"/>
              <a:gd name="connsiteY1" fmla="*/ 0 h 18444"/>
              <a:gd name="connsiteX2" fmla="*/ 21600 w 21600"/>
              <a:gd name="connsiteY2" fmla="*/ 42 h 18444"/>
              <a:gd name="connsiteX3" fmla="*/ 0 w 21600"/>
              <a:gd name="connsiteY3" fmla="*/ 18444 h 18444"/>
              <a:gd name="connsiteX4" fmla="*/ 0 w 21600"/>
              <a:gd name="connsiteY4" fmla="*/ 0 h 18444"/>
              <a:gd name="connsiteX0" fmla="*/ 0 w 21600"/>
              <a:gd name="connsiteY0" fmla="*/ 0 h 18444"/>
              <a:gd name="connsiteX1" fmla="*/ 21600 w 21600"/>
              <a:gd name="connsiteY1" fmla="*/ 0 h 18444"/>
              <a:gd name="connsiteX2" fmla="*/ 21600 w 21600"/>
              <a:gd name="connsiteY2" fmla="*/ 42 h 18444"/>
              <a:gd name="connsiteX3" fmla="*/ 0 w 21600"/>
              <a:gd name="connsiteY3" fmla="*/ 18444 h 18444"/>
              <a:gd name="connsiteX4" fmla="*/ 0 w 21600"/>
              <a:gd name="connsiteY4" fmla="*/ 0 h 18444"/>
              <a:gd name="connsiteX0" fmla="*/ 0 w 21600"/>
              <a:gd name="connsiteY0" fmla="*/ 0 h 18444"/>
              <a:gd name="connsiteX1" fmla="*/ 21600 w 21600"/>
              <a:gd name="connsiteY1" fmla="*/ 0 h 18444"/>
              <a:gd name="connsiteX2" fmla="*/ 21600 w 21600"/>
              <a:gd name="connsiteY2" fmla="*/ 42 h 18444"/>
              <a:gd name="connsiteX3" fmla="*/ 0 w 21600"/>
              <a:gd name="connsiteY3" fmla="*/ 18444 h 18444"/>
              <a:gd name="connsiteX4" fmla="*/ 0 w 21600"/>
              <a:gd name="connsiteY4" fmla="*/ 0 h 184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8444">
                <a:moveTo>
                  <a:pt x="0" y="0"/>
                </a:moveTo>
                <a:lnTo>
                  <a:pt x="21600" y="0"/>
                </a:lnTo>
                <a:lnTo>
                  <a:pt x="21600" y="42"/>
                </a:lnTo>
                <a:cubicBezTo>
                  <a:pt x="5290" y="2686"/>
                  <a:pt x="9283" y="18206"/>
                  <a:pt x="0" y="18444"/>
                </a:cubicBezTo>
                <a:lnTo>
                  <a:pt x="0" y="0"/>
                </a:lnTo>
                <a:close/>
              </a:path>
            </a:pathLst>
          </a:custGeom>
          <a:solidFill>
            <a:srgbClr val="00B050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Arial" pitchFamily="34" charset="0"/>
              </a:rPr>
              <a:t>                     </a:t>
            </a:r>
            <a:r>
              <a:rPr lang="en-US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Arial" pitchFamily="34" charset="0"/>
              </a:rPr>
              <a:t>5</a:t>
            </a:r>
            <a:endParaRPr lang="id-ID" b="1" dirty="0"/>
          </a:p>
        </p:txBody>
      </p:sp>
      <p:cxnSp>
        <p:nvCxnSpPr>
          <p:cNvPr id="43" name="Straight Connector 42"/>
          <p:cNvCxnSpPr/>
          <p:nvPr/>
        </p:nvCxnSpPr>
        <p:spPr>
          <a:xfrm flipV="1">
            <a:off x="0" y="642938"/>
            <a:ext cx="5786438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251520" y="642938"/>
            <a:ext cx="1071563" cy="7143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5" name="Content Placeholder 3"/>
          <p:cNvSpPr txBox="1">
            <a:spLocks/>
          </p:cNvSpPr>
          <p:nvPr/>
        </p:nvSpPr>
        <p:spPr bwMode="auto">
          <a:xfrm>
            <a:off x="149547" y="223155"/>
            <a:ext cx="3286125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Experimental Section</a:t>
            </a:r>
            <a:r>
              <a:rPr lang="id-ID" sz="2400" b="1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/>
            </a:r>
            <a:br>
              <a:rPr lang="id-ID" sz="2400" b="1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</a:br>
            <a:endParaRPr lang="id-ID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テキスト ボックス 7"/>
          <p:cNvSpPr txBox="1">
            <a:spLocks noChangeArrowheads="1"/>
          </p:cNvSpPr>
          <p:nvPr/>
        </p:nvSpPr>
        <p:spPr bwMode="auto">
          <a:xfrm>
            <a:off x="251520" y="5270438"/>
            <a:ext cx="7717928" cy="1077218"/>
          </a:xfrm>
          <a:prstGeom prst="rect">
            <a:avLst/>
          </a:prstGeom>
          <a:solidFill>
            <a:schemeClr val="bg1"/>
          </a:solidFill>
          <a:ln w="9525">
            <a:solidFill>
              <a:srgbClr val="193D0B"/>
            </a:solidFill>
            <a:prstDash val="sysDash"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rgbClr val="CC0000"/>
              </a:buClr>
              <a:buSzPct val="90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ja-JP" altLang="en-US" sz="1600" b="1" dirty="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rPr>
              <a:t>・ </a:t>
            </a:r>
            <a:r>
              <a:rPr lang="en-US" altLang="ja-JP" sz="16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Na</a:t>
            </a:r>
            <a:r>
              <a:rPr lang="en-US" altLang="ja-JP" sz="1600" b="1" baseline="-25000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2</a:t>
            </a:r>
            <a:r>
              <a:rPr lang="en-US" altLang="ja-JP" sz="16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WO</a:t>
            </a:r>
            <a:r>
              <a:rPr lang="en-US" altLang="ja-JP" sz="1600" b="1" baseline="-25000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4</a:t>
            </a:r>
            <a:r>
              <a:rPr lang="en-US" altLang="ja-JP" sz="2000" b="1" baseline="30000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.</a:t>
            </a:r>
            <a:r>
              <a:rPr lang="en-US" altLang="ja-JP" sz="16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2H</a:t>
            </a:r>
            <a:r>
              <a:rPr lang="en-US" altLang="ja-JP" sz="1600" b="1" baseline="-25000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2</a:t>
            </a:r>
            <a:r>
              <a:rPr lang="en-US" altLang="ja-JP" sz="16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O (5.5 g/ 16.7 </a:t>
            </a:r>
            <a:r>
              <a:rPr lang="en-US" altLang="ja-JP" sz="1600" b="1" dirty="0" err="1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mmol</a:t>
            </a:r>
            <a:r>
              <a:rPr lang="en-US" altLang="ja-JP" sz="16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) </a:t>
            </a: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ja-JP" altLang="en-US" sz="1600" b="1" dirty="0" smtClean="0">
                <a:latin typeface="Times New Roman" pitchFamily="18" charset="0"/>
                <a:ea typeface="ＭＳ Ｐゴシック" pitchFamily="50" charset="-128"/>
              </a:rPr>
              <a:t>・ </a:t>
            </a:r>
            <a:r>
              <a:rPr lang="en-US" altLang="ja-JP" sz="1600" b="1" dirty="0" smtClean="0">
                <a:latin typeface="Times New Roman" pitchFamily="18" charset="0"/>
                <a:ea typeface="ＭＳ Ｐゴシック" pitchFamily="50" charset="-128"/>
              </a:rPr>
              <a:t>H</a:t>
            </a:r>
            <a:r>
              <a:rPr lang="en-US" altLang="ja-JP" sz="1600" b="1" baseline="-25000" dirty="0" smtClean="0">
                <a:latin typeface="Times New Roman" pitchFamily="18" charset="0"/>
                <a:ea typeface="ＭＳ Ｐゴシック" pitchFamily="50" charset="-128"/>
              </a:rPr>
              <a:t>2</a:t>
            </a:r>
            <a:r>
              <a:rPr lang="en-US" altLang="ja-JP" sz="1600" b="1" dirty="0" smtClean="0">
                <a:latin typeface="Times New Roman" pitchFamily="18" charset="0"/>
                <a:ea typeface="ＭＳ Ｐゴシック" pitchFamily="50" charset="-128"/>
              </a:rPr>
              <a:t>O (20 mL)</a:t>
            </a: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ja-JP" altLang="en-US" sz="1600" b="1" dirty="0" smtClean="0">
                <a:latin typeface="Times New Roman" pitchFamily="18" charset="0"/>
                <a:ea typeface="ＭＳ Ｐゴシック" pitchFamily="50" charset="-128"/>
              </a:rPr>
              <a:t>・ </a:t>
            </a:r>
            <a:r>
              <a:rPr lang="en-US" altLang="ja-JP" sz="1600" b="1" dirty="0" smtClean="0">
                <a:latin typeface="Times New Roman" pitchFamily="18" charset="0"/>
                <a:ea typeface="ＭＳ Ｐゴシック" pitchFamily="50" charset="-128"/>
              </a:rPr>
              <a:t>H</a:t>
            </a:r>
            <a:r>
              <a:rPr lang="en-US" altLang="ja-JP" sz="1600" b="1" baseline="-25000" dirty="0" smtClean="0">
                <a:latin typeface="Times New Roman" pitchFamily="18" charset="0"/>
                <a:ea typeface="ＭＳ Ｐゴシック" pitchFamily="50" charset="-128"/>
              </a:rPr>
              <a:t>3</a:t>
            </a:r>
            <a:r>
              <a:rPr lang="en-US" altLang="ja-JP" sz="1600" b="1" dirty="0" smtClean="0">
                <a:latin typeface="Times New Roman" pitchFamily="18" charset="0"/>
                <a:ea typeface="ＭＳ Ｐゴシック" pitchFamily="50" charset="-128"/>
              </a:rPr>
              <a:t>PO</a:t>
            </a:r>
            <a:r>
              <a:rPr lang="en-US" altLang="ja-JP" sz="1600" b="1" baseline="-25000" dirty="0" smtClean="0">
                <a:latin typeface="Times New Roman" pitchFamily="18" charset="0"/>
                <a:ea typeface="ＭＳ Ｐゴシック" pitchFamily="50" charset="-128"/>
              </a:rPr>
              <a:t>3</a:t>
            </a:r>
            <a:r>
              <a:rPr lang="en-US" altLang="ja-JP" sz="1600" b="1" dirty="0" smtClean="0">
                <a:latin typeface="Times New Roman" pitchFamily="18" charset="0"/>
                <a:ea typeface="ＭＳ Ｐゴシック" pitchFamily="50" charset="-128"/>
              </a:rPr>
              <a:t> (0.20 g/ 2.4 </a:t>
            </a:r>
            <a:r>
              <a:rPr lang="en-US" altLang="ja-JP" sz="1600" b="1" dirty="0" err="1" smtClean="0">
                <a:latin typeface="Times New Roman" pitchFamily="18" charset="0"/>
                <a:ea typeface="ＭＳ Ｐゴシック" pitchFamily="50" charset="-128"/>
              </a:rPr>
              <a:t>mmol</a:t>
            </a:r>
            <a:r>
              <a:rPr lang="en-US" altLang="ja-JP" sz="1600" b="1" dirty="0" smtClean="0">
                <a:latin typeface="Times New Roman" pitchFamily="18" charset="0"/>
                <a:ea typeface="ＭＳ Ｐゴシック" pitchFamily="50" charset="-128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ja-JP" altLang="en-US" sz="1600" b="1" dirty="0" smtClean="0">
                <a:latin typeface="Times New Roman" pitchFamily="18" charset="0"/>
                <a:ea typeface="ＭＳ Ｐゴシック" pitchFamily="50" charset="-128"/>
              </a:rPr>
              <a:t>・ </a:t>
            </a:r>
            <a:r>
              <a:rPr lang="en-US" altLang="ja-JP" sz="1600" b="1" dirty="0" smtClean="0">
                <a:latin typeface="Times New Roman" pitchFamily="18" charset="0"/>
                <a:ea typeface="ＭＳ Ｐゴシック" pitchFamily="50" charset="-128"/>
              </a:rPr>
              <a:t>CH</a:t>
            </a:r>
            <a:r>
              <a:rPr lang="en-US" altLang="ja-JP" sz="1600" b="1" baseline="-25000" dirty="0" smtClean="0">
                <a:latin typeface="Times New Roman" pitchFamily="18" charset="0"/>
                <a:ea typeface="ＭＳ Ｐゴシック" pitchFamily="50" charset="-128"/>
              </a:rPr>
              <a:t>3</a:t>
            </a:r>
            <a:r>
              <a:rPr lang="en-US" altLang="ja-JP" sz="1600" b="1" dirty="0" smtClean="0">
                <a:latin typeface="Times New Roman" pitchFamily="18" charset="0"/>
                <a:ea typeface="ＭＳ Ｐゴシック" pitchFamily="50" charset="-128"/>
              </a:rPr>
              <a:t>NHCH</a:t>
            </a:r>
            <a:r>
              <a:rPr lang="en-US" altLang="ja-JP" sz="1600" b="1" baseline="-25000" dirty="0" smtClean="0">
                <a:latin typeface="Times New Roman" pitchFamily="18" charset="0"/>
                <a:ea typeface="ＭＳ Ｐゴシック" pitchFamily="50" charset="-128"/>
              </a:rPr>
              <a:t>3</a:t>
            </a:r>
            <a:r>
              <a:rPr lang="en-US" altLang="ja-JP" sz="1600" b="1" baseline="30000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.</a:t>
            </a:r>
            <a:r>
              <a:rPr lang="en-US" altLang="ja-JP" sz="1600" b="1" dirty="0" smtClean="0">
                <a:latin typeface="Times New Roman" pitchFamily="18" charset="0"/>
                <a:ea typeface="ＭＳ Ｐゴシック" pitchFamily="50" charset="-128"/>
              </a:rPr>
              <a:t>HCl (1.5 g/ 18.4 </a:t>
            </a:r>
            <a:r>
              <a:rPr lang="en-US" altLang="ja-JP" sz="1600" b="1" dirty="0" err="1" smtClean="0">
                <a:latin typeface="Times New Roman" pitchFamily="18" charset="0"/>
                <a:ea typeface="ＭＳ Ｐゴシック" pitchFamily="50" charset="-128"/>
              </a:rPr>
              <a:t>mmol</a:t>
            </a:r>
            <a:r>
              <a:rPr lang="en-US" altLang="ja-JP" sz="1600" b="1" dirty="0" smtClean="0">
                <a:latin typeface="Times New Roman" pitchFamily="18" charset="0"/>
                <a:ea typeface="ＭＳ Ｐゴシック" pitchFamily="50" charset="-128"/>
              </a:rPr>
              <a:t>)</a:t>
            </a:r>
            <a:endParaRPr lang="en-US" altLang="ja-JP" sz="1050" b="1" dirty="0" smtClean="0">
              <a:latin typeface="Times New Roman" panose="02020603050405020304" pitchFamily="18" charset="0"/>
              <a:ea typeface="ＭＳ Ｐゴシック" pitchFamily="50" charset="-128"/>
              <a:cs typeface="Times New Roman" panose="02020603050405020304" pitchFamily="18" charset="0"/>
            </a:endParaRPr>
          </a:p>
        </p:txBody>
      </p:sp>
      <p:sp>
        <p:nvSpPr>
          <p:cNvPr id="13" name="テキスト ボックス 13"/>
          <p:cNvSpPr txBox="1">
            <a:spLocks noChangeArrowheads="1"/>
          </p:cNvSpPr>
          <p:nvPr/>
        </p:nvSpPr>
        <p:spPr bwMode="auto">
          <a:xfrm>
            <a:off x="1211209" y="2453164"/>
            <a:ext cx="109740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rgbClr val="CC0000"/>
              </a:buClr>
              <a:buSzPct val="90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1600" b="1" dirty="0" smtClean="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rPr>
              <a:t>Stirring</a:t>
            </a:r>
          </a:p>
        </p:txBody>
      </p:sp>
      <p:sp>
        <p:nvSpPr>
          <p:cNvPr id="15" name="右矢印 5"/>
          <p:cNvSpPr/>
          <p:nvPr/>
        </p:nvSpPr>
        <p:spPr>
          <a:xfrm>
            <a:off x="1245498" y="2709891"/>
            <a:ext cx="1368425" cy="352425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7" name="右矢印 5"/>
          <p:cNvSpPr/>
          <p:nvPr/>
        </p:nvSpPr>
        <p:spPr>
          <a:xfrm>
            <a:off x="4007190" y="2764090"/>
            <a:ext cx="1368425" cy="352425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4" name="テキスト ボックス 7"/>
          <p:cNvSpPr txBox="1">
            <a:spLocks noChangeArrowheads="1"/>
          </p:cNvSpPr>
          <p:nvPr/>
        </p:nvSpPr>
        <p:spPr bwMode="auto">
          <a:xfrm>
            <a:off x="266700" y="879475"/>
            <a:ext cx="8481763" cy="338554"/>
          </a:xfrm>
          <a:prstGeom prst="rect">
            <a:avLst/>
          </a:prstGeom>
          <a:solidFill>
            <a:schemeClr val="bg1"/>
          </a:solidFill>
          <a:ln w="9525">
            <a:solidFill>
              <a:srgbClr val="193D0B"/>
            </a:solidFill>
            <a:prstDash val="sysDash"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rgbClr val="CC0000"/>
              </a:buClr>
              <a:buSzPct val="90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9pPr>
          </a:lstStyle>
          <a:p>
            <a:r>
              <a:rPr lang="en-US" altLang="ja-JP" sz="16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Synthesis of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16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16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N)</a:t>
            </a:r>
            <a:r>
              <a:rPr lang="en-US" sz="16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16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[H</a:t>
            </a:r>
            <a:r>
              <a:rPr lang="en-US" sz="16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16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16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64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16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224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]·30H</a:t>
            </a:r>
            <a:r>
              <a:rPr lang="en-US" sz="16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	(P</a:t>
            </a:r>
            <a:r>
              <a:rPr lang="en-US" sz="16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ja-JP" sz="1050" b="1" dirty="0" smtClean="0">
              <a:solidFill>
                <a:srgbClr val="000000"/>
              </a:solidFill>
              <a:latin typeface="Times New Roman" pitchFamily="18" charset="0"/>
              <a:ea typeface="ＭＳ Ｐゴシック" pitchFamily="50" charset="-128"/>
              <a:cs typeface="Times New Roman" pitchFamily="18" charset="0"/>
            </a:endParaRPr>
          </a:p>
        </p:txBody>
      </p:sp>
      <p:grpSp>
        <p:nvGrpSpPr>
          <p:cNvPr id="22" name="グループ化 228"/>
          <p:cNvGrpSpPr>
            <a:grpSpLocks/>
          </p:cNvGrpSpPr>
          <p:nvPr/>
        </p:nvGrpSpPr>
        <p:grpSpPr bwMode="auto">
          <a:xfrm>
            <a:off x="3221532" y="2363093"/>
            <a:ext cx="625475" cy="777875"/>
            <a:chOff x="17775724" y="15651517"/>
            <a:chExt cx="592310" cy="1055844"/>
          </a:xfrm>
        </p:grpSpPr>
        <p:sp>
          <p:nvSpPr>
            <p:cNvPr id="23" name="円柱 79"/>
            <p:cNvSpPr/>
            <p:nvPr/>
          </p:nvSpPr>
          <p:spPr>
            <a:xfrm>
              <a:off x="17775724" y="15651517"/>
              <a:ext cx="592310" cy="1051534"/>
            </a:xfrm>
            <a:prstGeom prst="can">
              <a:avLst>
                <a:gd name="adj" fmla="val 14841"/>
              </a:avLst>
            </a:prstGeom>
            <a:solidFill>
              <a:schemeClr val="bg1"/>
            </a:solidFill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1050">
                <a:solidFill>
                  <a:schemeClr val="tx2"/>
                </a:solidFill>
              </a:endParaRPr>
            </a:p>
          </p:txBody>
        </p:sp>
        <p:sp>
          <p:nvSpPr>
            <p:cNvPr id="24" name="円柱 81"/>
            <p:cNvSpPr/>
            <p:nvPr/>
          </p:nvSpPr>
          <p:spPr>
            <a:xfrm>
              <a:off x="17778731" y="16233309"/>
              <a:ext cx="583290" cy="474052"/>
            </a:xfrm>
            <a:prstGeom prst="can">
              <a:avLst>
                <a:gd name="adj" fmla="val 29182"/>
              </a:avLst>
            </a:prstGeom>
            <a:solidFill>
              <a:srgbClr val="FFFFFF"/>
            </a:solidFill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1050">
                <a:solidFill>
                  <a:schemeClr val="tx2"/>
                </a:solidFill>
              </a:endParaRPr>
            </a:p>
          </p:txBody>
        </p:sp>
      </p:grpSp>
      <p:sp>
        <p:nvSpPr>
          <p:cNvPr id="37" name="テキスト ボックス 82"/>
          <p:cNvSpPr txBox="1">
            <a:spLocks noChangeArrowheads="1"/>
          </p:cNvSpPr>
          <p:nvPr/>
        </p:nvSpPr>
        <p:spPr bwMode="auto">
          <a:xfrm>
            <a:off x="149547" y="1346463"/>
            <a:ext cx="2694261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rgbClr val="CC0000"/>
              </a:buClr>
              <a:buSzPct val="90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11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16.70 </a:t>
            </a:r>
            <a:r>
              <a:rPr lang="en-US" altLang="ja-JP" sz="1100" b="1" dirty="0" err="1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mmol</a:t>
            </a:r>
            <a:r>
              <a:rPr lang="en-US" altLang="ja-JP" sz="11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 Na</a:t>
            </a:r>
            <a:r>
              <a:rPr lang="en-US" altLang="ja-JP" sz="1100" b="1" baseline="-25000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2</a:t>
            </a:r>
            <a:r>
              <a:rPr lang="en-US" altLang="ja-JP" sz="11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WO</a:t>
            </a:r>
            <a:r>
              <a:rPr lang="en-US" altLang="ja-JP" sz="1100" b="1" baseline="-25000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4</a:t>
            </a:r>
            <a:r>
              <a:rPr lang="en-US" altLang="ja-JP" sz="11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-2H</a:t>
            </a:r>
            <a:r>
              <a:rPr lang="en-US" altLang="ja-JP" sz="1100" b="1" baseline="-25000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2</a:t>
            </a:r>
            <a:r>
              <a:rPr lang="en-US" altLang="ja-JP" sz="11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O,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11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1.4 </a:t>
            </a:r>
            <a:r>
              <a:rPr lang="en-US" altLang="ja-JP" sz="1100" b="1" dirty="0" err="1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mmol</a:t>
            </a:r>
            <a:r>
              <a:rPr lang="en-US" altLang="ja-JP" sz="11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 Na</a:t>
            </a:r>
            <a:r>
              <a:rPr lang="en-US" altLang="ja-JP" sz="1100" b="1" baseline="-25000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2</a:t>
            </a:r>
            <a:r>
              <a:rPr lang="en-US" altLang="ja-JP" sz="11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SeO</a:t>
            </a:r>
            <a:r>
              <a:rPr lang="en-US" altLang="ja-JP" sz="1100" b="1" baseline="-25000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3 </a:t>
            </a:r>
            <a:r>
              <a:rPr lang="en-US" altLang="ja-JP" sz="11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, 2.4 </a:t>
            </a:r>
            <a:r>
              <a:rPr lang="en-US" altLang="ja-JP" sz="1100" b="1" dirty="0" err="1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mmol</a:t>
            </a:r>
            <a:r>
              <a:rPr lang="en-US" altLang="ja-JP" sz="11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 H</a:t>
            </a:r>
            <a:r>
              <a:rPr lang="en-US" altLang="ja-JP" sz="1100" b="1" baseline="-25000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3</a:t>
            </a:r>
            <a:r>
              <a:rPr lang="en-US" altLang="ja-JP" sz="11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PO</a:t>
            </a:r>
            <a:r>
              <a:rPr lang="en-US" altLang="ja-JP" sz="1100" b="1" baseline="-25000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3</a:t>
            </a:r>
            <a:r>
              <a:rPr lang="en-US" altLang="ja-JP" sz="11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 and 18.4 </a:t>
            </a:r>
            <a:r>
              <a:rPr lang="en-US" altLang="ja-JP" sz="1100" b="1" dirty="0" err="1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mmol</a:t>
            </a:r>
            <a:r>
              <a:rPr lang="en-US" altLang="ja-JP" sz="11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 CH</a:t>
            </a:r>
            <a:r>
              <a:rPr lang="en-US" altLang="ja-JP" sz="1100" b="1" baseline="-25000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3</a:t>
            </a:r>
            <a:r>
              <a:rPr lang="en-US" altLang="ja-JP" sz="11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NHCH</a:t>
            </a:r>
            <a:r>
              <a:rPr lang="en-US" altLang="ja-JP" sz="1100" b="1" baseline="-25000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3</a:t>
            </a:r>
            <a:r>
              <a:rPr lang="en-US" altLang="ja-JP" sz="1100" b="1" baseline="30000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.</a:t>
            </a:r>
            <a:r>
              <a:rPr lang="en-US" altLang="ja-JP" sz="11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HCl</a:t>
            </a:r>
            <a:endParaRPr lang="ja-JP" altLang="en-US" sz="1100" b="1" baseline="-25000" dirty="0">
              <a:solidFill>
                <a:schemeClr val="tx2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38" name="テキスト ボックス 82"/>
          <p:cNvSpPr txBox="1">
            <a:spLocks noChangeArrowheads="1"/>
          </p:cNvSpPr>
          <p:nvPr/>
        </p:nvSpPr>
        <p:spPr bwMode="auto">
          <a:xfrm>
            <a:off x="3473821" y="1601665"/>
            <a:ext cx="201958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rgbClr val="CC0000"/>
              </a:buClr>
              <a:buSzPct val="90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1400" b="1" dirty="0" smtClean="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rPr>
              <a:t>pH adjustment to 2.7 using 6 M </a:t>
            </a:r>
            <a:r>
              <a:rPr lang="en-US" altLang="ja-JP" sz="1400" b="1" dirty="0" err="1" smtClean="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rPr>
              <a:t>HCl</a:t>
            </a:r>
            <a:endParaRPr lang="ja-JP" altLang="en-US" sz="1600" b="1" dirty="0">
              <a:solidFill>
                <a:schemeClr val="tx2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grpSp>
        <p:nvGrpSpPr>
          <p:cNvPr id="39" name="グループ化 228"/>
          <p:cNvGrpSpPr>
            <a:grpSpLocks/>
          </p:cNvGrpSpPr>
          <p:nvPr/>
        </p:nvGrpSpPr>
        <p:grpSpPr bwMode="auto">
          <a:xfrm>
            <a:off x="5606363" y="2348358"/>
            <a:ext cx="625475" cy="777875"/>
            <a:chOff x="17775724" y="15651517"/>
            <a:chExt cx="592310" cy="1055844"/>
          </a:xfrm>
        </p:grpSpPr>
        <p:sp>
          <p:nvSpPr>
            <p:cNvPr id="40" name="円柱 79"/>
            <p:cNvSpPr/>
            <p:nvPr/>
          </p:nvSpPr>
          <p:spPr>
            <a:xfrm>
              <a:off x="17775724" y="15651517"/>
              <a:ext cx="592310" cy="1051534"/>
            </a:xfrm>
            <a:prstGeom prst="can">
              <a:avLst>
                <a:gd name="adj" fmla="val 14841"/>
              </a:avLst>
            </a:prstGeom>
            <a:solidFill>
              <a:schemeClr val="bg1"/>
            </a:solidFill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1050">
                <a:solidFill>
                  <a:schemeClr val="tx2"/>
                </a:solidFill>
              </a:endParaRPr>
            </a:p>
          </p:txBody>
        </p:sp>
        <p:sp>
          <p:nvSpPr>
            <p:cNvPr id="42" name="円柱 81"/>
            <p:cNvSpPr/>
            <p:nvPr/>
          </p:nvSpPr>
          <p:spPr>
            <a:xfrm>
              <a:off x="17778731" y="16233309"/>
              <a:ext cx="583290" cy="474052"/>
            </a:xfrm>
            <a:prstGeom prst="can">
              <a:avLst>
                <a:gd name="adj" fmla="val 29182"/>
              </a:avLst>
            </a:prstGeom>
            <a:solidFill>
              <a:srgbClr val="FFFFFF"/>
            </a:solidFill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1050">
                <a:solidFill>
                  <a:schemeClr val="tx2"/>
                </a:solidFill>
              </a:endParaRPr>
            </a:p>
          </p:txBody>
        </p:sp>
      </p:grpSp>
      <p:sp>
        <p:nvSpPr>
          <p:cNvPr id="47" name="右矢印 5"/>
          <p:cNvSpPr/>
          <p:nvPr/>
        </p:nvSpPr>
        <p:spPr>
          <a:xfrm>
            <a:off x="6347798" y="2704485"/>
            <a:ext cx="1368425" cy="352425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2" name="右矢印 5"/>
          <p:cNvSpPr/>
          <p:nvPr/>
        </p:nvSpPr>
        <p:spPr>
          <a:xfrm rot="5400000">
            <a:off x="8048393" y="3370467"/>
            <a:ext cx="567833" cy="146240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3" name="テキスト ボックス 82"/>
          <p:cNvSpPr txBox="1">
            <a:spLocks noChangeArrowheads="1"/>
          </p:cNvSpPr>
          <p:nvPr/>
        </p:nvSpPr>
        <p:spPr bwMode="auto">
          <a:xfrm>
            <a:off x="3232546" y="3828250"/>
            <a:ext cx="2420276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rgbClr val="CC0000"/>
              </a:buClr>
              <a:buSzPct val="90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1400" b="1" dirty="0" smtClean="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rPr>
              <a:t>Colorless needle-shape crystal, </a:t>
            </a:r>
            <a:r>
              <a:rPr lang="en-US" altLang="ja-JP" sz="1400" b="1" dirty="0" smtClean="0">
                <a:solidFill>
                  <a:srgbClr val="FF0000"/>
                </a:solidFill>
                <a:latin typeface="Times New Roman" pitchFamily="18" charset="0"/>
                <a:ea typeface="ＭＳ Ｐゴシック" pitchFamily="50" charset="-128"/>
              </a:rPr>
              <a:t>6.9% (based on W)</a:t>
            </a:r>
            <a:r>
              <a:rPr lang="en-US" altLang="ja-JP" sz="1400" b="1" dirty="0" smtClean="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rPr>
              <a:t> isolated after 2-3 week.</a:t>
            </a:r>
            <a:endParaRPr lang="ja-JP" altLang="en-US" sz="1600" b="1" dirty="0">
              <a:solidFill>
                <a:schemeClr val="tx2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grpSp>
        <p:nvGrpSpPr>
          <p:cNvPr id="29" name="グループ化 228"/>
          <p:cNvGrpSpPr>
            <a:grpSpLocks/>
          </p:cNvGrpSpPr>
          <p:nvPr/>
        </p:nvGrpSpPr>
        <p:grpSpPr bwMode="auto">
          <a:xfrm>
            <a:off x="326178" y="2383588"/>
            <a:ext cx="625475" cy="777875"/>
            <a:chOff x="17775724" y="15651517"/>
            <a:chExt cx="592310" cy="1055844"/>
          </a:xfrm>
        </p:grpSpPr>
        <p:sp>
          <p:nvSpPr>
            <p:cNvPr id="30" name="円柱 79"/>
            <p:cNvSpPr/>
            <p:nvPr/>
          </p:nvSpPr>
          <p:spPr>
            <a:xfrm>
              <a:off x="17775724" y="15651517"/>
              <a:ext cx="592310" cy="1051534"/>
            </a:xfrm>
            <a:prstGeom prst="can">
              <a:avLst>
                <a:gd name="adj" fmla="val 14841"/>
              </a:avLst>
            </a:prstGeom>
            <a:solidFill>
              <a:schemeClr val="bg1"/>
            </a:solidFill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1050">
                <a:solidFill>
                  <a:schemeClr val="tx2"/>
                </a:solidFill>
              </a:endParaRPr>
            </a:p>
          </p:txBody>
        </p:sp>
        <p:sp>
          <p:nvSpPr>
            <p:cNvPr id="31" name="円柱 81"/>
            <p:cNvSpPr/>
            <p:nvPr/>
          </p:nvSpPr>
          <p:spPr>
            <a:xfrm>
              <a:off x="17778731" y="16233309"/>
              <a:ext cx="583290" cy="474052"/>
            </a:xfrm>
            <a:prstGeom prst="can">
              <a:avLst>
                <a:gd name="adj" fmla="val 29182"/>
              </a:avLst>
            </a:prstGeom>
            <a:solidFill>
              <a:srgbClr val="FFFFFF"/>
            </a:solidFill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1050">
                <a:solidFill>
                  <a:schemeClr val="tx2"/>
                </a:solidFill>
              </a:endParaRPr>
            </a:p>
          </p:txBody>
        </p:sp>
      </p:grpSp>
      <p:sp>
        <p:nvSpPr>
          <p:cNvPr id="32" name="右矢印 5"/>
          <p:cNvSpPr/>
          <p:nvPr/>
        </p:nvSpPr>
        <p:spPr>
          <a:xfrm rot="5400000">
            <a:off x="348972" y="2397305"/>
            <a:ext cx="567833" cy="146240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3" name="テキスト ボックス 82"/>
          <p:cNvSpPr txBox="1">
            <a:spLocks noChangeArrowheads="1"/>
          </p:cNvSpPr>
          <p:nvPr/>
        </p:nvSpPr>
        <p:spPr bwMode="auto">
          <a:xfrm>
            <a:off x="231702" y="2900595"/>
            <a:ext cx="88664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rgbClr val="CC0000"/>
              </a:buClr>
              <a:buSzPct val="90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10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20 mL H</a:t>
            </a:r>
            <a:r>
              <a:rPr lang="en-US" altLang="ja-JP" sz="1000" b="1" baseline="-25000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2</a:t>
            </a:r>
            <a:r>
              <a:rPr lang="en-US" altLang="ja-JP" sz="10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O</a:t>
            </a:r>
            <a:endParaRPr lang="ja-JP" altLang="en-US" sz="1000" b="1" dirty="0">
              <a:solidFill>
                <a:schemeClr val="tx2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55" name="右矢印 5"/>
          <p:cNvSpPr/>
          <p:nvPr/>
        </p:nvSpPr>
        <p:spPr>
          <a:xfrm rot="5400000">
            <a:off x="3236221" y="2393407"/>
            <a:ext cx="567833" cy="146240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2" name="テキスト ボックス 82"/>
          <p:cNvSpPr txBox="1">
            <a:spLocks noChangeArrowheads="1"/>
          </p:cNvSpPr>
          <p:nvPr/>
        </p:nvSpPr>
        <p:spPr bwMode="auto">
          <a:xfrm>
            <a:off x="6690628" y="3190403"/>
            <a:ext cx="162587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rgbClr val="CC0000"/>
              </a:buClr>
              <a:buSzPct val="90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1400" b="1" dirty="0" smtClean="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rPr>
              <a:t>Powder Filtration</a:t>
            </a:r>
            <a:endParaRPr lang="ja-JP" altLang="en-US" sz="1600" b="1" dirty="0">
              <a:solidFill>
                <a:schemeClr val="tx2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63" name="右矢印 5"/>
          <p:cNvSpPr/>
          <p:nvPr/>
        </p:nvSpPr>
        <p:spPr>
          <a:xfrm rot="10800000">
            <a:off x="6569290" y="4072111"/>
            <a:ext cx="1368425" cy="352425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9" name="テキスト ボックス 13"/>
          <p:cNvSpPr txBox="1">
            <a:spLocks noChangeArrowheads="1"/>
          </p:cNvSpPr>
          <p:nvPr/>
        </p:nvSpPr>
        <p:spPr bwMode="auto">
          <a:xfrm>
            <a:off x="6545059" y="4413026"/>
            <a:ext cx="184504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rgbClr val="CC0000"/>
              </a:buClr>
              <a:buSzPct val="90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1400" b="1" dirty="0" smtClean="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rPr>
              <a:t>Slow evaporation</a:t>
            </a:r>
          </a:p>
        </p:txBody>
      </p:sp>
      <p:sp>
        <p:nvSpPr>
          <p:cNvPr id="91" name="テキスト ボックス 13"/>
          <p:cNvSpPr txBox="1">
            <a:spLocks noChangeArrowheads="1"/>
          </p:cNvSpPr>
          <p:nvPr/>
        </p:nvSpPr>
        <p:spPr bwMode="auto">
          <a:xfrm>
            <a:off x="6258559" y="2303757"/>
            <a:ext cx="175557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rgbClr val="CC0000"/>
              </a:buClr>
              <a:buSzPct val="90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1400" b="1" dirty="0" smtClean="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rPr>
              <a:t>Heated 40</a:t>
            </a:r>
            <a:r>
              <a:rPr lang="en-US" altLang="ja-JP" sz="1400" b="1" baseline="30000" dirty="0" smtClean="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rPr>
              <a:t>o</a:t>
            </a:r>
            <a:r>
              <a:rPr lang="en-US" altLang="ja-JP" sz="1400" b="1" dirty="0" smtClean="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rPr>
              <a:t>C until cloudy</a:t>
            </a:r>
          </a:p>
        </p:txBody>
      </p:sp>
      <p:grpSp>
        <p:nvGrpSpPr>
          <p:cNvPr id="92" name="グループ化 228"/>
          <p:cNvGrpSpPr>
            <a:grpSpLocks/>
          </p:cNvGrpSpPr>
          <p:nvPr/>
        </p:nvGrpSpPr>
        <p:grpSpPr bwMode="auto">
          <a:xfrm>
            <a:off x="8032958" y="2273071"/>
            <a:ext cx="625475" cy="777875"/>
            <a:chOff x="17775724" y="15651517"/>
            <a:chExt cx="592310" cy="1055844"/>
          </a:xfrm>
        </p:grpSpPr>
        <p:sp>
          <p:nvSpPr>
            <p:cNvPr id="93" name="円柱 79"/>
            <p:cNvSpPr/>
            <p:nvPr/>
          </p:nvSpPr>
          <p:spPr>
            <a:xfrm>
              <a:off x="17775724" y="15651517"/>
              <a:ext cx="592310" cy="1051534"/>
            </a:xfrm>
            <a:prstGeom prst="can">
              <a:avLst>
                <a:gd name="adj" fmla="val 14841"/>
              </a:avLst>
            </a:prstGeom>
            <a:solidFill>
              <a:schemeClr val="bg1"/>
            </a:solidFill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1050">
                <a:solidFill>
                  <a:schemeClr val="tx2"/>
                </a:solidFill>
              </a:endParaRPr>
            </a:p>
          </p:txBody>
        </p:sp>
        <p:sp>
          <p:nvSpPr>
            <p:cNvPr id="94" name="円柱 81"/>
            <p:cNvSpPr/>
            <p:nvPr/>
          </p:nvSpPr>
          <p:spPr>
            <a:xfrm>
              <a:off x="17778731" y="16233309"/>
              <a:ext cx="583290" cy="474052"/>
            </a:xfrm>
            <a:prstGeom prst="can">
              <a:avLst>
                <a:gd name="adj" fmla="val 29182"/>
              </a:avLst>
            </a:prstGeom>
            <a:solidFill>
              <a:srgbClr val="FFFFFF"/>
            </a:solidFill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1050">
                <a:solidFill>
                  <a:schemeClr val="tx2"/>
                </a:solidFill>
              </a:endParaRPr>
            </a:p>
          </p:txBody>
        </p:sp>
      </p:grpSp>
      <p:grpSp>
        <p:nvGrpSpPr>
          <p:cNvPr id="95" name="グループ化 228"/>
          <p:cNvGrpSpPr>
            <a:grpSpLocks/>
          </p:cNvGrpSpPr>
          <p:nvPr/>
        </p:nvGrpSpPr>
        <p:grpSpPr bwMode="auto">
          <a:xfrm>
            <a:off x="8032958" y="3859385"/>
            <a:ext cx="625475" cy="777875"/>
            <a:chOff x="17775724" y="15651517"/>
            <a:chExt cx="592310" cy="1055844"/>
          </a:xfrm>
        </p:grpSpPr>
        <p:sp>
          <p:nvSpPr>
            <p:cNvPr id="96" name="円柱 79"/>
            <p:cNvSpPr/>
            <p:nvPr/>
          </p:nvSpPr>
          <p:spPr>
            <a:xfrm>
              <a:off x="17775724" y="15651517"/>
              <a:ext cx="592310" cy="1051534"/>
            </a:xfrm>
            <a:prstGeom prst="can">
              <a:avLst>
                <a:gd name="adj" fmla="val 14841"/>
              </a:avLst>
            </a:prstGeom>
            <a:solidFill>
              <a:schemeClr val="bg1"/>
            </a:solidFill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1050">
                <a:solidFill>
                  <a:schemeClr val="tx2"/>
                </a:solidFill>
              </a:endParaRPr>
            </a:p>
          </p:txBody>
        </p:sp>
        <p:sp>
          <p:nvSpPr>
            <p:cNvPr id="97" name="円柱 81"/>
            <p:cNvSpPr/>
            <p:nvPr/>
          </p:nvSpPr>
          <p:spPr>
            <a:xfrm>
              <a:off x="17778731" y="16233309"/>
              <a:ext cx="583290" cy="474052"/>
            </a:xfrm>
            <a:prstGeom prst="can">
              <a:avLst>
                <a:gd name="adj" fmla="val 29182"/>
              </a:avLst>
            </a:prstGeom>
            <a:solidFill>
              <a:srgbClr val="FFFFFF"/>
            </a:solidFill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1050">
                <a:solidFill>
                  <a:schemeClr val="tx2"/>
                </a:solidFill>
              </a:endParaRPr>
            </a:p>
          </p:txBody>
        </p:sp>
      </p:grpSp>
      <p:grpSp>
        <p:nvGrpSpPr>
          <p:cNvPr id="101" name="グループ化 228"/>
          <p:cNvGrpSpPr>
            <a:grpSpLocks/>
          </p:cNvGrpSpPr>
          <p:nvPr/>
        </p:nvGrpSpPr>
        <p:grpSpPr bwMode="auto">
          <a:xfrm>
            <a:off x="5796136" y="3799326"/>
            <a:ext cx="625475" cy="777875"/>
            <a:chOff x="17775724" y="15651517"/>
            <a:chExt cx="592310" cy="1055844"/>
          </a:xfrm>
        </p:grpSpPr>
        <p:sp>
          <p:nvSpPr>
            <p:cNvPr id="102" name="円柱 79"/>
            <p:cNvSpPr/>
            <p:nvPr/>
          </p:nvSpPr>
          <p:spPr>
            <a:xfrm>
              <a:off x="17775724" y="15651517"/>
              <a:ext cx="592310" cy="1051534"/>
            </a:xfrm>
            <a:prstGeom prst="can">
              <a:avLst>
                <a:gd name="adj" fmla="val 14841"/>
              </a:avLst>
            </a:prstGeom>
            <a:solidFill>
              <a:schemeClr val="bg1"/>
            </a:solidFill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1050">
                <a:solidFill>
                  <a:schemeClr val="tx2"/>
                </a:solidFill>
              </a:endParaRPr>
            </a:p>
          </p:txBody>
        </p:sp>
        <p:sp>
          <p:nvSpPr>
            <p:cNvPr id="103" name="円柱 81"/>
            <p:cNvSpPr/>
            <p:nvPr/>
          </p:nvSpPr>
          <p:spPr>
            <a:xfrm>
              <a:off x="17778731" y="16233309"/>
              <a:ext cx="583290" cy="474052"/>
            </a:xfrm>
            <a:prstGeom prst="can">
              <a:avLst>
                <a:gd name="adj" fmla="val 29182"/>
              </a:avLst>
            </a:prstGeom>
            <a:solidFill>
              <a:srgbClr val="FFFFFF"/>
            </a:solidFill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1050">
                <a:solidFill>
                  <a:schemeClr val="tx2"/>
                </a:solidFill>
              </a:endParaRPr>
            </a:p>
          </p:txBody>
        </p:sp>
      </p:grpSp>
      <p:grpSp>
        <p:nvGrpSpPr>
          <p:cNvPr id="104" name="Group 103"/>
          <p:cNvGrpSpPr/>
          <p:nvPr/>
        </p:nvGrpSpPr>
        <p:grpSpPr>
          <a:xfrm>
            <a:off x="5916683" y="4293096"/>
            <a:ext cx="327935" cy="234272"/>
            <a:chOff x="7168993" y="2708920"/>
            <a:chExt cx="472918" cy="290254"/>
          </a:xfrm>
          <a:noFill/>
        </p:grpSpPr>
        <p:grpSp>
          <p:nvGrpSpPr>
            <p:cNvPr id="105" name="Group 104"/>
            <p:cNvGrpSpPr/>
            <p:nvPr/>
          </p:nvGrpSpPr>
          <p:grpSpPr>
            <a:xfrm>
              <a:off x="7168993" y="2789999"/>
              <a:ext cx="292413" cy="116904"/>
              <a:chOff x="4030663" y="2614464"/>
              <a:chExt cx="292413" cy="116904"/>
            </a:xfrm>
            <a:grpFill/>
          </p:grpSpPr>
          <p:sp>
            <p:nvSpPr>
              <p:cNvPr id="118" name="Isosceles Triangle 117"/>
              <p:cNvSpPr/>
              <p:nvPr/>
            </p:nvSpPr>
            <p:spPr>
              <a:xfrm>
                <a:off x="4030663" y="2614464"/>
                <a:ext cx="96656" cy="94456"/>
              </a:xfrm>
              <a:prstGeom prst="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" name="Isosceles Triangle 118"/>
              <p:cNvSpPr/>
              <p:nvPr/>
            </p:nvSpPr>
            <p:spPr>
              <a:xfrm>
                <a:off x="4132939" y="2620626"/>
                <a:ext cx="96656" cy="94456"/>
              </a:xfrm>
              <a:prstGeom prst="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Isosceles Triangle 119"/>
              <p:cNvSpPr/>
              <p:nvPr/>
            </p:nvSpPr>
            <p:spPr>
              <a:xfrm>
                <a:off x="4226420" y="2636912"/>
                <a:ext cx="96656" cy="94456"/>
              </a:xfrm>
              <a:prstGeom prst="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6" name="Group 105"/>
            <p:cNvGrpSpPr/>
            <p:nvPr/>
          </p:nvGrpSpPr>
          <p:grpSpPr>
            <a:xfrm>
              <a:off x="7349498" y="2816913"/>
              <a:ext cx="292413" cy="116904"/>
              <a:chOff x="4030663" y="2614464"/>
              <a:chExt cx="292413" cy="116904"/>
            </a:xfrm>
            <a:grpFill/>
          </p:grpSpPr>
          <p:sp>
            <p:nvSpPr>
              <p:cNvPr id="115" name="Isosceles Triangle 114"/>
              <p:cNvSpPr/>
              <p:nvPr/>
            </p:nvSpPr>
            <p:spPr>
              <a:xfrm>
                <a:off x="4030663" y="2614464"/>
                <a:ext cx="96656" cy="94456"/>
              </a:xfrm>
              <a:prstGeom prst="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Isosceles Triangle 115"/>
              <p:cNvSpPr/>
              <p:nvPr/>
            </p:nvSpPr>
            <p:spPr>
              <a:xfrm>
                <a:off x="4132939" y="2620626"/>
                <a:ext cx="96656" cy="94456"/>
              </a:xfrm>
              <a:prstGeom prst="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" name="Isosceles Triangle 116"/>
              <p:cNvSpPr/>
              <p:nvPr/>
            </p:nvSpPr>
            <p:spPr>
              <a:xfrm>
                <a:off x="4226420" y="2636912"/>
                <a:ext cx="96656" cy="94456"/>
              </a:xfrm>
              <a:prstGeom prst="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7" name="Group 106"/>
            <p:cNvGrpSpPr/>
            <p:nvPr/>
          </p:nvGrpSpPr>
          <p:grpSpPr>
            <a:xfrm>
              <a:off x="7217321" y="2882270"/>
              <a:ext cx="292413" cy="116904"/>
              <a:chOff x="4030663" y="2614464"/>
              <a:chExt cx="292413" cy="116904"/>
            </a:xfrm>
            <a:grpFill/>
          </p:grpSpPr>
          <p:sp>
            <p:nvSpPr>
              <p:cNvPr id="112" name="Isosceles Triangle 111"/>
              <p:cNvSpPr/>
              <p:nvPr/>
            </p:nvSpPr>
            <p:spPr>
              <a:xfrm>
                <a:off x="4030663" y="2614464"/>
                <a:ext cx="96656" cy="94456"/>
              </a:xfrm>
              <a:prstGeom prst="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3" name="Isosceles Triangle 112"/>
              <p:cNvSpPr/>
              <p:nvPr/>
            </p:nvSpPr>
            <p:spPr>
              <a:xfrm>
                <a:off x="4132939" y="2620626"/>
                <a:ext cx="96656" cy="94456"/>
              </a:xfrm>
              <a:prstGeom prst="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Isosceles Triangle 113"/>
              <p:cNvSpPr/>
              <p:nvPr/>
            </p:nvSpPr>
            <p:spPr>
              <a:xfrm>
                <a:off x="4226420" y="2636912"/>
                <a:ext cx="96656" cy="94456"/>
              </a:xfrm>
              <a:prstGeom prst="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8" name="Group 107"/>
            <p:cNvGrpSpPr/>
            <p:nvPr/>
          </p:nvGrpSpPr>
          <p:grpSpPr>
            <a:xfrm>
              <a:off x="7349498" y="2708920"/>
              <a:ext cx="292413" cy="116904"/>
              <a:chOff x="4030663" y="2614464"/>
              <a:chExt cx="292413" cy="116904"/>
            </a:xfrm>
            <a:grpFill/>
          </p:grpSpPr>
          <p:sp>
            <p:nvSpPr>
              <p:cNvPr id="109" name="Isosceles Triangle 108"/>
              <p:cNvSpPr/>
              <p:nvPr/>
            </p:nvSpPr>
            <p:spPr>
              <a:xfrm>
                <a:off x="4030663" y="2614464"/>
                <a:ext cx="96656" cy="94456"/>
              </a:xfrm>
              <a:prstGeom prst="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" name="Isosceles Triangle 109"/>
              <p:cNvSpPr/>
              <p:nvPr/>
            </p:nvSpPr>
            <p:spPr>
              <a:xfrm>
                <a:off x="4132939" y="2620626"/>
                <a:ext cx="96656" cy="94456"/>
              </a:xfrm>
              <a:prstGeom prst="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1" name="Isosceles Triangle 110"/>
              <p:cNvSpPr/>
              <p:nvPr/>
            </p:nvSpPr>
            <p:spPr>
              <a:xfrm>
                <a:off x="4226420" y="2636912"/>
                <a:ext cx="96656" cy="94456"/>
              </a:xfrm>
              <a:prstGeom prst="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712536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Freeform 40"/>
          <p:cNvSpPr/>
          <p:nvPr/>
        </p:nvSpPr>
        <p:spPr>
          <a:xfrm rot="10800000" flipV="1">
            <a:off x="7315200" y="0"/>
            <a:ext cx="1828800" cy="895336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0 h 23922"/>
              <a:gd name="connsiteX1" fmla="*/ 21600 w 21600"/>
              <a:gd name="connsiteY1" fmla="*/ 0 h 23922"/>
              <a:gd name="connsiteX2" fmla="*/ 21600 w 21600"/>
              <a:gd name="connsiteY2" fmla="*/ 4362 h 23922"/>
              <a:gd name="connsiteX3" fmla="*/ 0 w 21600"/>
              <a:gd name="connsiteY3" fmla="*/ 20172 h 23922"/>
              <a:gd name="connsiteX4" fmla="*/ 0 w 21600"/>
              <a:gd name="connsiteY4" fmla="*/ 0 h 23922"/>
              <a:gd name="connsiteX0" fmla="*/ 0 w 21600"/>
              <a:gd name="connsiteY0" fmla="*/ 0 h 17874"/>
              <a:gd name="connsiteX1" fmla="*/ 21600 w 21600"/>
              <a:gd name="connsiteY1" fmla="*/ 0 h 17874"/>
              <a:gd name="connsiteX2" fmla="*/ 21600 w 21600"/>
              <a:gd name="connsiteY2" fmla="*/ 4362 h 17874"/>
              <a:gd name="connsiteX3" fmla="*/ 0 w 21600"/>
              <a:gd name="connsiteY3" fmla="*/ 14124 h 17874"/>
              <a:gd name="connsiteX4" fmla="*/ 0 w 21600"/>
              <a:gd name="connsiteY4" fmla="*/ 0 h 17874"/>
              <a:gd name="connsiteX0" fmla="*/ 0 w 21600"/>
              <a:gd name="connsiteY0" fmla="*/ 0 h 17874"/>
              <a:gd name="connsiteX1" fmla="*/ 21600 w 21600"/>
              <a:gd name="connsiteY1" fmla="*/ 0 h 17874"/>
              <a:gd name="connsiteX2" fmla="*/ 21600 w 21600"/>
              <a:gd name="connsiteY2" fmla="*/ 42 h 17874"/>
              <a:gd name="connsiteX3" fmla="*/ 0 w 21600"/>
              <a:gd name="connsiteY3" fmla="*/ 14124 h 17874"/>
              <a:gd name="connsiteX4" fmla="*/ 0 w 21600"/>
              <a:gd name="connsiteY4" fmla="*/ 0 h 17874"/>
              <a:gd name="connsiteX0" fmla="*/ 0 w 21600"/>
              <a:gd name="connsiteY0" fmla="*/ 0 h 22194"/>
              <a:gd name="connsiteX1" fmla="*/ 21600 w 21600"/>
              <a:gd name="connsiteY1" fmla="*/ 0 h 22194"/>
              <a:gd name="connsiteX2" fmla="*/ 21600 w 21600"/>
              <a:gd name="connsiteY2" fmla="*/ 42 h 22194"/>
              <a:gd name="connsiteX3" fmla="*/ 0 w 21600"/>
              <a:gd name="connsiteY3" fmla="*/ 18444 h 22194"/>
              <a:gd name="connsiteX4" fmla="*/ 0 w 21600"/>
              <a:gd name="connsiteY4" fmla="*/ 0 h 22194"/>
              <a:gd name="connsiteX0" fmla="*/ 0 w 21600"/>
              <a:gd name="connsiteY0" fmla="*/ 0 h 18444"/>
              <a:gd name="connsiteX1" fmla="*/ 21600 w 21600"/>
              <a:gd name="connsiteY1" fmla="*/ 0 h 18444"/>
              <a:gd name="connsiteX2" fmla="*/ 21600 w 21600"/>
              <a:gd name="connsiteY2" fmla="*/ 42 h 18444"/>
              <a:gd name="connsiteX3" fmla="*/ 0 w 21600"/>
              <a:gd name="connsiteY3" fmla="*/ 18444 h 18444"/>
              <a:gd name="connsiteX4" fmla="*/ 0 w 21600"/>
              <a:gd name="connsiteY4" fmla="*/ 0 h 18444"/>
              <a:gd name="connsiteX0" fmla="*/ 0 w 21600"/>
              <a:gd name="connsiteY0" fmla="*/ 0 h 18444"/>
              <a:gd name="connsiteX1" fmla="*/ 21600 w 21600"/>
              <a:gd name="connsiteY1" fmla="*/ 0 h 18444"/>
              <a:gd name="connsiteX2" fmla="*/ 21600 w 21600"/>
              <a:gd name="connsiteY2" fmla="*/ 42 h 18444"/>
              <a:gd name="connsiteX3" fmla="*/ 0 w 21600"/>
              <a:gd name="connsiteY3" fmla="*/ 18444 h 18444"/>
              <a:gd name="connsiteX4" fmla="*/ 0 w 21600"/>
              <a:gd name="connsiteY4" fmla="*/ 0 h 18444"/>
              <a:gd name="connsiteX0" fmla="*/ 0 w 21600"/>
              <a:gd name="connsiteY0" fmla="*/ 0 h 18444"/>
              <a:gd name="connsiteX1" fmla="*/ 21600 w 21600"/>
              <a:gd name="connsiteY1" fmla="*/ 0 h 18444"/>
              <a:gd name="connsiteX2" fmla="*/ 21600 w 21600"/>
              <a:gd name="connsiteY2" fmla="*/ 42 h 18444"/>
              <a:gd name="connsiteX3" fmla="*/ 0 w 21600"/>
              <a:gd name="connsiteY3" fmla="*/ 18444 h 18444"/>
              <a:gd name="connsiteX4" fmla="*/ 0 w 21600"/>
              <a:gd name="connsiteY4" fmla="*/ 0 h 18444"/>
              <a:gd name="connsiteX0" fmla="*/ 0 w 21600"/>
              <a:gd name="connsiteY0" fmla="*/ 0 h 18444"/>
              <a:gd name="connsiteX1" fmla="*/ 21600 w 21600"/>
              <a:gd name="connsiteY1" fmla="*/ 0 h 18444"/>
              <a:gd name="connsiteX2" fmla="*/ 21600 w 21600"/>
              <a:gd name="connsiteY2" fmla="*/ 42 h 18444"/>
              <a:gd name="connsiteX3" fmla="*/ 0 w 21600"/>
              <a:gd name="connsiteY3" fmla="*/ 18444 h 18444"/>
              <a:gd name="connsiteX4" fmla="*/ 0 w 21600"/>
              <a:gd name="connsiteY4" fmla="*/ 0 h 18444"/>
              <a:gd name="connsiteX0" fmla="*/ 0 w 21600"/>
              <a:gd name="connsiteY0" fmla="*/ 0 h 18444"/>
              <a:gd name="connsiteX1" fmla="*/ 21600 w 21600"/>
              <a:gd name="connsiteY1" fmla="*/ 0 h 18444"/>
              <a:gd name="connsiteX2" fmla="*/ 21600 w 21600"/>
              <a:gd name="connsiteY2" fmla="*/ 42 h 18444"/>
              <a:gd name="connsiteX3" fmla="*/ 0 w 21600"/>
              <a:gd name="connsiteY3" fmla="*/ 18444 h 18444"/>
              <a:gd name="connsiteX4" fmla="*/ 0 w 21600"/>
              <a:gd name="connsiteY4" fmla="*/ 0 h 184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8444">
                <a:moveTo>
                  <a:pt x="0" y="0"/>
                </a:moveTo>
                <a:lnTo>
                  <a:pt x="21600" y="0"/>
                </a:lnTo>
                <a:lnTo>
                  <a:pt x="21600" y="42"/>
                </a:lnTo>
                <a:cubicBezTo>
                  <a:pt x="5290" y="2686"/>
                  <a:pt x="9283" y="18206"/>
                  <a:pt x="0" y="18444"/>
                </a:cubicBezTo>
                <a:lnTo>
                  <a:pt x="0" y="0"/>
                </a:lnTo>
                <a:close/>
              </a:path>
            </a:pathLst>
          </a:custGeom>
          <a:solidFill>
            <a:srgbClr val="00B050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Arial" pitchFamily="34" charset="0"/>
              </a:rPr>
              <a:t>                     </a:t>
            </a:r>
            <a:r>
              <a:rPr lang="en-US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Arial" pitchFamily="34" charset="0"/>
              </a:rPr>
              <a:t>6</a:t>
            </a:r>
            <a:endParaRPr lang="id-ID" b="1" dirty="0"/>
          </a:p>
        </p:txBody>
      </p:sp>
      <p:cxnSp>
        <p:nvCxnSpPr>
          <p:cNvPr id="43" name="Straight Connector 42"/>
          <p:cNvCxnSpPr/>
          <p:nvPr/>
        </p:nvCxnSpPr>
        <p:spPr>
          <a:xfrm flipV="1">
            <a:off x="0" y="642938"/>
            <a:ext cx="5786438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251520" y="642938"/>
            <a:ext cx="1071563" cy="7143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5" name="Content Placeholder 3"/>
          <p:cNvSpPr txBox="1">
            <a:spLocks/>
          </p:cNvSpPr>
          <p:nvPr/>
        </p:nvSpPr>
        <p:spPr bwMode="auto">
          <a:xfrm>
            <a:off x="149547" y="223155"/>
            <a:ext cx="3918397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Result and Discussion</a:t>
            </a:r>
            <a:r>
              <a:rPr lang="id-ID" sz="2400" b="1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/>
            </a:r>
            <a:br>
              <a:rPr lang="id-ID" sz="2400" b="1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</a:br>
            <a:endParaRPr lang="id-ID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テキスト ボックス 7"/>
          <p:cNvSpPr txBox="1">
            <a:spLocks noChangeArrowheads="1"/>
          </p:cNvSpPr>
          <p:nvPr/>
        </p:nvSpPr>
        <p:spPr bwMode="auto">
          <a:xfrm>
            <a:off x="266700" y="879475"/>
            <a:ext cx="7257628" cy="338554"/>
          </a:xfrm>
          <a:prstGeom prst="rect">
            <a:avLst/>
          </a:prstGeom>
          <a:solidFill>
            <a:schemeClr val="bg1"/>
          </a:solidFill>
          <a:ln w="9525">
            <a:solidFill>
              <a:srgbClr val="193D0B"/>
            </a:solidFill>
            <a:prstDash val="sysDash"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rgbClr val="CC0000"/>
              </a:buClr>
              <a:buSzPct val="90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en-US" altLang="ja-JP" sz="1600" b="1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Preparation and Structural Characterization of Te</a:t>
            </a:r>
            <a:r>
              <a:rPr lang="en-US" altLang="ja-JP" sz="1600" b="1" baseline="-250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4</a:t>
            </a:r>
            <a:r>
              <a:rPr lang="en-US" altLang="ja-JP" sz="1600" b="1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P</a:t>
            </a:r>
            <a:r>
              <a:rPr lang="en-US" altLang="ja-JP" sz="1600" b="1" baseline="-250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4</a:t>
            </a:r>
            <a:r>
              <a:rPr lang="en-US" altLang="ja-JP" sz="1600" b="1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, Se</a:t>
            </a:r>
            <a:r>
              <a:rPr lang="en-US" altLang="ja-JP" sz="1600" b="1" baseline="-250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4</a:t>
            </a:r>
            <a:r>
              <a:rPr lang="en-US" altLang="ja-JP" sz="1600" b="1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P</a:t>
            </a:r>
            <a:r>
              <a:rPr lang="en-US" altLang="ja-JP" sz="1600" b="1" baseline="-250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4</a:t>
            </a:r>
            <a:r>
              <a:rPr lang="en-US" altLang="ja-JP" sz="1600" b="1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, As</a:t>
            </a:r>
            <a:r>
              <a:rPr lang="en-US" altLang="ja-JP" sz="1600" b="1" baseline="-250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4</a:t>
            </a:r>
            <a:r>
              <a:rPr lang="en-US" altLang="ja-JP" sz="1600" b="1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P</a:t>
            </a:r>
            <a:r>
              <a:rPr lang="en-US" altLang="ja-JP" sz="1600" b="1" baseline="-250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4</a:t>
            </a:r>
            <a:r>
              <a:rPr lang="en-US" altLang="ja-JP" sz="1600" b="1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, and P</a:t>
            </a:r>
            <a:r>
              <a:rPr lang="en-US" altLang="ja-JP" sz="1600" b="1" baseline="-250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8</a:t>
            </a:r>
            <a:r>
              <a:rPr lang="en-US" altLang="ja-JP" sz="1600" b="1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 </a:t>
            </a:r>
            <a:endParaRPr lang="en-US" altLang="ja-JP" sz="1600" b="1" baseline="30000" dirty="0" smtClean="0">
              <a:solidFill>
                <a:srgbClr val="000000"/>
              </a:solidFill>
              <a:latin typeface="Arial" panose="020B0604020202020204" pitchFamily="34" charset="0"/>
              <a:ea typeface="ＭＳ Ｐゴシック" pitchFamily="50" charset="-128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508" y="1374287"/>
            <a:ext cx="8553772" cy="2637412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4488192"/>
            <a:ext cx="903649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The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</a:rPr>
              <a:t>heteroanion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 (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</a:rPr>
              <a:t>HAs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) [HPO</a:t>
            </a:r>
            <a:r>
              <a:rPr lang="en-US" baseline="-25000" dirty="0">
                <a:latin typeface="Arial" panose="020B0604020202020204" pitchFamily="34" charset="0"/>
                <a:ea typeface="Calibri" panose="020F0502020204030204" pitchFamily="34" charset="0"/>
              </a:rPr>
              <a:t>3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]</a:t>
            </a:r>
            <a:r>
              <a:rPr lang="en-US" baseline="30000" dirty="0">
                <a:latin typeface="Arial" panose="020B0604020202020204" pitchFamily="34" charset="0"/>
                <a:ea typeface="Calibri" panose="020F0502020204030204" pitchFamily="34" charset="0"/>
              </a:rPr>
              <a:t>2−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 and [TeO</a:t>
            </a:r>
            <a:r>
              <a:rPr lang="en-US" baseline="-25000" dirty="0">
                <a:latin typeface="Arial" panose="020B0604020202020204" pitchFamily="34" charset="0"/>
                <a:ea typeface="Calibri" panose="020F0502020204030204" pitchFamily="34" charset="0"/>
              </a:rPr>
              <a:t>3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]</a:t>
            </a:r>
            <a:r>
              <a:rPr lang="en-US" baseline="30000" dirty="0">
                <a:latin typeface="Arial" panose="020B0604020202020204" pitchFamily="34" charset="0"/>
                <a:ea typeface="Calibri" panose="020F0502020204030204" pitchFamily="34" charset="0"/>
              </a:rPr>
              <a:t>2−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 were mixed in a similar way to the reported synthetic procedure for the cross-shaped [W</a:t>
            </a:r>
            <a:r>
              <a:rPr lang="en-US" baseline="-25000" dirty="0">
                <a:latin typeface="Arial" panose="020B0604020202020204" pitchFamily="34" charset="0"/>
                <a:ea typeface="Calibri" panose="020F0502020204030204" pitchFamily="34" charset="0"/>
              </a:rPr>
              <a:t>64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O</a:t>
            </a:r>
            <a:r>
              <a:rPr lang="en-US" baseline="-25000" dirty="0">
                <a:latin typeface="Arial" panose="020B0604020202020204" pitchFamily="34" charset="0"/>
                <a:ea typeface="Calibri" panose="020F0502020204030204" pitchFamily="34" charset="0"/>
              </a:rPr>
              <a:t>200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(TeO</a:t>
            </a:r>
            <a:r>
              <a:rPr lang="en-US" baseline="-25000" dirty="0">
                <a:latin typeface="Arial" panose="020B0604020202020204" pitchFamily="34" charset="0"/>
                <a:ea typeface="Calibri" panose="020F0502020204030204" pitchFamily="34" charset="0"/>
              </a:rPr>
              <a:t>3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)</a:t>
            </a:r>
            <a:r>
              <a:rPr lang="en-US" baseline="-25000" dirty="0">
                <a:latin typeface="Arial" panose="020B0604020202020204" pitchFamily="34" charset="0"/>
                <a:ea typeface="Calibri" panose="020F0502020204030204" pitchFamily="34" charset="0"/>
              </a:rPr>
              <a:t>8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]</a:t>
            </a:r>
            <a:r>
              <a:rPr lang="en-US" baseline="30000" dirty="0">
                <a:latin typeface="Arial" panose="020B0604020202020204" pitchFamily="34" charset="0"/>
                <a:ea typeface="Calibri" panose="020F0502020204030204" pitchFamily="34" charset="0"/>
              </a:rPr>
              <a:t>32−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. </a:t>
            </a:r>
            <a:endParaRPr lang="en-US" dirty="0" smtClean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just"/>
            <a:endParaRPr lang="en-US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just"/>
            <a:r>
              <a:rPr lang="en-US" dirty="0" smtClean="0">
                <a:latin typeface="Arial" panose="020B0604020202020204" pitchFamily="34" charset="0"/>
                <a:ea typeface="Calibri" panose="020F0502020204030204" pitchFamily="34" charset="0"/>
              </a:rPr>
              <a:t>This 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led to the isolation of the mixed [TeO</a:t>
            </a:r>
            <a:r>
              <a:rPr lang="en-US" baseline="-25000" dirty="0">
                <a:latin typeface="Arial" panose="020B0604020202020204" pitchFamily="34" charset="0"/>
                <a:ea typeface="Calibri" panose="020F0502020204030204" pitchFamily="34" charset="0"/>
              </a:rPr>
              <a:t>3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]</a:t>
            </a:r>
            <a:r>
              <a:rPr lang="en-US" baseline="30000" dirty="0">
                <a:latin typeface="Arial" panose="020B0604020202020204" pitchFamily="34" charset="0"/>
                <a:ea typeface="Calibri" panose="020F0502020204030204" pitchFamily="34" charset="0"/>
              </a:rPr>
              <a:t>2−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 and [HPO</a:t>
            </a:r>
            <a:r>
              <a:rPr lang="en-US" baseline="-25000" dirty="0">
                <a:latin typeface="Arial" panose="020B0604020202020204" pitchFamily="34" charset="0"/>
                <a:ea typeface="Calibri" panose="020F0502020204030204" pitchFamily="34" charset="0"/>
              </a:rPr>
              <a:t>3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]</a:t>
            </a:r>
            <a:r>
              <a:rPr lang="en-US" baseline="30000" dirty="0">
                <a:latin typeface="Arial" panose="020B0604020202020204" pitchFamily="34" charset="0"/>
                <a:ea typeface="Calibri" panose="020F0502020204030204" pitchFamily="34" charset="0"/>
              </a:rPr>
              <a:t>2−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 template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</a:rPr>
              <a:t>polyanion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 [W</a:t>
            </a:r>
            <a:r>
              <a:rPr lang="en-US" baseline="-25000" dirty="0">
                <a:latin typeface="Arial" panose="020B0604020202020204" pitchFamily="34" charset="0"/>
                <a:ea typeface="Calibri" panose="020F0502020204030204" pitchFamily="34" charset="0"/>
              </a:rPr>
              <a:t>64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O</a:t>
            </a:r>
            <a:r>
              <a:rPr lang="en-US" baseline="-25000" dirty="0">
                <a:latin typeface="Arial" panose="020B0604020202020204" pitchFamily="34" charset="0"/>
                <a:ea typeface="Calibri" panose="020F0502020204030204" pitchFamily="34" charset="0"/>
              </a:rPr>
              <a:t>200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(HPO</a:t>
            </a:r>
            <a:r>
              <a:rPr lang="en-US" baseline="-25000" dirty="0">
                <a:latin typeface="Arial" panose="020B0604020202020204" pitchFamily="34" charset="0"/>
                <a:ea typeface="Calibri" panose="020F0502020204030204" pitchFamily="34" charset="0"/>
              </a:rPr>
              <a:t>3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)</a:t>
            </a:r>
            <a:r>
              <a:rPr lang="en-US" baseline="-25000" dirty="0">
                <a:latin typeface="Arial" panose="020B0604020202020204" pitchFamily="34" charset="0"/>
                <a:ea typeface="Calibri" panose="020F0502020204030204" pitchFamily="34" charset="0"/>
              </a:rPr>
              <a:t>4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(TeO</a:t>
            </a:r>
            <a:r>
              <a:rPr lang="en-US" baseline="-25000" dirty="0">
                <a:latin typeface="Arial" panose="020B0604020202020204" pitchFamily="34" charset="0"/>
                <a:ea typeface="Calibri" panose="020F0502020204030204" pitchFamily="34" charset="0"/>
              </a:rPr>
              <a:t>3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)</a:t>
            </a:r>
            <a:r>
              <a:rPr lang="en-US" baseline="-25000" dirty="0">
                <a:latin typeface="Arial" panose="020B0604020202020204" pitchFamily="34" charset="0"/>
                <a:ea typeface="Calibri" panose="020F0502020204030204" pitchFamily="34" charset="0"/>
              </a:rPr>
              <a:t>4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]</a:t>
            </a:r>
            <a:r>
              <a:rPr lang="en-US" baseline="30000" dirty="0">
                <a:latin typeface="Arial" panose="020B0604020202020204" pitchFamily="34" charset="0"/>
                <a:ea typeface="Calibri" panose="020F0502020204030204" pitchFamily="34" charset="0"/>
              </a:rPr>
              <a:t>32−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 (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</a:rPr>
              <a:t>Te</a:t>
            </a:r>
            <a:r>
              <a:rPr lang="en-US" b="1" baseline="-25000" dirty="0">
                <a:latin typeface="Arial" panose="020B0604020202020204" pitchFamily="34" charset="0"/>
                <a:ea typeface="Calibri" panose="020F0502020204030204" pitchFamily="34" charset="0"/>
              </a:rPr>
              <a:t>4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</a:rPr>
              <a:t>P</a:t>
            </a:r>
            <a:r>
              <a:rPr lang="en-US" b="1" baseline="-25000" dirty="0">
                <a:latin typeface="Arial" panose="020B0604020202020204" pitchFamily="34" charset="0"/>
                <a:ea typeface="Calibri" panose="020F0502020204030204" pitchFamily="34" charset="0"/>
              </a:rPr>
              <a:t>4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),which crystallized from the reaction. This condition also applied in preparation of 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</a:rPr>
              <a:t>Se</a:t>
            </a:r>
            <a:r>
              <a:rPr lang="en-US" b="1" baseline="-25000" dirty="0">
                <a:latin typeface="Arial" panose="020B0604020202020204" pitchFamily="34" charset="0"/>
                <a:ea typeface="Calibri" panose="020F0502020204030204" pitchFamily="34" charset="0"/>
              </a:rPr>
              <a:t>4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</a:rPr>
              <a:t>P</a:t>
            </a:r>
            <a:r>
              <a:rPr lang="en-US" b="1" baseline="-25000" dirty="0">
                <a:latin typeface="Arial" panose="020B0604020202020204" pitchFamily="34" charset="0"/>
                <a:ea typeface="Calibri" panose="020F0502020204030204" pitchFamily="34" charset="0"/>
              </a:rPr>
              <a:t>4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, 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</a:rPr>
              <a:t>As</a:t>
            </a:r>
            <a:r>
              <a:rPr lang="en-US" b="1" baseline="-25000" dirty="0">
                <a:latin typeface="Arial" panose="020B0604020202020204" pitchFamily="34" charset="0"/>
                <a:ea typeface="Calibri" panose="020F0502020204030204" pitchFamily="34" charset="0"/>
              </a:rPr>
              <a:t>4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</a:rPr>
              <a:t>P</a:t>
            </a:r>
            <a:r>
              <a:rPr lang="en-US" b="1" baseline="-25000" dirty="0">
                <a:latin typeface="Arial" panose="020B0604020202020204" pitchFamily="34" charset="0"/>
                <a:ea typeface="Calibri" panose="020F0502020204030204" pitchFamily="34" charset="0"/>
              </a:rPr>
              <a:t>4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, and 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</a:rPr>
              <a:t>P</a:t>
            </a:r>
            <a:r>
              <a:rPr lang="en-US" b="1" baseline="-25000" dirty="0">
                <a:latin typeface="Arial" panose="020B0604020202020204" pitchFamily="34" charset="0"/>
                <a:ea typeface="Calibri" panose="020F0502020204030204" pitchFamily="34" charset="0"/>
              </a:rPr>
              <a:t>8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7455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Freeform 40"/>
          <p:cNvSpPr/>
          <p:nvPr/>
        </p:nvSpPr>
        <p:spPr>
          <a:xfrm rot="10800000" flipV="1">
            <a:off x="7315200" y="0"/>
            <a:ext cx="1828800" cy="895336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0 h 23922"/>
              <a:gd name="connsiteX1" fmla="*/ 21600 w 21600"/>
              <a:gd name="connsiteY1" fmla="*/ 0 h 23922"/>
              <a:gd name="connsiteX2" fmla="*/ 21600 w 21600"/>
              <a:gd name="connsiteY2" fmla="*/ 4362 h 23922"/>
              <a:gd name="connsiteX3" fmla="*/ 0 w 21600"/>
              <a:gd name="connsiteY3" fmla="*/ 20172 h 23922"/>
              <a:gd name="connsiteX4" fmla="*/ 0 w 21600"/>
              <a:gd name="connsiteY4" fmla="*/ 0 h 23922"/>
              <a:gd name="connsiteX0" fmla="*/ 0 w 21600"/>
              <a:gd name="connsiteY0" fmla="*/ 0 h 17874"/>
              <a:gd name="connsiteX1" fmla="*/ 21600 w 21600"/>
              <a:gd name="connsiteY1" fmla="*/ 0 h 17874"/>
              <a:gd name="connsiteX2" fmla="*/ 21600 w 21600"/>
              <a:gd name="connsiteY2" fmla="*/ 4362 h 17874"/>
              <a:gd name="connsiteX3" fmla="*/ 0 w 21600"/>
              <a:gd name="connsiteY3" fmla="*/ 14124 h 17874"/>
              <a:gd name="connsiteX4" fmla="*/ 0 w 21600"/>
              <a:gd name="connsiteY4" fmla="*/ 0 h 17874"/>
              <a:gd name="connsiteX0" fmla="*/ 0 w 21600"/>
              <a:gd name="connsiteY0" fmla="*/ 0 h 17874"/>
              <a:gd name="connsiteX1" fmla="*/ 21600 w 21600"/>
              <a:gd name="connsiteY1" fmla="*/ 0 h 17874"/>
              <a:gd name="connsiteX2" fmla="*/ 21600 w 21600"/>
              <a:gd name="connsiteY2" fmla="*/ 42 h 17874"/>
              <a:gd name="connsiteX3" fmla="*/ 0 w 21600"/>
              <a:gd name="connsiteY3" fmla="*/ 14124 h 17874"/>
              <a:gd name="connsiteX4" fmla="*/ 0 w 21600"/>
              <a:gd name="connsiteY4" fmla="*/ 0 h 17874"/>
              <a:gd name="connsiteX0" fmla="*/ 0 w 21600"/>
              <a:gd name="connsiteY0" fmla="*/ 0 h 22194"/>
              <a:gd name="connsiteX1" fmla="*/ 21600 w 21600"/>
              <a:gd name="connsiteY1" fmla="*/ 0 h 22194"/>
              <a:gd name="connsiteX2" fmla="*/ 21600 w 21600"/>
              <a:gd name="connsiteY2" fmla="*/ 42 h 22194"/>
              <a:gd name="connsiteX3" fmla="*/ 0 w 21600"/>
              <a:gd name="connsiteY3" fmla="*/ 18444 h 22194"/>
              <a:gd name="connsiteX4" fmla="*/ 0 w 21600"/>
              <a:gd name="connsiteY4" fmla="*/ 0 h 22194"/>
              <a:gd name="connsiteX0" fmla="*/ 0 w 21600"/>
              <a:gd name="connsiteY0" fmla="*/ 0 h 18444"/>
              <a:gd name="connsiteX1" fmla="*/ 21600 w 21600"/>
              <a:gd name="connsiteY1" fmla="*/ 0 h 18444"/>
              <a:gd name="connsiteX2" fmla="*/ 21600 w 21600"/>
              <a:gd name="connsiteY2" fmla="*/ 42 h 18444"/>
              <a:gd name="connsiteX3" fmla="*/ 0 w 21600"/>
              <a:gd name="connsiteY3" fmla="*/ 18444 h 18444"/>
              <a:gd name="connsiteX4" fmla="*/ 0 w 21600"/>
              <a:gd name="connsiteY4" fmla="*/ 0 h 18444"/>
              <a:gd name="connsiteX0" fmla="*/ 0 w 21600"/>
              <a:gd name="connsiteY0" fmla="*/ 0 h 18444"/>
              <a:gd name="connsiteX1" fmla="*/ 21600 w 21600"/>
              <a:gd name="connsiteY1" fmla="*/ 0 h 18444"/>
              <a:gd name="connsiteX2" fmla="*/ 21600 w 21600"/>
              <a:gd name="connsiteY2" fmla="*/ 42 h 18444"/>
              <a:gd name="connsiteX3" fmla="*/ 0 w 21600"/>
              <a:gd name="connsiteY3" fmla="*/ 18444 h 18444"/>
              <a:gd name="connsiteX4" fmla="*/ 0 w 21600"/>
              <a:gd name="connsiteY4" fmla="*/ 0 h 18444"/>
              <a:gd name="connsiteX0" fmla="*/ 0 w 21600"/>
              <a:gd name="connsiteY0" fmla="*/ 0 h 18444"/>
              <a:gd name="connsiteX1" fmla="*/ 21600 w 21600"/>
              <a:gd name="connsiteY1" fmla="*/ 0 h 18444"/>
              <a:gd name="connsiteX2" fmla="*/ 21600 w 21600"/>
              <a:gd name="connsiteY2" fmla="*/ 42 h 18444"/>
              <a:gd name="connsiteX3" fmla="*/ 0 w 21600"/>
              <a:gd name="connsiteY3" fmla="*/ 18444 h 18444"/>
              <a:gd name="connsiteX4" fmla="*/ 0 w 21600"/>
              <a:gd name="connsiteY4" fmla="*/ 0 h 18444"/>
              <a:gd name="connsiteX0" fmla="*/ 0 w 21600"/>
              <a:gd name="connsiteY0" fmla="*/ 0 h 18444"/>
              <a:gd name="connsiteX1" fmla="*/ 21600 w 21600"/>
              <a:gd name="connsiteY1" fmla="*/ 0 h 18444"/>
              <a:gd name="connsiteX2" fmla="*/ 21600 w 21600"/>
              <a:gd name="connsiteY2" fmla="*/ 42 h 18444"/>
              <a:gd name="connsiteX3" fmla="*/ 0 w 21600"/>
              <a:gd name="connsiteY3" fmla="*/ 18444 h 18444"/>
              <a:gd name="connsiteX4" fmla="*/ 0 w 21600"/>
              <a:gd name="connsiteY4" fmla="*/ 0 h 18444"/>
              <a:gd name="connsiteX0" fmla="*/ 0 w 21600"/>
              <a:gd name="connsiteY0" fmla="*/ 0 h 18444"/>
              <a:gd name="connsiteX1" fmla="*/ 21600 w 21600"/>
              <a:gd name="connsiteY1" fmla="*/ 0 h 18444"/>
              <a:gd name="connsiteX2" fmla="*/ 21600 w 21600"/>
              <a:gd name="connsiteY2" fmla="*/ 42 h 18444"/>
              <a:gd name="connsiteX3" fmla="*/ 0 w 21600"/>
              <a:gd name="connsiteY3" fmla="*/ 18444 h 18444"/>
              <a:gd name="connsiteX4" fmla="*/ 0 w 21600"/>
              <a:gd name="connsiteY4" fmla="*/ 0 h 184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8444">
                <a:moveTo>
                  <a:pt x="0" y="0"/>
                </a:moveTo>
                <a:lnTo>
                  <a:pt x="21600" y="0"/>
                </a:lnTo>
                <a:lnTo>
                  <a:pt x="21600" y="42"/>
                </a:lnTo>
                <a:cubicBezTo>
                  <a:pt x="5290" y="2686"/>
                  <a:pt x="9283" y="18206"/>
                  <a:pt x="0" y="18444"/>
                </a:cubicBezTo>
                <a:lnTo>
                  <a:pt x="0" y="0"/>
                </a:lnTo>
                <a:close/>
              </a:path>
            </a:pathLst>
          </a:custGeom>
          <a:solidFill>
            <a:srgbClr val="00B050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Arial" pitchFamily="34" charset="0"/>
              </a:rPr>
              <a:t>                     </a:t>
            </a:r>
            <a:r>
              <a:rPr lang="en-US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Arial" pitchFamily="34" charset="0"/>
              </a:rPr>
              <a:t>7</a:t>
            </a:r>
            <a:endParaRPr lang="id-ID" b="1" dirty="0"/>
          </a:p>
        </p:txBody>
      </p:sp>
      <p:cxnSp>
        <p:nvCxnSpPr>
          <p:cNvPr id="43" name="Straight Connector 42"/>
          <p:cNvCxnSpPr/>
          <p:nvPr/>
        </p:nvCxnSpPr>
        <p:spPr>
          <a:xfrm flipV="1">
            <a:off x="0" y="642938"/>
            <a:ext cx="5786438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251520" y="642938"/>
            <a:ext cx="1071563" cy="7143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5" name="Content Placeholder 3"/>
          <p:cNvSpPr txBox="1">
            <a:spLocks/>
          </p:cNvSpPr>
          <p:nvPr/>
        </p:nvSpPr>
        <p:spPr bwMode="auto">
          <a:xfrm>
            <a:off x="149547" y="223155"/>
            <a:ext cx="3918397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Result and Discussion</a:t>
            </a:r>
            <a:r>
              <a:rPr lang="id-ID" sz="2400" b="1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/>
            </a:r>
            <a:br>
              <a:rPr lang="id-ID" sz="2400" b="1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</a:br>
            <a:endParaRPr lang="id-ID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テキスト ボックス 7"/>
          <p:cNvSpPr txBox="1">
            <a:spLocks noChangeArrowheads="1"/>
          </p:cNvSpPr>
          <p:nvPr/>
        </p:nvSpPr>
        <p:spPr bwMode="auto">
          <a:xfrm>
            <a:off x="266700" y="879475"/>
            <a:ext cx="7473652" cy="338554"/>
          </a:xfrm>
          <a:prstGeom prst="rect">
            <a:avLst/>
          </a:prstGeom>
          <a:solidFill>
            <a:schemeClr val="bg1"/>
          </a:solidFill>
          <a:ln w="9525">
            <a:solidFill>
              <a:srgbClr val="193D0B"/>
            </a:solidFill>
            <a:prstDash val="sysDash"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rgbClr val="CC0000"/>
              </a:buClr>
              <a:buSzPct val="90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en-US" altLang="ja-JP" sz="1600" b="1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Preparation and Structural Characterization of Te</a:t>
            </a:r>
            <a:r>
              <a:rPr lang="en-US" altLang="ja-JP" sz="1600" b="1" baseline="-250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4</a:t>
            </a:r>
            <a:r>
              <a:rPr lang="en-US" altLang="ja-JP" sz="1600" b="1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P</a:t>
            </a:r>
            <a:r>
              <a:rPr lang="en-US" altLang="ja-JP" sz="1600" b="1" baseline="-250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4</a:t>
            </a:r>
            <a:r>
              <a:rPr lang="en-US" altLang="ja-JP" sz="1600" b="1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, Se</a:t>
            </a:r>
            <a:r>
              <a:rPr lang="en-US" altLang="ja-JP" sz="1600" b="1" baseline="-250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4</a:t>
            </a:r>
            <a:r>
              <a:rPr lang="en-US" altLang="ja-JP" sz="1600" b="1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P</a:t>
            </a:r>
            <a:r>
              <a:rPr lang="en-US" altLang="ja-JP" sz="1600" b="1" baseline="-250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4</a:t>
            </a:r>
            <a:r>
              <a:rPr lang="en-US" altLang="ja-JP" sz="1600" b="1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, As</a:t>
            </a:r>
            <a:r>
              <a:rPr lang="en-US" altLang="ja-JP" sz="1600" b="1" baseline="-250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4</a:t>
            </a:r>
            <a:r>
              <a:rPr lang="en-US" altLang="ja-JP" sz="1600" b="1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P</a:t>
            </a:r>
            <a:r>
              <a:rPr lang="en-US" altLang="ja-JP" sz="1600" b="1" baseline="-250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4</a:t>
            </a:r>
            <a:r>
              <a:rPr lang="en-US" altLang="ja-JP" sz="1600" b="1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, and P</a:t>
            </a:r>
            <a:r>
              <a:rPr lang="en-US" altLang="ja-JP" sz="1600" b="1" baseline="-250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8</a:t>
            </a:r>
            <a:r>
              <a:rPr lang="en-US" altLang="ja-JP" sz="1600" b="1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 </a:t>
            </a:r>
            <a:endParaRPr lang="en-US" altLang="ja-JP" sz="1600" b="1" baseline="30000" dirty="0" smtClean="0">
              <a:solidFill>
                <a:srgbClr val="000000"/>
              </a:solidFill>
              <a:latin typeface="Arial" panose="020B0604020202020204" pitchFamily="34" charset="0"/>
              <a:ea typeface="ＭＳ Ｐゴシック" pitchFamily="50" charset="-128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590" y="1374287"/>
            <a:ext cx="4782493" cy="5237028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5020083" y="1454565"/>
            <a:ext cx="410445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</a:rPr>
              <a:t>Single crystal X-ray diﬀraction analysis showed that </a:t>
            </a:r>
            <a:r>
              <a:rPr lang="en-US" sz="1600" b="1" dirty="0">
                <a:latin typeface="Arial" panose="020B0604020202020204" pitchFamily="34" charset="0"/>
                <a:ea typeface="Calibri" panose="020F0502020204030204" pitchFamily="34" charset="0"/>
              </a:rPr>
              <a:t>Te</a:t>
            </a:r>
            <a:r>
              <a:rPr lang="en-US" sz="1600" b="1" baseline="-25000" dirty="0">
                <a:latin typeface="Arial" panose="020B0604020202020204" pitchFamily="34" charset="0"/>
                <a:ea typeface="Calibri" panose="020F0502020204030204" pitchFamily="34" charset="0"/>
              </a:rPr>
              <a:t>4</a:t>
            </a:r>
            <a:r>
              <a:rPr lang="en-US" sz="1600" b="1" dirty="0">
                <a:latin typeface="Arial" panose="020B0604020202020204" pitchFamily="34" charset="0"/>
                <a:ea typeface="Calibri" panose="020F0502020204030204" pitchFamily="34" charset="0"/>
              </a:rPr>
              <a:t>P</a:t>
            </a:r>
            <a:r>
              <a:rPr lang="en-US" sz="1600" b="1" baseline="-25000" dirty="0">
                <a:latin typeface="Arial" panose="020B0604020202020204" pitchFamily="34" charset="0"/>
                <a:ea typeface="Calibri" panose="020F0502020204030204" pitchFamily="34" charset="0"/>
              </a:rPr>
              <a:t>4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</a:rPr>
              <a:t> has </a:t>
            </a:r>
            <a:r>
              <a:rPr lang="en-US" sz="1600" i="1" dirty="0">
                <a:latin typeface="Arial" panose="020B0604020202020204" pitchFamily="34" charset="0"/>
                <a:ea typeface="Calibri" panose="020F0502020204030204" pitchFamily="34" charset="0"/>
              </a:rPr>
              <a:t>D</a:t>
            </a:r>
            <a:r>
              <a:rPr lang="en-US" sz="1600" i="1" baseline="-25000" dirty="0">
                <a:latin typeface="Arial" panose="020B0604020202020204" pitchFamily="34" charset="0"/>
                <a:ea typeface="Calibri" panose="020F0502020204030204" pitchFamily="34" charset="0"/>
              </a:rPr>
              <a:t>2d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</a:rPr>
              <a:t> symmetry. The </a:t>
            </a:r>
            <a:r>
              <a:rPr lang="en-US" sz="1600" b="1" dirty="0">
                <a:latin typeface="Arial" panose="020B0604020202020204" pitchFamily="34" charset="0"/>
                <a:ea typeface="Calibri" panose="020F0502020204030204" pitchFamily="34" charset="0"/>
              </a:rPr>
              <a:t>Te</a:t>
            </a:r>
            <a:r>
              <a:rPr lang="en-US" sz="1600" b="1" baseline="-25000" dirty="0">
                <a:latin typeface="Arial" panose="020B0604020202020204" pitchFamily="34" charset="0"/>
                <a:ea typeface="Calibri" panose="020F0502020204030204" pitchFamily="34" charset="0"/>
              </a:rPr>
              <a:t>4</a:t>
            </a:r>
            <a:r>
              <a:rPr lang="en-US" sz="1600" b="1" dirty="0">
                <a:latin typeface="Arial" panose="020B0604020202020204" pitchFamily="34" charset="0"/>
                <a:ea typeface="Calibri" panose="020F0502020204030204" pitchFamily="34" charset="0"/>
              </a:rPr>
              <a:t>P</a:t>
            </a:r>
            <a:r>
              <a:rPr lang="en-US" sz="1600" b="1" baseline="-25000" dirty="0">
                <a:latin typeface="Arial" panose="020B0604020202020204" pitchFamily="34" charset="0"/>
                <a:ea typeface="Calibri" panose="020F0502020204030204" pitchFamily="34" charset="0"/>
              </a:rPr>
              <a:t>4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</a:rPr>
              <a:t> cluster consists of four </a:t>
            </a:r>
            <a:r>
              <a:rPr lang="en-US" sz="1600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{HPTeW</a:t>
            </a:r>
            <a:r>
              <a:rPr lang="en-US" sz="1600" b="1" baseline="-25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15</a:t>
            </a:r>
            <a:r>
              <a:rPr lang="en-US" sz="1600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}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</a:rPr>
              <a:t> building blocks connected by four octahedral </a:t>
            </a:r>
            <a:r>
              <a:rPr lang="en-US" sz="1600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{WO</a:t>
            </a:r>
            <a:r>
              <a:rPr lang="en-US" sz="1600" b="1" baseline="-25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6</a:t>
            </a:r>
            <a:r>
              <a:rPr lang="en-US" sz="1600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}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</a:rPr>
              <a:t> via cis-oxygen atoms. Each {HPTeW</a:t>
            </a:r>
            <a:r>
              <a:rPr lang="en-US" sz="1600" baseline="-25000" dirty="0">
                <a:latin typeface="Arial" panose="020B0604020202020204" pitchFamily="34" charset="0"/>
                <a:ea typeface="Calibri" panose="020F0502020204030204" pitchFamily="34" charset="0"/>
              </a:rPr>
              <a:t>15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</a:rPr>
              <a:t>} has a {W</a:t>
            </a:r>
            <a:r>
              <a:rPr lang="en-US" sz="1600" baseline="-25000" dirty="0">
                <a:latin typeface="Arial" panose="020B0604020202020204" pitchFamily="34" charset="0"/>
                <a:ea typeface="Calibri" panose="020F0502020204030204" pitchFamily="34" charset="0"/>
              </a:rPr>
              <a:t>3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</a:rPr>
              <a:t>O</a:t>
            </a:r>
            <a:r>
              <a:rPr lang="en-US" sz="1600" baseline="-25000" dirty="0">
                <a:latin typeface="Arial" panose="020B0604020202020204" pitchFamily="34" charset="0"/>
                <a:ea typeface="Calibri" panose="020F0502020204030204" pitchFamily="34" charset="0"/>
              </a:rPr>
              <a:t>6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</a:rPr>
              <a:t>} cap and two {W</a:t>
            </a:r>
            <a:r>
              <a:rPr lang="en-US" sz="1600" baseline="-25000" dirty="0">
                <a:latin typeface="Arial" panose="020B0604020202020204" pitchFamily="34" charset="0"/>
                <a:ea typeface="Calibri" panose="020F0502020204030204" pitchFamily="34" charset="0"/>
              </a:rPr>
              <a:t>6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</a:rPr>
              <a:t>O</a:t>
            </a:r>
            <a:r>
              <a:rPr lang="en-US" sz="1600" baseline="-25000" dirty="0">
                <a:latin typeface="Arial" panose="020B0604020202020204" pitchFamily="34" charset="0"/>
                <a:ea typeface="Calibri" panose="020F0502020204030204" pitchFamily="34" charset="0"/>
              </a:rPr>
              <a:t>18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</a:rPr>
              <a:t>} rings template by [TeO</a:t>
            </a:r>
            <a:r>
              <a:rPr lang="en-US" sz="1600" baseline="-25000" dirty="0">
                <a:latin typeface="Arial" panose="020B0604020202020204" pitchFamily="34" charset="0"/>
                <a:ea typeface="Calibri" panose="020F0502020204030204" pitchFamily="34" charset="0"/>
              </a:rPr>
              <a:t>3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</a:rPr>
              <a:t>]</a:t>
            </a:r>
            <a:r>
              <a:rPr lang="en-US" sz="1600" baseline="30000" dirty="0">
                <a:latin typeface="Arial" panose="020B0604020202020204" pitchFamily="34" charset="0"/>
                <a:ea typeface="Calibri" panose="020F0502020204030204" pitchFamily="34" charset="0"/>
              </a:rPr>
              <a:t>2−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</a:rPr>
              <a:t> and [HPO</a:t>
            </a:r>
            <a:r>
              <a:rPr lang="en-US" sz="1600" baseline="-25000" dirty="0">
                <a:latin typeface="Arial" panose="020B0604020202020204" pitchFamily="34" charset="0"/>
                <a:ea typeface="Calibri" panose="020F0502020204030204" pitchFamily="34" charset="0"/>
              </a:rPr>
              <a:t>3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</a:rPr>
              <a:t>]</a:t>
            </a:r>
            <a:r>
              <a:rPr lang="en-US" sz="1600" baseline="30000" dirty="0">
                <a:latin typeface="Arial" panose="020B0604020202020204" pitchFamily="34" charset="0"/>
                <a:ea typeface="Calibri" panose="020F0502020204030204" pitchFamily="34" charset="0"/>
              </a:rPr>
              <a:t>2−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</a:rPr>
              <a:t>, respectively. The two {W</a:t>
            </a:r>
            <a:r>
              <a:rPr lang="en-US" sz="1600" baseline="-25000" dirty="0">
                <a:latin typeface="Arial" panose="020B0604020202020204" pitchFamily="34" charset="0"/>
                <a:ea typeface="Calibri" panose="020F0502020204030204" pitchFamily="34" charset="0"/>
              </a:rPr>
              <a:t>6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</a:rPr>
              <a:t>O</a:t>
            </a:r>
            <a:r>
              <a:rPr lang="en-US" sz="1600" baseline="-25000" dirty="0">
                <a:latin typeface="Arial" panose="020B0604020202020204" pitchFamily="34" charset="0"/>
                <a:ea typeface="Calibri" panose="020F0502020204030204" pitchFamily="34" charset="0"/>
              </a:rPr>
              <a:t>18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</a:rPr>
              <a:t>} rings are joined together through six corner-sharing oxygen ligands.</a:t>
            </a:r>
            <a:endParaRPr lang="en-US" sz="1600" dirty="0"/>
          </a:p>
        </p:txBody>
      </p:sp>
      <p:sp>
        <p:nvSpPr>
          <p:cNvPr id="3" name="Rectangle 2"/>
          <p:cNvSpPr/>
          <p:nvPr/>
        </p:nvSpPr>
        <p:spPr>
          <a:xfrm>
            <a:off x="4992361" y="4279161"/>
            <a:ext cx="4051759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</a:rPr>
              <a:t>All of the </a:t>
            </a:r>
            <a:r>
              <a:rPr lang="en-US" sz="1600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HAs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</a:rPr>
              <a:t> in those structures are well identiﬁed according to X-ray data and </a:t>
            </a:r>
            <a:r>
              <a:rPr lang="en-US" sz="1600" b="1" dirty="0">
                <a:latin typeface="Arial" panose="020B0604020202020204" pitchFamily="34" charset="0"/>
                <a:ea typeface="Calibri" panose="020F0502020204030204" pitchFamily="34" charset="0"/>
              </a:rPr>
              <a:t>Se</a:t>
            </a:r>
            <a:r>
              <a:rPr lang="en-US" sz="1600" b="1" baseline="-25000" dirty="0">
                <a:latin typeface="Arial" panose="020B0604020202020204" pitchFamily="34" charset="0"/>
                <a:ea typeface="Calibri" panose="020F0502020204030204" pitchFamily="34" charset="0"/>
              </a:rPr>
              <a:t>4</a:t>
            </a:r>
            <a:r>
              <a:rPr lang="en-US" sz="1600" b="1" dirty="0">
                <a:latin typeface="Arial" panose="020B0604020202020204" pitchFamily="34" charset="0"/>
                <a:ea typeface="Calibri" panose="020F0502020204030204" pitchFamily="34" charset="0"/>
              </a:rPr>
              <a:t>P</a:t>
            </a:r>
            <a:r>
              <a:rPr lang="en-US" sz="1600" b="1" baseline="-25000" dirty="0">
                <a:latin typeface="Arial" panose="020B0604020202020204" pitchFamily="34" charset="0"/>
                <a:ea typeface="Calibri" panose="020F0502020204030204" pitchFamily="34" charset="0"/>
              </a:rPr>
              <a:t>4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</a:rPr>
              <a:t> and </a:t>
            </a:r>
            <a:r>
              <a:rPr lang="en-US" sz="1600" b="1" dirty="0">
                <a:latin typeface="Arial" panose="020B0604020202020204" pitchFamily="34" charset="0"/>
                <a:ea typeface="Calibri" panose="020F0502020204030204" pitchFamily="34" charset="0"/>
              </a:rPr>
              <a:t>As</a:t>
            </a:r>
            <a:r>
              <a:rPr lang="en-US" sz="1600" b="1" baseline="-25000" dirty="0">
                <a:latin typeface="Arial" panose="020B0604020202020204" pitchFamily="34" charset="0"/>
                <a:ea typeface="Calibri" panose="020F0502020204030204" pitchFamily="34" charset="0"/>
              </a:rPr>
              <a:t>4</a:t>
            </a:r>
            <a:r>
              <a:rPr lang="en-US" sz="1600" b="1" dirty="0">
                <a:latin typeface="Arial" panose="020B0604020202020204" pitchFamily="34" charset="0"/>
                <a:ea typeface="Calibri" panose="020F0502020204030204" pitchFamily="34" charset="0"/>
              </a:rPr>
              <a:t>P</a:t>
            </a:r>
            <a:r>
              <a:rPr lang="en-US" sz="1600" b="1" baseline="-25000" dirty="0">
                <a:latin typeface="Arial" panose="020B0604020202020204" pitchFamily="34" charset="0"/>
                <a:ea typeface="Calibri" panose="020F0502020204030204" pitchFamily="34" charset="0"/>
              </a:rPr>
              <a:t>4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</a:rPr>
              <a:t> show a consistent preference of </a:t>
            </a:r>
            <a:r>
              <a:rPr lang="en-US" sz="1600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HA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</a:rPr>
              <a:t> substitution as found in the structure of</a:t>
            </a:r>
            <a:r>
              <a:rPr lang="en-US" sz="1600" b="1" dirty="0">
                <a:latin typeface="Arial" panose="020B0604020202020204" pitchFamily="34" charset="0"/>
                <a:ea typeface="Calibri" panose="020F0502020204030204" pitchFamily="34" charset="0"/>
              </a:rPr>
              <a:t>Te</a:t>
            </a:r>
            <a:r>
              <a:rPr lang="en-US" sz="1600" b="1" baseline="-25000" dirty="0">
                <a:latin typeface="Arial" panose="020B0604020202020204" pitchFamily="34" charset="0"/>
                <a:ea typeface="Calibri" panose="020F0502020204030204" pitchFamily="34" charset="0"/>
              </a:rPr>
              <a:t>4</a:t>
            </a:r>
            <a:r>
              <a:rPr lang="en-US" sz="1600" b="1" dirty="0">
                <a:latin typeface="Arial" panose="020B0604020202020204" pitchFamily="34" charset="0"/>
                <a:ea typeface="Calibri" panose="020F0502020204030204" pitchFamily="34" charset="0"/>
              </a:rPr>
              <a:t>P</a:t>
            </a:r>
            <a:r>
              <a:rPr lang="en-US" sz="1600" b="1" baseline="-25000" dirty="0">
                <a:latin typeface="Arial" panose="020B0604020202020204" pitchFamily="34" charset="0"/>
                <a:ea typeface="Calibri" panose="020F0502020204030204" pitchFamily="34" charset="0"/>
              </a:rPr>
              <a:t>4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</a:rPr>
              <a:t>. Also, as a control, the authors synthesized the pure </a:t>
            </a:r>
            <a:r>
              <a:rPr lang="en-US" sz="1600" dirty="0" err="1">
                <a:latin typeface="Arial" panose="020B0604020202020204" pitchFamily="34" charset="0"/>
                <a:ea typeface="Calibri" panose="020F0502020204030204" pitchFamily="34" charset="0"/>
              </a:rPr>
              <a:t>phosphite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</a:rPr>
              <a:t> incorporated cross-shaped compound [W</a:t>
            </a:r>
            <a:r>
              <a:rPr lang="en-US" sz="1600" baseline="-25000" dirty="0">
                <a:latin typeface="Arial" panose="020B0604020202020204" pitchFamily="34" charset="0"/>
                <a:ea typeface="Calibri" panose="020F0502020204030204" pitchFamily="34" charset="0"/>
              </a:rPr>
              <a:t>64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</a:rPr>
              <a:t>O</a:t>
            </a:r>
            <a:r>
              <a:rPr lang="en-US" sz="1600" baseline="-25000" dirty="0">
                <a:latin typeface="Arial" panose="020B0604020202020204" pitchFamily="34" charset="0"/>
                <a:ea typeface="Calibri" panose="020F0502020204030204" pitchFamily="34" charset="0"/>
              </a:rPr>
              <a:t>200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</a:rPr>
              <a:t>(HPO</a:t>
            </a:r>
            <a:r>
              <a:rPr lang="en-US" sz="1600" baseline="-25000" dirty="0">
                <a:latin typeface="Arial" panose="020B0604020202020204" pitchFamily="34" charset="0"/>
                <a:ea typeface="Calibri" panose="020F0502020204030204" pitchFamily="34" charset="0"/>
              </a:rPr>
              <a:t>3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</a:rPr>
              <a:t>)</a:t>
            </a:r>
            <a:r>
              <a:rPr lang="en-US" sz="1600" baseline="-25000" dirty="0">
                <a:latin typeface="Arial" panose="020B0604020202020204" pitchFamily="34" charset="0"/>
                <a:ea typeface="Calibri" panose="020F0502020204030204" pitchFamily="34" charset="0"/>
              </a:rPr>
              <a:t>8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</a:rPr>
              <a:t>]</a:t>
            </a:r>
            <a:r>
              <a:rPr lang="en-US" sz="1600" baseline="30000" dirty="0">
                <a:latin typeface="Arial" panose="020B0604020202020204" pitchFamily="34" charset="0"/>
                <a:ea typeface="Calibri" panose="020F0502020204030204" pitchFamily="34" charset="0"/>
              </a:rPr>
              <a:t>32−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</a:rPr>
              <a:t> (</a:t>
            </a:r>
            <a:r>
              <a:rPr lang="en-US" sz="1600" b="1" dirty="0">
                <a:latin typeface="Arial" panose="020B0604020202020204" pitchFamily="34" charset="0"/>
                <a:ea typeface="Calibri" panose="020F0502020204030204" pitchFamily="34" charset="0"/>
              </a:rPr>
              <a:t>P8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</a:rPr>
              <a:t>).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729445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Freeform 40"/>
          <p:cNvSpPr/>
          <p:nvPr/>
        </p:nvSpPr>
        <p:spPr>
          <a:xfrm rot="10800000" flipV="1">
            <a:off x="7315200" y="0"/>
            <a:ext cx="1828800" cy="895336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0 h 23922"/>
              <a:gd name="connsiteX1" fmla="*/ 21600 w 21600"/>
              <a:gd name="connsiteY1" fmla="*/ 0 h 23922"/>
              <a:gd name="connsiteX2" fmla="*/ 21600 w 21600"/>
              <a:gd name="connsiteY2" fmla="*/ 4362 h 23922"/>
              <a:gd name="connsiteX3" fmla="*/ 0 w 21600"/>
              <a:gd name="connsiteY3" fmla="*/ 20172 h 23922"/>
              <a:gd name="connsiteX4" fmla="*/ 0 w 21600"/>
              <a:gd name="connsiteY4" fmla="*/ 0 h 23922"/>
              <a:gd name="connsiteX0" fmla="*/ 0 w 21600"/>
              <a:gd name="connsiteY0" fmla="*/ 0 h 17874"/>
              <a:gd name="connsiteX1" fmla="*/ 21600 w 21600"/>
              <a:gd name="connsiteY1" fmla="*/ 0 h 17874"/>
              <a:gd name="connsiteX2" fmla="*/ 21600 w 21600"/>
              <a:gd name="connsiteY2" fmla="*/ 4362 h 17874"/>
              <a:gd name="connsiteX3" fmla="*/ 0 w 21600"/>
              <a:gd name="connsiteY3" fmla="*/ 14124 h 17874"/>
              <a:gd name="connsiteX4" fmla="*/ 0 w 21600"/>
              <a:gd name="connsiteY4" fmla="*/ 0 h 17874"/>
              <a:gd name="connsiteX0" fmla="*/ 0 w 21600"/>
              <a:gd name="connsiteY0" fmla="*/ 0 h 17874"/>
              <a:gd name="connsiteX1" fmla="*/ 21600 w 21600"/>
              <a:gd name="connsiteY1" fmla="*/ 0 h 17874"/>
              <a:gd name="connsiteX2" fmla="*/ 21600 w 21600"/>
              <a:gd name="connsiteY2" fmla="*/ 42 h 17874"/>
              <a:gd name="connsiteX3" fmla="*/ 0 w 21600"/>
              <a:gd name="connsiteY3" fmla="*/ 14124 h 17874"/>
              <a:gd name="connsiteX4" fmla="*/ 0 w 21600"/>
              <a:gd name="connsiteY4" fmla="*/ 0 h 17874"/>
              <a:gd name="connsiteX0" fmla="*/ 0 w 21600"/>
              <a:gd name="connsiteY0" fmla="*/ 0 h 22194"/>
              <a:gd name="connsiteX1" fmla="*/ 21600 w 21600"/>
              <a:gd name="connsiteY1" fmla="*/ 0 h 22194"/>
              <a:gd name="connsiteX2" fmla="*/ 21600 w 21600"/>
              <a:gd name="connsiteY2" fmla="*/ 42 h 22194"/>
              <a:gd name="connsiteX3" fmla="*/ 0 w 21600"/>
              <a:gd name="connsiteY3" fmla="*/ 18444 h 22194"/>
              <a:gd name="connsiteX4" fmla="*/ 0 w 21600"/>
              <a:gd name="connsiteY4" fmla="*/ 0 h 22194"/>
              <a:gd name="connsiteX0" fmla="*/ 0 w 21600"/>
              <a:gd name="connsiteY0" fmla="*/ 0 h 18444"/>
              <a:gd name="connsiteX1" fmla="*/ 21600 w 21600"/>
              <a:gd name="connsiteY1" fmla="*/ 0 h 18444"/>
              <a:gd name="connsiteX2" fmla="*/ 21600 w 21600"/>
              <a:gd name="connsiteY2" fmla="*/ 42 h 18444"/>
              <a:gd name="connsiteX3" fmla="*/ 0 w 21600"/>
              <a:gd name="connsiteY3" fmla="*/ 18444 h 18444"/>
              <a:gd name="connsiteX4" fmla="*/ 0 w 21600"/>
              <a:gd name="connsiteY4" fmla="*/ 0 h 18444"/>
              <a:gd name="connsiteX0" fmla="*/ 0 w 21600"/>
              <a:gd name="connsiteY0" fmla="*/ 0 h 18444"/>
              <a:gd name="connsiteX1" fmla="*/ 21600 w 21600"/>
              <a:gd name="connsiteY1" fmla="*/ 0 h 18444"/>
              <a:gd name="connsiteX2" fmla="*/ 21600 w 21600"/>
              <a:gd name="connsiteY2" fmla="*/ 42 h 18444"/>
              <a:gd name="connsiteX3" fmla="*/ 0 w 21600"/>
              <a:gd name="connsiteY3" fmla="*/ 18444 h 18444"/>
              <a:gd name="connsiteX4" fmla="*/ 0 w 21600"/>
              <a:gd name="connsiteY4" fmla="*/ 0 h 18444"/>
              <a:gd name="connsiteX0" fmla="*/ 0 w 21600"/>
              <a:gd name="connsiteY0" fmla="*/ 0 h 18444"/>
              <a:gd name="connsiteX1" fmla="*/ 21600 w 21600"/>
              <a:gd name="connsiteY1" fmla="*/ 0 h 18444"/>
              <a:gd name="connsiteX2" fmla="*/ 21600 w 21600"/>
              <a:gd name="connsiteY2" fmla="*/ 42 h 18444"/>
              <a:gd name="connsiteX3" fmla="*/ 0 w 21600"/>
              <a:gd name="connsiteY3" fmla="*/ 18444 h 18444"/>
              <a:gd name="connsiteX4" fmla="*/ 0 w 21600"/>
              <a:gd name="connsiteY4" fmla="*/ 0 h 18444"/>
              <a:gd name="connsiteX0" fmla="*/ 0 w 21600"/>
              <a:gd name="connsiteY0" fmla="*/ 0 h 18444"/>
              <a:gd name="connsiteX1" fmla="*/ 21600 w 21600"/>
              <a:gd name="connsiteY1" fmla="*/ 0 h 18444"/>
              <a:gd name="connsiteX2" fmla="*/ 21600 w 21600"/>
              <a:gd name="connsiteY2" fmla="*/ 42 h 18444"/>
              <a:gd name="connsiteX3" fmla="*/ 0 w 21600"/>
              <a:gd name="connsiteY3" fmla="*/ 18444 h 18444"/>
              <a:gd name="connsiteX4" fmla="*/ 0 w 21600"/>
              <a:gd name="connsiteY4" fmla="*/ 0 h 18444"/>
              <a:gd name="connsiteX0" fmla="*/ 0 w 21600"/>
              <a:gd name="connsiteY0" fmla="*/ 0 h 18444"/>
              <a:gd name="connsiteX1" fmla="*/ 21600 w 21600"/>
              <a:gd name="connsiteY1" fmla="*/ 0 h 18444"/>
              <a:gd name="connsiteX2" fmla="*/ 21600 w 21600"/>
              <a:gd name="connsiteY2" fmla="*/ 42 h 18444"/>
              <a:gd name="connsiteX3" fmla="*/ 0 w 21600"/>
              <a:gd name="connsiteY3" fmla="*/ 18444 h 18444"/>
              <a:gd name="connsiteX4" fmla="*/ 0 w 21600"/>
              <a:gd name="connsiteY4" fmla="*/ 0 h 184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8444">
                <a:moveTo>
                  <a:pt x="0" y="0"/>
                </a:moveTo>
                <a:lnTo>
                  <a:pt x="21600" y="0"/>
                </a:lnTo>
                <a:lnTo>
                  <a:pt x="21600" y="42"/>
                </a:lnTo>
                <a:cubicBezTo>
                  <a:pt x="5290" y="2686"/>
                  <a:pt x="9283" y="18206"/>
                  <a:pt x="0" y="18444"/>
                </a:cubicBezTo>
                <a:lnTo>
                  <a:pt x="0" y="0"/>
                </a:lnTo>
                <a:close/>
              </a:path>
            </a:pathLst>
          </a:custGeom>
          <a:solidFill>
            <a:srgbClr val="00B050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Arial" pitchFamily="34" charset="0"/>
              </a:rPr>
              <a:t>                     </a:t>
            </a:r>
            <a:r>
              <a:rPr lang="en-US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Arial" pitchFamily="34" charset="0"/>
              </a:rPr>
              <a:t>8</a:t>
            </a:r>
            <a:endParaRPr lang="id-ID" b="1" dirty="0"/>
          </a:p>
        </p:txBody>
      </p:sp>
      <p:cxnSp>
        <p:nvCxnSpPr>
          <p:cNvPr id="43" name="Straight Connector 42"/>
          <p:cNvCxnSpPr/>
          <p:nvPr/>
        </p:nvCxnSpPr>
        <p:spPr>
          <a:xfrm flipV="1">
            <a:off x="0" y="642938"/>
            <a:ext cx="5786438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251520" y="642938"/>
            <a:ext cx="1071563" cy="7143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5" name="Content Placeholder 3"/>
          <p:cNvSpPr txBox="1">
            <a:spLocks/>
          </p:cNvSpPr>
          <p:nvPr/>
        </p:nvSpPr>
        <p:spPr bwMode="auto">
          <a:xfrm>
            <a:off x="149547" y="223155"/>
            <a:ext cx="3918397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Result and Discussion</a:t>
            </a:r>
            <a:r>
              <a:rPr lang="id-ID" sz="2400" b="1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/>
            </a:r>
            <a:br>
              <a:rPr lang="id-ID" sz="2400" b="1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</a:br>
            <a:endParaRPr lang="id-ID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テキスト ボックス 7"/>
          <p:cNvSpPr txBox="1">
            <a:spLocks noChangeArrowheads="1"/>
          </p:cNvSpPr>
          <p:nvPr/>
        </p:nvSpPr>
        <p:spPr bwMode="auto">
          <a:xfrm>
            <a:off x="266700" y="879475"/>
            <a:ext cx="7473652" cy="338554"/>
          </a:xfrm>
          <a:prstGeom prst="rect">
            <a:avLst/>
          </a:prstGeom>
          <a:solidFill>
            <a:schemeClr val="bg1"/>
          </a:solidFill>
          <a:ln w="9525">
            <a:solidFill>
              <a:srgbClr val="193D0B"/>
            </a:solidFill>
            <a:prstDash val="sysDash"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rgbClr val="CC0000"/>
              </a:buClr>
              <a:buSzPct val="90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S UI Gothic" pitchFamily="50" charset="-128"/>
                <a:ea typeface="MS UI Gothic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en-US" altLang="ja-JP" sz="1600" b="1" baseline="300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31</a:t>
            </a:r>
            <a:r>
              <a:rPr lang="en-US" altLang="ja-JP" sz="1600" b="1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P NMR Spectroscopy</a:t>
            </a:r>
            <a:endParaRPr lang="en-US" altLang="ja-JP" sz="1600" b="1" baseline="30000" dirty="0" smtClean="0">
              <a:solidFill>
                <a:srgbClr val="000000"/>
              </a:solidFill>
              <a:latin typeface="Arial" panose="020B0604020202020204" pitchFamily="34" charset="0"/>
              <a:ea typeface="ＭＳ Ｐゴシック" pitchFamily="50" charset="-128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9546" y="1293723"/>
            <a:ext cx="5070526" cy="327952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5195" y="4712060"/>
            <a:ext cx="8994453" cy="2025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US" sz="1600" baseline="300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31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 NMR of </a:t>
            </a:r>
            <a:r>
              <a:rPr 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US" sz="1600" b="1" baseline="-250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exhibits two doublets with two distinct {</a:t>
            </a:r>
            <a:r>
              <a:rPr lang="en-US" sz="1600" baseline="300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31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P}-{1H} coupling constants, </a:t>
            </a:r>
            <a:r>
              <a:rPr lang="en-US" sz="1600" baseline="300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</a:t>
            </a:r>
            <a:r>
              <a:rPr lang="en-US" sz="1600" baseline="-250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779 Hz and </a:t>
            </a:r>
            <a:r>
              <a:rPr lang="en-US" sz="1600" baseline="300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</a:t>
            </a:r>
            <a:r>
              <a:rPr lang="en-US" sz="1600" baseline="-250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727 Hz, 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suggesting two phosphorus-based species are located within the {W</a:t>
            </a:r>
            <a:r>
              <a:rPr lang="en-US" sz="1600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15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 building units. The down</a:t>
            </a:r>
            <a:r>
              <a:rPr lang="en-US" sz="1600" dirty="0">
                <a:latin typeface="Arial" panose="020B0604020202020204" pitchFamily="34" charset="0"/>
                <a:ea typeface="AdvOT2e364b11+fb"/>
                <a:cs typeface="Times New Roman" panose="02020603050405020304" pitchFamily="18" charset="0"/>
              </a:rPr>
              <a:t>fi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eld doublet can be assigned to the phosphorus occupying the capped end of {W</a:t>
            </a:r>
            <a:r>
              <a:rPr lang="en-US" sz="1600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15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 due to the stronger shielding e</a:t>
            </a:r>
            <a:r>
              <a:rPr lang="en-US" sz="1600" dirty="0">
                <a:latin typeface="Arial" panose="020B0604020202020204" pitchFamily="34" charset="0"/>
                <a:ea typeface="AdvOT2e364b11+fb"/>
                <a:cs typeface="Times New Roman" panose="02020603050405020304" pitchFamily="18" charset="0"/>
              </a:rPr>
              <a:t>ff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ects from the tungsten oxide shell. </a:t>
            </a:r>
            <a:endParaRPr lang="en-US" sz="1600" dirty="0" smtClean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1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contrast, the compounds </a:t>
            </a:r>
            <a:r>
              <a:rPr lang="en-US" sz="16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</a:t>
            </a:r>
            <a:r>
              <a:rPr lang="en-US" sz="1600" b="1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16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US" sz="1600" b="1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</a:t>
            </a:r>
            <a:r>
              <a:rPr lang="en-US" sz="1600" b="1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16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US" sz="1600" b="1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and </a:t>
            </a:r>
            <a:r>
              <a:rPr lang="en-US" sz="16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</a:t>
            </a:r>
            <a:r>
              <a:rPr lang="en-US" sz="1600" b="1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16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US" sz="1600" b="1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only each exhibit one doublet located at high </a:t>
            </a:r>
            <a:r>
              <a:rPr lang="en-US" sz="1600" dirty="0">
                <a:latin typeface="Arial" panose="020B0604020202020204" pitchFamily="34" charset="0"/>
                <a:ea typeface="AdvOT2e364b11+fb"/>
                <a:cs typeface="Times New Roman" panose="02020603050405020304" pitchFamily="18" charset="0"/>
              </a:rPr>
              <a:t>fi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eld in </a:t>
            </a:r>
            <a:r>
              <a:rPr lang="en-US" sz="1600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31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 NMR. This doublet indicates there is only one type of phosphorus within the structures, and they are all located at the uncapped-end of the {W</a:t>
            </a:r>
            <a:r>
              <a:rPr lang="en-US" sz="1600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15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 units.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0398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27457</TotalTime>
  <Words>3501</Words>
  <Application>Microsoft Office PowerPoint</Application>
  <PresentationFormat>On-screen Show (4:3)</PresentationFormat>
  <Paragraphs>158</Paragraphs>
  <Slides>14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17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33" baseType="lpstr">
      <vt:lpstr>AdvOT2e364b11+fb</vt:lpstr>
      <vt:lpstr>AdvOT8608a8d1+21</vt:lpstr>
      <vt:lpstr>AdvOT8608a8d1+22</vt:lpstr>
      <vt:lpstr>AdvOT8b40f9c2.B+20</vt:lpstr>
      <vt:lpstr>ＭＳ Ｐゴシック</vt:lpstr>
      <vt:lpstr>ＭＳ Ｐ明朝</vt:lpstr>
      <vt:lpstr>MS UI Gothic</vt:lpstr>
      <vt:lpstr>ＭＳ ゴシック</vt:lpstr>
      <vt:lpstr>游明朝</vt:lpstr>
      <vt:lpstr>游明朝</vt:lpstr>
      <vt:lpstr>Arial</vt:lpstr>
      <vt:lpstr>Calibri</vt:lpstr>
      <vt:lpstr>Corbel</vt:lpstr>
      <vt:lpstr>Helvetica</vt:lpstr>
      <vt:lpstr>Times New Roman</vt:lpstr>
      <vt:lpstr>Wingdings</vt:lpstr>
      <vt:lpstr>Wingdings 2</vt:lpstr>
      <vt:lpstr>Frame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Khoiru Wihadi</dc:creator>
  <cp:lastModifiedBy>local-user</cp:lastModifiedBy>
  <cp:revision>457</cp:revision>
  <cp:lastPrinted>2015-09-18T04:23:47Z</cp:lastPrinted>
  <dcterms:created xsi:type="dcterms:W3CDTF">2013-10-03T06:05:28Z</dcterms:created>
  <dcterms:modified xsi:type="dcterms:W3CDTF">2018-08-28T06:14:43Z</dcterms:modified>
</cp:coreProperties>
</file>