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2" r:id="rId2"/>
  </p:sldIdLst>
  <p:sldSz cx="42803763" cy="30275213"/>
  <p:notesSz cx="6858000" cy="9144000"/>
  <p:defaultTextStyle>
    <a:defPPr>
      <a:defRPr lang="en-US"/>
    </a:defPPr>
    <a:lvl1pPr algn="l" defTabSz="2087300" rtl="0" fontAlgn="base">
      <a:spcBef>
        <a:spcPct val="0"/>
      </a:spcBef>
      <a:spcAft>
        <a:spcPct val="0"/>
      </a:spcAft>
      <a:defRPr sz="8182" kern="1200">
        <a:solidFill>
          <a:schemeClr val="tx1"/>
        </a:solidFill>
        <a:latin typeface="Arial" charset="0"/>
        <a:ea typeface="ＭＳ Ｐゴシック" charset="0"/>
        <a:cs typeface="ＭＳ Ｐゴシック" charset="0"/>
      </a:defRPr>
    </a:lvl1pPr>
    <a:lvl2pPr marL="2087300" indent="-1652320" algn="l" defTabSz="2087300" rtl="0" fontAlgn="base">
      <a:spcBef>
        <a:spcPct val="0"/>
      </a:spcBef>
      <a:spcAft>
        <a:spcPct val="0"/>
      </a:spcAft>
      <a:defRPr sz="8182" kern="1200">
        <a:solidFill>
          <a:schemeClr val="tx1"/>
        </a:solidFill>
        <a:latin typeface="Arial" charset="0"/>
        <a:ea typeface="ＭＳ Ｐゴシック" charset="0"/>
        <a:cs typeface="ＭＳ Ｐゴシック" charset="0"/>
      </a:defRPr>
    </a:lvl2pPr>
    <a:lvl3pPr marL="4174600" indent="-3304640" algn="l" defTabSz="2087300" rtl="0" fontAlgn="base">
      <a:spcBef>
        <a:spcPct val="0"/>
      </a:spcBef>
      <a:spcAft>
        <a:spcPct val="0"/>
      </a:spcAft>
      <a:defRPr sz="8182" kern="1200">
        <a:solidFill>
          <a:schemeClr val="tx1"/>
        </a:solidFill>
        <a:latin typeface="Arial" charset="0"/>
        <a:ea typeface="ＭＳ Ｐゴシック" charset="0"/>
        <a:cs typeface="ＭＳ Ｐゴシック" charset="0"/>
      </a:defRPr>
    </a:lvl3pPr>
    <a:lvl4pPr marL="6263412" indent="-4958471" algn="l" defTabSz="2087300" rtl="0" fontAlgn="base">
      <a:spcBef>
        <a:spcPct val="0"/>
      </a:spcBef>
      <a:spcAft>
        <a:spcPct val="0"/>
      </a:spcAft>
      <a:defRPr sz="8182" kern="1200">
        <a:solidFill>
          <a:schemeClr val="tx1"/>
        </a:solidFill>
        <a:latin typeface="Arial" charset="0"/>
        <a:ea typeface="ＭＳ Ｐゴシック" charset="0"/>
        <a:cs typeface="ＭＳ Ｐゴシック" charset="0"/>
      </a:defRPr>
    </a:lvl4pPr>
    <a:lvl5pPr marL="8350712" indent="-6610791" algn="l" defTabSz="2087300" rtl="0" fontAlgn="base">
      <a:spcBef>
        <a:spcPct val="0"/>
      </a:spcBef>
      <a:spcAft>
        <a:spcPct val="0"/>
      </a:spcAft>
      <a:defRPr sz="8182" kern="1200">
        <a:solidFill>
          <a:schemeClr val="tx1"/>
        </a:solidFill>
        <a:latin typeface="Arial" charset="0"/>
        <a:ea typeface="ＭＳ Ｐゴシック" charset="0"/>
        <a:cs typeface="ＭＳ Ｐゴシック" charset="0"/>
      </a:defRPr>
    </a:lvl5pPr>
    <a:lvl6pPr marL="2174900" algn="l" defTabSz="434980" rtl="0" eaLnBrk="1" latinLnBrk="0" hangingPunct="1">
      <a:defRPr sz="8182" kern="1200">
        <a:solidFill>
          <a:schemeClr val="tx1"/>
        </a:solidFill>
        <a:latin typeface="Arial" charset="0"/>
        <a:ea typeface="ＭＳ Ｐゴシック" charset="0"/>
        <a:cs typeface="ＭＳ Ｐゴシック" charset="0"/>
      </a:defRPr>
    </a:lvl6pPr>
    <a:lvl7pPr marL="2609880" algn="l" defTabSz="434980" rtl="0" eaLnBrk="1" latinLnBrk="0" hangingPunct="1">
      <a:defRPr sz="8182" kern="1200">
        <a:solidFill>
          <a:schemeClr val="tx1"/>
        </a:solidFill>
        <a:latin typeface="Arial" charset="0"/>
        <a:ea typeface="ＭＳ Ｐゴシック" charset="0"/>
        <a:cs typeface="ＭＳ Ｐゴシック" charset="0"/>
      </a:defRPr>
    </a:lvl7pPr>
    <a:lvl8pPr marL="3044861" algn="l" defTabSz="434980" rtl="0" eaLnBrk="1" latinLnBrk="0" hangingPunct="1">
      <a:defRPr sz="8182" kern="1200">
        <a:solidFill>
          <a:schemeClr val="tx1"/>
        </a:solidFill>
        <a:latin typeface="Arial" charset="0"/>
        <a:ea typeface="ＭＳ Ｐゴシック" charset="0"/>
        <a:cs typeface="ＭＳ Ｐゴシック" charset="0"/>
      </a:defRPr>
    </a:lvl8pPr>
    <a:lvl9pPr marL="3479841" algn="l" defTabSz="434980" rtl="0" eaLnBrk="1" latinLnBrk="0" hangingPunct="1">
      <a:defRPr sz="8182"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536" userDrawn="1">
          <p15:clr>
            <a:srgbClr val="A4A3A4"/>
          </p15:clr>
        </p15:guide>
        <p15:guide id="2" pos="13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52754"/>
    <a:srgbClr val="D74520"/>
    <a:srgbClr val="5771A1"/>
    <a:srgbClr val="DE62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p:restoredTop sz="94946"/>
  </p:normalViewPr>
  <p:slideViewPr>
    <p:cSldViewPr snapToObjects="1">
      <p:cViewPr>
        <p:scale>
          <a:sx n="54" d="100"/>
          <a:sy n="54" d="100"/>
        </p:scale>
        <p:origin x="544" y="-1088"/>
      </p:cViewPr>
      <p:guideLst>
        <p:guide orient="horz" pos="9536"/>
        <p:guide pos="1348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atin typeface="Calibri"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3E645C15-BC93-A44A-A06A-B4B04C4ED5F7}" type="datetime1">
              <a:rPr lang="en-US"/>
              <a:pPr>
                <a:defRPr/>
              </a:pPr>
              <a:t>5/17/18</a:t>
            </a:fld>
            <a:endParaRPr lang="en-US"/>
          </a:p>
        </p:txBody>
      </p:sp>
      <p:sp>
        <p:nvSpPr>
          <p:cNvPr id="4" name="Slide Image Placeholder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E72FF227-20E3-6C4F-8C56-249F9EE6D58F}" type="slidenum">
              <a:rPr lang="en-US"/>
              <a:pPr>
                <a:defRPr/>
              </a:pPr>
              <a:t>‹#›</a:t>
            </a:fld>
            <a:endParaRPr lang="en-US"/>
          </a:p>
        </p:txBody>
      </p:sp>
    </p:spTree>
    <p:extLst>
      <p:ext uri="{BB962C8B-B14F-4D97-AF65-F5344CB8AC3E}">
        <p14:creationId xmlns:p14="http://schemas.microsoft.com/office/powerpoint/2010/main" val="2972623183"/>
      </p:ext>
    </p:extLst>
  </p:cSld>
  <p:clrMap bg1="lt1" tx1="dk1" bg2="lt2" tx2="dk2" accent1="accent1" accent2="accent2" accent3="accent3" accent4="accent4" accent5="accent5" accent6="accent6" hlink="hlink" folHlink="folHlink"/>
  <p:notesStyle>
    <a:lvl1pPr algn="l" defTabSz="434980" rtl="0" eaLnBrk="0" fontAlgn="base" hangingPunct="0">
      <a:spcBef>
        <a:spcPct val="30000"/>
      </a:spcBef>
      <a:spcAft>
        <a:spcPct val="0"/>
      </a:spcAft>
      <a:defRPr sz="1142" kern="1200">
        <a:solidFill>
          <a:schemeClr val="tx1"/>
        </a:solidFill>
        <a:latin typeface="+mn-lt"/>
        <a:ea typeface="ＭＳ Ｐゴシック" pitchFamily="-108" charset="-128"/>
        <a:cs typeface="ＭＳ Ｐゴシック" pitchFamily="-108" charset="-128"/>
      </a:defRPr>
    </a:lvl1pPr>
    <a:lvl2pPr marL="434980" algn="l" defTabSz="434980" rtl="0" eaLnBrk="0" fontAlgn="base" hangingPunct="0">
      <a:spcBef>
        <a:spcPct val="30000"/>
      </a:spcBef>
      <a:spcAft>
        <a:spcPct val="0"/>
      </a:spcAft>
      <a:defRPr sz="1142" kern="1200">
        <a:solidFill>
          <a:schemeClr val="tx1"/>
        </a:solidFill>
        <a:latin typeface="+mn-lt"/>
        <a:ea typeface="ＭＳ Ｐゴシック" pitchFamily="-108" charset="-128"/>
        <a:cs typeface="+mn-cs"/>
      </a:defRPr>
    </a:lvl2pPr>
    <a:lvl3pPr marL="869960" algn="l" defTabSz="434980" rtl="0" eaLnBrk="0" fontAlgn="base" hangingPunct="0">
      <a:spcBef>
        <a:spcPct val="30000"/>
      </a:spcBef>
      <a:spcAft>
        <a:spcPct val="0"/>
      </a:spcAft>
      <a:defRPr sz="1142" kern="1200">
        <a:solidFill>
          <a:schemeClr val="tx1"/>
        </a:solidFill>
        <a:latin typeface="+mn-lt"/>
        <a:ea typeface="ＭＳ Ｐゴシック" pitchFamily="-108" charset="-128"/>
        <a:cs typeface="+mn-cs"/>
      </a:defRPr>
    </a:lvl3pPr>
    <a:lvl4pPr marL="1304940" algn="l" defTabSz="434980" rtl="0" eaLnBrk="0" fontAlgn="base" hangingPunct="0">
      <a:spcBef>
        <a:spcPct val="30000"/>
      </a:spcBef>
      <a:spcAft>
        <a:spcPct val="0"/>
      </a:spcAft>
      <a:defRPr sz="1142" kern="1200">
        <a:solidFill>
          <a:schemeClr val="tx1"/>
        </a:solidFill>
        <a:latin typeface="+mn-lt"/>
        <a:ea typeface="ＭＳ Ｐゴシック" pitchFamily="-108" charset="-128"/>
        <a:cs typeface="+mn-cs"/>
      </a:defRPr>
    </a:lvl4pPr>
    <a:lvl5pPr marL="1739920" algn="l" defTabSz="434980" rtl="0" eaLnBrk="0" fontAlgn="base" hangingPunct="0">
      <a:spcBef>
        <a:spcPct val="30000"/>
      </a:spcBef>
      <a:spcAft>
        <a:spcPct val="0"/>
      </a:spcAft>
      <a:defRPr sz="1142" kern="1200">
        <a:solidFill>
          <a:schemeClr val="tx1"/>
        </a:solidFill>
        <a:latin typeface="+mn-lt"/>
        <a:ea typeface="ＭＳ Ｐゴシック" pitchFamily="-108" charset="-128"/>
        <a:cs typeface="+mn-cs"/>
      </a:defRPr>
    </a:lvl5pPr>
    <a:lvl6pPr marL="2174900" algn="l" defTabSz="434980" rtl="0" eaLnBrk="1" latinLnBrk="0" hangingPunct="1">
      <a:defRPr sz="1142" kern="1200">
        <a:solidFill>
          <a:schemeClr val="tx1"/>
        </a:solidFill>
        <a:latin typeface="+mn-lt"/>
        <a:ea typeface="+mn-ea"/>
        <a:cs typeface="+mn-cs"/>
      </a:defRPr>
    </a:lvl6pPr>
    <a:lvl7pPr marL="2609880" algn="l" defTabSz="434980" rtl="0" eaLnBrk="1" latinLnBrk="0" hangingPunct="1">
      <a:defRPr sz="1142" kern="1200">
        <a:solidFill>
          <a:schemeClr val="tx1"/>
        </a:solidFill>
        <a:latin typeface="+mn-lt"/>
        <a:ea typeface="+mn-ea"/>
        <a:cs typeface="+mn-cs"/>
      </a:defRPr>
    </a:lvl7pPr>
    <a:lvl8pPr marL="3044861" algn="l" defTabSz="434980" rtl="0" eaLnBrk="1" latinLnBrk="0" hangingPunct="1">
      <a:defRPr sz="1142" kern="1200">
        <a:solidFill>
          <a:schemeClr val="tx1"/>
        </a:solidFill>
        <a:latin typeface="+mn-lt"/>
        <a:ea typeface="+mn-ea"/>
        <a:cs typeface="+mn-cs"/>
      </a:defRPr>
    </a:lvl8pPr>
    <a:lvl9pPr marL="3479841" algn="l" defTabSz="434980" rtl="0" eaLnBrk="1" latinLnBrk="0" hangingPunct="1">
      <a:defRPr sz="114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ue Background Poster">
    <p:spTree>
      <p:nvGrpSpPr>
        <p:cNvPr id="1" name=""/>
        <p:cNvGrpSpPr/>
        <p:nvPr/>
      </p:nvGrpSpPr>
      <p:grpSpPr>
        <a:xfrm>
          <a:off x="0" y="0"/>
          <a:ext cx="0" cy="0"/>
          <a:chOff x="0" y="0"/>
          <a:chExt cx="0" cy="0"/>
        </a:xfrm>
      </p:grpSpPr>
      <p:sp>
        <p:nvSpPr>
          <p:cNvPr id="2" name="Rectangle 1"/>
          <p:cNvSpPr/>
          <p:nvPr userDrawn="1"/>
        </p:nvSpPr>
        <p:spPr>
          <a:xfrm>
            <a:off x="1" y="3574157"/>
            <a:ext cx="42803763" cy="26701056"/>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7910"/>
          </a:p>
        </p:txBody>
      </p:sp>
      <p:cxnSp>
        <p:nvCxnSpPr>
          <p:cNvPr id="3" name="Straight Connector 2"/>
          <p:cNvCxnSpPr/>
          <p:nvPr userDrawn="1"/>
        </p:nvCxnSpPr>
        <p:spPr>
          <a:xfrm>
            <a:off x="1" y="3714320"/>
            <a:ext cx="42803763" cy="0"/>
          </a:xfrm>
          <a:prstGeom prst="line">
            <a:avLst/>
          </a:prstGeom>
          <a:ln w="381000" cmpd="sng">
            <a:solidFill>
              <a:schemeClr val="tx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57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39570" y="1211826"/>
            <a:ext cx="38524625" cy="5045869"/>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139570" y="7063633"/>
            <a:ext cx="38524625" cy="19980531"/>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90E7CA6F-884E-634E-A75A-572F483F8848}" type="datetime1">
              <a:rPr lang="en-US"/>
              <a:pPr>
                <a:defRPr/>
              </a:pPr>
              <a:t>5/17/18</a:t>
            </a:fld>
            <a:endParaRPr lang="en-US"/>
          </a:p>
        </p:txBody>
      </p:sp>
      <p:sp>
        <p:nvSpPr>
          <p:cNvPr id="5"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8C23B04B-B7F2-FF4D-8077-EF3B1F9C6BAE}" type="slidenum">
              <a:rPr lang="en-US"/>
              <a:pPr>
                <a:defRPr/>
              </a:pPr>
              <a:t>‹#›</a:t>
            </a:fld>
            <a:endParaRPr lang="en-US"/>
          </a:p>
        </p:txBody>
      </p:sp>
    </p:spTree>
    <p:extLst>
      <p:ext uri="{BB962C8B-B14F-4D97-AF65-F5344CB8AC3E}">
        <p14:creationId xmlns:p14="http://schemas.microsoft.com/office/powerpoint/2010/main" val="4088113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8958587" y="5816766"/>
            <a:ext cx="46229548" cy="12399522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69933" y="5816766"/>
            <a:ext cx="137975257" cy="12399522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1B9D8FB5-0612-A746-80CF-DDCC9E0BE654}" type="datetime1">
              <a:rPr lang="en-US"/>
              <a:pPr>
                <a:defRPr/>
              </a:pPr>
              <a:t>5/17/18</a:t>
            </a:fld>
            <a:endParaRPr lang="en-US"/>
          </a:p>
        </p:txBody>
      </p:sp>
      <p:sp>
        <p:nvSpPr>
          <p:cNvPr id="5"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97C0733A-467B-FA4F-A4AA-CB0DB15665B4}" type="slidenum">
              <a:rPr lang="en-US"/>
              <a:pPr>
                <a:defRPr/>
              </a:pPr>
              <a:t>‹#›</a:t>
            </a:fld>
            <a:endParaRPr lang="en-US"/>
          </a:p>
        </p:txBody>
      </p:sp>
    </p:spTree>
    <p:extLst>
      <p:ext uri="{BB962C8B-B14F-4D97-AF65-F5344CB8AC3E}">
        <p14:creationId xmlns:p14="http://schemas.microsoft.com/office/powerpoint/2010/main" val="225754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ange Background Poster">
    <p:spTree>
      <p:nvGrpSpPr>
        <p:cNvPr id="1" name=""/>
        <p:cNvGrpSpPr/>
        <p:nvPr/>
      </p:nvGrpSpPr>
      <p:grpSpPr>
        <a:xfrm>
          <a:off x="0" y="0"/>
          <a:ext cx="0" cy="0"/>
          <a:chOff x="0" y="0"/>
          <a:chExt cx="0" cy="0"/>
        </a:xfrm>
      </p:grpSpPr>
      <p:sp>
        <p:nvSpPr>
          <p:cNvPr id="2" name="Rectangle 1"/>
          <p:cNvSpPr/>
          <p:nvPr userDrawn="1"/>
        </p:nvSpPr>
        <p:spPr>
          <a:xfrm>
            <a:off x="1" y="3574157"/>
            <a:ext cx="42803763" cy="2670105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7910"/>
          </a:p>
        </p:txBody>
      </p:sp>
      <p:cxnSp>
        <p:nvCxnSpPr>
          <p:cNvPr id="3" name="Straight Connector 2"/>
          <p:cNvCxnSpPr/>
          <p:nvPr userDrawn="1"/>
        </p:nvCxnSpPr>
        <p:spPr>
          <a:xfrm>
            <a:off x="1" y="3714320"/>
            <a:ext cx="42803763" cy="0"/>
          </a:xfrm>
          <a:prstGeom prst="line">
            <a:avLst/>
          </a:prstGeom>
          <a:ln w="381000"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94817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203" y="19454630"/>
            <a:ext cx="36383199" cy="6012994"/>
          </a:xfrm>
          <a:prstGeom prst="rect">
            <a:avLst/>
          </a:prstGeom>
        </p:spPr>
        <p:txBody>
          <a:bodyPr anchor="t"/>
          <a:lstStyle>
            <a:lvl1pPr algn="l">
              <a:defRPr sz="17659" b="1" cap="all"/>
            </a:lvl1pPr>
          </a:lstStyle>
          <a:p>
            <a:r>
              <a:rPr lang="en-US" smtClean="0"/>
              <a:t>Click to edit Master title style</a:t>
            </a:r>
            <a:endParaRPr lang="en-US"/>
          </a:p>
        </p:txBody>
      </p:sp>
      <p:sp>
        <p:nvSpPr>
          <p:cNvPr id="3" name="Text Placeholder 2"/>
          <p:cNvSpPr>
            <a:spLocks noGrp="1"/>
          </p:cNvSpPr>
          <p:nvPr>
            <p:ph type="body" idx="1"/>
          </p:nvPr>
        </p:nvSpPr>
        <p:spPr>
          <a:xfrm>
            <a:off x="3381203" y="12831929"/>
            <a:ext cx="36383199" cy="6622701"/>
          </a:xfrm>
          <a:prstGeom prst="rect">
            <a:avLst/>
          </a:prstGeom>
        </p:spPr>
        <p:txBody>
          <a:bodyPr anchor="b"/>
          <a:lstStyle>
            <a:lvl1pPr marL="0" indent="0">
              <a:buNone/>
              <a:defRPr sz="8830">
                <a:solidFill>
                  <a:schemeClr val="tx1">
                    <a:tint val="75000"/>
                  </a:schemeClr>
                </a:solidFill>
              </a:defRPr>
            </a:lvl1pPr>
            <a:lvl2pPr marL="2018459" indent="0">
              <a:buNone/>
              <a:defRPr sz="7910">
                <a:solidFill>
                  <a:schemeClr val="tx1">
                    <a:tint val="75000"/>
                  </a:schemeClr>
                </a:solidFill>
              </a:defRPr>
            </a:lvl2pPr>
            <a:lvl3pPr marL="4036919" indent="0">
              <a:buNone/>
              <a:defRPr sz="7082">
                <a:solidFill>
                  <a:schemeClr val="tx1">
                    <a:tint val="75000"/>
                  </a:schemeClr>
                </a:solidFill>
              </a:defRPr>
            </a:lvl3pPr>
            <a:lvl4pPr marL="6055378" indent="0">
              <a:buNone/>
              <a:defRPr sz="6162">
                <a:solidFill>
                  <a:schemeClr val="tx1">
                    <a:tint val="75000"/>
                  </a:schemeClr>
                </a:solidFill>
              </a:defRPr>
            </a:lvl4pPr>
            <a:lvl5pPr marL="8073838" indent="0">
              <a:buNone/>
              <a:defRPr sz="6162">
                <a:solidFill>
                  <a:schemeClr val="tx1">
                    <a:tint val="75000"/>
                  </a:schemeClr>
                </a:solidFill>
              </a:defRPr>
            </a:lvl5pPr>
            <a:lvl6pPr marL="10092298" indent="0">
              <a:buNone/>
              <a:defRPr sz="6162">
                <a:solidFill>
                  <a:schemeClr val="tx1">
                    <a:tint val="75000"/>
                  </a:schemeClr>
                </a:solidFill>
              </a:defRPr>
            </a:lvl6pPr>
            <a:lvl7pPr marL="12110756" indent="0">
              <a:buNone/>
              <a:defRPr sz="6162">
                <a:solidFill>
                  <a:schemeClr val="tx1">
                    <a:tint val="75000"/>
                  </a:schemeClr>
                </a:solidFill>
              </a:defRPr>
            </a:lvl7pPr>
            <a:lvl8pPr marL="14129216" indent="0">
              <a:buNone/>
              <a:defRPr sz="6162">
                <a:solidFill>
                  <a:schemeClr val="tx1">
                    <a:tint val="75000"/>
                  </a:schemeClr>
                </a:solidFill>
              </a:defRPr>
            </a:lvl8pPr>
            <a:lvl9pPr marL="16147675" indent="0">
              <a:buNone/>
              <a:defRPr sz="616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DE4A1045-DEEA-8946-B37B-F877AEF129FC}" type="datetime1">
              <a:rPr lang="en-US"/>
              <a:pPr>
                <a:defRPr/>
              </a:pPr>
              <a:t>5/17/18</a:t>
            </a:fld>
            <a:endParaRPr lang="en-US"/>
          </a:p>
        </p:txBody>
      </p:sp>
      <p:sp>
        <p:nvSpPr>
          <p:cNvPr id="5"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579A86B2-360D-E24E-B447-F98F32436CC1}" type="slidenum">
              <a:rPr lang="en-US"/>
              <a:pPr>
                <a:defRPr/>
              </a:pPr>
              <a:t>‹#›</a:t>
            </a:fld>
            <a:endParaRPr lang="en-US"/>
          </a:p>
        </p:txBody>
      </p:sp>
    </p:spTree>
    <p:extLst>
      <p:ext uri="{BB962C8B-B14F-4D97-AF65-F5344CB8AC3E}">
        <p14:creationId xmlns:p14="http://schemas.microsoft.com/office/powerpoint/2010/main" val="136236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39570" y="1211826"/>
            <a:ext cx="38524625" cy="5045869"/>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0269933" y="33905436"/>
            <a:ext cx="92102403" cy="95906550"/>
          </a:xfrm>
          <a:prstGeom prst="rect">
            <a:avLst/>
          </a:prstGeom>
        </p:spPr>
        <p:txBody>
          <a:bodyPr/>
          <a:lstStyle>
            <a:lvl1pPr>
              <a:defRPr sz="12325"/>
            </a:lvl1pPr>
            <a:lvl2pPr>
              <a:defRPr sz="10577"/>
            </a:lvl2pPr>
            <a:lvl3pPr>
              <a:defRPr sz="8830"/>
            </a:lvl3pPr>
            <a:lvl4pPr>
              <a:defRPr sz="7910"/>
            </a:lvl4pPr>
            <a:lvl5pPr>
              <a:defRPr sz="7910"/>
            </a:lvl5pPr>
            <a:lvl6pPr>
              <a:defRPr sz="7910"/>
            </a:lvl6pPr>
            <a:lvl7pPr>
              <a:defRPr sz="7910"/>
            </a:lvl7pPr>
            <a:lvl8pPr>
              <a:defRPr sz="7910"/>
            </a:lvl8pPr>
            <a:lvl9pPr>
              <a:defRPr sz="791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3085732" y="33905436"/>
            <a:ext cx="92102403" cy="95906550"/>
          </a:xfrm>
          <a:prstGeom prst="rect">
            <a:avLst/>
          </a:prstGeom>
        </p:spPr>
        <p:txBody>
          <a:bodyPr/>
          <a:lstStyle>
            <a:lvl1pPr>
              <a:defRPr sz="12325"/>
            </a:lvl1pPr>
            <a:lvl2pPr>
              <a:defRPr sz="10577"/>
            </a:lvl2pPr>
            <a:lvl3pPr>
              <a:defRPr sz="8830"/>
            </a:lvl3pPr>
            <a:lvl4pPr>
              <a:defRPr sz="7910"/>
            </a:lvl4pPr>
            <a:lvl5pPr>
              <a:defRPr sz="7910"/>
            </a:lvl5pPr>
            <a:lvl6pPr>
              <a:defRPr sz="7910"/>
            </a:lvl6pPr>
            <a:lvl7pPr>
              <a:defRPr sz="7910"/>
            </a:lvl7pPr>
            <a:lvl8pPr>
              <a:defRPr sz="7910"/>
            </a:lvl8pPr>
            <a:lvl9pPr>
              <a:defRPr sz="791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85F8FCF0-B109-4E41-830D-87865EE91AB8}" type="datetime1">
              <a:rPr lang="en-US"/>
              <a:pPr>
                <a:defRPr/>
              </a:pPr>
              <a:t>5/17/18</a:t>
            </a:fld>
            <a:endParaRPr lang="en-US"/>
          </a:p>
        </p:txBody>
      </p:sp>
      <p:sp>
        <p:nvSpPr>
          <p:cNvPr id="6"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32BA0FE9-D76A-B441-9EDF-101CA9A46B59}" type="slidenum">
              <a:rPr lang="en-US"/>
              <a:pPr>
                <a:defRPr/>
              </a:pPr>
              <a:t>‹#›</a:t>
            </a:fld>
            <a:endParaRPr lang="en-US"/>
          </a:p>
        </p:txBody>
      </p:sp>
    </p:spTree>
    <p:extLst>
      <p:ext uri="{BB962C8B-B14F-4D97-AF65-F5344CB8AC3E}">
        <p14:creationId xmlns:p14="http://schemas.microsoft.com/office/powerpoint/2010/main" val="2622211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40189" y="1212413"/>
            <a:ext cx="38523387" cy="5045869"/>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40189" y="6776884"/>
            <a:ext cx="18912428" cy="2824283"/>
          </a:xfrm>
          <a:prstGeom prst="rect">
            <a:avLst/>
          </a:prstGeom>
        </p:spPr>
        <p:txBody>
          <a:bodyPr anchor="b"/>
          <a:lstStyle>
            <a:lvl1pPr marL="0" indent="0">
              <a:buNone/>
              <a:defRPr sz="10577" b="1"/>
            </a:lvl1pPr>
            <a:lvl2pPr marL="2018459" indent="0">
              <a:buNone/>
              <a:defRPr sz="8830" b="1"/>
            </a:lvl2pPr>
            <a:lvl3pPr marL="4036919" indent="0">
              <a:buNone/>
              <a:defRPr sz="7910" b="1"/>
            </a:lvl3pPr>
            <a:lvl4pPr marL="6055378" indent="0">
              <a:buNone/>
              <a:defRPr sz="7082" b="1"/>
            </a:lvl4pPr>
            <a:lvl5pPr marL="8073838" indent="0">
              <a:buNone/>
              <a:defRPr sz="7082" b="1"/>
            </a:lvl5pPr>
            <a:lvl6pPr marL="10092298" indent="0">
              <a:buNone/>
              <a:defRPr sz="7082" b="1"/>
            </a:lvl6pPr>
            <a:lvl7pPr marL="12110756" indent="0">
              <a:buNone/>
              <a:defRPr sz="7082" b="1"/>
            </a:lvl7pPr>
            <a:lvl8pPr marL="14129216" indent="0">
              <a:buNone/>
              <a:defRPr sz="7082" b="1"/>
            </a:lvl8pPr>
            <a:lvl9pPr marL="16147675" indent="0">
              <a:buNone/>
              <a:defRPr sz="7082" b="1"/>
            </a:lvl9pPr>
          </a:lstStyle>
          <a:p>
            <a:pPr lvl="0"/>
            <a:r>
              <a:rPr lang="en-US" smtClean="0"/>
              <a:t>Click to edit Master text styles</a:t>
            </a:r>
          </a:p>
        </p:txBody>
      </p:sp>
      <p:sp>
        <p:nvSpPr>
          <p:cNvPr id="4" name="Content Placeholder 3"/>
          <p:cNvSpPr>
            <a:spLocks noGrp="1"/>
          </p:cNvSpPr>
          <p:nvPr>
            <p:ph sz="half" idx="2"/>
          </p:nvPr>
        </p:nvSpPr>
        <p:spPr>
          <a:xfrm>
            <a:off x="2140189" y="9601167"/>
            <a:ext cx="18912428" cy="17443290"/>
          </a:xfrm>
          <a:prstGeom prst="rect">
            <a:avLst/>
          </a:prstGeom>
        </p:spPr>
        <p:txBody>
          <a:bodyPr/>
          <a:lstStyle>
            <a:lvl1pPr>
              <a:defRPr sz="10577"/>
            </a:lvl1pPr>
            <a:lvl2pPr>
              <a:defRPr sz="8830"/>
            </a:lvl2pPr>
            <a:lvl3pPr>
              <a:defRPr sz="7910"/>
            </a:lvl3pPr>
            <a:lvl4pPr>
              <a:defRPr sz="7082"/>
            </a:lvl4pPr>
            <a:lvl5pPr>
              <a:defRPr sz="7082"/>
            </a:lvl5pPr>
            <a:lvl6pPr>
              <a:defRPr sz="7082"/>
            </a:lvl6pPr>
            <a:lvl7pPr>
              <a:defRPr sz="7082"/>
            </a:lvl7pPr>
            <a:lvl8pPr>
              <a:defRPr sz="7082"/>
            </a:lvl8pPr>
            <a:lvl9pPr>
              <a:defRPr sz="708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1743719" y="6776884"/>
            <a:ext cx="18919859" cy="2824283"/>
          </a:xfrm>
          <a:prstGeom prst="rect">
            <a:avLst/>
          </a:prstGeom>
        </p:spPr>
        <p:txBody>
          <a:bodyPr anchor="b"/>
          <a:lstStyle>
            <a:lvl1pPr marL="0" indent="0">
              <a:buNone/>
              <a:defRPr sz="10577" b="1"/>
            </a:lvl1pPr>
            <a:lvl2pPr marL="2018459" indent="0">
              <a:buNone/>
              <a:defRPr sz="8830" b="1"/>
            </a:lvl2pPr>
            <a:lvl3pPr marL="4036919" indent="0">
              <a:buNone/>
              <a:defRPr sz="7910" b="1"/>
            </a:lvl3pPr>
            <a:lvl4pPr marL="6055378" indent="0">
              <a:buNone/>
              <a:defRPr sz="7082" b="1"/>
            </a:lvl4pPr>
            <a:lvl5pPr marL="8073838" indent="0">
              <a:buNone/>
              <a:defRPr sz="7082" b="1"/>
            </a:lvl5pPr>
            <a:lvl6pPr marL="10092298" indent="0">
              <a:buNone/>
              <a:defRPr sz="7082" b="1"/>
            </a:lvl6pPr>
            <a:lvl7pPr marL="12110756" indent="0">
              <a:buNone/>
              <a:defRPr sz="7082" b="1"/>
            </a:lvl7pPr>
            <a:lvl8pPr marL="14129216" indent="0">
              <a:buNone/>
              <a:defRPr sz="7082" b="1"/>
            </a:lvl8pPr>
            <a:lvl9pPr marL="16147675" indent="0">
              <a:buNone/>
              <a:defRPr sz="7082" b="1"/>
            </a:lvl9pPr>
          </a:lstStyle>
          <a:p>
            <a:pPr lvl="0"/>
            <a:r>
              <a:rPr lang="en-US" smtClean="0"/>
              <a:t>Click to edit Master text styles</a:t>
            </a:r>
          </a:p>
        </p:txBody>
      </p:sp>
      <p:sp>
        <p:nvSpPr>
          <p:cNvPr id="6" name="Content Placeholder 5"/>
          <p:cNvSpPr>
            <a:spLocks noGrp="1"/>
          </p:cNvSpPr>
          <p:nvPr>
            <p:ph sz="quarter" idx="4"/>
          </p:nvPr>
        </p:nvSpPr>
        <p:spPr>
          <a:xfrm>
            <a:off x="21743719" y="9601167"/>
            <a:ext cx="18919859" cy="17443290"/>
          </a:xfrm>
          <a:prstGeom prst="rect">
            <a:avLst/>
          </a:prstGeom>
        </p:spPr>
        <p:txBody>
          <a:bodyPr/>
          <a:lstStyle>
            <a:lvl1pPr>
              <a:defRPr sz="10577"/>
            </a:lvl1pPr>
            <a:lvl2pPr>
              <a:defRPr sz="8830"/>
            </a:lvl2pPr>
            <a:lvl3pPr>
              <a:defRPr sz="7910"/>
            </a:lvl3pPr>
            <a:lvl4pPr>
              <a:defRPr sz="7082"/>
            </a:lvl4pPr>
            <a:lvl5pPr>
              <a:defRPr sz="7082"/>
            </a:lvl5pPr>
            <a:lvl6pPr>
              <a:defRPr sz="7082"/>
            </a:lvl6pPr>
            <a:lvl7pPr>
              <a:defRPr sz="7082"/>
            </a:lvl7pPr>
            <a:lvl8pPr>
              <a:defRPr sz="7082"/>
            </a:lvl8pPr>
            <a:lvl9pPr>
              <a:defRPr sz="708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E7C552A1-6EB6-214B-B59F-414060EFC9BA}" type="datetime1">
              <a:rPr lang="en-US"/>
              <a:pPr>
                <a:defRPr/>
              </a:pPr>
              <a:t>5/17/18</a:t>
            </a:fld>
            <a:endParaRPr lang="en-US"/>
          </a:p>
        </p:txBody>
      </p:sp>
      <p:sp>
        <p:nvSpPr>
          <p:cNvPr id="8"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9"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B58AD041-EDB0-4D41-9E5B-79FB902190D4}" type="slidenum">
              <a:rPr lang="en-US"/>
              <a:pPr>
                <a:defRPr/>
              </a:pPr>
              <a:t>‹#›</a:t>
            </a:fld>
            <a:endParaRPr lang="en-US"/>
          </a:p>
        </p:txBody>
      </p:sp>
    </p:spTree>
    <p:extLst>
      <p:ext uri="{BB962C8B-B14F-4D97-AF65-F5344CB8AC3E}">
        <p14:creationId xmlns:p14="http://schemas.microsoft.com/office/powerpoint/2010/main" val="2490593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39570" y="1211826"/>
            <a:ext cx="38524625" cy="5045869"/>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4122401C-AAEC-224B-B0FC-7E890D4BAFD9}" type="datetime1">
              <a:rPr lang="en-US"/>
              <a:pPr>
                <a:defRPr/>
              </a:pPr>
              <a:t>5/17/18</a:t>
            </a:fld>
            <a:endParaRPr lang="en-US"/>
          </a:p>
        </p:txBody>
      </p:sp>
      <p:sp>
        <p:nvSpPr>
          <p:cNvPr id="4"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5"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26EED259-E526-8742-8A7F-7FDFE05072F7}" type="slidenum">
              <a:rPr lang="en-US"/>
              <a:pPr>
                <a:defRPr/>
              </a:pPr>
              <a:t>‹#›</a:t>
            </a:fld>
            <a:endParaRPr lang="en-US"/>
          </a:p>
        </p:txBody>
      </p:sp>
    </p:spTree>
    <p:extLst>
      <p:ext uri="{BB962C8B-B14F-4D97-AF65-F5344CB8AC3E}">
        <p14:creationId xmlns:p14="http://schemas.microsoft.com/office/powerpoint/2010/main" val="1510159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556E7D08-D5EF-6242-865A-CE48CC4D2D04}" type="datetime1">
              <a:rPr lang="en-US"/>
              <a:pPr>
                <a:defRPr/>
              </a:pPr>
              <a:t>5/17/18</a:t>
            </a:fld>
            <a:endParaRPr lang="en-US"/>
          </a:p>
        </p:txBody>
      </p:sp>
      <p:sp>
        <p:nvSpPr>
          <p:cNvPr id="3"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4"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F793F65F-BDD2-7143-9DB4-7F6E1DC01511}" type="slidenum">
              <a:rPr lang="en-US"/>
              <a:pPr>
                <a:defRPr/>
              </a:pPr>
              <a:t>‹#›</a:t>
            </a:fld>
            <a:endParaRPr lang="en-US"/>
          </a:p>
        </p:txBody>
      </p:sp>
    </p:spTree>
    <p:extLst>
      <p:ext uri="{BB962C8B-B14F-4D97-AF65-F5344CB8AC3E}">
        <p14:creationId xmlns:p14="http://schemas.microsoft.com/office/powerpoint/2010/main" val="270170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40191" y="1205402"/>
            <a:ext cx="14082143" cy="5129967"/>
          </a:xfrm>
          <a:prstGeom prst="rect">
            <a:avLst/>
          </a:prstGeom>
        </p:spPr>
        <p:txBody>
          <a:bodyPr anchor="b"/>
          <a:lstStyle>
            <a:lvl1pPr algn="l">
              <a:defRPr sz="8830" b="1"/>
            </a:lvl1pPr>
          </a:lstStyle>
          <a:p>
            <a:r>
              <a:rPr lang="en-US" smtClean="0"/>
              <a:t>Click to edit Master title style</a:t>
            </a:r>
            <a:endParaRPr lang="en-US"/>
          </a:p>
        </p:txBody>
      </p:sp>
      <p:sp>
        <p:nvSpPr>
          <p:cNvPr id="3" name="Content Placeholder 2"/>
          <p:cNvSpPr>
            <a:spLocks noGrp="1"/>
          </p:cNvSpPr>
          <p:nvPr>
            <p:ph idx="1"/>
          </p:nvPr>
        </p:nvSpPr>
        <p:spPr>
          <a:xfrm>
            <a:off x="16735082" y="1205405"/>
            <a:ext cx="23928493" cy="25839055"/>
          </a:xfrm>
          <a:prstGeom prst="rect">
            <a:avLst/>
          </a:prstGeom>
        </p:spPr>
        <p:txBody>
          <a:bodyPr/>
          <a:lstStyle>
            <a:lvl1pPr>
              <a:defRPr sz="14164"/>
            </a:lvl1pPr>
            <a:lvl2pPr>
              <a:defRPr sz="12325"/>
            </a:lvl2pPr>
            <a:lvl3pPr>
              <a:defRPr sz="10577"/>
            </a:lvl3pPr>
            <a:lvl4pPr>
              <a:defRPr sz="8830"/>
            </a:lvl4pPr>
            <a:lvl5pPr>
              <a:defRPr sz="8830"/>
            </a:lvl5pPr>
            <a:lvl6pPr>
              <a:defRPr sz="8830"/>
            </a:lvl6pPr>
            <a:lvl7pPr>
              <a:defRPr sz="8830"/>
            </a:lvl7pPr>
            <a:lvl8pPr>
              <a:defRPr sz="8830"/>
            </a:lvl8pPr>
            <a:lvl9pPr>
              <a:defRPr sz="883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40191" y="6335371"/>
            <a:ext cx="14082143" cy="20709089"/>
          </a:xfrm>
          <a:prstGeom prst="rect">
            <a:avLst/>
          </a:prstGeom>
        </p:spPr>
        <p:txBody>
          <a:bodyPr/>
          <a:lstStyle>
            <a:lvl1pPr marL="0" indent="0">
              <a:buNone/>
              <a:defRPr sz="6162"/>
            </a:lvl1pPr>
            <a:lvl2pPr marL="2018459" indent="0">
              <a:buNone/>
              <a:defRPr sz="5335"/>
            </a:lvl2pPr>
            <a:lvl3pPr marL="4036919" indent="0">
              <a:buNone/>
              <a:defRPr sz="4415"/>
            </a:lvl3pPr>
            <a:lvl4pPr marL="6055378" indent="0">
              <a:buNone/>
              <a:defRPr sz="3955"/>
            </a:lvl4pPr>
            <a:lvl5pPr marL="8073838" indent="0">
              <a:buNone/>
              <a:defRPr sz="3955"/>
            </a:lvl5pPr>
            <a:lvl6pPr marL="10092298" indent="0">
              <a:buNone/>
              <a:defRPr sz="3955"/>
            </a:lvl6pPr>
            <a:lvl7pPr marL="12110756" indent="0">
              <a:buNone/>
              <a:defRPr sz="3955"/>
            </a:lvl7pPr>
            <a:lvl8pPr marL="14129216" indent="0">
              <a:buNone/>
              <a:defRPr sz="3955"/>
            </a:lvl8pPr>
            <a:lvl9pPr marL="16147675" indent="0">
              <a:buNone/>
              <a:defRPr sz="3955"/>
            </a:lvl9pPr>
          </a:lstStyle>
          <a:p>
            <a:pPr lvl="0"/>
            <a:r>
              <a:rPr lang="en-US" smtClean="0"/>
              <a:t>Click to edit Master text styles</a:t>
            </a:r>
          </a:p>
        </p:txBody>
      </p:sp>
      <p:sp>
        <p:nvSpPr>
          <p:cNvPr id="5"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0B1F0F8D-0D4A-614C-B06A-DCF9395ADB14}" type="datetime1">
              <a:rPr lang="en-US"/>
              <a:pPr>
                <a:defRPr/>
              </a:pPr>
              <a:t>5/17/18</a:t>
            </a:fld>
            <a:endParaRPr lang="en-US"/>
          </a:p>
        </p:txBody>
      </p:sp>
      <p:sp>
        <p:nvSpPr>
          <p:cNvPr id="6"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9EF3A24D-1705-F04C-93FD-1C69EE75A36A}" type="slidenum">
              <a:rPr lang="en-US"/>
              <a:pPr>
                <a:defRPr/>
              </a:pPr>
              <a:t>‹#›</a:t>
            </a:fld>
            <a:endParaRPr lang="en-US"/>
          </a:p>
        </p:txBody>
      </p:sp>
    </p:spTree>
    <p:extLst>
      <p:ext uri="{BB962C8B-B14F-4D97-AF65-F5344CB8AC3E}">
        <p14:creationId xmlns:p14="http://schemas.microsoft.com/office/powerpoint/2010/main" val="4294342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9837" y="21192649"/>
            <a:ext cx="25682258" cy="2501912"/>
          </a:xfrm>
          <a:prstGeom prst="rect">
            <a:avLst/>
          </a:prstGeom>
        </p:spPr>
        <p:txBody>
          <a:bodyPr anchor="b"/>
          <a:lstStyle>
            <a:lvl1pPr algn="l">
              <a:defRPr sz="8830" b="1"/>
            </a:lvl1pPr>
          </a:lstStyle>
          <a:p>
            <a:r>
              <a:rPr lang="en-US" smtClean="0"/>
              <a:t>Click to edit Master title style</a:t>
            </a:r>
            <a:endParaRPr lang="en-US"/>
          </a:p>
        </p:txBody>
      </p:sp>
      <p:sp>
        <p:nvSpPr>
          <p:cNvPr id="3" name="Picture Placeholder 2"/>
          <p:cNvSpPr>
            <a:spLocks noGrp="1"/>
          </p:cNvSpPr>
          <p:nvPr>
            <p:ph type="pic" idx="1"/>
          </p:nvPr>
        </p:nvSpPr>
        <p:spPr>
          <a:xfrm>
            <a:off x="8389837" y="2705146"/>
            <a:ext cx="25682258" cy="18165128"/>
          </a:xfrm>
          <a:prstGeom prst="rect">
            <a:avLst/>
          </a:prstGeom>
        </p:spPr>
        <p:txBody>
          <a:bodyPr rtlCol="0">
            <a:normAutofit/>
          </a:bodyPr>
          <a:lstStyle>
            <a:lvl1pPr marL="0" indent="0">
              <a:buNone/>
              <a:defRPr sz="14164"/>
            </a:lvl1pPr>
            <a:lvl2pPr marL="2018459" indent="0">
              <a:buNone/>
              <a:defRPr sz="12325"/>
            </a:lvl2pPr>
            <a:lvl3pPr marL="4036919" indent="0">
              <a:buNone/>
              <a:defRPr sz="10577"/>
            </a:lvl3pPr>
            <a:lvl4pPr marL="6055378" indent="0">
              <a:buNone/>
              <a:defRPr sz="8830"/>
            </a:lvl4pPr>
            <a:lvl5pPr marL="8073838" indent="0">
              <a:buNone/>
              <a:defRPr sz="8830"/>
            </a:lvl5pPr>
            <a:lvl6pPr marL="10092298" indent="0">
              <a:buNone/>
              <a:defRPr sz="8830"/>
            </a:lvl6pPr>
            <a:lvl7pPr marL="12110756" indent="0">
              <a:buNone/>
              <a:defRPr sz="8830"/>
            </a:lvl7pPr>
            <a:lvl8pPr marL="14129216" indent="0">
              <a:buNone/>
              <a:defRPr sz="8830"/>
            </a:lvl8pPr>
            <a:lvl9pPr marL="16147675" indent="0">
              <a:buNone/>
              <a:defRPr sz="883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8389837" y="23694561"/>
            <a:ext cx="25682258" cy="3553131"/>
          </a:xfrm>
          <a:prstGeom prst="rect">
            <a:avLst/>
          </a:prstGeom>
        </p:spPr>
        <p:txBody>
          <a:bodyPr/>
          <a:lstStyle>
            <a:lvl1pPr marL="0" indent="0">
              <a:buNone/>
              <a:defRPr sz="6162"/>
            </a:lvl1pPr>
            <a:lvl2pPr marL="2018459" indent="0">
              <a:buNone/>
              <a:defRPr sz="5335"/>
            </a:lvl2pPr>
            <a:lvl3pPr marL="4036919" indent="0">
              <a:buNone/>
              <a:defRPr sz="4415"/>
            </a:lvl3pPr>
            <a:lvl4pPr marL="6055378" indent="0">
              <a:buNone/>
              <a:defRPr sz="3955"/>
            </a:lvl4pPr>
            <a:lvl5pPr marL="8073838" indent="0">
              <a:buNone/>
              <a:defRPr sz="3955"/>
            </a:lvl5pPr>
            <a:lvl6pPr marL="10092298" indent="0">
              <a:buNone/>
              <a:defRPr sz="3955"/>
            </a:lvl6pPr>
            <a:lvl7pPr marL="12110756" indent="0">
              <a:buNone/>
              <a:defRPr sz="3955"/>
            </a:lvl7pPr>
            <a:lvl8pPr marL="14129216" indent="0">
              <a:buNone/>
              <a:defRPr sz="3955"/>
            </a:lvl8pPr>
            <a:lvl9pPr marL="16147675" indent="0">
              <a:buNone/>
              <a:defRPr sz="3955"/>
            </a:lvl9pPr>
          </a:lstStyle>
          <a:p>
            <a:pPr lvl="0"/>
            <a:r>
              <a:rPr lang="en-US" smtClean="0"/>
              <a:t>Click to edit Master text styles</a:t>
            </a:r>
          </a:p>
        </p:txBody>
      </p:sp>
      <p:sp>
        <p:nvSpPr>
          <p:cNvPr id="5" name="Date Placeholder 3"/>
          <p:cNvSpPr>
            <a:spLocks noGrp="1"/>
          </p:cNvSpPr>
          <p:nvPr>
            <p:ph type="dt" sz="half" idx="10"/>
          </p:nvPr>
        </p:nvSpPr>
        <p:spPr>
          <a:xfrm>
            <a:off x="2139570" y="28060346"/>
            <a:ext cx="9988782" cy="1611875"/>
          </a:xfrm>
          <a:prstGeom prst="rect">
            <a:avLst/>
          </a:prstGeom>
        </p:spPr>
        <p:txBody>
          <a:bodyPr/>
          <a:lstStyle>
            <a:lvl1pPr>
              <a:defRPr smtClean="0"/>
            </a:lvl1pPr>
          </a:lstStyle>
          <a:p>
            <a:pPr>
              <a:defRPr/>
            </a:pPr>
            <a:fld id="{FE30288A-D7A5-0941-93D1-D21B196E9A39}" type="datetime1">
              <a:rPr lang="en-US"/>
              <a:pPr>
                <a:defRPr/>
              </a:pPr>
              <a:t>5/17/18</a:t>
            </a:fld>
            <a:endParaRPr lang="en-US"/>
          </a:p>
        </p:txBody>
      </p:sp>
      <p:sp>
        <p:nvSpPr>
          <p:cNvPr id="6" name="Footer Placeholder 4"/>
          <p:cNvSpPr>
            <a:spLocks noGrp="1"/>
          </p:cNvSpPr>
          <p:nvPr>
            <p:ph type="ftr" sz="quarter" idx="11"/>
          </p:nvPr>
        </p:nvSpPr>
        <p:spPr>
          <a:xfrm>
            <a:off x="14624001" y="28060346"/>
            <a:ext cx="13555763" cy="1611875"/>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30675412" y="28060346"/>
            <a:ext cx="9988782" cy="1611875"/>
          </a:xfrm>
          <a:prstGeom prst="rect">
            <a:avLst/>
          </a:prstGeom>
        </p:spPr>
        <p:txBody>
          <a:bodyPr/>
          <a:lstStyle>
            <a:lvl1pPr>
              <a:defRPr smtClean="0"/>
            </a:lvl1pPr>
          </a:lstStyle>
          <a:p>
            <a:pPr>
              <a:defRPr/>
            </a:pPr>
            <a:fld id="{FC608315-0CFA-A846-8E58-42DE526B4491}" type="slidenum">
              <a:rPr lang="en-US"/>
              <a:pPr>
                <a:defRPr/>
              </a:pPr>
              <a:t>‹#›</a:t>
            </a:fld>
            <a:endParaRPr lang="en-US"/>
          </a:p>
        </p:txBody>
      </p:sp>
    </p:spTree>
    <p:extLst>
      <p:ext uri="{BB962C8B-B14F-4D97-AF65-F5344CB8AC3E}">
        <p14:creationId xmlns:p14="http://schemas.microsoft.com/office/powerpoint/2010/main" val="2415671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2017875" rtl="0" eaLnBrk="1" fontAlgn="base" hangingPunct="1">
        <a:spcBef>
          <a:spcPct val="0"/>
        </a:spcBef>
        <a:spcAft>
          <a:spcPct val="0"/>
        </a:spcAft>
        <a:defRPr sz="19407" kern="1200">
          <a:solidFill>
            <a:schemeClr val="tx1"/>
          </a:solidFill>
          <a:latin typeface="+mj-lt"/>
          <a:ea typeface="ＭＳ Ｐゴシック" pitchFamily="-108" charset="-128"/>
          <a:cs typeface="ＭＳ Ｐゴシック" pitchFamily="-108" charset="-128"/>
        </a:defRPr>
      </a:lvl1pPr>
      <a:lvl2pPr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2pPr>
      <a:lvl3pPr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3pPr>
      <a:lvl4pPr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4pPr>
      <a:lvl5pPr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5pPr>
      <a:lvl6pPr marL="420513"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6pPr>
      <a:lvl7pPr marL="841024"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7pPr>
      <a:lvl8pPr marL="1261537"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8pPr>
      <a:lvl9pPr marL="1682049" algn="ctr" defTabSz="2017875" rtl="0" eaLnBrk="1" fontAlgn="base" hangingPunct="1">
        <a:spcBef>
          <a:spcPct val="0"/>
        </a:spcBef>
        <a:spcAft>
          <a:spcPct val="0"/>
        </a:spcAft>
        <a:defRPr sz="19407">
          <a:solidFill>
            <a:schemeClr val="tx1"/>
          </a:solidFill>
          <a:latin typeface="Arial" pitchFamily="-108" charset="0"/>
          <a:ea typeface="ＭＳ Ｐゴシック" pitchFamily="-108" charset="-128"/>
          <a:cs typeface="ＭＳ Ｐゴシック" pitchFamily="-108" charset="-128"/>
        </a:defRPr>
      </a:lvl9pPr>
    </p:titleStyle>
    <p:bodyStyle>
      <a:lvl1pPr marL="1512677" indent="-1512677" algn="l" defTabSz="2017875" rtl="0" eaLnBrk="1" fontAlgn="base" hangingPunct="1">
        <a:spcBef>
          <a:spcPct val="20000"/>
        </a:spcBef>
        <a:spcAft>
          <a:spcPct val="0"/>
        </a:spcAft>
        <a:buFont typeface="Arial" charset="0"/>
        <a:buChar char="•"/>
        <a:defRPr sz="14164" kern="1200">
          <a:solidFill>
            <a:schemeClr val="tx1"/>
          </a:solidFill>
          <a:latin typeface="+mn-lt"/>
          <a:ea typeface="ＭＳ Ｐゴシック" pitchFamily="-108" charset="-128"/>
          <a:cs typeface="ＭＳ Ｐゴシック" pitchFamily="-108" charset="-128"/>
        </a:defRPr>
      </a:lvl1pPr>
      <a:lvl2pPr marL="3279412" indent="-1261537" algn="l" defTabSz="2017875" rtl="0" eaLnBrk="1" fontAlgn="base" hangingPunct="1">
        <a:spcBef>
          <a:spcPct val="20000"/>
        </a:spcBef>
        <a:spcAft>
          <a:spcPct val="0"/>
        </a:spcAft>
        <a:buFont typeface="Arial" charset="0"/>
        <a:buChar char="–"/>
        <a:defRPr sz="12325" kern="1200">
          <a:solidFill>
            <a:schemeClr val="tx1"/>
          </a:solidFill>
          <a:latin typeface="+mn-lt"/>
          <a:ea typeface="ＭＳ Ｐゴシック" pitchFamily="-108" charset="-128"/>
          <a:cs typeface="+mn-cs"/>
        </a:defRPr>
      </a:lvl2pPr>
      <a:lvl3pPr marL="5046148" indent="-1008938" algn="l" defTabSz="2017875" rtl="0" eaLnBrk="1" fontAlgn="base" hangingPunct="1">
        <a:spcBef>
          <a:spcPct val="20000"/>
        </a:spcBef>
        <a:spcAft>
          <a:spcPct val="0"/>
        </a:spcAft>
        <a:buFont typeface="Arial" charset="0"/>
        <a:buChar char="•"/>
        <a:defRPr sz="10577" kern="1200">
          <a:solidFill>
            <a:schemeClr val="tx1"/>
          </a:solidFill>
          <a:latin typeface="+mn-lt"/>
          <a:ea typeface="ＭＳ Ｐゴシック" pitchFamily="-108" charset="-128"/>
          <a:cs typeface="+mn-cs"/>
        </a:defRPr>
      </a:lvl3pPr>
      <a:lvl4pPr marL="7064024" indent="-1008938" algn="l" defTabSz="2017875" rtl="0" eaLnBrk="1" fontAlgn="base" hangingPunct="1">
        <a:spcBef>
          <a:spcPct val="20000"/>
        </a:spcBef>
        <a:spcAft>
          <a:spcPct val="0"/>
        </a:spcAft>
        <a:buFont typeface="Arial" charset="0"/>
        <a:buChar char="–"/>
        <a:defRPr sz="8830" kern="1200">
          <a:solidFill>
            <a:schemeClr val="tx1"/>
          </a:solidFill>
          <a:latin typeface="+mn-lt"/>
          <a:ea typeface="ＭＳ Ｐゴシック" pitchFamily="-108" charset="-128"/>
          <a:cs typeface="+mn-cs"/>
        </a:defRPr>
      </a:lvl4pPr>
      <a:lvl5pPr marL="9081899" indent="-1008938" algn="l" defTabSz="2017875" rtl="0" eaLnBrk="1" fontAlgn="base" hangingPunct="1">
        <a:spcBef>
          <a:spcPct val="20000"/>
        </a:spcBef>
        <a:spcAft>
          <a:spcPct val="0"/>
        </a:spcAft>
        <a:buFont typeface="Arial" charset="0"/>
        <a:buChar char="»"/>
        <a:defRPr sz="8830" kern="1200">
          <a:solidFill>
            <a:schemeClr val="tx1"/>
          </a:solidFill>
          <a:latin typeface="+mn-lt"/>
          <a:ea typeface="ＭＳ Ｐゴシック" pitchFamily="-108" charset="-128"/>
          <a:cs typeface="+mn-cs"/>
        </a:defRPr>
      </a:lvl5pPr>
      <a:lvl6pPr marL="11101527" indent="-1009229" algn="l" defTabSz="2018459" rtl="0" eaLnBrk="1" latinLnBrk="0" hangingPunct="1">
        <a:spcBef>
          <a:spcPct val="20000"/>
        </a:spcBef>
        <a:buFont typeface="Arial"/>
        <a:buChar char="•"/>
        <a:defRPr sz="8830" kern="1200">
          <a:solidFill>
            <a:schemeClr val="tx1"/>
          </a:solidFill>
          <a:latin typeface="+mn-lt"/>
          <a:ea typeface="+mn-ea"/>
          <a:cs typeface="+mn-cs"/>
        </a:defRPr>
      </a:lvl6pPr>
      <a:lvl7pPr marL="13119986" indent="-1009229" algn="l" defTabSz="2018459" rtl="0" eaLnBrk="1" latinLnBrk="0" hangingPunct="1">
        <a:spcBef>
          <a:spcPct val="20000"/>
        </a:spcBef>
        <a:buFont typeface="Arial"/>
        <a:buChar char="•"/>
        <a:defRPr sz="8830" kern="1200">
          <a:solidFill>
            <a:schemeClr val="tx1"/>
          </a:solidFill>
          <a:latin typeface="+mn-lt"/>
          <a:ea typeface="+mn-ea"/>
          <a:cs typeface="+mn-cs"/>
        </a:defRPr>
      </a:lvl7pPr>
      <a:lvl8pPr marL="15138446" indent="-1009229" algn="l" defTabSz="2018459" rtl="0" eaLnBrk="1" latinLnBrk="0" hangingPunct="1">
        <a:spcBef>
          <a:spcPct val="20000"/>
        </a:spcBef>
        <a:buFont typeface="Arial"/>
        <a:buChar char="•"/>
        <a:defRPr sz="8830" kern="1200">
          <a:solidFill>
            <a:schemeClr val="tx1"/>
          </a:solidFill>
          <a:latin typeface="+mn-lt"/>
          <a:ea typeface="+mn-ea"/>
          <a:cs typeface="+mn-cs"/>
        </a:defRPr>
      </a:lvl8pPr>
      <a:lvl9pPr marL="17156905" indent="-1009229" algn="l" defTabSz="2018459" rtl="0" eaLnBrk="1" latinLnBrk="0" hangingPunct="1">
        <a:spcBef>
          <a:spcPct val="20000"/>
        </a:spcBef>
        <a:buFont typeface="Arial"/>
        <a:buChar char="•"/>
        <a:defRPr sz="8830" kern="1200">
          <a:solidFill>
            <a:schemeClr val="tx1"/>
          </a:solidFill>
          <a:latin typeface="+mn-lt"/>
          <a:ea typeface="+mn-ea"/>
          <a:cs typeface="+mn-cs"/>
        </a:defRPr>
      </a:lvl9pPr>
    </p:bodyStyle>
    <p:otherStyle>
      <a:defPPr>
        <a:defRPr lang="en-US"/>
      </a:defPPr>
      <a:lvl1pPr marL="0" algn="l" defTabSz="2018459" rtl="0" eaLnBrk="1" latinLnBrk="0" hangingPunct="1">
        <a:defRPr sz="7910" kern="1200">
          <a:solidFill>
            <a:schemeClr val="tx1"/>
          </a:solidFill>
          <a:latin typeface="+mn-lt"/>
          <a:ea typeface="+mn-ea"/>
          <a:cs typeface="+mn-cs"/>
        </a:defRPr>
      </a:lvl1pPr>
      <a:lvl2pPr marL="2018459" algn="l" defTabSz="2018459" rtl="0" eaLnBrk="1" latinLnBrk="0" hangingPunct="1">
        <a:defRPr sz="7910" kern="1200">
          <a:solidFill>
            <a:schemeClr val="tx1"/>
          </a:solidFill>
          <a:latin typeface="+mn-lt"/>
          <a:ea typeface="+mn-ea"/>
          <a:cs typeface="+mn-cs"/>
        </a:defRPr>
      </a:lvl2pPr>
      <a:lvl3pPr marL="4036919" algn="l" defTabSz="2018459" rtl="0" eaLnBrk="1" latinLnBrk="0" hangingPunct="1">
        <a:defRPr sz="7910" kern="1200">
          <a:solidFill>
            <a:schemeClr val="tx1"/>
          </a:solidFill>
          <a:latin typeface="+mn-lt"/>
          <a:ea typeface="+mn-ea"/>
          <a:cs typeface="+mn-cs"/>
        </a:defRPr>
      </a:lvl3pPr>
      <a:lvl4pPr marL="6055378" algn="l" defTabSz="2018459" rtl="0" eaLnBrk="1" latinLnBrk="0" hangingPunct="1">
        <a:defRPr sz="7910" kern="1200">
          <a:solidFill>
            <a:schemeClr val="tx1"/>
          </a:solidFill>
          <a:latin typeface="+mn-lt"/>
          <a:ea typeface="+mn-ea"/>
          <a:cs typeface="+mn-cs"/>
        </a:defRPr>
      </a:lvl4pPr>
      <a:lvl5pPr marL="8073838" algn="l" defTabSz="2018459" rtl="0" eaLnBrk="1" latinLnBrk="0" hangingPunct="1">
        <a:defRPr sz="7910" kern="1200">
          <a:solidFill>
            <a:schemeClr val="tx1"/>
          </a:solidFill>
          <a:latin typeface="+mn-lt"/>
          <a:ea typeface="+mn-ea"/>
          <a:cs typeface="+mn-cs"/>
        </a:defRPr>
      </a:lvl5pPr>
      <a:lvl6pPr marL="10092298" algn="l" defTabSz="2018459" rtl="0" eaLnBrk="1" latinLnBrk="0" hangingPunct="1">
        <a:defRPr sz="7910" kern="1200">
          <a:solidFill>
            <a:schemeClr val="tx1"/>
          </a:solidFill>
          <a:latin typeface="+mn-lt"/>
          <a:ea typeface="+mn-ea"/>
          <a:cs typeface="+mn-cs"/>
        </a:defRPr>
      </a:lvl6pPr>
      <a:lvl7pPr marL="12110756" algn="l" defTabSz="2018459" rtl="0" eaLnBrk="1" latinLnBrk="0" hangingPunct="1">
        <a:defRPr sz="7910" kern="1200">
          <a:solidFill>
            <a:schemeClr val="tx1"/>
          </a:solidFill>
          <a:latin typeface="+mn-lt"/>
          <a:ea typeface="+mn-ea"/>
          <a:cs typeface="+mn-cs"/>
        </a:defRPr>
      </a:lvl7pPr>
      <a:lvl8pPr marL="14129216" algn="l" defTabSz="2018459" rtl="0" eaLnBrk="1" latinLnBrk="0" hangingPunct="1">
        <a:defRPr sz="7910" kern="1200">
          <a:solidFill>
            <a:schemeClr val="tx1"/>
          </a:solidFill>
          <a:latin typeface="+mn-lt"/>
          <a:ea typeface="+mn-ea"/>
          <a:cs typeface="+mn-cs"/>
        </a:defRPr>
      </a:lvl8pPr>
      <a:lvl9pPr marL="16147675" algn="l" defTabSz="2018459" rtl="0" eaLnBrk="1" latinLnBrk="0" hangingPunct="1">
        <a:defRPr sz="79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ChangeArrowheads="1"/>
          </p:cNvSpPr>
          <p:nvPr/>
        </p:nvSpPr>
        <p:spPr bwMode="auto">
          <a:xfrm>
            <a:off x="370680" y="2576022"/>
            <a:ext cx="38264505" cy="7924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3917" tIns="41951" rIns="83917" bIns="41951">
            <a:spAutoFit/>
          </a:bodyPr>
          <a:lstStyle/>
          <a:p>
            <a:pPr>
              <a:spcBef>
                <a:spcPct val="50000"/>
              </a:spcBef>
            </a:pPr>
            <a:r>
              <a:rPr lang="en-US" sz="4599" b="1" dirty="0" smtClean="0">
                <a:solidFill>
                  <a:schemeClr val="tx2"/>
                </a:solidFill>
                <a:ea typeface="Arial" charset="0"/>
                <a:cs typeface="Arial" charset="0"/>
              </a:rPr>
              <a:t>Elizabeth Wickes, wickes1@illinois.edu</a:t>
            </a:r>
            <a:endParaRPr lang="en-US" sz="2575" b="1" dirty="0">
              <a:solidFill>
                <a:schemeClr val="tx2"/>
              </a:solidFill>
              <a:ea typeface="Arial" charset="0"/>
              <a:cs typeface="Arial" charset="0"/>
            </a:endParaRPr>
          </a:p>
        </p:txBody>
      </p:sp>
      <p:sp>
        <p:nvSpPr>
          <p:cNvPr id="15362" name="TextBox 91"/>
          <p:cNvSpPr txBox="1">
            <a:spLocks noChangeArrowheads="1"/>
          </p:cNvSpPr>
          <p:nvPr/>
        </p:nvSpPr>
        <p:spPr bwMode="auto">
          <a:xfrm>
            <a:off x="370680" y="153358"/>
            <a:ext cx="38264505" cy="25835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r>
              <a:rPr lang="en-US" sz="8094" dirty="0">
                <a:latin typeface="Arial Black" charset="0"/>
              </a:rPr>
              <a:t>Extending Explicitness and </a:t>
            </a:r>
            <a:r>
              <a:rPr lang="en-US" sz="8094" dirty="0" smtClean="0">
                <a:latin typeface="Arial Black" charset="0"/>
              </a:rPr>
              <a:t>Expert </a:t>
            </a:r>
            <a:r>
              <a:rPr lang="en-US" sz="8094" dirty="0">
                <a:latin typeface="Arial Black" charset="0"/>
              </a:rPr>
              <a:t>Blind </a:t>
            </a:r>
            <a:r>
              <a:rPr lang="en-US" sz="8094" dirty="0" smtClean="0">
                <a:latin typeface="Arial Black" charset="0"/>
              </a:rPr>
              <a:t>Spots </a:t>
            </a:r>
          </a:p>
          <a:p>
            <a:pPr eaLnBrk="1" hangingPunct="1"/>
            <a:r>
              <a:rPr lang="en-US" sz="8094" dirty="0" smtClean="0">
                <a:latin typeface="Arial Black" charset="0"/>
              </a:rPr>
              <a:t>to the Psychology of Novices</a:t>
            </a:r>
            <a:endParaRPr lang="en-US" sz="8094" dirty="0">
              <a:latin typeface="Arial Black" charset="0"/>
            </a:endParaRPr>
          </a:p>
        </p:txBody>
      </p:sp>
      <p:sp>
        <p:nvSpPr>
          <p:cNvPr id="15365" name="Rectangle 49"/>
          <p:cNvSpPr>
            <a:spLocks noChangeArrowheads="1"/>
          </p:cNvSpPr>
          <p:nvPr/>
        </p:nvSpPr>
        <p:spPr bwMode="auto">
          <a:xfrm>
            <a:off x="370679" y="4165455"/>
            <a:ext cx="10588442" cy="25622603"/>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331094" tIns="331094" rIns="331094" bIns="331094"/>
          <a:lstStyle/>
          <a:p>
            <a:pPr>
              <a:spcBef>
                <a:spcPct val="50000"/>
              </a:spcBef>
            </a:pPr>
            <a:r>
              <a:rPr lang="en-GB" sz="3679" b="1" u="sng" dirty="0" smtClean="0">
                <a:solidFill>
                  <a:schemeClr val="accent1"/>
                </a:solidFill>
              </a:rPr>
              <a:t>Explicit Authenticity Works</a:t>
            </a:r>
            <a:endParaRPr lang="en-GB" sz="3679" b="1" u="sng" dirty="0">
              <a:solidFill>
                <a:schemeClr val="accent1"/>
              </a:solidFill>
            </a:endParaRPr>
          </a:p>
          <a:p>
            <a:r>
              <a:rPr lang="en-US" sz="2575" b="1" dirty="0"/>
              <a:t> </a:t>
            </a:r>
            <a:endParaRPr lang="en-US" sz="2575" dirty="0"/>
          </a:p>
          <a:p>
            <a:r>
              <a:rPr lang="en-US" sz="2575" dirty="0" smtClean="0">
                <a:latin typeface="Georgia" charset="0"/>
                <a:cs typeface="Georgia" charset="0"/>
              </a:rPr>
              <a:t>Instructor Training for The Carpentries covers many aspects of being explicit with your learners about the materials, methods, and processes of the tasks and tools being presented.</a:t>
            </a:r>
          </a:p>
          <a:p>
            <a:endParaRPr lang="en-US" sz="2575" dirty="0">
              <a:latin typeface="Georgia" charset="0"/>
              <a:cs typeface="Georgia" charset="0"/>
            </a:endParaRPr>
          </a:p>
          <a:p>
            <a:r>
              <a:rPr lang="en-US" sz="2575" dirty="0" smtClean="0">
                <a:latin typeface="Georgia" charset="0"/>
                <a:cs typeface="Georgia" charset="0"/>
              </a:rPr>
              <a:t>We are trained to use concept maps, manage cognitive load, and understand the mental model transitions of learners at the novice level through to becoming an expert in order to better empathize with our learners and answer questions.</a:t>
            </a:r>
          </a:p>
          <a:p>
            <a:endParaRPr lang="en-US" sz="2575" dirty="0">
              <a:latin typeface="Georgia" charset="0"/>
              <a:cs typeface="Georgia" charset="0"/>
            </a:endParaRPr>
          </a:p>
          <a:p>
            <a:r>
              <a:rPr lang="en-US" sz="2575" dirty="0" smtClean="0">
                <a:latin typeface="Georgia" charset="0"/>
                <a:cs typeface="Georgia" charset="0"/>
              </a:rPr>
              <a:t>Authenticity </a:t>
            </a:r>
            <a:r>
              <a:rPr lang="en-US" sz="2575" dirty="0">
                <a:latin typeface="Georgia" charset="0"/>
                <a:cs typeface="Georgia" charset="0"/>
              </a:rPr>
              <a:t>of </a:t>
            </a:r>
            <a:r>
              <a:rPr lang="en-US" sz="2575" dirty="0" smtClean="0">
                <a:latin typeface="Georgia" charset="0"/>
                <a:cs typeface="Georgia" charset="0"/>
              </a:rPr>
              <a:t>experience is valued above all, and we work hard to craft these experiences by:</a:t>
            </a:r>
          </a:p>
          <a:p>
            <a:endParaRPr lang="en-US" sz="2575" dirty="0">
              <a:latin typeface="Georgia" charset="0"/>
              <a:cs typeface="Georgia" charset="0"/>
            </a:endParaRPr>
          </a:p>
          <a:p>
            <a:pPr marL="457200" indent="-457200">
              <a:buFont typeface="Arial" charset="0"/>
              <a:buChar char="•"/>
            </a:pPr>
            <a:r>
              <a:rPr lang="en-US" sz="2575" dirty="0" smtClean="0">
                <a:latin typeface="Georgia" charset="0"/>
                <a:cs typeface="Georgia" charset="0"/>
              </a:rPr>
              <a:t>providing real installations on learners’ computers,</a:t>
            </a:r>
          </a:p>
          <a:p>
            <a:pPr marL="457200" indent="-457200">
              <a:buFont typeface="Arial" charset="0"/>
              <a:buChar char="•"/>
            </a:pPr>
            <a:r>
              <a:rPr lang="en-US" sz="2575" dirty="0" smtClean="0">
                <a:latin typeface="Georgia" charset="0"/>
                <a:cs typeface="Georgia" charset="0"/>
              </a:rPr>
              <a:t>practicing live coding,</a:t>
            </a:r>
          </a:p>
          <a:p>
            <a:pPr marL="457200" indent="-457200">
              <a:buFont typeface="Arial" charset="0"/>
              <a:buChar char="•"/>
            </a:pPr>
            <a:r>
              <a:rPr lang="en-US" sz="2575" dirty="0" smtClean="0">
                <a:latin typeface="Georgia" charset="0"/>
                <a:cs typeface="Georgia" charset="0"/>
              </a:rPr>
              <a:t>and discussing our experienced motivations.</a:t>
            </a:r>
          </a:p>
          <a:p>
            <a:pPr>
              <a:spcBef>
                <a:spcPct val="50000"/>
              </a:spcBef>
            </a:pPr>
            <a:r>
              <a:rPr lang="en-GB" sz="3679" b="1" u="sng" dirty="0" smtClean="0">
                <a:solidFill>
                  <a:schemeClr val="accent1"/>
                </a:solidFill>
              </a:rPr>
              <a:t>Enough for us? Yes.</a:t>
            </a:r>
            <a:endParaRPr lang="en-GB" sz="3679" b="1" u="sng" dirty="0">
              <a:solidFill>
                <a:schemeClr val="accent1"/>
              </a:solidFill>
            </a:endParaRPr>
          </a:p>
          <a:p>
            <a:endParaRPr lang="en-US" sz="2575" dirty="0" smtClean="0">
              <a:latin typeface="Georgia" charset="0"/>
              <a:cs typeface="Georgia" charset="0"/>
            </a:endParaRPr>
          </a:p>
          <a:p>
            <a:r>
              <a:rPr lang="en-US" sz="2575" dirty="0" smtClean="0">
                <a:latin typeface="Georgia" charset="0"/>
                <a:cs typeface="Georgia" charset="0"/>
              </a:rPr>
              <a:t>In practice, this seems to be enough to cover workshops in the short course format, where there is no standard or implied long-term relationship to our learners.  These are viewed as one-offs, and learners are encouraged to seek out peer contacts for help.  </a:t>
            </a:r>
          </a:p>
          <a:p>
            <a:endParaRPr lang="en-US" sz="2575" dirty="0">
              <a:latin typeface="Georgia" charset="0"/>
              <a:cs typeface="Georgia" charset="0"/>
            </a:endParaRPr>
          </a:p>
          <a:p>
            <a:r>
              <a:rPr lang="en-US" sz="2575" b="1" dirty="0" smtClean="0">
                <a:latin typeface="Georgia" charset="0"/>
                <a:cs typeface="Georgia" charset="0"/>
              </a:rPr>
              <a:t>Very little interaction expected between the instructors and students within a Carpentries workshop once the workshop instruction has been completed. </a:t>
            </a:r>
            <a:r>
              <a:rPr lang="en-US" sz="2575" dirty="0" smtClean="0">
                <a:latin typeface="Georgia" charset="0"/>
                <a:cs typeface="Georgia" charset="0"/>
              </a:rPr>
              <a:t>Instructors working within research support roles may choose to cultivate these relationships in a different way, but the majority of instructors have zero contact with learners once a workshop has concluded.</a:t>
            </a:r>
          </a:p>
          <a:p>
            <a:endParaRPr lang="en-US" sz="2575" dirty="0" smtClean="0">
              <a:latin typeface="Georgia" charset="0"/>
              <a:cs typeface="Georgia" charset="0"/>
            </a:endParaRPr>
          </a:p>
          <a:p>
            <a:r>
              <a:rPr lang="en-US" sz="2575" dirty="0" smtClean="0">
                <a:latin typeface="Georgia" charset="0"/>
                <a:cs typeface="Georgia" charset="0"/>
              </a:rPr>
              <a:t>Thus, discussion of and training for providing this support is not included in our standard instructor training.</a:t>
            </a:r>
          </a:p>
          <a:p>
            <a:endParaRPr lang="en-US" sz="2575" dirty="0">
              <a:latin typeface="Georgia" charset="0"/>
              <a:cs typeface="Georgia" charset="0"/>
            </a:endParaRPr>
          </a:p>
          <a:p>
            <a:r>
              <a:rPr lang="en-GB" sz="3679" b="1" u="sng" dirty="0" smtClean="0">
                <a:solidFill>
                  <a:schemeClr val="accent1"/>
                </a:solidFill>
              </a:rPr>
              <a:t>Enough in other contexts? Maybe not.</a:t>
            </a:r>
            <a:endParaRPr lang="en-GB" sz="3679" b="1" u="sng" dirty="0">
              <a:solidFill>
                <a:schemeClr val="accent1"/>
              </a:solidFill>
            </a:endParaRPr>
          </a:p>
          <a:p>
            <a:endParaRPr lang="en-US" sz="2575" dirty="0" smtClean="0">
              <a:latin typeface="Georgia" charset="0"/>
              <a:cs typeface="Georgia" charset="0"/>
            </a:endParaRPr>
          </a:p>
          <a:p>
            <a:r>
              <a:rPr lang="en-US" sz="2575" dirty="0" smtClean="0">
                <a:latin typeface="Georgia" charset="0"/>
                <a:cs typeface="Georgia" charset="0"/>
              </a:rPr>
              <a:t>As our instructor pool has grown to include more faculty, and as others transition into faculty roles with formal teaching loads, many are choosing to adopt teaching methods from The Carpentries into their classrooms.  </a:t>
            </a:r>
            <a:r>
              <a:rPr lang="en-US" sz="2575" b="1" dirty="0" smtClean="0">
                <a:latin typeface="Georgia" charset="0"/>
                <a:cs typeface="Georgia" charset="0"/>
              </a:rPr>
              <a:t>But is this translation process enough?</a:t>
            </a:r>
            <a:endParaRPr lang="en-US" sz="2575" dirty="0" smtClean="0">
              <a:latin typeface="Georgia" charset="0"/>
              <a:cs typeface="Georgia" charset="0"/>
            </a:endParaRPr>
          </a:p>
          <a:p>
            <a:endParaRPr lang="en-US" sz="2575" dirty="0">
              <a:latin typeface="Georgia" charset="0"/>
              <a:cs typeface="Georgia" charset="0"/>
            </a:endParaRPr>
          </a:p>
          <a:p>
            <a:r>
              <a:rPr lang="en-US" sz="2575" dirty="0" smtClean="0">
                <a:latin typeface="Georgia" charset="0"/>
                <a:cs typeface="Georgia" charset="0"/>
              </a:rPr>
              <a:t>As compared to short form workshops, </a:t>
            </a:r>
            <a:r>
              <a:rPr lang="en-US" sz="2575" b="1" dirty="0" smtClean="0">
                <a:latin typeface="Georgia" charset="0"/>
                <a:cs typeface="Georgia" charset="0"/>
              </a:rPr>
              <a:t>technical instruction in long form higher education</a:t>
            </a:r>
            <a:r>
              <a:rPr lang="en-US" sz="2575" dirty="0" smtClean="0">
                <a:latin typeface="Georgia" charset="0"/>
                <a:cs typeface="Georgia" charset="0"/>
              </a:rPr>
              <a:t>: </a:t>
            </a:r>
          </a:p>
          <a:p>
            <a:endParaRPr lang="en-US" sz="2575" dirty="0">
              <a:latin typeface="Georgia" charset="0"/>
              <a:cs typeface="Georgia" charset="0"/>
            </a:endParaRPr>
          </a:p>
          <a:p>
            <a:pPr marL="457200" indent="-457200">
              <a:buFont typeface="Arial" charset="0"/>
              <a:buChar char="•"/>
            </a:pPr>
            <a:r>
              <a:rPr lang="en-US" sz="2575" dirty="0">
                <a:latin typeface="Georgia" charset="0"/>
                <a:cs typeface="Georgia" charset="0"/>
              </a:rPr>
              <a:t>i</a:t>
            </a:r>
            <a:r>
              <a:rPr lang="en-US" sz="2575" dirty="0" smtClean="0">
                <a:latin typeface="Georgia" charset="0"/>
                <a:cs typeface="Georgia" charset="0"/>
              </a:rPr>
              <a:t>s</a:t>
            </a:r>
            <a:r>
              <a:rPr lang="en-US" sz="2575" b="1" dirty="0" smtClean="0">
                <a:latin typeface="Georgia" charset="0"/>
                <a:cs typeface="Georgia" charset="0"/>
              </a:rPr>
              <a:t> more communication-intensive </a:t>
            </a:r>
            <a:r>
              <a:rPr lang="en-US" sz="2575" dirty="0" smtClean="0">
                <a:latin typeface="Georgia" charset="0"/>
                <a:cs typeface="Georgia" charset="0"/>
              </a:rPr>
              <a:t>in how much is expected to be discussed, how often, and over a longer time scale.</a:t>
            </a:r>
          </a:p>
          <a:p>
            <a:pPr marL="457200" indent="-457200">
              <a:buFont typeface="Arial" charset="0"/>
              <a:buChar char="•"/>
            </a:pPr>
            <a:r>
              <a:rPr lang="en-US" sz="2575" dirty="0">
                <a:latin typeface="Georgia" charset="0"/>
                <a:cs typeface="Georgia" charset="0"/>
              </a:rPr>
              <a:t>h</a:t>
            </a:r>
            <a:r>
              <a:rPr lang="en-US" sz="2575" dirty="0" smtClean="0">
                <a:latin typeface="Georgia" charset="0"/>
                <a:cs typeface="Georgia" charset="0"/>
              </a:rPr>
              <a:t>as</a:t>
            </a:r>
            <a:r>
              <a:rPr lang="en-US" sz="2575" b="1" dirty="0" smtClean="0">
                <a:latin typeface="Georgia" charset="0"/>
                <a:cs typeface="Georgia" charset="0"/>
              </a:rPr>
              <a:t> more instructor responsibility </a:t>
            </a:r>
            <a:r>
              <a:rPr lang="en-US" sz="2575" dirty="0" smtClean="0">
                <a:latin typeface="Georgia" charset="0"/>
                <a:cs typeface="Georgia" charset="0"/>
              </a:rPr>
              <a:t>to provide technical support, mentoring, tutoring, and other help.</a:t>
            </a:r>
          </a:p>
          <a:p>
            <a:pPr marL="457200" indent="-457200">
              <a:buFont typeface="Arial" charset="0"/>
              <a:buChar char="•"/>
            </a:pPr>
            <a:r>
              <a:rPr lang="en-US" sz="2575" dirty="0">
                <a:latin typeface="Georgia" charset="0"/>
                <a:cs typeface="Georgia" charset="0"/>
              </a:rPr>
              <a:t>i</a:t>
            </a:r>
            <a:r>
              <a:rPr lang="en-US" sz="2575" dirty="0" smtClean="0">
                <a:latin typeface="Georgia" charset="0"/>
                <a:cs typeface="Georgia" charset="0"/>
              </a:rPr>
              <a:t>s </a:t>
            </a:r>
            <a:r>
              <a:rPr lang="en-US" sz="2575" b="1" dirty="0" smtClean="0">
                <a:latin typeface="Georgia" charset="0"/>
                <a:cs typeface="Georgia" charset="0"/>
              </a:rPr>
              <a:t>summative assessment focused,</a:t>
            </a:r>
            <a:r>
              <a:rPr lang="en-US" sz="2575" dirty="0" smtClean="0">
                <a:latin typeface="Georgia" charset="0"/>
                <a:cs typeface="Georgia" charset="0"/>
              </a:rPr>
              <a:t> creating a high stakes environment where access to future opportunities is at risk. </a:t>
            </a:r>
          </a:p>
          <a:p>
            <a:pPr marL="457200" indent="-457200">
              <a:buFont typeface="Arial" charset="0"/>
              <a:buChar char="•"/>
            </a:pPr>
            <a:r>
              <a:rPr lang="en-US" sz="2575" dirty="0">
                <a:latin typeface="Georgia" charset="0"/>
                <a:cs typeface="Georgia" charset="0"/>
              </a:rPr>
              <a:t>m</a:t>
            </a:r>
            <a:r>
              <a:rPr lang="en-US" sz="2575" dirty="0" smtClean="0">
                <a:latin typeface="Georgia" charset="0"/>
                <a:cs typeface="Georgia" charset="0"/>
              </a:rPr>
              <a:t>ay be a </a:t>
            </a:r>
            <a:r>
              <a:rPr lang="en-US" sz="2575" b="1" dirty="0" smtClean="0">
                <a:latin typeface="Georgia" charset="0"/>
                <a:cs typeface="Georgia" charset="0"/>
              </a:rPr>
              <a:t>reduced formative assessment </a:t>
            </a:r>
            <a:r>
              <a:rPr lang="en-US" sz="2575" dirty="0" smtClean="0">
                <a:latin typeface="Georgia" charset="0"/>
                <a:cs typeface="Georgia" charset="0"/>
              </a:rPr>
              <a:t>environment, which can impair the normal process of seeking and receiving help.</a:t>
            </a:r>
          </a:p>
          <a:p>
            <a:pPr marL="457200" indent="-457200">
              <a:buFont typeface="Arial" charset="0"/>
              <a:buChar char="•"/>
            </a:pPr>
            <a:r>
              <a:rPr lang="en-US" sz="2575" dirty="0" smtClean="0">
                <a:latin typeface="Georgia" charset="0"/>
                <a:cs typeface="Georgia" charset="0"/>
              </a:rPr>
              <a:t>includes</a:t>
            </a:r>
            <a:r>
              <a:rPr lang="en-US" sz="2575" b="1" dirty="0" smtClean="0">
                <a:latin typeface="Georgia" charset="0"/>
                <a:cs typeface="Georgia" charset="0"/>
              </a:rPr>
              <a:t> requirements to produce novel adaptations </a:t>
            </a:r>
            <a:r>
              <a:rPr lang="en-US" sz="2575" dirty="0" smtClean="0">
                <a:latin typeface="Georgia" charset="0"/>
                <a:cs typeface="Georgia" charset="0"/>
              </a:rPr>
              <a:t>of learned skills rather than completion of short form walkthroughs, leading to a stronger dependence on well-formed mental models.</a:t>
            </a:r>
          </a:p>
          <a:p>
            <a:endParaRPr lang="en-US" sz="2575" dirty="0" smtClean="0">
              <a:latin typeface="Georgia" charset="0"/>
              <a:cs typeface="Georgia" charset="0"/>
            </a:endParaRPr>
          </a:p>
          <a:p>
            <a:r>
              <a:rPr lang="en-US" sz="2575" dirty="0" smtClean="0">
                <a:latin typeface="Georgia" charset="0"/>
                <a:cs typeface="Georgia" charset="0"/>
              </a:rPr>
              <a:t>Application of The Carpentries instructional model can be a strongly positive change for student experiences and outcomes, but these </a:t>
            </a:r>
            <a:r>
              <a:rPr lang="en-US" sz="2575" b="1" dirty="0" smtClean="0">
                <a:latin typeface="Georgia" charset="0"/>
                <a:cs typeface="Georgia" charset="0"/>
              </a:rPr>
              <a:t>contextual differences indicate that may be an incomplete solution to solve many common problems facing technical instruction in the higher education classroom</a:t>
            </a:r>
            <a:r>
              <a:rPr lang="en-US" sz="2575" dirty="0" smtClean="0">
                <a:latin typeface="Georgia" charset="0"/>
                <a:cs typeface="Georgia" charset="0"/>
              </a:rPr>
              <a:t>.</a:t>
            </a:r>
          </a:p>
        </p:txBody>
      </p:sp>
      <p:sp>
        <p:nvSpPr>
          <p:cNvPr id="15366" name="Rectangle 6"/>
          <p:cNvSpPr>
            <a:spLocks noChangeArrowheads="1"/>
          </p:cNvSpPr>
          <p:nvPr/>
        </p:nvSpPr>
        <p:spPr bwMode="auto">
          <a:xfrm>
            <a:off x="11191081" y="4165456"/>
            <a:ext cx="18059400" cy="1402015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331094" tIns="331094" rIns="331094" bIns="331094"/>
          <a:lstStyle/>
          <a:p>
            <a:pPr marL="350427" indent="-350427">
              <a:spcBef>
                <a:spcPct val="50000"/>
              </a:spcBef>
            </a:pPr>
            <a:r>
              <a:rPr lang="en-GB" sz="3600" b="1" u="sng" dirty="0" smtClean="0">
                <a:solidFill>
                  <a:srgbClr val="131F33"/>
                </a:solidFill>
              </a:rPr>
              <a:t>Context Comparison of Carpentries-Style Short Form to Long Form Instruction</a:t>
            </a:r>
            <a:endParaRPr lang="en-GB" sz="3600" b="1" dirty="0">
              <a:solidFill>
                <a:srgbClr val="131F33"/>
              </a:solidFill>
            </a:endParaRPr>
          </a:p>
          <a:p>
            <a:pPr marL="350427" indent="-350427"/>
            <a:endParaRPr lang="en-GB" sz="2575" b="1" dirty="0"/>
          </a:p>
          <a:p>
            <a:pPr marL="350427" indent="-350427"/>
            <a:endParaRPr lang="en-US" sz="2575" dirty="0">
              <a:latin typeface="Georgia" charset="0"/>
              <a:cs typeface="Georgia" charset="0"/>
            </a:endParaRPr>
          </a:p>
        </p:txBody>
      </p:sp>
      <p:sp>
        <p:nvSpPr>
          <p:cNvPr id="15368" name="Rectangle 52"/>
          <p:cNvSpPr>
            <a:spLocks noChangeArrowheads="1"/>
          </p:cNvSpPr>
          <p:nvPr/>
        </p:nvSpPr>
        <p:spPr bwMode="auto">
          <a:xfrm>
            <a:off x="29523799" y="4165454"/>
            <a:ext cx="12939146" cy="2562260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331094" tIns="331094" rIns="331094" bIns="331094"/>
          <a:lstStyle/>
          <a:p>
            <a:pPr>
              <a:spcBef>
                <a:spcPct val="50000"/>
              </a:spcBef>
            </a:pPr>
            <a:r>
              <a:rPr lang="en-GB" sz="3679" b="1" u="sng" dirty="0" smtClean="0">
                <a:solidFill>
                  <a:schemeClr val="accent1"/>
                </a:solidFill>
              </a:rPr>
              <a:t>Emotional Blind Spots</a:t>
            </a:r>
            <a:endParaRPr lang="en-US" sz="4000" b="1" dirty="0" smtClean="0"/>
          </a:p>
          <a:p>
            <a:endParaRPr lang="en-US" sz="2575" dirty="0" smtClean="0">
              <a:latin typeface="Georgia" charset="0"/>
              <a:cs typeface="Georgia" charset="0"/>
            </a:endParaRPr>
          </a:p>
          <a:p>
            <a:r>
              <a:rPr lang="en-US" sz="2575" dirty="0" smtClean="0">
                <a:latin typeface="Georgia" charset="0"/>
                <a:cs typeface="Georgia" charset="0"/>
              </a:rPr>
              <a:t>Our training takes instructors through several exercises to aid them in recognizing their own expert blind spots.  These are areas where someone has internalized their learning to such an extent that they forget what they have learned.  </a:t>
            </a:r>
          </a:p>
          <a:p>
            <a:endParaRPr lang="en-US" sz="2575" dirty="0">
              <a:latin typeface="Georgia" charset="0"/>
              <a:cs typeface="Georgia" charset="0"/>
            </a:endParaRPr>
          </a:p>
          <a:p>
            <a:r>
              <a:rPr lang="en-US" sz="2575" dirty="0" smtClean="0">
                <a:latin typeface="Georgia" charset="0"/>
                <a:cs typeface="Georgia" charset="0"/>
              </a:rPr>
              <a:t>I argue that </a:t>
            </a:r>
            <a:r>
              <a:rPr lang="en-US" sz="2575" b="1" dirty="0" smtClean="0">
                <a:latin typeface="Georgia" charset="0"/>
                <a:cs typeface="Georgia" charset="0"/>
              </a:rPr>
              <a:t>these blind spots can extend to the feelings produced when using that tool or completing that task</a:t>
            </a:r>
            <a:r>
              <a:rPr lang="en-US" sz="2575" dirty="0" smtClean="0">
                <a:latin typeface="Georgia" charset="0"/>
                <a:cs typeface="Georgia" charset="0"/>
              </a:rPr>
              <a:t>.  For example:</a:t>
            </a:r>
          </a:p>
          <a:p>
            <a:endParaRPr lang="en-US" sz="2575" dirty="0" smtClean="0">
              <a:latin typeface="Georgia" charset="0"/>
              <a:cs typeface="Georgia" charset="0"/>
            </a:endParaRPr>
          </a:p>
          <a:p>
            <a:pPr marL="457200" indent="-457200">
              <a:buFont typeface="Arial" charset="0"/>
              <a:buChar char="•"/>
            </a:pPr>
            <a:r>
              <a:rPr lang="en-US" sz="2575" dirty="0" smtClean="0">
                <a:latin typeface="Georgia" charset="0"/>
                <a:cs typeface="Georgia" charset="0"/>
              </a:rPr>
              <a:t>What does confusion feel like in this domain?</a:t>
            </a:r>
          </a:p>
          <a:p>
            <a:pPr marL="457200" indent="-457200">
              <a:buFont typeface="Arial" charset="0"/>
              <a:buChar char="•"/>
            </a:pPr>
            <a:r>
              <a:rPr lang="en-US" sz="2575" dirty="0" smtClean="0">
                <a:latin typeface="Georgia" charset="0"/>
                <a:cs typeface="Georgia" charset="0"/>
              </a:rPr>
              <a:t>What does a lack of progress feel like?</a:t>
            </a:r>
          </a:p>
          <a:p>
            <a:pPr marL="457200" indent="-457200">
              <a:buFont typeface="Arial" charset="0"/>
              <a:buChar char="•"/>
            </a:pPr>
            <a:r>
              <a:rPr lang="en-US" sz="2575" dirty="0" smtClean="0">
                <a:latin typeface="Georgia" charset="0"/>
                <a:cs typeface="Georgia" charset="0"/>
              </a:rPr>
              <a:t>How do you navigate and recover from errors?</a:t>
            </a:r>
          </a:p>
          <a:p>
            <a:endParaRPr lang="en-US" sz="2575" dirty="0">
              <a:latin typeface="Georgia" charset="0"/>
              <a:cs typeface="Georgia" charset="0"/>
            </a:endParaRPr>
          </a:p>
          <a:p>
            <a:r>
              <a:rPr lang="en-US" sz="2575" dirty="0" smtClean="0">
                <a:latin typeface="Georgia" charset="0"/>
                <a:cs typeface="Georgia" charset="0"/>
              </a:rPr>
              <a:t>Likewise, blind spots can </a:t>
            </a:r>
            <a:r>
              <a:rPr lang="en-US" sz="2575" b="1" dirty="0" smtClean="0">
                <a:latin typeface="Georgia" charset="0"/>
                <a:cs typeface="Georgia" charset="0"/>
              </a:rPr>
              <a:t>extend into information-seeking behaviors:</a:t>
            </a:r>
            <a:r>
              <a:rPr lang="en-US" sz="2575" dirty="0" smtClean="0">
                <a:latin typeface="Georgia" charset="0"/>
                <a:cs typeface="Georgia" charset="0"/>
              </a:rPr>
              <a:t> </a:t>
            </a:r>
          </a:p>
          <a:p>
            <a:endParaRPr lang="en-US" sz="2575" dirty="0">
              <a:latin typeface="Georgia" charset="0"/>
              <a:cs typeface="Georgia" charset="0"/>
            </a:endParaRPr>
          </a:p>
          <a:p>
            <a:pPr marL="457200" indent="-457200">
              <a:buFont typeface="Arial" charset="0"/>
              <a:buChar char="•"/>
            </a:pPr>
            <a:r>
              <a:rPr lang="en-US" sz="2575" dirty="0" smtClean="0">
                <a:latin typeface="Georgia" charset="0"/>
                <a:cs typeface="Georgia" charset="0"/>
              </a:rPr>
              <a:t>When is appropriate to reach out for help?</a:t>
            </a:r>
          </a:p>
          <a:p>
            <a:pPr marL="457200" indent="-457200">
              <a:buFont typeface="Arial" charset="0"/>
              <a:buChar char="•"/>
            </a:pPr>
            <a:r>
              <a:rPr lang="en-US" sz="2575" dirty="0" smtClean="0">
                <a:latin typeface="Georgia" charset="0"/>
                <a:cs typeface="Georgia" charset="0"/>
              </a:rPr>
              <a:t>Where and how do you request assistance?</a:t>
            </a:r>
          </a:p>
          <a:p>
            <a:pPr marL="457200" indent="-457200">
              <a:buFont typeface="Arial" charset="0"/>
              <a:buChar char="•"/>
            </a:pPr>
            <a:r>
              <a:rPr lang="en-US" sz="2575" dirty="0" smtClean="0">
                <a:latin typeface="Georgia" charset="0"/>
                <a:cs typeface="Georgia" charset="0"/>
              </a:rPr>
              <a:t>How do you express a question about something you don’t understand?</a:t>
            </a:r>
          </a:p>
          <a:p>
            <a:pPr marL="457200" indent="-457200">
              <a:buFont typeface="Arial" charset="0"/>
              <a:buChar char="•"/>
            </a:pPr>
            <a:endParaRPr lang="en-US" sz="2575" dirty="0">
              <a:latin typeface="Georgia" charset="0"/>
              <a:cs typeface="Georgia" charset="0"/>
            </a:endParaRPr>
          </a:p>
          <a:p>
            <a:r>
              <a:rPr lang="en-US" sz="2575" dirty="0" smtClean="0">
                <a:latin typeface="Georgia" charset="0"/>
                <a:cs typeface="Georgia" charset="0"/>
              </a:rPr>
              <a:t>These issues go </a:t>
            </a:r>
            <a:r>
              <a:rPr lang="en-US" sz="2575" b="1" dirty="0" smtClean="0">
                <a:latin typeface="Georgia" charset="0"/>
                <a:cs typeface="Georgia" charset="0"/>
              </a:rPr>
              <a:t>beyond the performance of instruction</a:t>
            </a:r>
            <a:r>
              <a:rPr lang="en-US" sz="2575" dirty="0" smtClean="0">
                <a:latin typeface="Georgia" charset="0"/>
                <a:cs typeface="Georgia" charset="0"/>
              </a:rPr>
              <a:t>, which is the focus area of our instructor training.  The consequences of these blind spots are not usually explored within the context of short form workshops, but are essential components of the long form context.</a:t>
            </a:r>
          </a:p>
          <a:p>
            <a:endParaRPr lang="en-US" sz="2575" dirty="0">
              <a:latin typeface="Georgia" charset="0"/>
              <a:cs typeface="Georgia" charset="0"/>
            </a:endParaRPr>
          </a:p>
          <a:p>
            <a:r>
              <a:rPr lang="en-US" sz="2575" dirty="0" smtClean="0">
                <a:latin typeface="Georgia" charset="0"/>
                <a:cs typeface="Georgia" charset="0"/>
              </a:rPr>
              <a:t>Failure to address these blind spots creates a space for </a:t>
            </a:r>
            <a:r>
              <a:rPr lang="en-US" sz="2575" b="1" dirty="0" smtClean="0">
                <a:latin typeface="Georgia" charset="0"/>
                <a:cs typeface="Georgia" charset="0"/>
              </a:rPr>
              <a:t>novices to creatively interpret workload and communication expectations</a:t>
            </a:r>
            <a:r>
              <a:rPr lang="en-US" sz="2575" dirty="0" smtClean="0">
                <a:latin typeface="Georgia" charset="0"/>
                <a:cs typeface="Georgia" charset="0"/>
              </a:rPr>
              <a:t>, which may lead to excessive demands on a student’s time and mental effort.  Further </a:t>
            </a:r>
            <a:r>
              <a:rPr lang="en-US" sz="2575" b="1" dirty="0" smtClean="0">
                <a:latin typeface="Georgia" charset="0"/>
                <a:cs typeface="Georgia" charset="0"/>
              </a:rPr>
              <a:t>failure to correct these misconceptions reinforces the perceived accuracy </a:t>
            </a:r>
            <a:r>
              <a:rPr lang="en-US" sz="2575" dirty="0" smtClean="0">
                <a:latin typeface="Georgia" charset="0"/>
                <a:cs typeface="Georgia" charset="0"/>
              </a:rPr>
              <a:t>of these interpretations.  This cycle may only be broken if instructor becomes aware of this behavior.</a:t>
            </a:r>
          </a:p>
          <a:p>
            <a:endParaRPr lang="en-US" sz="2575" dirty="0">
              <a:latin typeface="Georgia" charset="0"/>
              <a:cs typeface="Georgia" charset="0"/>
            </a:endParaRPr>
          </a:p>
          <a:p>
            <a:r>
              <a:rPr lang="en-US" sz="3679" b="1" u="sng" dirty="0" smtClean="0">
                <a:solidFill>
                  <a:schemeClr val="accent1"/>
                </a:solidFill>
              </a:rPr>
              <a:t>Breaking the Destructive Cycle</a:t>
            </a:r>
            <a:endParaRPr lang="en-US" sz="3679" b="1" u="sng" dirty="0">
              <a:solidFill>
                <a:schemeClr val="accent1"/>
              </a:solidFill>
            </a:endParaRPr>
          </a:p>
          <a:p>
            <a:endParaRPr lang="en-US" sz="2575" dirty="0">
              <a:latin typeface="Georgia" charset="0"/>
              <a:cs typeface="Georgia" charset="0"/>
            </a:endParaRPr>
          </a:p>
          <a:p>
            <a:r>
              <a:rPr lang="en-US" sz="2575" dirty="0" smtClean="0">
                <a:latin typeface="Georgia" charset="0"/>
                <a:cs typeface="Georgia" charset="0"/>
              </a:rPr>
              <a:t>Crafting explicit expectations about the emotional experience, requirements for communication, and removing barriers to receiving help can bring these students to the attention of the instructor.  </a:t>
            </a:r>
            <a:r>
              <a:rPr lang="en-US" sz="2575" b="1" dirty="0" smtClean="0">
                <a:latin typeface="Georgia" charset="0"/>
                <a:cs typeface="Georgia" charset="0"/>
              </a:rPr>
              <a:t>Given the cultural priming to expect emotionally destructive experiences, many students do not reach out for help because the difficulty they experience meets their expectations. </a:t>
            </a:r>
            <a:r>
              <a:rPr lang="en-US" sz="2575" dirty="0" smtClean="0">
                <a:latin typeface="Georgia" charset="0"/>
                <a:cs typeface="Georgia" charset="0"/>
              </a:rPr>
              <a:t> </a:t>
            </a:r>
          </a:p>
          <a:p>
            <a:endParaRPr lang="en-US" sz="2575" dirty="0">
              <a:latin typeface="Georgia" charset="0"/>
              <a:cs typeface="Georgia" charset="0"/>
            </a:endParaRPr>
          </a:p>
          <a:p>
            <a:r>
              <a:rPr lang="en-US" sz="2575" b="1" dirty="0" smtClean="0">
                <a:latin typeface="Georgia" charset="0"/>
                <a:cs typeface="Georgia" charset="0"/>
              </a:rPr>
              <a:t>Below are successful policy changes I made to combat these problems:</a:t>
            </a:r>
          </a:p>
          <a:p>
            <a:pPr marL="457200" indent="-457200" defTabSz="715700">
              <a:buFont typeface="Arial" charset="0"/>
              <a:buChar char="•"/>
            </a:pPr>
            <a:endParaRPr lang="en-US" sz="2575" dirty="0" smtClean="0">
              <a:latin typeface="Georgia" charset="0"/>
              <a:cs typeface="Georgia" charset="0"/>
            </a:endParaRPr>
          </a:p>
          <a:p>
            <a:pPr marL="274320" indent="-457200" defTabSz="715700">
              <a:buFont typeface="Arial" charset="0"/>
              <a:buChar char="•"/>
            </a:pPr>
            <a:r>
              <a:rPr lang="en-US" sz="2575" dirty="0" smtClean="0">
                <a:latin typeface="Georgia" charset="0"/>
                <a:cs typeface="Georgia" charset="0"/>
              </a:rPr>
              <a:t>“</a:t>
            </a:r>
            <a:r>
              <a:rPr lang="en-US" sz="2575" b="1" dirty="0" smtClean="0">
                <a:latin typeface="Georgia" charset="0"/>
                <a:cs typeface="Georgia" charset="0"/>
              </a:rPr>
              <a:t>Two-hour rule</a:t>
            </a:r>
            <a:r>
              <a:rPr lang="en-US" sz="2575" dirty="0" smtClean="0">
                <a:latin typeface="Georgia" charset="0"/>
                <a:cs typeface="Georgia" charset="0"/>
              </a:rPr>
              <a:t>” defines when to reach out for help</a:t>
            </a:r>
          </a:p>
          <a:p>
            <a:pPr marL="274320" indent="-457200" defTabSz="715700">
              <a:buFont typeface="Arial" charset="0"/>
              <a:buChar char="•"/>
            </a:pPr>
            <a:endParaRPr lang="en-US" sz="2575" dirty="0">
              <a:latin typeface="Georgia" charset="0"/>
              <a:cs typeface="Georgia" charset="0"/>
            </a:endParaRPr>
          </a:p>
          <a:p>
            <a:pPr marL="274320" indent="-457200" defTabSz="715700">
              <a:buFont typeface="Arial" charset="0"/>
              <a:buChar char="•"/>
            </a:pPr>
            <a:endParaRPr lang="en-US" sz="2575" dirty="0" smtClean="0">
              <a:latin typeface="Georgia" charset="0"/>
              <a:cs typeface="Georgia" charset="0"/>
            </a:endParaRPr>
          </a:p>
          <a:p>
            <a:pPr marL="274320" indent="-457200" defTabSz="715700">
              <a:buFont typeface="Arial" charset="0"/>
              <a:buChar char="•"/>
            </a:pPr>
            <a:endParaRPr lang="en-US" sz="2575" dirty="0">
              <a:latin typeface="Georgia" charset="0"/>
              <a:cs typeface="Georgia" charset="0"/>
            </a:endParaRPr>
          </a:p>
          <a:p>
            <a:pPr marL="274320" indent="-457200" defTabSz="715700">
              <a:buFont typeface="Arial" charset="0"/>
              <a:buChar char="•"/>
            </a:pPr>
            <a:endParaRPr lang="en-US" sz="2575" dirty="0" smtClean="0">
              <a:latin typeface="Georgia" charset="0"/>
              <a:cs typeface="Georgia" charset="0"/>
            </a:endParaRPr>
          </a:p>
          <a:p>
            <a:pPr marL="274320" indent="-457200" defTabSz="715700">
              <a:buFont typeface="Arial" charset="0"/>
              <a:buChar char="•"/>
            </a:pPr>
            <a:endParaRPr lang="en-US" sz="2575" dirty="0">
              <a:latin typeface="Georgia" charset="0"/>
              <a:cs typeface="Georgia" charset="0"/>
            </a:endParaRPr>
          </a:p>
          <a:p>
            <a:pPr marL="274320" indent="-457200" defTabSz="715700">
              <a:buFont typeface="Arial" charset="0"/>
              <a:buChar char="•"/>
            </a:pPr>
            <a:endParaRPr lang="en-US" sz="2575" dirty="0" smtClean="0">
              <a:latin typeface="Georgia" charset="0"/>
              <a:cs typeface="Georgia" charset="0"/>
            </a:endParaRPr>
          </a:p>
          <a:p>
            <a:pPr marL="274320" indent="-457200" defTabSz="715700">
              <a:buFont typeface="Arial" charset="0"/>
              <a:buChar char="•"/>
            </a:pPr>
            <a:endParaRPr lang="en-US" sz="2575" dirty="0">
              <a:latin typeface="Georgia" charset="0"/>
              <a:cs typeface="Georgia" charset="0"/>
            </a:endParaRPr>
          </a:p>
          <a:p>
            <a:pPr marL="274320" indent="-457200" defTabSz="715700">
              <a:buFont typeface="Arial" charset="0"/>
              <a:buChar char="•"/>
            </a:pPr>
            <a:endParaRPr lang="en-US" sz="2575" dirty="0" smtClean="0">
              <a:latin typeface="Georgia" charset="0"/>
              <a:cs typeface="Georgia" charset="0"/>
            </a:endParaRPr>
          </a:p>
          <a:p>
            <a:pPr marL="274320" indent="-457200" defTabSz="715700">
              <a:buFont typeface="Arial" charset="0"/>
              <a:buChar char="•"/>
            </a:pPr>
            <a:r>
              <a:rPr lang="en-US" sz="2575" b="1" dirty="0" smtClean="0">
                <a:latin typeface="Georgia" charset="0"/>
                <a:cs typeface="Georgia" charset="0"/>
              </a:rPr>
              <a:t>Document that you will reply to emails for help</a:t>
            </a:r>
            <a:r>
              <a:rPr lang="en-US" sz="2575" dirty="0" smtClean="0">
                <a:latin typeface="Georgia" charset="0"/>
                <a:cs typeface="Georgia" charset="0"/>
              </a:rPr>
              <a:t>. Some students </a:t>
            </a:r>
            <a:r>
              <a:rPr lang="en-US" sz="2575" dirty="0">
                <a:latin typeface="Georgia" charset="0"/>
                <a:cs typeface="Georgia" charset="0"/>
              </a:rPr>
              <a:t>don’t trust that their emails will receive helpful </a:t>
            </a:r>
            <a:r>
              <a:rPr lang="en-US" sz="2575" dirty="0" smtClean="0">
                <a:latin typeface="Georgia" charset="0"/>
                <a:cs typeface="Georgia" charset="0"/>
              </a:rPr>
              <a:t>replies, so the time to write a request for help is seen as wasted effort and not attempted.</a:t>
            </a:r>
            <a:endParaRPr lang="en-US" sz="2575" dirty="0">
              <a:latin typeface="Georgia" charset="0"/>
              <a:cs typeface="Georgia" charset="0"/>
            </a:endParaRPr>
          </a:p>
          <a:p>
            <a:pPr marL="274320" indent="-457200" defTabSz="715700">
              <a:buFont typeface="Arial" charset="0"/>
              <a:buChar char="•"/>
            </a:pPr>
            <a:endParaRPr lang="en-US" sz="2575" dirty="0" smtClean="0">
              <a:latin typeface="Georgia" charset="0"/>
              <a:cs typeface="Georgia" charset="0"/>
            </a:endParaRPr>
          </a:p>
          <a:p>
            <a:pPr marL="274320" indent="-457200" defTabSz="715700">
              <a:buFont typeface="Arial" charset="0"/>
              <a:buChar char="•"/>
            </a:pPr>
            <a:r>
              <a:rPr lang="en-US" sz="2575" b="1" dirty="0" smtClean="0">
                <a:latin typeface="Georgia" charset="0"/>
                <a:cs typeface="Georgia" charset="0"/>
              </a:rPr>
              <a:t>Document when you will reply to emails</a:t>
            </a:r>
            <a:r>
              <a:rPr lang="en-US" sz="2575" dirty="0" smtClean="0">
                <a:latin typeface="Georgia" charset="0"/>
                <a:cs typeface="Georgia" charset="0"/>
              </a:rPr>
              <a:t>, for example: will you reply in the evenings and weekends? Again, if a student doesn't expect a reply, they won’t reach out. Setting a response schedule with TAs can help balance the load.</a:t>
            </a:r>
          </a:p>
          <a:p>
            <a:pPr marL="274320" indent="-457200" defTabSz="715700">
              <a:buFont typeface="Arial" charset="0"/>
              <a:buChar char="•"/>
            </a:pPr>
            <a:endParaRPr lang="en-US" sz="2575" dirty="0" smtClean="0">
              <a:latin typeface="Georgia" charset="0"/>
              <a:cs typeface="Georgia" charset="0"/>
            </a:endParaRPr>
          </a:p>
          <a:p>
            <a:pPr marL="274320" indent="-457200" defTabSz="715700">
              <a:buFont typeface="Arial" charset="0"/>
              <a:buChar char="•"/>
            </a:pPr>
            <a:r>
              <a:rPr lang="en-US" sz="2575" b="1" dirty="0" smtClean="0">
                <a:latin typeface="Georgia" charset="0"/>
                <a:cs typeface="Georgia" charset="0"/>
              </a:rPr>
              <a:t>Ban the word “stupid”</a:t>
            </a:r>
            <a:r>
              <a:rPr lang="en-US" sz="2575" dirty="0" smtClean="0">
                <a:latin typeface="Georgia" charset="0"/>
                <a:cs typeface="Georgia" charset="0"/>
              </a:rPr>
              <a:t> from the classroom when referring to any human.</a:t>
            </a:r>
          </a:p>
          <a:p>
            <a:endParaRPr lang="en-US" sz="2575" dirty="0">
              <a:latin typeface="Georgia" charset="0"/>
              <a:cs typeface="Georgia" charset="0"/>
            </a:endParaRPr>
          </a:p>
          <a:p>
            <a:r>
              <a:rPr lang="en-US" sz="2575" dirty="0" smtClean="0">
                <a:latin typeface="Georgia" charset="0"/>
                <a:cs typeface="Georgia" charset="0"/>
              </a:rPr>
              <a:t>Related work</a:t>
            </a:r>
            <a:r>
              <a:rPr lang="en-US" sz="2575" dirty="0">
                <a:latin typeface="Georgia" charset="0"/>
                <a:cs typeface="Georgia" charset="0"/>
              </a:rPr>
              <a:t>:  Wickes, Elizabeth. (2018, May). Hard Shouldn't be Hardship: Supporting Absolute Novices to Python. </a:t>
            </a:r>
            <a:r>
              <a:rPr lang="en-US" sz="2575" dirty="0" smtClean="0">
                <a:latin typeface="Georgia" charset="0"/>
                <a:cs typeface="Georgia" charset="0"/>
              </a:rPr>
              <a:t>Talk presented at the 2018 Python Education Summit. http</a:t>
            </a:r>
            <a:r>
              <a:rPr lang="en-US" sz="2575" dirty="0">
                <a:latin typeface="Georgia" charset="0"/>
                <a:cs typeface="Georgia" charset="0"/>
              </a:rPr>
              <a:t>://</a:t>
            </a:r>
            <a:r>
              <a:rPr lang="en-US" sz="2575" dirty="0" err="1">
                <a:latin typeface="Georgia" charset="0"/>
                <a:cs typeface="Georgia" charset="0"/>
              </a:rPr>
              <a:t>doi.org</a:t>
            </a:r>
            <a:r>
              <a:rPr lang="en-US" sz="2575" dirty="0">
                <a:latin typeface="Georgia" charset="0"/>
                <a:cs typeface="Georgia" charset="0"/>
              </a:rPr>
              <a:t>/10.5281/zenodo.1244334</a:t>
            </a:r>
          </a:p>
        </p:txBody>
      </p:sp>
      <p:pic>
        <p:nvPicPr>
          <p:cNvPr id="24" name="Picture 23" descr="010_INFO_1Color_CMYK.eps"/>
          <p:cNvPicPr>
            <a:picLocks noChangeAspect="1"/>
          </p:cNvPicPr>
          <p:nvPr/>
        </p:nvPicPr>
        <p:blipFill>
          <a:blip r:embed="rId2"/>
          <a:stretch>
            <a:fillRect/>
          </a:stretch>
        </p:blipFill>
        <p:spPr>
          <a:xfrm>
            <a:off x="31642542" y="931899"/>
            <a:ext cx="8742667" cy="1589576"/>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474247925"/>
              </p:ext>
            </p:extLst>
          </p:nvPr>
        </p:nvGraphicFramePr>
        <p:xfrm>
          <a:off x="11533981" y="5173461"/>
          <a:ext cx="17373600" cy="12867360"/>
        </p:xfrm>
        <a:graphic>
          <a:graphicData uri="http://schemas.openxmlformats.org/drawingml/2006/table">
            <a:tbl>
              <a:tblPr firstRow="1" bandRow="1">
                <a:tableStyleId>{D27102A9-8310-4765-A935-A1911B00CA55}</a:tableStyleId>
              </a:tblPr>
              <a:tblGrid>
                <a:gridCol w="8107680"/>
                <a:gridCol w="9265920"/>
              </a:tblGrid>
              <a:tr h="1112520">
                <a:tc>
                  <a:txBody>
                    <a:bodyPr/>
                    <a:lstStyle/>
                    <a:p>
                      <a:pPr algn="ctr"/>
                      <a:r>
                        <a:rPr lang="en-US" sz="5400" dirty="0" smtClean="0">
                          <a:solidFill>
                            <a:schemeClr val="bg1"/>
                          </a:solidFill>
                        </a:rPr>
                        <a:t>Short</a:t>
                      </a:r>
                      <a:r>
                        <a:rPr lang="en-US" sz="5400" baseline="0" dirty="0" smtClean="0">
                          <a:solidFill>
                            <a:schemeClr val="bg1"/>
                          </a:solidFill>
                        </a:rPr>
                        <a:t> Form</a:t>
                      </a:r>
                      <a:endParaRPr lang="en-US" sz="5400" dirty="0">
                        <a:solidFill>
                          <a:schemeClr val="bg1"/>
                        </a:solidFill>
                      </a:endParaRPr>
                    </a:p>
                  </a:txBody>
                  <a:tcPr marL="182880" marR="182880" marT="182880" marB="18288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52754"/>
                    </a:solidFill>
                  </a:tcPr>
                </a:tc>
                <a:tc>
                  <a:txBody>
                    <a:bodyPr/>
                    <a:lstStyle/>
                    <a:p>
                      <a:pPr algn="ctr"/>
                      <a:r>
                        <a:rPr lang="en-US" sz="5400" dirty="0" smtClean="0">
                          <a:solidFill>
                            <a:schemeClr val="bg1"/>
                          </a:solidFill>
                        </a:rPr>
                        <a:t>Long Form</a:t>
                      </a:r>
                      <a:endParaRPr lang="en-US" sz="5400" dirty="0">
                        <a:solidFill>
                          <a:schemeClr val="bg1"/>
                        </a:solidFill>
                      </a:endParaRPr>
                    </a:p>
                  </a:txBody>
                  <a:tcPr marL="182880" marR="182880" marT="182880" marB="18288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52754"/>
                    </a:solidFill>
                  </a:tcPr>
                </a:tc>
              </a:tr>
              <a:tr h="1052360">
                <a:tc>
                  <a:txBody>
                    <a:bodyPr/>
                    <a:lstStyle/>
                    <a:p>
                      <a:r>
                        <a:rPr lang="en-US" sz="3200" dirty="0" smtClean="0"/>
                        <a:t>Standardized</a:t>
                      </a:r>
                      <a:r>
                        <a:rPr lang="en-US" sz="3200" baseline="0" dirty="0" smtClean="0"/>
                        <a:t> lesson content</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Instructor</a:t>
                      </a:r>
                      <a:r>
                        <a:rPr lang="en-US" sz="3200" baseline="0" dirty="0" smtClean="0"/>
                        <a:t> divergent or departmentally controlled content</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Practitioner</a:t>
                      </a:r>
                      <a:r>
                        <a:rPr lang="en-US" sz="3200" baseline="0" dirty="0" smtClean="0"/>
                        <a:t> and tool-focused walkthroughs</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Often theoretically</a:t>
                      </a:r>
                      <a:r>
                        <a:rPr lang="en-US" sz="3200" baseline="0" dirty="0" smtClean="0"/>
                        <a:t> or foundationally focused</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Communication sparse (outside of workshop)</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Communication dense</a:t>
                      </a:r>
                      <a:r>
                        <a:rPr lang="en-US" sz="3200" baseline="0" dirty="0" smtClean="0"/>
                        <a:t>, particularly outside of class</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Short</a:t>
                      </a:r>
                      <a:r>
                        <a:rPr lang="en-US" sz="3200" baseline="0" dirty="0" smtClean="0"/>
                        <a:t> form one offs</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Long form, multipart, or</a:t>
                      </a:r>
                      <a:r>
                        <a:rPr lang="en-US" sz="3200" baseline="0" dirty="0" smtClean="0"/>
                        <a:t> ongoing education</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Often</a:t>
                      </a:r>
                      <a:r>
                        <a:rPr lang="en-US" sz="3200" baseline="0" dirty="0" smtClean="0"/>
                        <a:t> impersonal, even if domain specific</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Often</a:t>
                      </a:r>
                      <a:r>
                        <a:rPr lang="en-US" sz="3200" baseline="0" dirty="0" smtClean="0"/>
                        <a:t> personal, discussion-, and relationship-building focused</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Informal peer</a:t>
                      </a:r>
                      <a:r>
                        <a:rPr lang="en-US" sz="3200" baseline="0" dirty="0" smtClean="0"/>
                        <a:t> instruction</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Formal</a:t>
                      </a:r>
                      <a:r>
                        <a:rPr lang="en-US" sz="3200" baseline="0" dirty="0" smtClean="0"/>
                        <a:t> with an instructor of record and grades</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Low stakes (</a:t>
                      </a:r>
                      <a:r>
                        <a:rPr lang="en-US" sz="3200" baseline="0" dirty="0" smtClean="0"/>
                        <a:t>time -, money -, ungraded)</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High stakes</a:t>
                      </a:r>
                      <a:r>
                        <a:rPr lang="en-US" sz="3200" baseline="0" dirty="0" smtClean="0"/>
                        <a:t> (time +, money +, risk to GPA)</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Little</a:t>
                      </a:r>
                      <a:r>
                        <a:rPr lang="en-US" sz="3200" baseline="0" dirty="0" smtClean="0"/>
                        <a:t> technical support outside of the module scope</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Instructor</a:t>
                      </a:r>
                      <a:r>
                        <a:rPr lang="en-US" sz="3200" baseline="0" dirty="0" smtClean="0"/>
                        <a:t> responsible for majority of technical support</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Walkthrough</a:t>
                      </a:r>
                      <a:r>
                        <a:rPr lang="en-US" sz="3200" baseline="0" dirty="0" smtClean="0"/>
                        <a:t> tutorials</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tcPr>
                </a:tc>
                <a:tc>
                  <a:txBody>
                    <a:bodyPr/>
                    <a:lstStyle/>
                    <a:p>
                      <a:r>
                        <a:rPr lang="en-US" sz="3200" dirty="0" smtClean="0"/>
                        <a:t>Often</a:t>
                      </a:r>
                      <a:r>
                        <a:rPr lang="en-US" sz="3200" baseline="0" dirty="0" smtClean="0"/>
                        <a:t> intensive and novel application focused</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tcPr>
                </a:tc>
              </a:tr>
              <a:tr h="1052360">
                <a:tc>
                  <a:txBody>
                    <a:bodyPr/>
                    <a:lstStyle/>
                    <a:p>
                      <a:r>
                        <a:rPr lang="en-US" sz="3200" dirty="0" smtClean="0"/>
                        <a:t>Majority formative assessment</a:t>
                      </a:r>
                      <a:endParaRPr lang="en-US" sz="3200" dirty="0"/>
                    </a:p>
                  </a:txBody>
                  <a:tcPr marL="182880" marR="182880" marT="182880" marB="18288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3200" dirty="0" smtClean="0"/>
                        <a:t>Majority</a:t>
                      </a:r>
                      <a:r>
                        <a:rPr lang="en-US" sz="3200" baseline="0" dirty="0" smtClean="0"/>
                        <a:t> summative assessment</a:t>
                      </a:r>
                      <a:endParaRPr lang="en-US" sz="3200" dirty="0"/>
                    </a:p>
                  </a:txBody>
                  <a:tcPr marL="182880" marR="182880" marT="182880" marB="18288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30575745" y="21462206"/>
            <a:ext cx="11887200" cy="2866169"/>
          </a:xfrm>
          <a:prstGeom prst="rect">
            <a:avLst/>
          </a:prstGeom>
          <a:noFill/>
        </p:spPr>
        <p:txBody>
          <a:bodyPr wrap="square" rtlCol="0">
            <a:spAutoFit/>
          </a:bodyPr>
          <a:lstStyle/>
          <a:p>
            <a:pPr marL="457200" indent="-457200">
              <a:buFont typeface="Arial" charset="0"/>
              <a:buChar char="•"/>
            </a:pPr>
            <a:r>
              <a:rPr lang="en-US" sz="2575" dirty="0" smtClean="0">
                <a:latin typeface="Georgia" charset="0"/>
                <a:cs typeface="Georgia" charset="0"/>
              </a:rPr>
              <a:t>Work for 1 hour, if you aren’t making progress:</a:t>
            </a:r>
          </a:p>
          <a:p>
            <a:pPr marL="457200" indent="-457200">
              <a:buFont typeface="Arial" charset="0"/>
              <a:buChar char="•"/>
            </a:pPr>
            <a:r>
              <a:rPr lang="en-US" sz="2575" dirty="0" smtClean="0">
                <a:latin typeface="Georgia" charset="0"/>
                <a:cs typeface="Georgia" charset="0"/>
              </a:rPr>
              <a:t>Take a 30 minute break to do something like washing dishes</a:t>
            </a:r>
          </a:p>
          <a:p>
            <a:pPr marL="457200" indent="-457200">
              <a:buFont typeface="Arial" charset="0"/>
              <a:buChar char="•"/>
            </a:pPr>
            <a:r>
              <a:rPr lang="en-US" sz="2575" dirty="0" smtClean="0">
                <a:latin typeface="Georgia" charset="0"/>
                <a:cs typeface="Georgia" charset="0"/>
              </a:rPr>
              <a:t>Work for 1 more hour, and if you still aren’t making progress:</a:t>
            </a:r>
          </a:p>
          <a:p>
            <a:pPr marL="457200" indent="-457200">
              <a:buFont typeface="Arial" charset="0"/>
              <a:buChar char="•"/>
            </a:pPr>
            <a:r>
              <a:rPr lang="en-US" sz="2575" dirty="0" smtClean="0">
                <a:latin typeface="Georgia" charset="0"/>
                <a:cs typeface="Georgia" charset="0"/>
              </a:rPr>
              <a:t>Immediately stop and email me about it.</a:t>
            </a:r>
          </a:p>
          <a:p>
            <a:pPr marL="457200" indent="-457200">
              <a:buFont typeface="Arial" charset="0"/>
              <a:buChar char="•"/>
            </a:pPr>
            <a:r>
              <a:rPr lang="en-US" sz="2575" dirty="0" smtClean="0">
                <a:latin typeface="Georgia" charset="0"/>
                <a:cs typeface="Georgia" charset="0"/>
              </a:rPr>
              <a:t>For the email, the subject line should be “2 hour rule” and paste your code into the body of the email. You don’t need to write a question, because I know what it is: “why isn’t it working?”</a:t>
            </a:r>
            <a:endParaRPr lang="en-US" sz="2575" dirty="0">
              <a:latin typeface="Georgia" charset="0"/>
              <a:cs typeface="Georgia" charset="0"/>
            </a:endParaRPr>
          </a:p>
        </p:txBody>
      </p:sp>
      <p:sp>
        <p:nvSpPr>
          <p:cNvPr id="27" name="Rectangle 6"/>
          <p:cNvSpPr>
            <a:spLocks noChangeArrowheads="1"/>
          </p:cNvSpPr>
          <p:nvPr/>
        </p:nvSpPr>
        <p:spPr bwMode="auto">
          <a:xfrm>
            <a:off x="11232439" y="18414206"/>
            <a:ext cx="18018042" cy="11373852"/>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331094" tIns="331094" rIns="331094" bIns="331094"/>
          <a:lstStyle/>
          <a:p>
            <a:pPr marL="350427" indent="-350427"/>
            <a:r>
              <a:rPr lang="en-GB" sz="2800" b="1" u="sng" dirty="0" smtClean="0">
                <a:solidFill>
                  <a:schemeClr val="accent1"/>
                </a:solidFill>
              </a:rPr>
              <a:t>What does “being stuck” feel like to you? Fill out a sticky note and add it below.</a:t>
            </a:r>
            <a:endParaRPr lang="en-US" sz="2800" b="1" dirty="0"/>
          </a:p>
          <a:p>
            <a:pPr marL="350427" indent="-350427"/>
            <a:endParaRPr lang="en-US" sz="2575" dirty="0">
              <a:latin typeface="Georgia" charset="0"/>
              <a:cs typeface="Georgia" charset="0"/>
            </a:endParaRPr>
          </a:p>
        </p:txBody>
      </p:sp>
    </p:spTree>
  </p:cSld>
  <p:clrMapOvr>
    <a:masterClrMapping/>
  </p:clrMapOvr>
</p:sld>
</file>

<file path=ppt/theme/theme1.xml><?xml version="1.0" encoding="utf-8"?>
<a:theme xmlns:a="http://schemas.openxmlformats.org/drawingml/2006/main" name="Office Theme">
  <a:themeElements>
    <a:clrScheme name="University Of Illinois">
      <a:dk1>
        <a:srgbClr val="131F33"/>
      </a:dk1>
      <a:lt1>
        <a:srgbClr val="FFFFFF"/>
      </a:lt1>
      <a:dk2>
        <a:srgbClr val="FA6300"/>
      </a:dk2>
      <a:lt2>
        <a:srgbClr val="FAFAFA"/>
      </a:lt2>
      <a:accent1>
        <a:srgbClr val="131F33"/>
      </a:accent1>
      <a:accent2>
        <a:srgbClr val="FA6300"/>
      </a:accent2>
      <a:accent3>
        <a:srgbClr val="555555"/>
      </a:accent3>
      <a:accent4>
        <a:srgbClr val="888888"/>
      </a:accent4>
      <a:accent5>
        <a:srgbClr val="4BACC6"/>
      </a:accent5>
      <a:accent6>
        <a:srgbClr val="F79646"/>
      </a:accent6>
      <a:hlink>
        <a:srgbClr val="666666"/>
      </a:hlink>
      <a:folHlink>
        <a:srgbClr val="AAAAA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stertemplate" id="{F6BEB1BC-FBF2-DC4F-8CD2-EB5531F07268}" vid="{534350A6-9488-7E4F-8C83-8CF109C6E0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PowerPointPosterTemplate</Template>
  <TotalTime>8295</TotalTime>
  <Words>722</Words>
  <Application>Microsoft Macintosh PowerPoint</Application>
  <PresentationFormat>Custom</PresentationFormat>
  <Paragraphs>106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 Black</vt:lpstr>
      <vt:lpstr>Calibri</vt:lpstr>
      <vt:lpstr>Georgia</vt:lpstr>
      <vt:lpstr>ＭＳ Ｐゴシック</vt:lpstr>
      <vt:lpstr>Arial</vt:lpstr>
      <vt:lpstr>Office Theme</vt:lpstr>
      <vt:lpstr>PowerPoint Presentation</vt:lpstr>
    </vt:vector>
  </TitlesOfParts>
  <Manager/>
  <Company/>
  <LinksUpToDate>false</LinksUpToDate>
  <SharedDoc>false</SharedDoc>
  <HyperlinkBase/>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lastModifiedBy>Microsoft Office User</cp:lastModifiedBy>
  <cp:revision>109</cp:revision>
  <cp:lastPrinted>2018-05-21T17:49:06Z</cp:lastPrinted>
  <dcterms:created xsi:type="dcterms:W3CDTF">2018-05-17T21:36:24Z</dcterms:created>
  <dcterms:modified xsi:type="dcterms:W3CDTF">2018-05-23T15:52:03Z</dcterms:modified>
  <cp:category/>
</cp:coreProperties>
</file>