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8"/>
  </p:notesMasterIdLst>
  <p:sldIdLst>
    <p:sldId id="256" r:id="rId3"/>
    <p:sldId id="260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6"/>
  </p:normalViewPr>
  <p:slideViewPr>
    <p:cSldViewPr snapToGrid="0" snapToObjects="1">
      <p:cViewPr varScale="1">
        <p:scale>
          <a:sx n="72" d="100"/>
          <a:sy n="72" d="100"/>
        </p:scale>
        <p:origin x="8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7AEF2E-12DA-2D43-9954-979BBC0C2216}" type="datetimeFigureOut">
              <a:rPr lang="it-IT" smtClean="0"/>
              <a:t>29/06/2018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1F7FF-738E-274D-B650-E266A7AE2C56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955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1F7FF-738E-274D-B650-E266A7AE2C56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9585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1F7FF-738E-274D-B650-E266A7AE2C56}" type="slidenum">
              <a:rPr lang="it-IT" smtClean="0">
                <a:solidFill>
                  <a:prstClr val="black"/>
                </a:solidFill>
              </a:rPr>
              <a:pPr/>
              <a:t>2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864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91900"/>
            <a:ext cx="7772400" cy="2387600"/>
          </a:xfrm>
        </p:spPr>
        <p:txBody>
          <a:bodyPr anchor="b">
            <a:normAutofit/>
          </a:bodyPr>
          <a:lstStyle>
            <a:lvl1pPr algn="ctr">
              <a:defRPr sz="48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698124"/>
            <a:ext cx="6858000" cy="1537138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06/05/2018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‹N°›</a:t>
            </a:fld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D9869E20-89AE-264B-9B9F-942E9E2A3885}"/>
              </a:ext>
            </a:extLst>
          </p:cNvPr>
          <p:cNvSpPr/>
          <p:nvPr userDrawn="1"/>
        </p:nvSpPr>
        <p:spPr>
          <a:xfrm>
            <a:off x="0" y="0"/>
            <a:ext cx="1423358" cy="10437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46F85A5B-707F-2547-930E-DB265EB7C55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737" y="143587"/>
            <a:ext cx="6173361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339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06/05/2018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070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06/05/2018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1049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06/05/2018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58C4-3789-4E0B-9A83-CA5475925250}" type="slidenum">
              <a:rPr lang="en-GB" smtClean="0"/>
              <a:pPr/>
              <a:t>‹N°›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067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06/05/2018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58C4-3789-4E0B-9A83-CA5475925250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722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06/05/2018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58C4-3789-4E0B-9A83-CA5475925250}" type="slidenum">
              <a:rPr lang="en-GB" smtClean="0"/>
              <a:pPr/>
              <a:t>‹N°›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3494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06/05/2018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58C4-3789-4E0B-9A83-CA5475925250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06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06/05/2018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58C4-3789-4E0B-9A83-CA5475925250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725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06/05/2018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58C4-3789-4E0B-9A83-CA5475925250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7407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06/05/2018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F. Genova/F. André, LIBER 2018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58C4-3789-4E0B-9A83-CA5475925250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5644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smtClean="0"/>
              <a:t>06/05/2018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>
                <a:solidFill>
                  <a:srgbClr val="455F51"/>
                </a:solidFill>
              </a:rPr>
              <a:t>F. Genova/F. André, LIBER 2018</a:t>
            </a:r>
            <a:endParaRPr lang="en-GB">
              <a:solidFill>
                <a:srgbClr val="455F5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2C58C4-3789-4E0B-9A83-CA5475925250}" type="slidenum">
              <a:rPr lang="en-GB" smtClean="0">
                <a:solidFill>
                  <a:srgbClr val="455F51"/>
                </a:solidFill>
              </a:rPr>
              <a:pPr/>
              <a:t>‹N°›</a:t>
            </a:fld>
            <a:endParaRPr lang="en-GB">
              <a:solidFill>
                <a:srgbClr val="455F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86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06/05/2018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3879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06/05/2018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58C4-3789-4E0B-9A83-CA5475925250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4271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06/05/2018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58C4-3789-4E0B-9A83-CA5475925250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9501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06/05/2018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58C4-3789-4E0B-9A83-CA5475925250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213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06/05/2018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505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06/05/2018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7559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06/05/2018</a:t>
            </a:r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104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06/05/2018</a:t>
            </a: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0011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06/05/2018</a:t>
            </a:r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3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06/05/2018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2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06/05/2018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200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28468" y="0"/>
            <a:ext cx="7186881" cy="8015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90445"/>
            <a:ext cx="7886700" cy="4937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06/05/2018</a:t>
            </a:r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928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F. Genova/F. André, LIBER 2018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1"/>
                </a:solidFill>
              </a:defRPr>
            </a:lvl1pPr>
          </a:lstStyle>
          <a:p>
            <a:fld id="{61BA5777-89E2-0C42-9BCE-298721AA9BBD}" type="slidenum">
              <a:rPr lang="it-IT" smtClean="0"/>
              <a:pPr/>
              <a:t>‹N°›</a:t>
            </a:fld>
            <a:endParaRPr lang="it-IT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32421C49-A539-0243-9424-5A2D8274ED7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90" y="161"/>
            <a:ext cx="1071113" cy="107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3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06/05/2018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F. Genova/F. André, LIBER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C2C58C4-3789-4E0B-9A83-CA5475925250}" type="slidenum">
              <a:rPr lang="en-GB" smtClean="0"/>
              <a:pPr/>
              <a:t>‹N°›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42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ope.rd-alliance.org/node/126" TargetMode="External"/><Relationship Id="rId2" Type="http://schemas.openxmlformats.org/officeDocument/2006/relationships/hyperlink" Target="https://rd-alliance.org/rda-europe-national-nodes-first-call-new-nodes-ope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91900"/>
            <a:ext cx="7772400" cy="1982535"/>
          </a:xfrm>
        </p:spPr>
        <p:txBody>
          <a:bodyPr/>
          <a:lstStyle/>
          <a:p>
            <a:r>
              <a:rPr lang="en-US" dirty="0"/>
              <a:t>How to </a:t>
            </a:r>
            <a:r>
              <a:rPr lang="en-US" dirty="0" err="1"/>
              <a:t>organise</a:t>
            </a:r>
            <a:r>
              <a:rPr lang="en-US" dirty="0"/>
              <a:t> RDA activities at the French level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4558748"/>
            <a:ext cx="6858000" cy="1676514"/>
          </a:xfrm>
        </p:spPr>
        <p:txBody>
          <a:bodyPr>
            <a:normAutofit lnSpcReduction="10000"/>
          </a:bodyPr>
          <a:lstStyle/>
          <a:p>
            <a:pPr lvl="0"/>
            <a:r>
              <a:rPr lang="it-IT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Françoise Genova</a:t>
            </a:r>
          </a:p>
          <a:p>
            <a:pPr lvl="0"/>
            <a:r>
              <a:rPr lang="it-IT" sz="2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Strasbourg Astronomical Observatory</a:t>
            </a:r>
          </a:p>
          <a:p>
            <a:pPr lvl="0"/>
            <a:r>
              <a:rPr lang="it-IT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Francis André</a:t>
            </a:r>
          </a:p>
          <a:p>
            <a:pPr lvl="0"/>
            <a:r>
              <a:rPr lang="it-IT" sz="2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CNRS- DIST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06/05/2018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256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6" y="31462"/>
            <a:ext cx="1048409" cy="685108"/>
          </a:xfrm>
          <a:prstGeom prst="rect">
            <a:avLst/>
          </a:prstGeom>
        </p:spPr>
      </p:pic>
      <p:sp>
        <p:nvSpPr>
          <p:cNvPr id="5" name="Shape 481"/>
          <p:cNvSpPr txBox="1">
            <a:spLocks/>
          </p:cNvSpPr>
          <p:nvPr/>
        </p:nvSpPr>
        <p:spPr>
          <a:xfrm>
            <a:off x="3139707" y="1065032"/>
            <a:ext cx="5599417" cy="5009555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rgbClr val="99CB38"/>
              </a:buClr>
              <a:buSzTx/>
              <a:buFont typeface="Calibri" panose="020F0502020204030204" pitchFamily="34" charset="0"/>
              <a:buNone/>
              <a:defRPr sz="3600" b="1" i="0">
                <a:solidFill>
                  <a:srgbClr val="941100"/>
                </a:solidFill>
              </a:defRPr>
            </a:pPr>
            <a:r>
              <a:rPr lang="en-GB" sz="2800" b="1" dirty="0">
                <a:solidFill>
                  <a:srgbClr val="941100"/>
                </a:solidFill>
              </a:rPr>
              <a:t>Vision</a:t>
            </a:r>
          </a:p>
          <a:p>
            <a:pPr marL="0" indent="0">
              <a:spcBef>
                <a:spcPts val="0"/>
              </a:spcBef>
              <a:buClr>
                <a:srgbClr val="99CB38"/>
              </a:buClr>
              <a:buSzTx/>
              <a:buFont typeface="Calibri" panose="020F0502020204030204" pitchFamily="34" charset="0"/>
              <a:buNone/>
              <a:defRPr sz="3600" i="0">
                <a:latin typeface="+mn-lt"/>
                <a:ea typeface="+mn-ea"/>
                <a:cs typeface="+mn-cs"/>
                <a:sym typeface="Helvetica Neue Light"/>
              </a:defRPr>
            </a:pPr>
            <a:r>
              <a:rPr lang="en-GB" sz="2800" b="1" dirty="0">
                <a:solidFill>
                  <a:prstClr val="black">
                    <a:lumMod val="75000"/>
                    <a:lumOff val="25000"/>
                  </a:prstClr>
                </a:solidFill>
                <a:sym typeface="Helvetica Neue Light"/>
              </a:rPr>
              <a:t>Researchers and innovators </a:t>
            </a:r>
            <a:r>
              <a:rPr lang="en-GB" sz="2800" dirty="0">
                <a:solidFill>
                  <a:prstClr val="black">
                    <a:lumMod val="75000"/>
                    <a:lumOff val="25000"/>
                  </a:prstClr>
                </a:solidFill>
                <a:sym typeface="Helvetica Neue Light"/>
              </a:rPr>
              <a:t>openly share data across technologies, disciplines, and countries to address the grand challenges of society. </a:t>
            </a:r>
          </a:p>
          <a:p>
            <a:pPr>
              <a:spcBef>
                <a:spcPts val="0"/>
              </a:spcBef>
              <a:buClr>
                <a:srgbClr val="99CB38"/>
              </a:buClr>
              <a:defRPr sz="3600" i="0">
                <a:latin typeface="+mn-lt"/>
                <a:ea typeface="+mn-ea"/>
                <a:cs typeface="+mn-cs"/>
                <a:sym typeface="Helvetica Neue Light"/>
              </a:defRPr>
            </a:pPr>
            <a:endParaRPr lang="en-GB" sz="2800" dirty="0">
              <a:solidFill>
                <a:prstClr val="black">
                  <a:lumMod val="75000"/>
                  <a:lumOff val="25000"/>
                </a:prstClr>
              </a:solidFill>
              <a:sym typeface="Helvetica Neue Light"/>
            </a:endParaRPr>
          </a:p>
          <a:p>
            <a:pPr marL="0" indent="0">
              <a:spcBef>
                <a:spcPts val="0"/>
              </a:spcBef>
              <a:buClr>
                <a:srgbClr val="99CB38"/>
              </a:buClr>
              <a:buSzTx/>
              <a:buFont typeface="Calibri" panose="020F0502020204030204" pitchFamily="34" charset="0"/>
              <a:buNone/>
              <a:defRPr sz="3600" b="1" i="0">
                <a:solidFill>
                  <a:srgbClr val="941100"/>
                </a:solidFill>
              </a:defRPr>
            </a:pPr>
            <a:r>
              <a:rPr lang="en-GB" sz="2800" b="1" dirty="0">
                <a:solidFill>
                  <a:srgbClr val="941100"/>
                </a:solidFill>
              </a:rPr>
              <a:t>Mission</a:t>
            </a:r>
          </a:p>
          <a:p>
            <a:pPr marL="0" indent="0">
              <a:spcBef>
                <a:spcPts val="0"/>
              </a:spcBef>
              <a:buClr>
                <a:srgbClr val="99CB38"/>
              </a:buClr>
              <a:buSzTx/>
              <a:buFont typeface="Calibri" panose="020F0502020204030204" pitchFamily="34" charset="0"/>
              <a:buNone/>
              <a:defRPr sz="3600" i="0">
                <a:latin typeface="+mn-lt"/>
                <a:ea typeface="+mn-ea"/>
                <a:cs typeface="+mn-cs"/>
                <a:sym typeface="Helvetica Neue Light"/>
              </a:defRPr>
            </a:pPr>
            <a:r>
              <a:rPr lang="en-GB" sz="2800" dirty="0">
                <a:solidFill>
                  <a:prstClr val="black">
                    <a:lumMod val="75000"/>
                    <a:lumOff val="25000"/>
                  </a:prstClr>
                </a:solidFill>
                <a:sym typeface="Helvetica Neue Light"/>
              </a:rPr>
              <a:t>RDA builds the </a:t>
            </a:r>
            <a:r>
              <a:rPr lang="en-GB" sz="2800" b="1" dirty="0">
                <a:solidFill>
                  <a:srgbClr val="A30000"/>
                </a:solidFill>
                <a:latin typeface="Calibri Light"/>
                <a:sym typeface="Helvetica Neue"/>
              </a:rPr>
              <a:t>social and technical bridges</a:t>
            </a:r>
            <a:r>
              <a:rPr lang="en-GB" sz="2800" dirty="0">
                <a:solidFill>
                  <a:prstClr val="black">
                    <a:lumMod val="75000"/>
                    <a:lumOff val="25000"/>
                  </a:prstClr>
                </a:solidFill>
                <a:sym typeface="Helvetica Neue Light"/>
              </a:rPr>
              <a:t> that </a:t>
            </a:r>
            <a:r>
              <a:rPr lang="en-GB" sz="2800" b="1" dirty="0">
                <a:solidFill>
                  <a:prstClr val="black">
                    <a:lumMod val="75000"/>
                    <a:lumOff val="25000"/>
                  </a:prstClr>
                </a:solidFill>
                <a:sym typeface="Helvetica Neue Light"/>
              </a:rPr>
              <a:t>enable open sharing </a:t>
            </a:r>
            <a:r>
              <a:rPr lang="en-GB" sz="2800" dirty="0">
                <a:solidFill>
                  <a:prstClr val="black">
                    <a:lumMod val="75000"/>
                    <a:lumOff val="25000"/>
                  </a:prstClr>
                </a:solidFill>
                <a:sym typeface="Helvetica Neue Light"/>
              </a:rPr>
              <a:t>of data.</a:t>
            </a:r>
          </a:p>
          <a:p>
            <a:pPr marL="0" lvl="1" indent="312464">
              <a:spcBef>
                <a:spcPts val="0"/>
              </a:spcBef>
              <a:buClr>
                <a:srgbClr val="99CB38"/>
              </a:buClr>
              <a:buFont typeface="Calibri" pitchFamily="34" charset="0"/>
              <a:buNone/>
              <a:defRPr sz="3600" i="0">
                <a:latin typeface="+mn-lt"/>
                <a:ea typeface="+mn-ea"/>
                <a:cs typeface="+mn-cs"/>
                <a:sym typeface="Helvetica Neue Light"/>
              </a:defRPr>
            </a:pPr>
            <a:endParaRPr lang="en-GB" sz="2800" dirty="0">
              <a:solidFill>
                <a:prstClr val="black">
                  <a:lumMod val="75000"/>
                  <a:lumOff val="25000"/>
                </a:prstClr>
              </a:solidFill>
              <a:sym typeface="Helvetica Neue Ligh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755" y="238586"/>
            <a:ext cx="1264697" cy="826446"/>
          </a:xfrm>
          <a:prstGeom prst="rect">
            <a:avLst/>
          </a:prstGeom>
        </p:spPr>
      </p:pic>
      <p:sp>
        <p:nvSpPr>
          <p:cNvPr id="11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5554636" y="6322423"/>
            <a:ext cx="3644525" cy="535577"/>
          </a:xfrm>
        </p:spPr>
        <p:txBody>
          <a:bodyPr/>
          <a:lstStyle/>
          <a:p>
            <a:pPr algn="l"/>
            <a:r>
              <a:rPr lang="pt-BR" sz="1200" b="1" smtClean="0">
                <a:solidFill>
                  <a:prstClr val="white"/>
                </a:solidFill>
              </a:rPr>
              <a:t>www.rd-alliance.org</a:t>
            </a:r>
            <a:endParaRPr lang="en-GB" sz="1200" b="1" dirty="0">
              <a:solidFill>
                <a:prstClr val="white"/>
              </a:solidFill>
            </a:endParaRPr>
          </a:p>
        </p:txBody>
      </p:sp>
      <p:pic>
        <p:nvPicPr>
          <p:cNvPr id="12" name="Picture 2" descr="Creative Commons Licens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034" y="6475941"/>
            <a:ext cx="665966" cy="234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 bwMode="auto">
          <a:xfrm>
            <a:off x="8422874" y="6691841"/>
            <a:ext cx="776287" cy="230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900" dirty="0">
                <a:solidFill>
                  <a:srgbClr val="E2DFCC"/>
                </a:solidFill>
                <a:latin typeface="Calibri Light"/>
              </a:rPr>
              <a:t>CC BY-SA 4.0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38"/>
            <a:ext cx="2742850" cy="685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06/05/2018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703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8468" y="159026"/>
            <a:ext cx="7186881" cy="86139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RDA and RDA Europe support projects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20416"/>
            <a:ext cx="7886700" cy="5353879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The RDA is an international community-driven organisation created in 2013</a:t>
            </a:r>
          </a:p>
          <a:p>
            <a:r>
              <a:rPr lang="en-GB" dirty="0" smtClean="0"/>
              <a:t>A remarkable, neutral forum which tackles a wide variety of subjects</a:t>
            </a:r>
          </a:p>
          <a:p>
            <a:r>
              <a:rPr lang="en-GB" dirty="0" smtClean="0"/>
              <a:t>Gathers researchers, librarians, IT specialists, publishers,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4 support projects funded by the European Commission since 2012</a:t>
            </a:r>
          </a:p>
          <a:p>
            <a:r>
              <a:rPr lang="en-GB" dirty="0" smtClean="0"/>
              <a:t>RDA Europe 4.0 (led by Trust-IT) sets up National Nodes</a:t>
            </a:r>
          </a:p>
          <a:p>
            <a:pPr lvl="1"/>
            <a:r>
              <a:rPr lang="en-GB" dirty="0" smtClean="0"/>
              <a:t>Currently Finland, France, Germany, Greece, Ireland, Italy, Spain/Portugal, Netherlands, </a:t>
            </a:r>
            <a:r>
              <a:rPr lang="en-GB" dirty="0" smtClean="0"/>
              <a:t>UK</a:t>
            </a:r>
          </a:p>
          <a:p>
            <a:pPr lvl="1"/>
            <a:r>
              <a:rPr lang="en-GB" dirty="0" smtClean="0"/>
              <a:t>Call </a:t>
            </a:r>
            <a:r>
              <a:rPr lang="en-GB" dirty="0" smtClean="0"/>
              <a:t>open for additional ones until July 27</a:t>
            </a:r>
            <a:r>
              <a:rPr lang="en-GB" baseline="30000" dirty="0" smtClean="0"/>
              <a:t>th</a:t>
            </a:r>
            <a:r>
              <a:rPr lang="en-GB" dirty="0" smtClean="0"/>
              <a:t>, 2018</a:t>
            </a:r>
          </a:p>
          <a:p>
            <a:pPr marL="914400" lvl="2" indent="0">
              <a:buNone/>
            </a:pP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rd-alliance.org/rda-europe-national-nodes-first-call-new-nodes-open</a:t>
            </a:r>
            <a:r>
              <a:rPr lang="en-GB" dirty="0" smtClean="0"/>
              <a:t> </a:t>
            </a:r>
          </a:p>
          <a:p>
            <a:pPr marL="914400" lvl="2" indent="0">
              <a:buNone/>
            </a:pPr>
            <a:r>
              <a:rPr lang="en-GB" dirty="0" smtClean="0"/>
              <a:t>Node high level goals are described </a:t>
            </a:r>
            <a:r>
              <a:rPr lang="en-GB" dirty="0" smtClean="0"/>
              <a:t>there</a:t>
            </a:r>
          </a:p>
          <a:p>
            <a:pPr lvl="1"/>
            <a:r>
              <a:rPr lang="en-GB" dirty="0" smtClean="0"/>
              <a:t>Also Call for Evaluators</a:t>
            </a:r>
          </a:p>
          <a:p>
            <a:pPr marL="914400" lvl="2" indent="0">
              <a:buNone/>
            </a:pPr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www.europe.rd-alliance.org/node/126</a:t>
            </a:r>
            <a:r>
              <a:rPr lang="en-GB" dirty="0" smtClean="0"/>
              <a:t> </a:t>
            </a: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06/05/2018</a:t>
            </a:r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it-IT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553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28468" y="171603"/>
            <a:ext cx="7186881" cy="801522"/>
          </a:xfrm>
        </p:spPr>
        <p:txBody>
          <a:bodyPr/>
          <a:lstStyle/>
          <a:p>
            <a:r>
              <a:rPr lang="fr-FR" dirty="0" smtClean="0"/>
              <a:t>National </a:t>
            </a:r>
            <a:r>
              <a:rPr lang="fr-FR" dirty="0" err="1" smtClean="0"/>
              <a:t>Node</a:t>
            </a:r>
            <a:r>
              <a:rPr lang="fr-FR" dirty="0" smtClean="0"/>
              <a:t> </a:t>
            </a:r>
            <a:r>
              <a:rPr lang="fr-FR" dirty="0" err="1" smtClean="0"/>
              <a:t>tasks</a:t>
            </a:r>
            <a:r>
              <a:rPr lang="fr-FR" dirty="0" smtClean="0"/>
              <a:t> in practice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338470"/>
            <a:ext cx="7886700" cy="4789060"/>
          </a:xfrm>
        </p:spPr>
        <p:txBody>
          <a:bodyPr>
            <a:normAutofit fontScale="92500" lnSpcReduction="20000"/>
          </a:bodyPr>
          <a:lstStyle/>
          <a:p>
            <a:r>
              <a:rPr lang="fr-FR" dirty="0" err="1" smtClean="0"/>
              <a:t>Act</a:t>
            </a:r>
            <a:r>
              <a:rPr lang="fr-FR" dirty="0" smtClean="0"/>
              <a:t> as a contact point </a:t>
            </a:r>
            <a:r>
              <a:rPr lang="fr-FR" dirty="0" err="1" smtClean="0"/>
              <a:t>with</a:t>
            </a:r>
            <a:r>
              <a:rPr lang="fr-FR" dirty="0" smtClean="0"/>
              <a:t> RDA and RDA Europe</a:t>
            </a:r>
          </a:p>
          <a:p>
            <a:r>
              <a:rPr lang="fr-FR" dirty="0" err="1" smtClean="0"/>
              <a:t>Develop</a:t>
            </a:r>
            <a:r>
              <a:rPr lang="fr-FR" dirty="0" smtClean="0"/>
              <a:t>, organise and manage the RDA national </a:t>
            </a:r>
            <a:r>
              <a:rPr lang="fr-FR" dirty="0" err="1" smtClean="0"/>
              <a:t>community</a:t>
            </a:r>
            <a:endParaRPr lang="fr-FR" dirty="0" smtClean="0"/>
          </a:p>
          <a:p>
            <a:r>
              <a:rPr lang="fr-FR" dirty="0" err="1" smtClean="0"/>
              <a:t>Interact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key </a:t>
            </a:r>
            <a:r>
              <a:rPr lang="fr-FR" dirty="0" err="1" smtClean="0"/>
              <a:t>players</a:t>
            </a:r>
            <a:r>
              <a:rPr lang="fr-FR" dirty="0" smtClean="0"/>
              <a:t> of the national </a:t>
            </a:r>
            <a:r>
              <a:rPr lang="fr-FR" dirty="0" err="1" smtClean="0"/>
              <a:t>research</a:t>
            </a:r>
            <a:r>
              <a:rPr lang="fr-FR" dirty="0" smtClean="0"/>
              <a:t> </a:t>
            </a:r>
            <a:r>
              <a:rPr lang="fr-FR" dirty="0" err="1" smtClean="0"/>
              <a:t>landscape</a:t>
            </a:r>
            <a:endParaRPr lang="fr-FR" dirty="0"/>
          </a:p>
          <a:p>
            <a:r>
              <a:rPr lang="fr-FR" dirty="0" err="1" smtClean="0"/>
              <a:t>Promote</a:t>
            </a:r>
            <a:r>
              <a:rPr lang="fr-FR" dirty="0" smtClean="0"/>
              <a:t> RDA and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activities</a:t>
            </a:r>
            <a:r>
              <a:rPr lang="fr-FR" dirty="0" smtClean="0"/>
              <a:t>, encourage participation in RDA and </a:t>
            </a:r>
            <a:r>
              <a:rPr lang="fr-FR" dirty="0" err="1" smtClean="0"/>
              <a:t>uptake</a:t>
            </a:r>
            <a:r>
              <a:rPr lang="fr-FR" dirty="0" smtClean="0"/>
              <a:t> of RDA </a:t>
            </a:r>
            <a:r>
              <a:rPr lang="fr-FR" dirty="0" err="1" smtClean="0"/>
              <a:t>principles</a:t>
            </a:r>
            <a:r>
              <a:rPr lang="fr-FR" dirty="0" smtClean="0"/>
              <a:t> and </a:t>
            </a:r>
            <a:r>
              <a:rPr lang="fr-FR" dirty="0" err="1" smtClean="0"/>
              <a:t>recommendations</a:t>
            </a:r>
            <a:endParaRPr lang="fr-FR" dirty="0" smtClean="0"/>
          </a:p>
          <a:p>
            <a:r>
              <a:rPr lang="fr-FR" dirty="0" err="1"/>
              <a:t>Synergise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national, </a:t>
            </a:r>
            <a:r>
              <a:rPr lang="fr-FR" dirty="0" err="1"/>
              <a:t>European</a:t>
            </a:r>
            <a:r>
              <a:rPr lang="fr-FR" dirty="0"/>
              <a:t> and global organisations in </a:t>
            </a:r>
            <a:r>
              <a:rPr lang="fr-FR" dirty="0" err="1"/>
              <a:t>concrete</a:t>
            </a:r>
            <a:r>
              <a:rPr lang="fr-FR" dirty="0"/>
              <a:t> actions </a:t>
            </a:r>
          </a:p>
          <a:p>
            <a:r>
              <a:rPr lang="fr-FR" i="1" dirty="0" smtClean="0"/>
              <a:t>Organise and </a:t>
            </a:r>
            <a:r>
              <a:rPr lang="fr-FR" i="1" dirty="0" err="1" smtClean="0"/>
              <a:t>participate</a:t>
            </a:r>
            <a:r>
              <a:rPr lang="fr-FR" i="1" dirty="0" smtClean="0"/>
              <a:t> in </a:t>
            </a:r>
            <a:r>
              <a:rPr lang="fr-FR" i="1" dirty="0" err="1" smtClean="0"/>
              <a:t>events</a:t>
            </a:r>
            <a:r>
              <a:rPr lang="fr-FR" i="1" dirty="0" smtClean="0"/>
              <a:t> – one </a:t>
            </a:r>
            <a:r>
              <a:rPr lang="fr-FR" i="1" dirty="0" err="1" smtClean="0"/>
              <a:t>annual</a:t>
            </a:r>
            <a:r>
              <a:rPr lang="fr-FR" i="1" dirty="0" smtClean="0"/>
              <a:t> meeting</a:t>
            </a:r>
          </a:p>
          <a:p>
            <a:r>
              <a:rPr lang="fr-FR" i="1" dirty="0" smtClean="0"/>
              <a:t>Mailing </a:t>
            </a:r>
            <a:r>
              <a:rPr lang="fr-FR" i="1" dirty="0" err="1" smtClean="0"/>
              <a:t>list</a:t>
            </a:r>
            <a:r>
              <a:rPr lang="fr-FR" i="1" dirty="0" smtClean="0"/>
              <a:t>, translation of key documents in French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06/05/2018</a:t>
            </a:r>
            <a:endParaRPr lang="it-IT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it-I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2457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28469" y="206251"/>
            <a:ext cx="7186881" cy="80152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National </a:t>
            </a:r>
            <a:r>
              <a:rPr lang="fr-FR" dirty="0" err="1" smtClean="0"/>
              <a:t>Node</a:t>
            </a:r>
            <a:r>
              <a:rPr lang="fr-FR" dirty="0" smtClean="0"/>
              <a:t> in the National </a:t>
            </a:r>
            <a:r>
              <a:rPr lang="fr-FR" dirty="0" err="1" smtClean="0"/>
              <a:t>Landscape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Use the </a:t>
            </a:r>
            <a:r>
              <a:rPr lang="fr-FR" dirty="0" err="1" smtClean="0"/>
              <a:t>knowledge</a:t>
            </a:r>
            <a:r>
              <a:rPr lang="fr-FR" dirty="0" smtClean="0"/>
              <a:t> of the local conditions</a:t>
            </a:r>
          </a:p>
          <a:p>
            <a:r>
              <a:rPr lang="fr-FR" dirty="0" err="1" smtClean="0"/>
              <a:t>Interact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key </a:t>
            </a:r>
            <a:r>
              <a:rPr lang="fr-FR" dirty="0" err="1" smtClean="0"/>
              <a:t>actors</a:t>
            </a:r>
            <a:endParaRPr lang="fr-FR" dirty="0" smtClean="0"/>
          </a:p>
          <a:p>
            <a:pPr lvl="1"/>
            <a:r>
              <a:rPr lang="fr-FR" dirty="0" smtClean="0"/>
              <a:t>Ministry(</a:t>
            </a:r>
            <a:r>
              <a:rPr lang="fr-FR" dirty="0" err="1" smtClean="0"/>
              <a:t>ies</a:t>
            </a:r>
            <a:r>
              <a:rPr lang="fr-FR" dirty="0" smtClean="0"/>
              <a:t>), </a:t>
            </a:r>
            <a:r>
              <a:rPr lang="fr-FR" dirty="0" err="1"/>
              <a:t>research</a:t>
            </a:r>
            <a:r>
              <a:rPr lang="fr-FR" dirty="0"/>
              <a:t> organisations &amp; </a:t>
            </a:r>
            <a:r>
              <a:rPr lang="fr-FR" dirty="0" err="1"/>
              <a:t>Universities</a:t>
            </a:r>
            <a:r>
              <a:rPr lang="fr-FR" dirty="0"/>
              <a:t>, </a:t>
            </a:r>
            <a:r>
              <a:rPr lang="fr-FR" dirty="0" err="1"/>
              <a:t>funding</a:t>
            </a:r>
            <a:r>
              <a:rPr lang="fr-FR" dirty="0"/>
              <a:t> bodies, </a:t>
            </a:r>
            <a:r>
              <a:rPr lang="fr-FR" dirty="0" err="1"/>
              <a:t>research</a:t>
            </a:r>
            <a:r>
              <a:rPr lang="fr-FR" dirty="0"/>
              <a:t> infrastructures, </a:t>
            </a:r>
            <a:r>
              <a:rPr lang="fr-FR" dirty="0" err="1"/>
              <a:t>research</a:t>
            </a:r>
            <a:r>
              <a:rPr lang="fr-FR" dirty="0"/>
              <a:t> </a:t>
            </a:r>
            <a:r>
              <a:rPr lang="fr-FR" dirty="0" err="1" smtClean="0"/>
              <a:t>communities</a:t>
            </a:r>
            <a:endParaRPr lang="fr-FR" dirty="0" smtClean="0"/>
          </a:p>
          <a:p>
            <a:r>
              <a:rPr lang="fr-FR" dirty="0" smtClean="0"/>
              <a:t>Encourage </a:t>
            </a:r>
            <a:r>
              <a:rPr lang="fr-FR" dirty="0" err="1" smtClean="0"/>
              <a:t>cooperation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researchers</a:t>
            </a:r>
            <a:r>
              <a:rPr lang="fr-FR" dirty="0" smtClean="0"/>
              <a:t>, computer </a:t>
            </a:r>
            <a:r>
              <a:rPr lang="fr-FR" dirty="0" err="1" smtClean="0"/>
              <a:t>engineers</a:t>
            </a:r>
            <a:r>
              <a:rPr lang="fr-FR" dirty="0"/>
              <a:t> </a:t>
            </a:r>
            <a:r>
              <a:rPr lang="fr-FR" dirty="0" smtClean="0"/>
              <a:t>and information </a:t>
            </a:r>
            <a:r>
              <a:rPr lang="fr-FR" dirty="0" err="1" smtClean="0"/>
              <a:t>professionals</a:t>
            </a:r>
            <a:endParaRPr lang="fr-FR" dirty="0" smtClean="0"/>
          </a:p>
          <a:p>
            <a:pPr lvl="1"/>
            <a:r>
              <a:rPr lang="fr-FR" dirty="0" err="1" smtClean="0"/>
              <a:t>Various</a:t>
            </a:r>
            <a:r>
              <a:rPr lang="fr-FR" smtClean="0"/>
              <a:t> stages </a:t>
            </a:r>
            <a:r>
              <a:rPr lang="fr-FR" dirty="0" smtClean="0"/>
              <a:t>of </a:t>
            </a:r>
            <a:r>
              <a:rPr lang="fr-FR" dirty="0" err="1" smtClean="0"/>
              <a:t>maturity</a:t>
            </a:r>
            <a:r>
              <a:rPr lang="fr-FR" dirty="0" smtClean="0"/>
              <a:t>, </a:t>
            </a:r>
            <a:r>
              <a:rPr lang="fr-FR" dirty="0" err="1" smtClean="0"/>
              <a:t>awareness</a:t>
            </a:r>
            <a:r>
              <a:rPr lang="fr-FR" dirty="0" smtClean="0"/>
              <a:t> and </a:t>
            </a:r>
            <a:r>
              <a:rPr lang="fr-FR" dirty="0" err="1" smtClean="0"/>
              <a:t>skills</a:t>
            </a:r>
            <a:r>
              <a:rPr lang="fr-FR" dirty="0" smtClean="0"/>
              <a:t> </a:t>
            </a:r>
            <a:r>
              <a:rPr lang="fr-FR" dirty="0" err="1" smtClean="0"/>
              <a:t>development</a:t>
            </a:r>
            <a:endParaRPr lang="fr-FR" dirty="0" smtClean="0"/>
          </a:p>
          <a:p>
            <a:r>
              <a:rPr lang="fr-FR" dirty="0" err="1" smtClean="0"/>
              <a:t>Define</a:t>
            </a:r>
            <a:r>
              <a:rPr lang="fr-FR" dirty="0" smtClean="0"/>
              <a:t> RDA France </a:t>
            </a:r>
            <a:r>
              <a:rPr lang="fr-FR" dirty="0" err="1" smtClean="0"/>
              <a:t>role</a:t>
            </a:r>
            <a:r>
              <a:rPr lang="fr-FR" dirty="0" smtClean="0"/>
              <a:t> in the national programme for Open Science </a:t>
            </a:r>
            <a:r>
              <a:rPr lang="fr-FR" dirty="0" err="1" smtClean="0"/>
              <a:t>developed</a:t>
            </a:r>
            <a:r>
              <a:rPr lang="fr-FR" dirty="0" smtClean="0"/>
              <a:t> by the Ministry of </a:t>
            </a:r>
            <a:r>
              <a:rPr lang="fr-FR" dirty="0" err="1" smtClean="0"/>
              <a:t>Higher</a:t>
            </a:r>
            <a:r>
              <a:rPr lang="fr-FR" dirty="0" smtClean="0"/>
              <a:t> Education, </a:t>
            </a:r>
            <a:r>
              <a:rPr lang="fr-FR" dirty="0" err="1" smtClean="0"/>
              <a:t>Research</a:t>
            </a:r>
            <a:r>
              <a:rPr lang="fr-FR" dirty="0" smtClean="0"/>
              <a:t> and Innovation</a:t>
            </a:r>
          </a:p>
          <a:p>
            <a:pPr lvl="1"/>
            <a:r>
              <a:rPr lang="fr-FR" i="1" dirty="0" smtClean="0"/>
              <a:t>Key for </a:t>
            </a:r>
            <a:r>
              <a:rPr lang="fr-FR" i="1" dirty="0" err="1" smtClean="0"/>
              <a:t>sustainability</a:t>
            </a:r>
            <a:endParaRPr lang="fr-FR" i="1" dirty="0" smtClean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06/05/2018</a:t>
            </a:r>
            <a:endParaRPr lang="it-IT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F. Genova/F. André, LIBER 2018</a:t>
            </a:r>
            <a:endParaRPr lang="it-I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777-89E2-0C42-9BCE-298721AA9BB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0249716"/>
      </p:ext>
    </p:extLst>
  </p:cSld>
  <p:clrMapOvr>
    <a:masterClrMapping/>
  </p:clrMapOvr>
</p:sld>
</file>

<file path=ppt/theme/theme1.xml><?xml version="1.0" encoding="utf-8"?>
<a:theme xmlns:a="http://schemas.openxmlformats.org/drawingml/2006/main" name="RDA_IT-NOD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2" id="{5B18E695-6960-D140-BB7A-B49BF3B533E2}" vid="{4AFF8BD0-C4C0-5D4E-8975-56B0B03FE98E}"/>
    </a:ext>
  </a:extLst>
</a:theme>
</file>

<file path=ppt/theme/theme2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RDA_IT-NODE</Template>
  <TotalTime>14</TotalTime>
  <Words>366</Words>
  <Application>Microsoft Office PowerPoint</Application>
  <PresentationFormat>Affichage à l'écran (4:3)</PresentationFormat>
  <Paragraphs>55</Paragraphs>
  <Slides>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Calibri Light</vt:lpstr>
      <vt:lpstr>Helvetica Neue</vt:lpstr>
      <vt:lpstr>Helvetica Neue Light</vt:lpstr>
      <vt:lpstr>RDA_IT-NODE</vt:lpstr>
      <vt:lpstr>Retrospect</vt:lpstr>
      <vt:lpstr>How to organise RDA activities at the French level</vt:lpstr>
      <vt:lpstr>Présentation PowerPoint</vt:lpstr>
      <vt:lpstr>The RDA and RDA Europe support projects</vt:lpstr>
      <vt:lpstr>National Node tasks in practice</vt:lpstr>
      <vt:lpstr>National Node in the National Landscape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Sara Pittonet</dc:creator>
  <cp:lastModifiedBy>genova</cp:lastModifiedBy>
  <cp:revision>6</cp:revision>
  <dcterms:created xsi:type="dcterms:W3CDTF">2018-06-28T09:49:13Z</dcterms:created>
  <dcterms:modified xsi:type="dcterms:W3CDTF">2018-06-29T12:20:55Z</dcterms:modified>
</cp:coreProperties>
</file>