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5" r:id="rId7"/>
    <p:sldId id="262" r:id="rId8"/>
    <p:sldId id="266"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AD60CCC-114A-4180-9306-D687B75E2219}" type="datetimeFigureOut">
              <a:rPr lang="en-US" smtClean="0"/>
              <a:pPr/>
              <a:t>7/19/2016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9D8A6B1-EE0F-4772-B5EC-18FA5AF937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D8A6B1-EE0F-4772-B5EC-18FA5AF937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D8A6B1-EE0F-4772-B5EC-18FA5AF937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D8A6B1-EE0F-4772-B5EC-18FA5AF937D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D8A6B1-EE0F-4772-B5EC-18FA5AF937D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D8A6B1-EE0F-4772-B5EC-18FA5AF937D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D8A6B1-EE0F-4772-B5EC-18FA5AF937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D8A6B1-EE0F-4772-B5EC-18FA5AF937D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AD60CCC-114A-4180-9306-D687B75E2219}" type="datetimeFigureOut">
              <a:rPr lang="en-US" smtClean="0"/>
              <a:pPr/>
              <a:t>7/19/2016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D8A6B1-EE0F-4772-B5EC-18FA5AF937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AD60CCC-114A-4180-9306-D687B75E2219}" type="datetimeFigureOut">
              <a:rPr lang="en-US" smtClean="0"/>
              <a:pPr/>
              <a:t>7/19/2016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D8A6B1-EE0F-4772-B5EC-18FA5AF937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D60CCC-114A-4180-9306-D687B75E2219}" type="datetimeFigureOut">
              <a:rPr lang="en-US" smtClean="0"/>
              <a:pPr/>
              <a:t>7/19/2016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9D8A6B1-EE0F-4772-B5EC-18FA5AF937D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AD60CCC-114A-4180-9306-D687B75E2219}" type="datetimeFigureOut">
              <a:rPr lang="en-US" smtClean="0"/>
              <a:pPr/>
              <a:t>7/19/2016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9D8A6B1-EE0F-4772-B5EC-18FA5AF937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artners.ebrary.com/" TargetMode="External"/><Relationship Id="rId2" Type="http://schemas.openxmlformats.org/officeDocument/2006/relationships/hyperlink" Target="http://www.oecd-ilibrary.org/"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koha.mmust.ac.k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http/koha.mmust.ac.ke:204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r-library.mmust.ac.ke/" TargetMode="External"/><Relationship Id="rId2" Type="http://schemas.openxmlformats.org/officeDocument/2006/relationships/hyperlink" Target="http://koha.mmust.ac.ke/" TargetMode="External"/><Relationship Id="rId1" Type="http://schemas.openxmlformats.org/officeDocument/2006/relationships/slideLayout" Target="../slideLayouts/slideLayout2.xml"/><Relationship Id="rId4" Type="http://schemas.openxmlformats.org/officeDocument/2006/relationships/hyperlink" Target="http://koha.mmust.ac.ke:2048/"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mukangayi@mmust.ac.ke" TargetMode="External"/><Relationship Id="rId2" Type="http://schemas.openxmlformats.org/officeDocument/2006/relationships/hyperlink" Target="mailto:virtuallibrary@mmust.ac.ke" TargetMode="External"/><Relationship Id="rId1" Type="http://schemas.openxmlformats.org/officeDocument/2006/relationships/slideLayout" Target="../slideLayouts/slideLayout2.xml"/><Relationship Id="rId4" Type="http://schemas.openxmlformats.org/officeDocument/2006/relationships/hyperlink" Target="mailto:jmusisi@mmust.ac.ke"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772400" cy="2381251"/>
          </a:xfrm>
        </p:spPr>
        <p:txBody>
          <a:bodyPr>
            <a:normAutofit/>
          </a:bodyPr>
          <a:lstStyle/>
          <a:p>
            <a:pPr algn="ctr"/>
            <a:r>
              <a:rPr lang="en-US" dirty="0" smtClean="0">
                <a:latin typeface="Aharoni" pitchFamily="2" charset="-79"/>
                <a:cs typeface="Aharoni" pitchFamily="2" charset="-79"/>
              </a:rPr>
              <a:t>ACCESSING ERESOURCES SUBSCRIBED BY MMUST.</a:t>
            </a:r>
            <a:endParaRPr lang="en-US" dirty="0">
              <a:latin typeface="Aharoni" pitchFamily="2" charset="-79"/>
              <a:cs typeface="Aharoni" pitchFamily="2" charset="-79"/>
            </a:endParaRPr>
          </a:p>
        </p:txBody>
      </p:sp>
      <p:sp>
        <p:nvSpPr>
          <p:cNvPr id="3" name="Subtitle 2"/>
          <p:cNvSpPr>
            <a:spLocks noGrp="1"/>
          </p:cNvSpPr>
          <p:nvPr>
            <p:ph type="subTitle" idx="1"/>
          </p:nvPr>
        </p:nvSpPr>
        <p:spPr>
          <a:xfrm>
            <a:off x="1143000" y="3962400"/>
            <a:ext cx="6096000" cy="1371600"/>
          </a:xfrm>
        </p:spPr>
        <p:txBody>
          <a:bodyPr>
            <a:normAutofit/>
          </a:bodyPr>
          <a:lstStyle/>
          <a:p>
            <a:pPr algn="l"/>
            <a:r>
              <a:rPr lang="en-US" dirty="0" smtClean="0">
                <a:latin typeface="Aharoni" pitchFamily="2" charset="-79"/>
                <a:cs typeface="Aharoni" pitchFamily="2" charset="-79"/>
              </a:rPr>
              <a:t>By 	</a:t>
            </a:r>
            <a:r>
              <a:rPr lang="en-US" dirty="0" err="1" smtClean="0">
                <a:latin typeface="Aharoni" pitchFamily="2" charset="-79"/>
                <a:cs typeface="Aharoni" pitchFamily="2" charset="-79"/>
              </a:rPr>
              <a:t>Wikana</a:t>
            </a:r>
            <a:r>
              <a:rPr lang="en-US" dirty="0" smtClean="0">
                <a:latin typeface="Aharoni" pitchFamily="2" charset="-79"/>
                <a:cs typeface="Aharoni" pitchFamily="2" charset="-79"/>
              </a:rPr>
              <a:t> </a:t>
            </a:r>
            <a:r>
              <a:rPr lang="en-US" dirty="0" err="1" smtClean="0">
                <a:latin typeface="Aharoni" pitchFamily="2" charset="-79"/>
                <a:cs typeface="Aharoni" pitchFamily="2" charset="-79"/>
              </a:rPr>
              <a:t>Mukangayi</a:t>
            </a:r>
            <a:r>
              <a:rPr lang="en-US" dirty="0" smtClean="0">
                <a:latin typeface="Aharoni" pitchFamily="2" charset="-79"/>
                <a:cs typeface="Aharoni" pitchFamily="2" charset="-79"/>
              </a:rPr>
              <a:t> Robinson </a:t>
            </a:r>
          </a:p>
          <a:p>
            <a:pPr algn="ctr"/>
            <a:r>
              <a:rPr lang="en-US" dirty="0" smtClean="0">
                <a:latin typeface="Aharoni" pitchFamily="2" charset="-79"/>
                <a:cs typeface="Aharoni" pitchFamily="2" charset="-79"/>
              </a:rPr>
              <a:t>	</a:t>
            </a:r>
            <a:r>
              <a:rPr lang="en-US" sz="2400" dirty="0" smtClean="0">
                <a:latin typeface="Aharoni" pitchFamily="2" charset="-79"/>
                <a:cs typeface="Aharoni" pitchFamily="2" charset="-79"/>
              </a:rPr>
              <a:t>Systems and Virtual Library Services</a:t>
            </a:r>
            <a:endParaRPr lang="en-US" dirty="0">
              <a:latin typeface="Aharoni" pitchFamily="2" charset="-79"/>
              <a:cs typeface="Aharoni" pitchFamily="2" charset="-79"/>
            </a:endParaRPr>
          </a:p>
        </p:txBody>
      </p:sp>
      <p:pic>
        <p:nvPicPr>
          <p:cNvPr id="4" name="Picture 17" descr="3dflagsdotcom_kenya_2fawm"/>
          <p:cNvPicPr>
            <a:picLocks noChangeAspect="1" noChangeArrowheads="1" noCrop="1"/>
          </p:cNvPicPr>
          <p:nvPr/>
        </p:nvPicPr>
        <p:blipFill>
          <a:blip r:embed="rId2" cstate="print"/>
          <a:srcRect/>
          <a:stretch>
            <a:fillRect/>
          </a:stretch>
        </p:blipFill>
        <p:spPr bwMode="auto">
          <a:xfrm>
            <a:off x="87313" y="26988"/>
            <a:ext cx="1946275" cy="1392237"/>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r="13968" b="18645"/>
          <a:stretch>
            <a:fillRect/>
          </a:stretch>
        </p:blipFill>
        <p:spPr bwMode="auto">
          <a:xfrm>
            <a:off x="6934200" y="76200"/>
            <a:ext cx="1905000" cy="15765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fontScale="25000" lnSpcReduction="20000"/>
          </a:bodyPr>
          <a:lstStyle/>
          <a:p>
            <a:pPr algn="just">
              <a:buNone/>
            </a:pPr>
            <a:r>
              <a:rPr lang="en-GB" sz="7200" b="1" u="sng" dirty="0">
                <a:latin typeface="Aharoni" pitchFamily="2" charset="-79"/>
                <a:cs typeface="Aharoni" pitchFamily="2" charset="-79"/>
              </a:rPr>
              <a:t>VISION</a:t>
            </a:r>
            <a:endParaRPr lang="en-US" sz="7200" u="sng" dirty="0">
              <a:latin typeface="Aharoni" pitchFamily="2" charset="-79"/>
              <a:cs typeface="Aharoni" pitchFamily="2" charset="-79"/>
            </a:endParaRPr>
          </a:p>
          <a:p>
            <a:pPr marL="111125" indent="-1588" algn="just">
              <a:buNone/>
            </a:pPr>
            <a:r>
              <a:rPr lang="en-GB" sz="7200" dirty="0" smtClean="0">
                <a:latin typeface="Aharoni" pitchFamily="2" charset="-79"/>
                <a:cs typeface="Aharoni" pitchFamily="2" charset="-79"/>
              </a:rPr>
              <a:t>To </a:t>
            </a:r>
            <a:r>
              <a:rPr lang="en-GB" sz="7200" dirty="0">
                <a:latin typeface="Aharoni" pitchFamily="2" charset="-79"/>
                <a:cs typeface="Aharoni" pitchFamily="2" charset="-79"/>
              </a:rPr>
              <a:t>strive for excellence with an aim of providing fulfilling service within science and technology environment.</a:t>
            </a:r>
            <a:endParaRPr lang="en-US" sz="7200" dirty="0">
              <a:latin typeface="Aharoni" pitchFamily="2" charset="-79"/>
              <a:cs typeface="Aharoni" pitchFamily="2" charset="-79"/>
            </a:endParaRPr>
          </a:p>
          <a:p>
            <a:pPr algn="just">
              <a:buNone/>
            </a:pPr>
            <a:r>
              <a:rPr lang="en-GB" sz="7200" dirty="0">
                <a:latin typeface="Aharoni" pitchFamily="2" charset="-79"/>
                <a:cs typeface="Aharoni" pitchFamily="2" charset="-79"/>
              </a:rPr>
              <a:t> </a:t>
            </a:r>
            <a:endParaRPr lang="en-US" sz="7200" dirty="0">
              <a:latin typeface="Aharoni" pitchFamily="2" charset="-79"/>
              <a:cs typeface="Aharoni" pitchFamily="2" charset="-79"/>
            </a:endParaRPr>
          </a:p>
          <a:p>
            <a:pPr algn="just">
              <a:buNone/>
            </a:pPr>
            <a:r>
              <a:rPr lang="en-GB" sz="7200" b="1" u="sng" dirty="0">
                <a:latin typeface="Aharoni" pitchFamily="2" charset="-79"/>
                <a:cs typeface="Aharoni" pitchFamily="2" charset="-79"/>
              </a:rPr>
              <a:t>MISSION</a:t>
            </a:r>
            <a:endParaRPr lang="en-US" sz="7200" u="sng" dirty="0">
              <a:latin typeface="Aharoni" pitchFamily="2" charset="-79"/>
              <a:cs typeface="Aharoni" pitchFamily="2" charset="-79"/>
            </a:endParaRPr>
          </a:p>
          <a:p>
            <a:pPr algn="just">
              <a:buNone/>
            </a:pPr>
            <a:endParaRPr lang="en-US" sz="3200" dirty="0">
              <a:latin typeface="Aharoni" pitchFamily="2" charset="-79"/>
              <a:cs typeface="Aharoni" pitchFamily="2" charset="-79"/>
            </a:endParaRPr>
          </a:p>
          <a:p>
            <a:pPr marL="0" indent="0" algn="just">
              <a:buNone/>
            </a:pPr>
            <a:r>
              <a:rPr lang="en-GB" sz="7200" dirty="0">
                <a:latin typeface="Aharoni" pitchFamily="2" charset="-79"/>
                <a:cs typeface="Aharoni" pitchFamily="2" charset="-79"/>
              </a:rPr>
              <a:t>To support the quality of teaching, research and service objects and function of </a:t>
            </a:r>
            <a:r>
              <a:rPr lang="en-GB" sz="7200" dirty="0" err="1">
                <a:latin typeface="Aharoni" pitchFamily="2" charset="-79"/>
                <a:cs typeface="Aharoni" pitchFamily="2" charset="-79"/>
              </a:rPr>
              <a:t>Masinde</a:t>
            </a:r>
            <a:r>
              <a:rPr lang="en-GB" sz="7200" dirty="0">
                <a:latin typeface="Aharoni" pitchFamily="2" charset="-79"/>
                <a:cs typeface="Aharoni" pitchFamily="2" charset="-79"/>
              </a:rPr>
              <a:t> </a:t>
            </a:r>
            <a:r>
              <a:rPr lang="en-GB" sz="7200" dirty="0" err="1">
                <a:latin typeface="Aharoni" pitchFamily="2" charset="-79"/>
                <a:cs typeface="Aharoni" pitchFamily="2" charset="-79"/>
              </a:rPr>
              <a:t>Muliro</a:t>
            </a:r>
            <a:r>
              <a:rPr lang="en-GB" sz="7200" dirty="0">
                <a:latin typeface="Aharoni" pitchFamily="2" charset="-79"/>
                <a:cs typeface="Aharoni" pitchFamily="2" charset="-79"/>
              </a:rPr>
              <a:t> University of Science and Technology by providing access to recorded knowledge and information through deliberate activities of acquisitions, organization, preservation and interpretation of information appropriate to current and future needs of faculty, students, staff of MMUST and the public at large.</a:t>
            </a:r>
            <a:endParaRPr lang="en-US" sz="7200" dirty="0">
              <a:latin typeface="Aharoni" pitchFamily="2" charset="-79"/>
              <a:cs typeface="Aharoni" pitchFamily="2" charset="-79"/>
            </a:endParaRPr>
          </a:p>
          <a:p>
            <a:pPr algn="just">
              <a:buNone/>
            </a:pPr>
            <a:endParaRPr lang="en-US" sz="4400" dirty="0">
              <a:latin typeface="Aharoni" pitchFamily="2" charset="-79"/>
              <a:cs typeface="Aharoni" pitchFamily="2" charset="-79"/>
            </a:endParaRPr>
          </a:p>
          <a:p>
            <a:pPr algn="just">
              <a:buNone/>
            </a:pPr>
            <a:r>
              <a:rPr lang="en-US" sz="7200" b="1" u="sng" dirty="0">
                <a:latin typeface="Aharoni" pitchFamily="2" charset="-79"/>
                <a:cs typeface="Aharoni" pitchFamily="2" charset="-79"/>
              </a:rPr>
              <a:t>LIBRARY QUALITY OBJECTIVES</a:t>
            </a:r>
            <a:endParaRPr lang="en-US" sz="7200" u="sng" dirty="0">
              <a:latin typeface="Aharoni" pitchFamily="2" charset="-79"/>
              <a:cs typeface="Aharoni" pitchFamily="2" charset="-79"/>
            </a:endParaRPr>
          </a:p>
          <a:p>
            <a:pPr algn="just">
              <a:buFont typeface="Wingdings" pitchFamily="2" charset="2"/>
              <a:buChar char="Ø"/>
            </a:pPr>
            <a:r>
              <a:rPr lang="en-US" sz="7200" b="1" dirty="0">
                <a:latin typeface="Aharoni" pitchFamily="2" charset="-79"/>
                <a:cs typeface="Aharoni" pitchFamily="2" charset="-79"/>
              </a:rPr>
              <a:t> </a:t>
            </a:r>
            <a:r>
              <a:rPr lang="en-US" sz="7200" dirty="0" smtClean="0">
                <a:latin typeface="Aharoni" pitchFamily="2" charset="-79"/>
                <a:cs typeface="Aharoni" pitchFamily="2" charset="-79"/>
              </a:rPr>
              <a:t>To </a:t>
            </a:r>
            <a:r>
              <a:rPr lang="en-US" sz="7200" dirty="0">
                <a:latin typeface="Aharoni" pitchFamily="2" charset="-79"/>
                <a:cs typeface="Aharoni" pitchFamily="2" charset="-79"/>
              </a:rPr>
              <a:t>support and facilitate the teaching, learning and research activities of MMUST.</a:t>
            </a:r>
          </a:p>
          <a:p>
            <a:pPr algn="just"/>
            <a:r>
              <a:rPr lang="en-US" sz="7200" dirty="0">
                <a:latin typeface="Aharoni" pitchFamily="2" charset="-79"/>
                <a:cs typeface="Aharoni" pitchFamily="2" charset="-79"/>
              </a:rPr>
              <a:t>To acquire, organize, maintain and provide access to information resources.</a:t>
            </a:r>
          </a:p>
          <a:p>
            <a:pPr algn="just"/>
            <a:r>
              <a:rPr lang="en-US" sz="7200" dirty="0">
                <a:latin typeface="Aharoni" pitchFamily="2" charset="-79"/>
                <a:cs typeface="Aharoni" pitchFamily="2" charset="-79"/>
              </a:rPr>
              <a:t>To infuse technology in all aspects of library management and service delivery.</a:t>
            </a:r>
          </a:p>
          <a:p>
            <a:pPr algn="just"/>
            <a:r>
              <a:rPr lang="en-US" sz="7200" dirty="0">
                <a:latin typeface="Aharoni" pitchFamily="2" charset="-79"/>
                <a:cs typeface="Aharoni" pitchFamily="2" charset="-79"/>
              </a:rPr>
              <a:t>To provide a wide range of library and information services.</a:t>
            </a:r>
          </a:p>
          <a:p>
            <a:endParaRPr lang="en-US" dirty="0"/>
          </a:p>
        </p:txBody>
      </p:sp>
      <p:sp>
        <p:nvSpPr>
          <p:cNvPr id="2" name="Title 1"/>
          <p:cNvSpPr>
            <a:spLocks noGrp="1"/>
          </p:cNvSpPr>
          <p:nvPr>
            <p:ph type="title"/>
          </p:nvPr>
        </p:nvSpPr>
        <p:spPr>
          <a:xfrm>
            <a:off x="533400" y="152400"/>
            <a:ext cx="8229600" cy="838200"/>
          </a:xfrm>
        </p:spPr>
        <p:txBody>
          <a:bodyPr/>
          <a:lstStyle/>
          <a:p>
            <a:pPr algn="ctr"/>
            <a:r>
              <a:rPr lang="en-US" dirty="0" smtClean="0">
                <a:latin typeface="Aharoni" pitchFamily="2" charset="-79"/>
                <a:cs typeface="Aharoni" pitchFamily="2" charset="-79"/>
              </a:rPr>
              <a:t>MMUST LIBRARY</a:t>
            </a:r>
            <a:endParaRPr lang="en-US" dirty="0">
              <a:latin typeface="Aharoni" pitchFamily="2" charset="-79"/>
              <a:cs typeface="Aharoni" pitchFamily="2" charset="-79"/>
            </a:endParaRPr>
          </a:p>
        </p:txBody>
      </p:sp>
      <p:pic>
        <p:nvPicPr>
          <p:cNvPr id="5" name="Picture 17" descr="3dflagsdotcom_kenya_2fawm"/>
          <p:cNvPicPr>
            <a:picLocks noChangeAspect="1" noChangeArrowheads="1" noCrop="1"/>
          </p:cNvPicPr>
          <p:nvPr/>
        </p:nvPicPr>
        <p:blipFill>
          <a:blip r:embed="rId2" cstate="print"/>
          <a:srcRect/>
          <a:stretch>
            <a:fillRect/>
          </a:stretch>
        </p:blipFill>
        <p:spPr bwMode="auto">
          <a:xfrm>
            <a:off x="76200" y="37607"/>
            <a:ext cx="1119188" cy="800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a:bodyPr>
          <a:lstStyle/>
          <a:p>
            <a:r>
              <a:rPr lang="en-US" sz="3200" b="1" dirty="0" smtClean="0"/>
              <a:t>Print resources </a:t>
            </a:r>
            <a:r>
              <a:rPr lang="en-US" sz="3200" dirty="0" smtClean="0"/>
              <a:t>– </a:t>
            </a:r>
          </a:p>
          <a:p>
            <a:pPr lvl="1"/>
            <a:r>
              <a:rPr lang="en-US" sz="2800" dirty="0" smtClean="0"/>
              <a:t>Open Shelf access.</a:t>
            </a:r>
          </a:p>
          <a:p>
            <a:pPr lvl="1"/>
            <a:r>
              <a:rPr lang="en-US" sz="2800" dirty="0" smtClean="0"/>
              <a:t>Special  collection/ Reference Section.</a:t>
            </a:r>
          </a:p>
          <a:p>
            <a:pPr lvl="1"/>
            <a:r>
              <a:rPr lang="en-US" sz="2800" dirty="0" smtClean="0"/>
              <a:t>Short-loan.</a:t>
            </a:r>
          </a:p>
          <a:p>
            <a:pPr lvl="1"/>
            <a:endParaRPr lang="en-US" sz="2800" dirty="0" smtClean="0"/>
          </a:p>
          <a:p>
            <a:r>
              <a:rPr lang="en-US" sz="3200" b="1" dirty="0" smtClean="0"/>
              <a:t>Electronic Resources</a:t>
            </a:r>
            <a:r>
              <a:rPr lang="en-US" sz="3200" dirty="0" smtClean="0"/>
              <a:t>.</a:t>
            </a:r>
            <a:endParaRPr lang="en-US" sz="3200" dirty="0"/>
          </a:p>
          <a:p>
            <a:pPr lvl="1"/>
            <a:r>
              <a:rPr lang="en-US" sz="2800" dirty="0" smtClean="0"/>
              <a:t>E-books</a:t>
            </a:r>
          </a:p>
          <a:p>
            <a:pPr lvl="2"/>
            <a:r>
              <a:rPr lang="en-US" sz="2200" dirty="0" smtClean="0">
                <a:hlinkClick r:id="rId2"/>
              </a:rPr>
              <a:t>http://www.oecd-ilibrary.org</a:t>
            </a:r>
            <a:r>
              <a:rPr lang="en-US" sz="2200" dirty="0" smtClean="0"/>
              <a:t> </a:t>
            </a:r>
          </a:p>
          <a:p>
            <a:pPr lvl="2"/>
            <a:r>
              <a:rPr lang="en-US" sz="2200" b="1" dirty="0" err="1" smtClean="0"/>
              <a:t>ebrary</a:t>
            </a:r>
            <a:r>
              <a:rPr lang="en-US" sz="2200" dirty="0" smtClean="0"/>
              <a:t>: </a:t>
            </a:r>
            <a:r>
              <a:rPr lang="en-US" sz="2200" dirty="0" smtClean="0">
                <a:hlinkClick r:id="rId3"/>
              </a:rPr>
              <a:t>http://partners.ebrary.com/</a:t>
            </a:r>
            <a:endParaRPr lang="en-US" sz="2200" dirty="0" smtClean="0"/>
          </a:p>
          <a:p>
            <a:pPr lvl="1"/>
            <a:r>
              <a:rPr lang="en-US" sz="2800" dirty="0" smtClean="0"/>
              <a:t>E-journals</a:t>
            </a:r>
          </a:p>
          <a:p>
            <a:pPr lvl="1"/>
            <a:r>
              <a:rPr lang="en-US" sz="2800" dirty="0" smtClean="0"/>
              <a:t>CD Books.</a:t>
            </a:r>
          </a:p>
          <a:p>
            <a:pPr lvl="1"/>
            <a:endParaRPr lang="en-US" dirty="0" smtClean="0"/>
          </a:p>
        </p:txBody>
      </p:sp>
      <p:sp>
        <p:nvSpPr>
          <p:cNvPr id="2" name="Title 1"/>
          <p:cNvSpPr>
            <a:spLocks noGrp="1"/>
          </p:cNvSpPr>
          <p:nvPr>
            <p:ph type="title"/>
          </p:nvPr>
        </p:nvSpPr>
        <p:spPr>
          <a:xfrm>
            <a:off x="457200" y="274638"/>
            <a:ext cx="8229600" cy="792162"/>
          </a:xfrm>
        </p:spPr>
        <p:txBody>
          <a:bodyPr>
            <a:normAutofit/>
          </a:bodyPr>
          <a:lstStyle/>
          <a:p>
            <a:pPr lvl="0"/>
            <a:r>
              <a:rPr lang="en-US" sz="3200" b="1" dirty="0" smtClean="0">
                <a:latin typeface="Aharoni" pitchFamily="2" charset="-79"/>
                <a:cs typeface="Aharoni" pitchFamily="2" charset="-79"/>
              </a:rPr>
              <a:t>L	LIBRARY RESOURCES</a:t>
            </a:r>
            <a:endParaRPr lang="en-US" sz="3200" dirty="0">
              <a:latin typeface="Aharoni" pitchFamily="2" charset="-79"/>
              <a:cs typeface="Aharoni" pitchFamily="2" charset="-79"/>
            </a:endParaRPr>
          </a:p>
        </p:txBody>
      </p:sp>
      <p:pic>
        <p:nvPicPr>
          <p:cNvPr id="4" name="Picture 17" descr="3dflagsdotcom_kenya_2fawm"/>
          <p:cNvPicPr>
            <a:picLocks noChangeAspect="1" noChangeArrowheads="1" noCrop="1"/>
          </p:cNvPicPr>
          <p:nvPr/>
        </p:nvPicPr>
        <p:blipFill>
          <a:blip r:embed="rId4" cstate="print"/>
          <a:srcRect/>
          <a:stretch>
            <a:fillRect/>
          </a:stretch>
        </p:blipFill>
        <p:spPr bwMode="auto">
          <a:xfrm>
            <a:off x="76200" y="37607"/>
            <a:ext cx="1119188" cy="800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305800" cy="5257800"/>
          </a:xfrm>
        </p:spPr>
        <p:txBody>
          <a:bodyPr>
            <a:noAutofit/>
          </a:bodyPr>
          <a:lstStyle/>
          <a:p>
            <a:pPr marL="292100" indent="-292100" algn="just"/>
            <a:r>
              <a:rPr lang="en-US" sz="3200" dirty="0" smtClean="0">
                <a:latin typeface="Aharoni" pitchFamily="2" charset="-79"/>
                <a:cs typeface="Aharoni" pitchFamily="2" charset="-79"/>
              </a:rPr>
              <a:t>The library has hosted an OPAC on </a:t>
            </a:r>
            <a:r>
              <a:rPr lang="en-US" sz="3200" dirty="0" smtClean="0">
                <a:latin typeface="Aharoni" pitchFamily="2" charset="-79"/>
                <a:cs typeface="Aharoni" pitchFamily="2" charset="-79"/>
                <a:hlinkClick r:id="rId2"/>
              </a:rPr>
              <a:t>http://koha.mmust.ac.ke</a:t>
            </a:r>
            <a:endParaRPr lang="en-US" sz="3200" dirty="0" smtClean="0">
              <a:latin typeface="Aharoni" pitchFamily="2" charset="-79"/>
              <a:cs typeface="Aharoni" pitchFamily="2" charset="-79"/>
            </a:endParaRPr>
          </a:p>
          <a:p>
            <a:pPr marL="292100" indent="-292100" algn="just">
              <a:buNone/>
            </a:pPr>
            <a:endParaRPr lang="en-US" sz="3200" dirty="0" smtClean="0">
              <a:latin typeface="Aharoni" pitchFamily="2" charset="-79"/>
              <a:cs typeface="Aharoni" pitchFamily="2" charset="-79"/>
            </a:endParaRPr>
          </a:p>
          <a:p>
            <a:pPr marL="292100" indent="-292100" algn="just"/>
            <a:r>
              <a:rPr lang="en-US" sz="3200" dirty="0" smtClean="0">
                <a:latin typeface="Aharoni" pitchFamily="2" charset="-79"/>
                <a:cs typeface="Aharoni" pitchFamily="2" charset="-79"/>
              </a:rPr>
              <a:t>The OPAC provides;</a:t>
            </a:r>
          </a:p>
          <a:p>
            <a:pPr marL="548132" lvl="1" indent="-292100" algn="just"/>
            <a:r>
              <a:rPr lang="en-US" sz="2800" dirty="0" smtClean="0">
                <a:latin typeface="Aharoni" pitchFamily="2" charset="-79"/>
                <a:cs typeface="Aharoni" pitchFamily="2" charset="-79"/>
              </a:rPr>
              <a:t>Search options for any form of required materials.</a:t>
            </a:r>
          </a:p>
          <a:p>
            <a:pPr marL="548132" lvl="1" indent="-292100" algn="just"/>
            <a:r>
              <a:rPr lang="en-US" sz="2800" dirty="0" smtClean="0">
                <a:latin typeface="Aharoni" pitchFamily="2" charset="-79"/>
                <a:cs typeface="Aharoni" pitchFamily="2" charset="-79"/>
              </a:rPr>
              <a:t>Links to other important sites e.g.</a:t>
            </a:r>
          </a:p>
          <a:p>
            <a:pPr marL="785876" lvl="2" indent="-292100" algn="just"/>
            <a:r>
              <a:rPr lang="en-US" sz="2400" dirty="0" smtClean="0">
                <a:latin typeface="Aharoni" pitchFamily="2" charset="-79"/>
                <a:cs typeface="Aharoni" pitchFamily="2" charset="-79"/>
              </a:rPr>
              <a:t>E-books.</a:t>
            </a:r>
          </a:p>
          <a:p>
            <a:pPr marL="785876" lvl="2" indent="-292100" algn="just"/>
            <a:r>
              <a:rPr lang="en-US" sz="2400" dirty="0" smtClean="0">
                <a:latin typeface="Aharoni" pitchFamily="2" charset="-79"/>
                <a:cs typeface="Aharoni" pitchFamily="2" charset="-79"/>
              </a:rPr>
              <a:t>E-journals</a:t>
            </a:r>
          </a:p>
          <a:p>
            <a:pPr marL="785876" lvl="2" indent="-292100" algn="just"/>
            <a:r>
              <a:rPr lang="en-US" sz="2400" dirty="0" smtClean="0">
                <a:latin typeface="Aharoni" pitchFamily="2" charset="-79"/>
                <a:cs typeface="Aharoni" pitchFamily="2" charset="-79"/>
              </a:rPr>
              <a:t>University Digital Repository.</a:t>
            </a:r>
          </a:p>
          <a:p>
            <a:pPr marL="785876" lvl="2" indent="-292100" algn="just"/>
            <a:r>
              <a:rPr lang="en-US" sz="2400" dirty="0" smtClean="0">
                <a:latin typeface="Aharoni" pitchFamily="2" charset="-79"/>
                <a:cs typeface="Aharoni" pitchFamily="2" charset="-79"/>
              </a:rPr>
              <a:t>Off-campus access portal.</a:t>
            </a:r>
          </a:p>
          <a:p>
            <a:pPr marL="548132" lvl="1" indent="-292100" algn="just"/>
            <a:endParaRPr lang="en-US" sz="2400" dirty="0" smtClean="0">
              <a:latin typeface="Aharoni" pitchFamily="2" charset="-79"/>
              <a:cs typeface="Aharoni" pitchFamily="2" charset="-79"/>
            </a:endParaRPr>
          </a:p>
          <a:p>
            <a:pPr marL="0" indent="0" algn="just"/>
            <a:endParaRPr lang="en-US" sz="2800" dirty="0" smtClean="0">
              <a:latin typeface="Aharoni" pitchFamily="2" charset="-79"/>
              <a:cs typeface="Aharoni" pitchFamily="2" charset="-79"/>
            </a:endParaRPr>
          </a:p>
          <a:p>
            <a:pPr marL="0" indent="0" algn="just">
              <a:buNone/>
            </a:pPr>
            <a:endParaRPr lang="en-US" sz="2800" dirty="0" smtClean="0">
              <a:latin typeface="Aharoni" pitchFamily="2" charset="-79"/>
              <a:cs typeface="Aharoni" pitchFamily="2" charset="-79"/>
            </a:endParaRPr>
          </a:p>
          <a:p>
            <a:pPr marL="55563" indent="-55563" algn="just">
              <a:buNone/>
            </a:pPr>
            <a:endParaRPr lang="en-US" sz="2800" dirty="0" smtClean="0">
              <a:latin typeface="Aharoni" pitchFamily="2" charset="-79"/>
              <a:cs typeface="Aharoni" pitchFamily="2" charset="-79"/>
            </a:endParaRPr>
          </a:p>
          <a:p>
            <a:pPr marL="55563" indent="-55563" algn="just"/>
            <a:endParaRPr lang="en-US" sz="2800" dirty="0" smtClean="0">
              <a:latin typeface="Aharoni" pitchFamily="2" charset="-79"/>
              <a:cs typeface="Aharoni" pitchFamily="2" charset="-79"/>
            </a:endParaRPr>
          </a:p>
          <a:p>
            <a:pPr marL="55563" indent="-55563" algn="just"/>
            <a:endParaRPr lang="en-US" sz="2800" dirty="0">
              <a:latin typeface="Aharoni" pitchFamily="2" charset="-79"/>
              <a:cs typeface="Aharoni" pitchFamily="2" charset="-79"/>
            </a:endParaRPr>
          </a:p>
        </p:txBody>
      </p:sp>
      <p:sp>
        <p:nvSpPr>
          <p:cNvPr id="2" name="Title 1"/>
          <p:cNvSpPr>
            <a:spLocks noGrp="1"/>
          </p:cNvSpPr>
          <p:nvPr>
            <p:ph type="title"/>
          </p:nvPr>
        </p:nvSpPr>
        <p:spPr>
          <a:xfrm>
            <a:off x="381000" y="228600"/>
            <a:ext cx="8229600" cy="685800"/>
          </a:xfrm>
        </p:spPr>
        <p:txBody>
          <a:bodyPr>
            <a:noAutofit/>
          </a:bodyPr>
          <a:lstStyle/>
          <a:p>
            <a:pPr lvl="0" algn="ctr"/>
            <a:r>
              <a:rPr lang="en-US" sz="3200" dirty="0" smtClean="0">
                <a:latin typeface="Aharoni" pitchFamily="2" charset="-79"/>
                <a:cs typeface="Aharoni" pitchFamily="2" charset="-79"/>
              </a:rPr>
              <a:t>	LIBRARY RESOURCES FOR </a:t>
            </a:r>
            <a:r>
              <a:rPr lang="en-US" sz="3200" dirty="0" smtClean="0">
                <a:latin typeface="Aharoni" pitchFamily="2" charset="-79"/>
                <a:cs typeface="Aharoni" pitchFamily="2" charset="-79"/>
              </a:rPr>
              <a:t>USERS</a:t>
            </a:r>
            <a:endParaRPr lang="en-US" sz="3200" dirty="0">
              <a:latin typeface="Aharoni" pitchFamily="2" charset="-79"/>
              <a:cs typeface="Aharoni" pitchFamily="2" charset="-79"/>
            </a:endParaRPr>
          </a:p>
        </p:txBody>
      </p:sp>
      <p:pic>
        <p:nvPicPr>
          <p:cNvPr id="4" name="Picture 17" descr="3dflagsdotcom_kenya_2fawm"/>
          <p:cNvPicPr>
            <a:picLocks noChangeAspect="1" noChangeArrowheads="1" noCrop="1"/>
          </p:cNvPicPr>
          <p:nvPr/>
        </p:nvPicPr>
        <p:blipFill>
          <a:blip r:embed="rId3" cstate="print"/>
          <a:srcRect/>
          <a:stretch>
            <a:fillRect/>
          </a:stretch>
        </p:blipFill>
        <p:spPr bwMode="auto">
          <a:xfrm>
            <a:off x="76200" y="37607"/>
            <a:ext cx="1119188" cy="800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924800" cy="4953000"/>
          </a:xfrm>
        </p:spPr>
        <p:txBody>
          <a:bodyPr>
            <a:normAutofit/>
          </a:bodyPr>
          <a:lstStyle/>
          <a:p>
            <a:pPr algn="just"/>
            <a:r>
              <a:rPr lang="en-US" dirty="0" smtClean="0"/>
              <a:t>Access to e-resources changed from password authentication to IP based access.</a:t>
            </a:r>
          </a:p>
          <a:p>
            <a:pPr algn="just">
              <a:buNone/>
            </a:pPr>
            <a:endParaRPr lang="en-US" dirty="0" smtClean="0"/>
          </a:p>
          <a:p>
            <a:pPr algn="just"/>
            <a:r>
              <a:rPr lang="en-US" dirty="0" smtClean="0"/>
              <a:t>Access </a:t>
            </a:r>
            <a:r>
              <a:rPr lang="en-US" dirty="0" smtClean="0"/>
              <a:t>to subscribed </a:t>
            </a:r>
            <a:r>
              <a:rPr lang="en-US" dirty="0" smtClean="0"/>
              <a:t>journals and books is through the Off-campus Library access.</a:t>
            </a:r>
          </a:p>
          <a:p>
            <a:pPr algn="ctr">
              <a:buNone/>
            </a:pPr>
            <a:r>
              <a:rPr lang="en-US" b="1" u="sng" dirty="0" smtClean="0">
                <a:hlinkClick r:id="rId2"/>
              </a:rPr>
              <a:t>	</a:t>
            </a:r>
            <a:r>
              <a:rPr lang="en-US" b="1" dirty="0" smtClean="0">
                <a:hlinkClick r:id="rId2"/>
              </a:rPr>
              <a:t>http://koha.mmust.ac.ke:2048</a:t>
            </a:r>
            <a:endParaRPr lang="en-US" b="1" dirty="0" smtClean="0"/>
          </a:p>
          <a:p>
            <a:endParaRPr lang="en-US" dirty="0" smtClean="0"/>
          </a:p>
          <a:p>
            <a:r>
              <a:rPr lang="en-US" b="1" dirty="0" smtClean="0"/>
              <a:t>Login </a:t>
            </a:r>
          </a:p>
          <a:p>
            <a:pPr lvl="1"/>
            <a:r>
              <a:rPr lang="en-US" b="1" dirty="0" smtClean="0"/>
              <a:t>Username: 	</a:t>
            </a:r>
            <a:r>
              <a:rPr lang="en-US" b="1" dirty="0" smtClean="0"/>
              <a:t>xxx</a:t>
            </a:r>
            <a:endParaRPr lang="en-US" b="1" dirty="0" smtClean="0"/>
          </a:p>
          <a:p>
            <a:pPr lvl="2">
              <a:buNone/>
            </a:pPr>
            <a:r>
              <a:rPr lang="en-US" b="1" dirty="0" smtClean="0"/>
              <a:t>Password: 	</a:t>
            </a:r>
            <a:r>
              <a:rPr lang="en-US" b="1" dirty="0" err="1" smtClean="0"/>
              <a:t>xxxxx</a:t>
            </a:r>
            <a:endParaRPr lang="en-US" b="1" dirty="0" smtClean="0"/>
          </a:p>
        </p:txBody>
      </p:sp>
      <p:sp>
        <p:nvSpPr>
          <p:cNvPr id="2" name="Title 1"/>
          <p:cNvSpPr>
            <a:spLocks noGrp="1"/>
          </p:cNvSpPr>
          <p:nvPr>
            <p:ph type="title"/>
          </p:nvPr>
        </p:nvSpPr>
        <p:spPr>
          <a:xfrm>
            <a:off x="457200" y="274638"/>
            <a:ext cx="8229600" cy="944562"/>
          </a:xfrm>
        </p:spPr>
        <p:txBody>
          <a:bodyPr>
            <a:normAutofit/>
          </a:bodyPr>
          <a:lstStyle/>
          <a:p>
            <a:pPr lvl="0"/>
            <a:r>
              <a:rPr lang="en-US" sz="3200" dirty="0" smtClean="0">
                <a:latin typeface="Aharoni" pitchFamily="2" charset="-79"/>
                <a:cs typeface="Aharoni" pitchFamily="2" charset="-79"/>
              </a:rPr>
              <a:t>	ACCESSING E-RESOURCES</a:t>
            </a:r>
            <a:endParaRPr lang="en-US" sz="3600" dirty="0">
              <a:latin typeface="Aharoni" pitchFamily="2" charset="-79"/>
              <a:cs typeface="Aharoni" pitchFamily="2" charset="-79"/>
            </a:endParaRPr>
          </a:p>
        </p:txBody>
      </p:sp>
      <p:pic>
        <p:nvPicPr>
          <p:cNvPr id="4" name="Picture 17" descr="3dflagsdotcom_kenya_2fawm"/>
          <p:cNvPicPr>
            <a:picLocks noChangeAspect="1" noChangeArrowheads="1" noCrop="1"/>
          </p:cNvPicPr>
          <p:nvPr/>
        </p:nvPicPr>
        <p:blipFill>
          <a:blip r:embed="rId3" cstate="print"/>
          <a:srcRect/>
          <a:stretch>
            <a:fillRect/>
          </a:stretch>
        </p:blipFill>
        <p:spPr bwMode="auto">
          <a:xfrm>
            <a:off x="76200" y="37607"/>
            <a:ext cx="1119188" cy="800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sz="2800" dirty="0" smtClean="0">
                <a:latin typeface="Aharoni" pitchFamily="2" charset="-79"/>
                <a:cs typeface="Aharoni" pitchFamily="2" charset="-79"/>
              </a:rPr>
              <a:t>The section has implemented the following systems;</a:t>
            </a:r>
            <a:endParaRPr lang="en-US" sz="2800" dirty="0" smtClean="0">
              <a:latin typeface="Aharoni" pitchFamily="2" charset="-79"/>
              <a:cs typeface="Aharoni" pitchFamily="2" charset="-79"/>
            </a:endParaRPr>
          </a:p>
          <a:p>
            <a:pPr marL="857250" lvl="0" indent="-857250">
              <a:buFont typeface="+mj-lt"/>
              <a:buAutoNum type="romanLcPeriod"/>
            </a:pPr>
            <a:r>
              <a:rPr lang="en-GB" sz="2800" dirty="0" smtClean="0">
                <a:latin typeface="Aharoni" pitchFamily="2" charset="-79"/>
                <a:cs typeface="Aharoni" pitchFamily="2" charset="-79"/>
              </a:rPr>
              <a:t>Library Management System – KOHA. - </a:t>
            </a:r>
            <a:r>
              <a:rPr lang="en-GB" sz="2800" u="sng" dirty="0" smtClean="0">
                <a:latin typeface="Aharoni" pitchFamily="2" charset="-79"/>
                <a:cs typeface="Aharoni" pitchFamily="2" charset="-79"/>
                <a:hlinkClick r:id="rId2"/>
              </a:rPr>
              <a:t>http://koha.mmust.ac.ke</a:t>
            </a:r>
            <a:r>
              <a:rPr lang="en-GB" sz="2800" dirty="0" smtClean="0">
                <a:latin typeface="Aharoni" pitchFamily="2" charset="-79"/>
                <a:cs typeface="Aharoni" pitchFamily="2" charset="-79"/>
              </a:rPr>
              <a:t> </a:t>
            </a:r>
            <a:endParaRPr lang="en-US" sz="2800" dirty="0" smtClean="0">
              <a:latin typeface="Aharoni" pitchFamily="2" charset="-79"/>
              <a:cs typeface="Aharoni" pitchFamily="2" charset="-79"/>
            </a:endParaRPr>
          </a:p>
          <a:p>
            <a:pPr marL="857250" lvl="0" indent="-857250">
              <a:buFont typeface="+mj-lt"/>
              <a:buAutoNum type="romanLcPeriod"/>
            </a:pPr>
            <a:r>
              <a:rPr lang="en-GB" sz="2800" dirty="0" smtClean="0">
                <a:latin typeface="Aharoni" pitchFamily="2" charset="-79"/>
                <a:cs typeface="Aharoni" pitchFamily="2" charset="-79"/>
              </a:rPr>
              <a:t>Digital Institutional Repository – </a:t>
            </a:r>
            <a:r>
              <a:rPr lang="en-GB" sz="2800" dirty="0" err="1" smtClean="0">
                <a:latin typeface="Aharoni" pitchFamily="2" charset="-79"/>
                <a:cs typeface="Aharoni" pitchFamily="2" charset="-79"/>
              </a:rPr>
              <a:t>Dspace</a:t>
            </a:r>
            <a:r>
              <a:rPr lang="en-GB" sz="2800" dirty="0" smtClean="0">
                <a:latin typeface="Aharoni" pitchFamily="2" charset="-79"/>
                <a:cs typeface="Aharoni" pitchFamily="2" charset="-79"/>
              </a:rPr>
              <a:t> – </a:t>
            </a:r>
            <a:r>
              <a:rPr lang="en-GB" sz="2800" u="sng" dirty="0" smtClean="0">
                <a:latin typeface="Aharoni" pitchFamily="2" charset="-79"/>
                <a:cs typeface="Aharoni" pitchFamily="2" charset="-79"/>
                <a:hlinkClick r:id="rId3"/>
              </a:rPr>
              <a:t>http://</a:t>
            </a:r>
            <a:r>
              <a:rPr lang="en-GB" sz="2800" u="sng" dirty="0" smtClean="0">
                <a:latin typeface="Aharoni" pitchFamily="2" charset="-79"/>
                <a:cs typeface="Aharoni" pitchFamily="2" charset="-79"/>
                <a:hlinkClick r:id="rId3"/>
              </a:rPr>
              <a:t>ir-library.mmust.ac.ke</a:t>
            </a:r>
            <a:r>
              <a:rPr lang="en-GB" sz="2800" u="sng" dirty="0" smtClean="0">
                <a:latin typeface="Aharoni" pitchFamily="2" charset="-79"/>
                <a:cs typeface="Aharoni" pitchFamily="2" charset="-79"/>
              </a:rPr>
              <a:t> </a:t>
            </a:r>
            <a:endParaRPr lang="en-US" sz="2800" dirty="0" smtClean="0">
              <a:latin typeface="Aharoni" pitchFamily="2" charset="-79"/>
              <a:cs typeface="Aharoni" pitchFamily="2" charset="-79"/>
            </a:endParaRPr>
          </a:p>
          <a:p>
            <a:pPr marL="857250" lvl="0" indent="-857250">
              <a:buFont typeface="+mj-lt"/>
              <a:buAutoNum type="romanLcPeriod"/>
            </a:pPr>
            <a:r>
              <a:rPr lang="en-GB" sz="2800" dirty="0" smtClean="0">
                <a:latin typeface="Aharoni" pitchFamily="2" charset="-79"/>
                <a:cs typeface="Aharoni" pitchFamily="2" charset="-79"/>
              </a:rPr>
              <a:t>Integrated Library Security System.</a:t>
            </a:r>
            <a:endParaRPr lang="en-US" sz="2800" dirty="0" smtClean="0">
              <a:latin typeface="Aharoni" pitchFamily="2" charset="-79"/>
              <a:cs typeface="Aharoni" pitchFamily="2" charset="-79"/>
            </a:endParaRPr>
          </a:p>
          <a:p>
            <a:pPr marL="857250" lvl="0" indent="-857250">
              <a:buFont typeface="+mj-lt"/>
              <a:buAutoNum type="romanLcPeriod"/>
            </a:pPr>
            <a:r>
              <a:rPr lang="en-GB" sz="2800" dirty="0" smtClean="0">
                <a:latin typeface="Aharoni" pitchFamily="2" charset="-79"/>
                <a:cs typeface="Aharoni" pitchFamily="2" charset="-79"/>
              </a:rPr>
              <a:t>Off-Campus E-resources access – </a:t>
            </a:r>
            <a:r>
              <a:rPr lang="en-GB" sz="2800" u="sng" dirty="0" smtClean="0">
                <a:latin typeface="Aharoni" pitchFamily="2" charset="-79"/>
                <a:cs typeface="Aharoni" pitchFamily="2" charset="-79"/>
                <a:hlinkClick r:id="rId4"/>
              </a:rPr>
              <a:t>http://koha.mmust.ac.ke:2048</a:t>
            </a:r>
            <a:r>
              <a:rPr lang="en-GB" sz="2800" dirty="0" smtClean="0">
                <a:latin typeface="Aharoni" pitchFamily="2" charset="-79"/>
                <a:cs typeface="Aharoni" pitchFamily="2" charset="-79"/>
              </a:rPr>
              <a:t> </a:t>
            </a:r>
            <a:endParaRPr lang="en-US" sz="2800" dirty="0" smtClean="0">
              <a:latin typeface="Aharoni" pitchFamily="2" charset="-79"/>
              <a:cs typeface="Aharoni" pitchFamily="2" charset="-79"/>
            </a:endParaRPr>
          </a:p>
          <a:p>
            <a:endParaRPr lang="en-US" dirty="0"/>
          </a:p>
        </p:txBody>
      </p:sp>
      <p:sp>
        <p:nvSpPr>
          <p:cNvPr id="3" name="Title 2"/>
          <p:cNvSpPr>
            <a:spLocks noGrp="1"/>
          </p:cNvSpPr>
          <p:nvPr>
            <p:ph type="title"/>
          </p:nvPr>
        </p:nvSpPr>
        <p:spPr>
          <a:xfrm>
            <a:off x="457200" y="457200"/>
            <a:ext cx="8229600" cy="685800"/>
          </a:xfrm>
        </p:spPr>
        <p:txBody>
          <a:bodyPr>
            <a:normAutofit fontScale="90000"/>
          </a:bodyPr>
          <a:lstStyle/>
          <a:p>
            <a:pPr algn="ctr"/>
            <a:r>
              <a:rPr lang="en-GB" sz="4000" dirty="0" smtClean="0">
                <a:latin typeface="Aharoni" pitchFamily="2" charset="-79"/>
                <a:cs typeface="Aharoni" pitchFamily="2" charset="-79"/>
              </a:rPr>
              <a:t>MMUST Library Online Services..</a:t>
            </a:r>
            <a:r>
              <a:rPr lang="en-US" sz="4400" dirty="0" smtClean="0">
                <a:latin typeface="Aharoni" pitchFamily="2" charset="-79"/>
                <a:cs typeface="Aharoni" pitchFamily="2" charset="-79"/>
              </a:rPr>
              <a:t/>
            </a:r>
            <a:br>
              <a:rPr lang="en-US" sz="4400" dirty="0" smtClean="0">
                <a:latin typeface="Aharoni" pitchFamily="2" charset="-79"/>
                <a:cs typeface="Aharoni" pitchFamily="2" charset="-79"/>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Aharoni" pitchFamily="2" charset="-79"/>
                <a:cs typeface="Aharoni" pitchFamily="2" charset="-79"/>
              </a:rPr>
              <a:t>A request is sent to </a:t>
            </a:r>
            <a:r>
              <a:rPr lang="en-US" u="sng" dirty="0" smtClean="0">
                <a:latin typeface="Aharoni" pitchFamily="2" charset="-79"/>
                <a:cs typeface="Aharoni" pitchFamily="2" charset="-79"/>
              </a:rPr>
              <a:t>virtuallibrary.mmust.ac.ke</a:t>
            </a:r>
            <a:r>
              <a:rPr lang="en-US" dirty="0" smtClean="0">
                <a:latin typeface="Aharoni" pitchFamily="2" charset="-79"/>
                <a:cs typeface="Aharoni" pitchFamily="2" charset="-79"/>
              </a:rPr>
              <a:t> indicating;</a:t>
            </a:r>
          </a:p>
          <a:p>
            <a:pPr lvl="1" algn="just"/>
            <a:r>
              <a:rPr lang="en-US" dirty="0" smtClean="0">
                <a:latin typeface="Aharoni" pitchFamily="2" charset="-79"/>
                <a:cs typeface="Aharoni" pitchFamily="2" charset="-79"/>
              </a:rPr>
              <a:t>Your Name</a:t>
            </a:r>
          </a:p>
          <a:p>
            <a:pPr lvl="1" algn="just"/>
            <a:r>
              <a:rPr lang="en-US" dirty="0" smtClean="0">
                <a:latin typeface="Aharoni" pitchFamily="2" charset="-79"/>
                <a:cs typeface="Aharoni" pitchFamily="2" charset="-79"/>
              </a:rPr>
              <a:t>Student Reg. No/ ID No.</a:t>
            </a:r>
          </a:p>
          <a:p>
            <a:pPr lvl="1" algn="just"/>
            <a:r>
              <a:rPr lang="en-US" dirty="0" smtClean="0">
                <a:latin typeface="Aharoni" pitchFamily="2" charset="-79"/>
                <a:cs typeface="Aharoni" pitchFamily="2" charset="-79"/>
              </a:rPr>
              <a:t>Contacts – Tel/ email address</a:t>
            </a:r>
          </a:p>
          <a:p>
            <a:pPr lvl="1" algn="just"/>
            <a:r>
              <a:rPr lang="en-US" dirty="0" smtClean="0">
                <a:latin typeface="Aharoni" pitchFamily="2" charset="-79"/>
                <a:cs typeface="Aharoni" pitchFamily="2" charset="-79"/>
              </a:rPr>
              <a:t>Your specific request/ search request.</a:t>
            </a:r>
          </a:p>
          <a:p>
            <a:pPr lvl="1" algn="just"/>
            <a:endParaRPr lang="en-US" dirty="0" smtClean="0">
              <a:latin typeface="Aharoni" pitchFamily="2" charset="-79"/>
              <a:cs typeface="Aharoni" pitchFamily="2" charset="-79"/>
            </a:endParaRPr>
          </a:p>
          <a:p>
            <a:pPr algn="just"/>
            <a:r>
              <a:rPr lang="en-US" dirty="0" smtClean="0">
                <a:latin typeface="Aharoni" pitchFamily="2" charset="-79"/>
                <a:cs typeface="Aharoni" pitchFamily="2" charset="-79"/>
              </a:rPr>
              <a:t>In some cases a librarian may call you seeking clarification to help meet your request.</a:t>
            </a:r>
          </a:p>
          <a:p>
            <a:pPr lvl="1" algn="just"/>
            <a:endParaRPr lang="en-US" dirty="0" smtClean="0">
              <a:latin typeface="Aharoni" pitchFamily="2" charset="-79"/>
              <a:cs typeface="Aharoni" pitchFamily="2" charset="-79"/>
            </a:endParaRPr>
          </a:p>
          <a:p>
            <a:pPr lvl="1" algn="just"/>
            <a:endParaRPr lang="en-US" dirty="0" smtClean="0">
              <a:latin typeface="Aharoni" pitchFamily="2" charset="-79"/>
              <a:cs typeface="Aharoni" pitchFamily="2" charset="-79"/>
            </a:endParaRPr>
          </a:p>
          <a:p>
            <a:endParaRPr lang="en-US" dirty="0" smtClean="0"/>
          </a:p>
          <a:p>
            <a:endParaRPr lang="en-US" dirty="0"/>
          </a:p>
        </p:txBody>
      </p:sp>
      <p:sp>
        <p:nvSpPr>
          <p:cNvPr id="2" name="Title 1"/>
          <p:cNvSpPr>
            <a:spLocks noGrp="1"/>
          </p:cNvSpPr>
          <p:nvPr>
            <p:ph type="title"/>
          </p:nvPr>
        </p:nvSpPr>
        <p:spPr/>
        <p:txBody>
          <a:bodyPr>
            <a:noAutofit/>
          </a:bodyPr>
          <a:lstStyle/>
          <a:p>
            <a:pPr algn="ctr"/>
            <a:r>
              <a:rPr lang="en-US" sz="3200" dirty="0" smtClean="0">
                <a:latin typeface="Aharoni" pitchFamily="2" charset="-79"/>
                <a:cs typeface="Aharoni" pitchFamily="2" charset="-79"/>
              </a:rPr>
              <a:t>LIBRARIAN AIDED SEARCHES.</a:t>
            </a:r>
            <a:endParaRPr lang="en-US" sz="3200" dirty="0">
              <a:latin typeface="Aharoni" pitchFamily="2" charset="-79"/>
              <a:cs typeface="Aharoni" pitchFamily="2" charset="-79"/>
            </a:endParaRPr>
          </a:p>
        </p:txBody>
      </p:sp>
      <p:pic>
        <p:nvPicPr>
          <p:cNvPr id="4" name="Picture 17" descr="3dflagsdotcom_kenya_2fawm"/>
          <p:cNvPicPr>
            <a:picLocks noChangeAspect="1" noChangeArrowheads="1" noCrop="1"/>
          </p:cNvPicPr>
          <p:nvPr/>
        </p:nvPicPr>
        <p:blipFill>
          <a:blip r:embed="rId2" cstate="print"/>
          <a:srcRect/>
          <a:stretch>
            <a:fillRect/>
          </a:stretch>
        </p:blipFill>
        <p:spPr bwMode="auto">
          <a:xfrm>
            <a:off x="76200" y="76200"/>
            <a:ext cx="1119188" cy="8005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0"/>
            <a:ext cx="8229600" cy="3721291"/>
          </a:xfrm>
        </p:spPr>
        <p:txBody>
          <a:bodyPr>
            <a:normAutofit/>
          </a:bodyPr>
          <a:lstStyle/>
          <a:p>
            <a:pPr algn="ctr"/>
            <a:r>
              <a:rPr lang="en-US" sz="3600" dirty="0" smtClean="0"/>
              <a:t>Get in touch with the librarian through </a:t>
            </a:r>
          </a:p>
          <a:p>
            <a:pPr lvl="1" algn="ctr"/>
            <a:r>
              <a:rPr lang="en-US" sz="3200" dirty="0" smtClean="0">
                <a:hlinkClick r:id="rId2"/>
              </a:rPr>
              <a:t>virtuallibrary@mmust.ac.ke</a:t>
            </a:r>
            <a:endParaRPr lang="en-US" sz="3200" dirty="0" smtClean="0"/>
          </a:p>
          <a:p>
            <a:pPr lvl="1" algn="ctr"/>
            <a:r>
              <a:rPr lang="en-US" sz="3200" dirty="0" smtClean="0">
                <a:hlinkClick r:id="rId3"/>
              </a:rPr>
              <a:t>rmukangayi@mmust.ac.ke</a:t>
            </a:r>
            <a:endParaRPr lang="en-US" sz="3200" dirty="0" smtClean="0"/>
          </a:p>
          <a:p>
            <a:pPr lvl="1" algn="ctr"/>
            <a:r>
              <a:rPr lang="en-US" sz="3200" dirty="0" smtClean="0">
                <a:hlinkClick r:id="rId4"/>
              </a:rPr>
              <a:t>jmusisi@mmust.ac.ke</a:t>
            </a:r>
            <a:endParaRPr lang="en-US" sz="3200" dirty="0" smtClean="0"/>
          </a:p>
          <a:p>
            <a:pPr lvl="1" algn="ctr"/>
            <a:endParaRPr lang="en-US" sz="3200" dirty="0"/>
          </a:p>
        </p:txBody>
      </p:sp>
      <p:sp>
        <p:nvSpPr>
          <p:cNvPr id="3" name="Title 2"/>
          <p:cNvSpPr>
            <a:spLocks noGrp="1"/>
          </p:cNvSpPr>
          <p:nvPr>
            <p:ph type="title"/>
          </p:nvPr>
        </p:nvSpPr>
        <p:spPr/>
        <p:txBody>
          <a:bodyPr>
            <a:noAutofit/>
          </a:bodyPr>
          <a:lstStyle/>
          <a:p>
            <a:pPr algn="ctr"/>
            <a:r>
              <a:rPr lang="en-US" sz="3200" dirty="0" smtClean="0"/>
              <a:t>WHAT TO DO INCASE OF DIFFICULTIES IN ACCESSING E-RESOURCES</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1905000" y="2286000"/>
            <a:ext cx="5989320" cy="3246120"/>
          </a:xfrm>
          <a:prstGeom prst="rect">
            <a:avLst/>
          </a:prstGeom>
          <a:solidFill>
            <a:schemeClr val="accent1">
              <a:lumMod val="40000"/>
              <a:lumOff val="60000"/>
            </a:schemeClr>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normAutofit fontScale="70000" lnSpcReduction="20000"/>
          </a:bodyPr>
          <a:lstStyle/>
          <a:p>
            <a:pPr marL="342900" indent="-342900" algn="ctr" eaLnBrk="0" fontAlgn="auto" hangingPunct="0">
              <a:spcBef>
                <a:spcPct val="20000"/>
              </a:spcBef>
              <a:spcAft>
                <a:spcPts val="0"/>
              </a:spcAft>
              <a:buClr>
                <a:srgbClr val="00B050"/>
              </a:buClr>
              <a:buFont typeface="Arial" pitchFamily="34" charset="0"/>
              <a:buNone/>
              <a:defRPr/>
            </a:pPr>
            <a:endParaRPr lang="en-US" sz="5400" b="1" dirty="0">
              <a:latin typeface="Arial Rounded MT Bold" pitchFamily="34" charset="0"/>
              <a:cs typeface="+mn-cs"/>
            </a:endParaRPr>
          </a:p>
          <a:p>
            <a:pPr marL="342900" indent="-342900" algn="ctr" eaLnBrk="0" fontAlgn="auto" hangingPunct="0">
              <a:spcBef>
                <a:spcPct val="20000"/>
              </a:spcBef>
              <a:spcAft>
                <a:spcPts val="0"/>
              </a:spcAft>
              <a:buClr>
                <a:srgbClr val="00B050"/>
              </a:buClr>
              <a:buFont typeface="Arial" pitchFamily="34" charset="0"/>
              <a:buNone/>
              <a:defRPr/>
            </a:pPr>
            <a:endParaRPr lang="en-US" sz="5400" b="1" dirty="0">
              <a:solidFill>
                <a:srgbClr val="000000"/>
              </a:solidFill>
              <a:latin typeface="Arial Rounded MT Bold" pitchFamily="34" charset="0"/>
              <a:cs typeface="+mn-cs"/>
            </a:endParaRPr>
          </a:p>
          <a:p>
            <a:pPr marL="342900" indent="-342900" algn="ctr" eaLnBrk="0" fontAlgn="auto" hangingPunct="0">
              <a:spcBef>
                <a:spcPct val="20000"/>
              </a:spcBef>
              <a:spcAft>
                <a:spcPts val="0"/>
              </a:spcAft>
              <a:buClr>
                <a:srgbClr val="00B050"/>
              </a:buClr>
              <a:buFont typeface="Arial" pitchFamily="34" charset="0"/>
              <a:buNone/>
              <a:defRPr/>
            </a:pPr>
            <a:endParaRPr lang="en-US" sz="5400" b="1" dirty="0">
              <a:solidFill>
                <a:srgbClr val="000000"/>
              </a:solidFill>
              <a:latin typeface="Arial Rounded MT Bold" pitchFamily="34" charset="0"/>
              <a:cs typeface="+mn-cs"/>
            </a:endParaRPr>
          </a:p>
          <a:p>
            <a:pPr marL="342900" indent="-342900" algn="ctr" eaLnBrk="0" fontAlgn="auto" hangingPunct="0">
              <a:spcBef>
                <a:spcPct val="20000"/>
              </a:spcBef>
              <a:spcAft>
                <a:spcPts val="0"/>
              </a:spcAft>
              <a:buClr>
                <a:srgbClr val="00B050"/>
              </a:buClr>
              <a:buFont typeface="Arial" pitchFamily="34" charset="0"/>
              <a:buNone/>
              <a:defRPr/>
            </a:pPr>
            <a:r>
              <a:rPr lang="en-US" sz="7200" b="1" dirty="0">
                <a:solidFill>
                  <a:srgbClr val="000000"/>
                </a:solidFill>
                <a:latin typeface="Arial Rounded MT Bold" pitchFamily="34" charset="0"/>
                <a:cs typeface="+mn-cs"/>
              </a:rPr>
              <a:t>ASANTENI</a:t>
            </a:r>
          </a:p>
          <a:p>
            <a:pPr marL="342900" indent="-342900" algn="ctr" eaLnBrk="0" fontAlgn="auto" hangingPunct="0">
              <a:spcBef>
                <a:spcPct val="20000"/>
              </a:spcBef>
              <a:spcAft>
                <a:spcPts val="0"/>
              </a:spcAft>
              <a:buClr>
                <a:srgbClr val="00B050"/>
              </a:buClr>
              <a:buFont typeface="Arial" pitchFamily="34" charset="0"/>
              <a:buNone/>
              <a:defRPr/>
            </a:pPr>
            <a:r>
              <a:rPr lang="en-US" sz="7200" b="1" dirty="0">
                <a:solidFill>
                  <a:srgbClr val="000000"/>
                </a:solidFill>
                <a:latin typeface="Arial Rounded MT Bold" pitchFamily="34" charset="0"/>
                <a:cs typeface="+mn-cs"/>
              </a:rPr>
              <a:t>Sana!</a:t>
            </a:r>
          </a:p>
        </p:txBody>
      </p:sp>
      <p:pic>
        <p:nvPicPr>
          <p:cNvPr id="5" name="Picture 17" descr="3dflagsdotcom_kenya_2fawm"/>
          <p:cNvPicPr>
            <a:picLocks noChangeAspect="1" noChangeArrowheads="1" noCrop="1"/>
          </p:cNvPicPr>
          <p:nvPr/>
        </p:nvPicPr>
        <p:blipFill>
          <a:blip r:embed="rId2" cstate="print"/>
          <a:srcRect/>
          <a:stretch>
            <a:fillRect/>
          </a:stretch>
        </p:blipFill>
        <p:spPr bwMode="auto">
          <a:xfrm>
            <a:off x="378324" y="255588"/>
            <a:ext cx="3584076" cy="2563812"/>
          </a:xfrm>
          <a:prstGeom prst="rect">
            <a:avLst/>
          </a:prstGeom>
          <a:noFill/>
          <a:ln w="9525">
            <a:noFill/>
            <a:miter lim="800000"/>
            <a:headEnd/>
            <a:tailEnd/>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298</TotalTime>
  <Words>243</Words>
  <Application>Microsoft Office PowerPoint</Application>
  <PresentationFormat>On-screen Show (4:3)</PresentationFormat>
  <Paragraphs>77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ACCESSING ERESOURCES SUBSCRIBED BY MMUST.</vt:lpstr>
      <vt:lpstr>MMUST LIBRARY</vt:lpstr>
      <vt:lpstr>L LIBRARY RESOURCES</vt:lpstr>
      <vt:lpstr> LIBRARY RESOURCES FOR USERS</vt:lpstr>
      <vt:lpstr> ACCESSING E-RESOURCES</vt:lpstr>
      <vt:lpstr>MMUST Library Online Services.. </vt:lpstr>
      <vt:lpstr>LIBRARIAN AIDED SEARCHES.</vt:lpstr>
      <vt:lpstr>WHAT TO DO INCASE OF DIFFICULTIES IN ACCESSING E-RESOURCES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ERP INTEGRATION STATUS REPORT</dc:title>
  <dc:creator>User</dc:creator>
  <cp:lastModifiedBy>User</cp:lastModifiedBy>
  <cp:revision>38</cp:revision>
  <dcterms:created xsi:type="dcterms:W3CDTF">2016-04-22T06:03:43Z</dcterms:created>
  <dcterms:modified xsi:type="dcterms:W3CDTF">2016-07-19T05:55:54Z</dcterms:modified>
</cp:coreProperties>
</file>