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32918400" cy="24688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31" d="100"/>
          <a:sy n="31" d="100"/>
        </p:scale>
        <p:origin x="1668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4AFA9-165C-4208-A638-49F00E1A2D14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ED23D-D6C9-4B9A-BEAA-04246FA98A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38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1pPr>
    <a:lvl2pPr marL="369235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2pPr>
    <a:lvl3pPr marL="738469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3pPr>
    <a:lvl4pPr marL="1107704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4pPr>
    <a:lvl5pPr marL="1476939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5pPr>
    <a:lvl6pPr marL="1846174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6pPr>
    <a:lvl7pPr marL="2215408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7pPr>
    <a:lvl8pPr marL="2584643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8pPr>
    <a:lvl9pPr marL="2953878" algn="l" defTabSz="738469" rtl="0" eaLnBrk="1" latinLnBrk="0" hangingPunct="1">
      <a:defRPr sz="9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4040507"/>
            <a:ext cx="27980640" cy="85953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2967337"/>
            <a:ext cx="24688800" cy="5960743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5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314450"/>
            <a:ext cx="7098030" cy="209226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314450"/>
            <a:ext cx="20882610" cy="209226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0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59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6155062"/>
            <a:ext cx="28392120" cy="10269853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6522072"/>
            <a:ext cx="28392120" cy="5400673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2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6572250"/>
            <a:ext cx="13990320" cy="156648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6572250"/>
            <a:ext cx="13990320" cy="156648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8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314455"/>
            <a:ext cx="28392120" cy="4772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6052187"/>
            <a:ext cx="13926024" cy="2966083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9018270"/>
            <a:ext cx="13926024" cy="132645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6052187"/>
            <a:ext cx="13994608" cy="2966083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9018270"/>
            <a:ext cx="13994608" cy="1326451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53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7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07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645920"/>
            <a:ext cx="10617041" cy="57607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554735"/>
            <a:ext cx="16664940" cy="1754505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7406640"/>
            <a:ext cx="10617041" cy="13721717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5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645920"/>
            <a:ext cx="10617041" cy="57607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554735"/>
            <a:ext cx="16664940" cy="1754505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7406640"/>
            <a:ext cx="10617041" cy="13721717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1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314455"/>
            <a:ext cx="28392120" cy="4772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6572250"/>
            <a:ext cx="28392120" cy="156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2882865"/>
            <a:ext cx="740664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CAE0-BF24-4D4B-941D-C99031C7CF63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2882865"/>
            <a:ext cx="1110996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2882865"/>
            <a:ext cx="740664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59FE9-DEDF-4C8E-BBE2-167C493C0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0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repositories.lib.utexas.edu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repositories.lib.utexas.edu/pages/faqs" TargetMode="External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epositories.lib.utexas.edu/pages/policies_submission" TargetMode="External"/><Relationship Id="rId5" Type="http://schemas.openxmlformats.org/officeDocument/2006/relationships/image" Target="../media/image2.png"/><Relationship Id="rId10" Type="http://schemas.openxmlformats.org/officeDocument/2006/relationships/image" Target="../media/image3.png"/><Relationship Id="rId4" Type="http://schemas.openxmlformats.org/officeDocument/2006/relationships/hyperlink" Target="mailto:c.lyon@austin.utexas.edu" TargetMode="External"/><Relationship Id="rId9" Type="http://schemas.openxmlformats.org/officeDocument/2006/relationships/hyperlink" Target="https://orcid.org/0000-0003-2528-72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 descr="Orange in color" title="Shaded box"/>
          <p:cNvSpPr/>
          <p:nvPr/>
        </p:nvSpPr>
        <p:spPr>
          <a:xfrm>
            <a:off x="415635" y="263321"/>
            <a:ext cx="31941659" cy="2897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91"/>
          </a:p>
        </p:txBody>
      </p:sp>
      <p:cxnSp>
        <p:nvCxnSpPr>
          <p:cNvPr id="3" name="Straight Connector 2" title="Straight line"/>
          <p:cNvCxnSpPr/>
          <p:nvPr/>
        </p:nvCxnSpPr>
        <p:spPr>
          <a:xfrm flipV="1">
            <a:off x="727364" y="3387436"/>
            <a:ext cx="31270088" cy="62346"/>
          </a:xfrm>
          <a:prstGeom prst="line">
            <a:avLst/>
          </a:prstGeom>
          <a:ln w="95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25467" y="23889792"/>
            <a:ext cx="5361709" cy="595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91" dirty="0">
                <a:latin typeface="Myanmar Text" panose="020B0502040204020203" pitchFamily="34" charset="0"/>
                <a:cs typeface="Myanmar Text" panose="020B0502040204020203" pitchFamily="34" charset="0"/>
                <a:hlinkClick r:id="rId2"/>
              </a:rPr>
              <a:t>Accessibility of Repository Content by Colleen Lyon is licensed under </a:t>
            </a:r>
          </a:p>
          <a:p>
            <a:r>
              <a:rPr lang="en-US" sz="1091" dirty="0">
                <a:latin typeface="Myanmar Text" panose="020B0502040204020203" pitchFamily="34" charset="0"/>
                <a:cs typeface="Myanmar Text" panose="020B0502040204020203" pitchFamily="34" charset="0"/>
                <a:hlinkClick r:id="rId2"/>
              </a:rPr>
              <a:t>a Creative Commons Attribution 4.0 International License</a:t>
            </a:r>
            <a:endParaRPr lang="en-US" sz="1091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endParaRPr lang="en-US" sz="1091" dirty="0"/>
          </a:p>
        </p:txBody>
      </p:sp>
      <p:pic>
        <p:nvPicPr>
          <p:cNvPr id="9" name="Picture 8" title="Creative Commons Attribution 4.0 License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5" y="23891698"/>
            <a:ext cx="1167412" cy="4084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58055" y="22979555"/>
            <a:ext cx="172696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If you are working on accessibility issues with your repository, I’d love to hear from you. Please email </a:t>
            </a:r>
            <a:r>
              <a:rPr lang="en-US" sz="22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me at </a:t>
            </a:r>
            <a:r>
              <a:rPr lang="en-US" sz="2200" dirty="0" smtClean="0">
                <a:latin typeface="Myanmar Text" panose="020B0502040204020203" pitchFamily="34" charset="0"/>
                <a:cs typeface="Myanmar Text" panose="020B0502040204020203" pitchFamily="34" charset="0"/>
                <a:hlinkClick r:id="rId4"/>
              </a:rPr>
              <a:t>c.lyon@austin.utexas.edu</a:t>
            </a:r>
            <a:r>
              <a:rPr lang="en-US" sz="22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endParaRPr lang="en-US" sz="22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205376" y="23071241"/>
            <a:ext cx="9434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Image </a:t>
            </a:r>
            <a:r>
              <a:rPr lang="en-US" sz="2000" dirty="0">
                <a:latin typeface="Myanmar Text" panose="020B0502040204020203" pitchFamily="34" charset="0"/>
                <a:cs typeface="Myanmar Text" panose="020B0502040204020203" pitchFamily="34" charset="0"/>
              </a:rPr>
              <a:t>2</a:t>
            </a:r>
            <a:r>
              <a:rPr lang="en-US" sz="2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: Example of a record in our repository that has had transcripts and captions added to it</a:t>
            </a:r>
            <a:endParaRPr lang="en-US" sz="2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70007" y="21850111"/>
            <a:ext cx="16022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Image 1: </a:t>
            </a:r>
            <a:r>
              <a:rPr lang="en-US" sz="2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Snapshot </a:t>
            </a:r>
            <a:r>
              <a:rPr lang="en-US" sz="2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of spreadsheet used to keep track of A/V content during captioning workflow</a:t>
            </a:r>
            <a:endParaRPr lang="en-US" sz="2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pic>
        <p:nvPicPr>
          <p:cNvPr id="12" name="Picture 11" descr="This shows a small chunk of the spreadsheet we use to keep track of the A/V content we are captioning." title="Image 1 - Workflow spreadsheet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5" y="16643947"/>
            <a:ext cx="19555692" cy="48769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88403" y="5849142"/>
            <a:ext cx="10868891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Myanmar Text" panose="020B0502040204020203" pitchFamily="34" charset="0"/>
                <a:cs typeface="Myanmar Text" panose="020B0502040204020203" pitchFamily="34" charset="0"/>
              </a:rPr>
              <a:t>Ongoing </a:t>
            </a:r>
            <a:r>
              <a:rPr lang="en-US" sz="4000" b="1" smtClean="0">
                <a:latin typeface="Myanmar Text" panose="020B0502040204020203" pitchFamily="34" charset="0"/>
                <a:cs typeface="Myanmar Text" panose="020B0502040204020203" pitchFamily="34" charset="0"/>
              </a:rPr>
              <a:t>problems</a:t>
            </a:r>
            <a:r>
              <a:rPr lang="en-US" sz="4000" b="1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:</a:t>
            </a:r>
          </a:p>
          <a:p>
            <a:endParaRPr lang="en-US" sz="3000" b="1" dirty="0" smtClean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We’ve only captioned the A/V content belonging to UT Libraries. There are still several thousand A/V files without captions. We are working with our partners on campus, but it’s likely much of this content will need to be restricted to UT Austin access only.</a:t>
            </a:r>
            <a:endParaRPr lang="en-US" sz="3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 have over 100,000 PDF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files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in TSW. We don’t currently have a way to check those for accessibility. We are hoping to fix them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as needed with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an on demand workflow.</a:t>
            </a:r>
            <a:endParaRPr lang="en-US" sz="3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Even after we upgrade our repository, there will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probably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continue to be problems with the DSpace interface. 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Sometimes it’s difficult to get answers to our questions from accessibility experts on campus.  </a:t>
            </a:r>
            <a:endParaRPr lang="en-US" sz="3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82055" y="5849142"/>
            <a:ext cx="8460016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What we’re still working on:</a:t>
            </a:r>
          </a:p>
          <a:p>
            <a:endParaRPr lang="en-US" sz="3000" b="1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We’re trying to create simple workflows for checking the accessibility of PDFs at the point of ingest.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The DSpace interface itself has accessibility problems. We’re hoping our upgrade to DSpace 6.x (scheduled for late October) will resolve at least a few of those issues. For instance, it will be a good opportunity to fix some of the repository icons that are missing labels.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Some records in our repository have dozens of images associated with them. We haven’t figured out how to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provide alt-text for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those images.</a:t>
            </a:r>
          </a:p>
          <a:p>
            <a:pPr marL="428625" indent="-428625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are working with the Office of Graduate Studies to create a checklist for graduating students to use to make sure their PDFs and supplements are accessible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.</a:t>
            </a:r>
            <a:endParaRPr lang="en-US" sz="3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marL="428625" indent="-428625">
              <a:buFont typeface="Arial" panose="020B0604020202020204" pitchFamily="34" charset="0"/>
              <a:buChar char="•"/>
            </a:pPr>
            <a:endParaRPr lang="en-US" sz="3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58055" y="5854082"/>
            <a:ext cx="10766797" cy="1031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What we’ve accomplished so far:</a:t>
            </a:r>
          </a:p>
          <a:p>
            <a:endParaRPr lang="en-US" sz="30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 updated the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  <a:hlinkClick r:id="rId6"/>
              </a:rPr>
              <a:t>policies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 and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  <a:hlinkClick r:id="rId7"/>
              </a:rPr>
              <a:t>FAQ</a:t>
            </a:r>
            <a:r>
              <a:rPr lang="en-US" sz="2400" dirty="0" smtClean="0">
                <a:latin typeface="Myanmar Text" panose="020B0502040204020203" pitchFamily="34" charset="0"/>
                <a:cs typeface="Myanmar Text" panose="020B0502040204020203" pitchFamily="34" charset="0"/>
                <a:hlinkClick r:id="rId7"/>
              </a:rPr>
              <a:t>s</a:t>
            </a:r>
            <a:r>
              <a:rPr lang="en-US" sz="24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for Texas </a:t>
            </a:r>
            <a:r>
              <a:rPr lang="en-US" sz="3000" dirty="0" err="1" smtClean="0">
                <a:latin typeface="Myanmar Text" panose="020B0502040204020203" pitchFamily="34" charset="0"/>
                <a:cs typeface="Myanmar Text" panose="020B0502040204020203" pitchFamily="34" charset="0"/>
              </a:rPr>
              <a:t>ScholarWorks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(TSW) to indicate that submitted works must be accessible, meaning A/V content needs to have captions/transcripts and text content needs to be searchable or have an associated text file. We’ve also provided contact information for those who might be having difficulty using our files.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 exported a list of all the files in our DSpace repository to find out how much A/V content we had – it’s about 6800 files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and about 1400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of those are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UT Libraries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content.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 applied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for funding from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our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l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ibrary administration to pay for the captioning of those 1400 files. We were approved for $20,000 to cover transcription of about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900 hours of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content.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The actually captioning of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content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is nearly finished and we’ve started the process of adding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new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transcript and caption files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to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TSW. We are trying to decide on the most efficient workflow for getting 1400 transcript and caption files added to existing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records.</a:t>
            </a:r>
            <a:endParaRPr lang="en-US" sz="3000" dirty="0" smtClean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699165" y="3833339"/>
            <a:ext cx="25166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atin typeface="Myanmar Text" panose="020B0502040204020203" pitchFamily="34" charset="0"/>
                <a:cs typeface="Myanmar Text" panose="020B0502040204020203" pitchFamily="34" charset="0"/>
              </a:rPr>
              <a:t>The issue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: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In spring 2017, events external to the university made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us aware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there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were likely some accessibility issues with the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audio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and video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content in our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DSpace repository,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  <a:hlinkClick r:id="rId8"/>
              </a:rPr>
              <a:t>Texas </a:t>
            </a:r>
            <a:r>
              <a:rPr lang="en-US" sz="3000" dirty="0" err="1" smtClean="0">
                <a:latin typeface="Myanmar Text" panose="020B0502040204020203" pitchFamily="34" charset="0"/>
                <a:cs typeface="Myanmar Text" panose="020B0502040204020203" pitchFamily="34" charset="0"/>
                <a:hlinkClick r:id="rId8"/>
              </a:rPr>
              <a:t>ScholarWorks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. </a:t>
            </a:r>
            <a:r>
              <a:rPr lang="en-US" sz="3000" dirty="0">
                <a:latin typeface="Myanmar Text" panose="020B0502040204020203" pitchFamily="34" charset="0"/>
                <a:cs typeface="Myanmar Text" panose="020B0502040204020203" pitchFamily="34" charset="0"/>
              </a:rPr>
              <a:t>This poster explains </a:t>
            </a:r>
            <a:r>
              <a:rPr lang="en-US" sz="30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how we’ve addressed this issue so far and what remains to be done.</a:t>
            </a:r>
            <a:endParaRPr lang="en-US" sz="1091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7437" y="814723"/>
            <a:ext cx="2653838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250" b="1" dirty="0">
                <a:latin typeface="Myanmar Text" panose="020B0502040204020203" pitchFamily="34" charset="0"/>
                <a:cs typeface="Myanmar Text" panose="020B0502040204020203" pitchFamily="34" charset="0"/>
              </a:rPr>
              <a:t>Accessibility of Repository Content: Successes and Failures</a:t>
            </a:r>
          </a:p>
          <a:p>
            <a:pPr algn="ctr"/>
            <a:r>
              <a:rPr lang="en-US" sz="5250" dirty="0">
                <a:latin typeface="Myanmar Text" panose="020B0502040204020203" pitchFamily="34" charset="0"/>
                <a:cs typeface="Myanmar Text" panose="020B0502040204020203" pitchFamily="34" charset="0"/>
              </a:rPr>
              <a:t>Colleen Lyon, University of Texas at Austin</a:t>
            </a:r>
          </a:p>
          <a:p>
            <a:pPr algn="ctr"/>
            <a:r>
              <a:rPr lang="en-US" sz="4500" dirty="0">
                <a:latin typeface="Myanmar Text" panose="020B0502040204020203" pitchFamily="34" charset="0"/>
                <a:cs typeface="Myanmar Text" panose="020B0502040204020203" pitchFamily="34" charset="0"/>
                <a:hlinkClick r:id="rId9"/>
              </a:rPr>
              <a:t>https://</a:t>
            </a:r>
            <a:r>
              <a:rPr lang="en-US" sz="4500" dirty="0" smtClean="0">
                <a:latin typeface="Myanmar Text" panose="020B0502040204020203" pitchFamily="34" charset="0"/>
                <a:cs typeface="Myanmar Text" panose="020B0502040204020203" pitchFamily="34" charset="0"/>
                <a:hlinkClick r:id="rId9"/>
              </a:rPr>
              <a:t>orcid.org/0000-0003-2528-7223</a:t>
            </a:r>
            <a:r>
              <a:rPr lang="en-US" sz="4500" dirty="0" smtClean="0">
                <a:latin typeface="Myanmar Text" panose="020B0502040204020203" pitchFamily="34" charset="0"/>
                <a:cs typeface="Myanmar Text" panose="020B0502040204020203" pitchFamily="34" charset="0"/>
              </a:rPr>
              <a:t>  </a:t>
            </a:r>
            <a:endParaRPr lang="en-US" sz="4500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pic>
        <p:nvPicPr>
          <p:cNvPr id="17" name="Picture 16" descr="Screenshot showing an example video record with transcripts and captions added." title="Screenshot from TSW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8403" y="13407878"/>
            <a:ext cx="10509049" cy="925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0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</TotalTime>
  <Words>574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Myanmar Text</vt:lpstr>
      <vt:lpstr>Office Theme</vt:lpstr>
      <vt:lpstr>PowerPoint Presentation</vt:lpstr>
    </vt:vector>
  </TitlesOfParts>
  <Company>The University of Texas Libraries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Lyon, Colleen E</dc:creator>
  <cp:lastModifiedBy>Lyon, Colleen E</cp:lastModifiedBy>
  <cp:revision>35</cp:revision>
  <dcterms:created xsi:type="dcterms:W3CDTF">2018-09-19T18:54:23Z</dcterms:created>
  <dcterms:modified xsi:type="dcterms:W3CDTF">2018-09-26T16:15:26Z</dcterms:modified>
</cp:coreProperties>
</file>