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68" r:id="rId17"/>
    <p:sldId id="269" r:id="rId18"/>
    <p:sldId id="275" r:id="rId19"/>
    <p:sldId id="276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4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91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D08BC-41EE-4D8C-9CD6-723A4AA29E43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1FB15-A6E0-4034-AAEA-D35C60B9E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3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with verbal permission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 Steven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McEachern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Director, Australian Data Archive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1FB15-A6E0-4034-AAEA-D35C60B9E9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58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All four people are described as  Primary Investigators. Bean and McAllister as also listed separately as Primary Investigators.</a:t>
            </a:r>
            <a:br>
              <a:rPr lang="en-US" dirty="0" smtClean="0"/>
            </a:br>
            <a:r>
              <a:rPr lang="en-US" dirty="0" err="1" smtClean="0"/>
              <a:t>Pietsch</a:t>
            </a:r>
            <a:r>
              <a:rPr lang="en-US" dirty="0" smtClean="0"/>
              <a:t> and Gibson are here given "Equal" status and Bean and McAllister "Lead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1FB15-A6E0-4034-AAEA-D35C60B9E9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0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All four people are described as  Primary Investigators. Bean and McAllister as also listed separately as Primary Investigators.</a:t>
            </a:r>
            <a:br>
              <a:rPr lang="en-US" dirty="0" smtClean="0"/>
            </a:br>
            <a:r>
              <a:rPr lang="en-US" dirty="0" err="1" smtClean="0"/>
              <a:t>Pietsch</a:t>
            </a:r>
            <a:r>
              <a:rPr lang="en-US" dirty="0" smtClean="0"/>
              <a:t> and Gibson are here given "Equal" status and Bean and McAllister "Lead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1FB15-A6E0-4034-AAEA-D35C60B9E9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65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All four people are described as  Primary Investigators. Bean and McAllister as also listed separately as Primary Investigators.</a:t>
            </a:r>
            <a:br>
              <a:rPr lang="en-US" dirty="0" smtClean="0"/>
            </a:br>
            <a:r>
              <a:rPr lang="en-US" dirty="0" err="1" smtClean="0"/>
              <a:t>Pietsch</a:t>
            </a:r>
            <a:r>
              <a:rPr lang="en-US" dirty="0" smtClean="0"/>
              <a:t> and Gibson are here given "Equal" status and Bean and McAllister "Lead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1FB15-A6E0-4034-AAEA-D35C60B9E9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4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2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88731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8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5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5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0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04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35572"/>
            <a:ext cx="7886700" cy="5341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15760"/>
            <a:ext cx="2011680" cy="142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4/5-6/2018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659880"/>
            <a:ext cx="3086100" cy="19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NADDI 2018, Washington, D.C.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715760"/>
            <a:ext cx="2057400" cy="15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3AD6-C029-4D35-922D-423F700C88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rif/contribution-ontology/blob/master/diagrams/ContributionRoleHierarchy.png" TargetMode="External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hyperlink" Target="https://lion.ddialliance.org/ddiobjects/controlledvocabulary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tmp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tralianelectionstudy.org/voter_studie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tmp"/><Relationship Id="rId4" Type="http://schemas.openxmlformats.org/officeDocument/2006/relationships/hyperlink" Target="http://nesstar.ada.edu.au/webview/velocity?study=http://150.203.254.120:80/obj/fStudy/au.edu.anu.ada.ddi.01259&amp;format=pdf&amp;mode=transform&amp;s&amp;g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psWuBbyqeKEfyB9wC4NJP9rab46dEAHU" TargetMode="Externa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iassist2017.org/program/s57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rif/contribution-ontology/blob/master/diagrams/ContributionRoleHierarchy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3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Sample Codebook in DDI4 XML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Larry Hoyle, IPSR, University of Kansas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Study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82566"/>
            <a:ext cx="8944304" cy="547276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Relationships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Concept</a:t>
            </a:r>
          </a:p>
          <a:p>
            <a:r>
              <a:rPr lang="en-US" sz="2400" dirty="0" smtClean="0"/>
              <a:t>ExternalMaterial</a:t>
            </a:r>
            <a:endParaRPr lang="en-US" sz="2400" dirty="0"/>
          </a:p>
          <a:p>
            <a:r>
              <a:rPr lang="en-US" sz="2400" dirty="0"/>
              <a:t>StudySeries</a:t>
            </a:r>
          </a:p>
          <a:p>
            <a:r>
              <a:rPr lang="en-US" sz="2400" dirty="0" err="1"/>
              <a:t>AuthorizationSource</a:t>
            </a:r>
            <a:endParaRPr lang="en-US" sz="2400" dirty="0"/>
          </a:p>
          <a:p>
            <a:r>
              <a:rPr lang="en-US" sz="2400" dirty="0" err="1"/>
              <a:t>FundingInformation</a:t>
            </a:r>
            <a:endParaRPr lang="en-US" sz="2400" dirty="0"/>
          </a:p>
          <a:p>
            <a:r>
              <a:rPr lang="en-US" sz="2400" dirty="0"/>
              <a:t>Budget</a:t>
            </a:r>
          </a:p>
          <a:p>
            <a:r>
              <a:rPr lang="en-US" sz="2400" dirty="0" smtClean="0"/>
              <a:t>Access</a:t>
            </a:r>
            <a:endParaRPr lang="en-US" sz="2400" dirty="0"/>
          </a:p>
          <a:p>
            <a:r>
              <a:rPr lang="en-US" sz="2400" dirty="0"/>
              <a:t>Embargo</a:t>
            </a:r>
          </a:p>
          <a:p>
            <a:r>
              <a:rPr lang="en-US" sz="2400" dirty="0" smtClean="0"/>
              <a:t>Quality </a:t>
            </a:r>
            <a:r>
              <a:rPr lang="en-US" sz="2400" dirty="0"/>
              <a:t>Statement</a:t>
            </a:r>
          </a:p>
          <a:p>
            <a:r>
              <a:rPr lang="en-US" sz="2400" dirty="0" smtClean="0"/>
              <a:t>Coverage</a:t>
            </a:r>
            <a:endParaRPr lang="en-US" sz="2400" dirty="0"/>
          </a:p>
          <a:p>
            <a:r>
              <a:rPr lang="en-US" sz="2400" dirty="0"/>
              <a:t>ImplementedInstrument</a:t>
            </a:r>
          </a:p>
          <a:p>
            <a:r>
              <a:rPr lang="en-US" sz="2400" dirty="0" smtClean="0"/>
              <a:t>UnitType</a:t>
            </a:r>
            <a:endParaRPr lang="en-US" sz="2400" dirty="0"/>
          </a:p>
          <a:p>
            <a:r>
              <a:rPr lang="en-US" sz="2400" dirty="0"/>
              <a:t>Universe</a:t>
            </a:r>
          </a:p>
          <a:p>
            <a:r>
              <a:rPr lang="en-US" sz="2400" dirty="0" smtClean="0"/>
              <a:t>Population</a:t>
            </a:r>
            <a:endParaRPr lang="en-US" sz="2400" dirty="0"/>
          </a:p>
          <a:p>
            <a:r>
              <a:rPr lang="en-US" sz="2400" dirty="0" smtClean="0"/>
              <a:t>DesignOverview</a:t>
            </a:r>
            <a:endParaRPr lang="en-US" sz="2400" dirty="0"/>
          </a:p>
          <a:p>
            <a:r>
              <a:rPr lang="en-US" sz="2400" dirty="0" smtClean="0"/>
              <a:t>ProcessOverview</a:t>
            </a:r>
          </a:p>
          <a:p>
            <a:r>
              <a:rPr lang="en-US" sz="2400" dirty="0" err="1" smtClean="0"/>
              <a:t>MethodologyOverview</a:t>
            </a:r>
            <a:endParaRPr lang="en-US" sz="2400" dirty="0"/>
          </a:p>
          <a:p>
            <a:r>
              <a:rPr lang="en-US" sz="2400" dirty="0" err="1" smtClean="0"/>
              <a:t>AlgorithmOverview</a:t>
            </a:r>
            <a:endParaRPr lang="en-US" sz="2400" dirty="0"/>
          </a:p>
          <a:p>
            <a:r>
              <a:rPr lang="en-US" sz="2400" dirty="0" err="1"/>
              <a:t>SamplingProcedure</a:t>
            </a:r>
            <a:endParaRPr lang="en-US" sz="2400" dirty="0"/>
          </a:p>
          <a:p>
            <a:r>
              <a:rPr lang="en-US" sz="2400" dirty="0" err="1"/>
              <a:t>VariableCollection</a:t>
            </a:r>
            <a:endParaRPr lang="en-US" sz="2400" dirty="0"/>
          </a:p>
          <a:p>
            <a:r>
              <a:rPr lang="en-US" sz="2400" dirty="0" err="1"/>
              <a:t>InstanceVariable</a:t>
            </a:r>
            <a:endParaRPr lang="en-US" sz="2400" dirty="0"/>
          </a:p>
          <a:p>
            <a:r>
              <a:rPr lang="en-US" sz="2400" dirty="0" err="1" smtClean="0"/>
              <a:t>ExPostEvaluation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488731"/>
            <a:ext cx="8944303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Properties:  </a:t>
            </a:r>
            <a:r>
              <a:rPr lang="en-US" sz="2400" dirty="0" smtClean="0"/>
              <a:t>annotation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/>
              <a:t>kindOfData</a:t>
            </a:r>
            <a:r>
              <a:rPr lang="en-US" sz="2400" dirty="0" smtClean="0"/>
              <a:t>   overview   </a:t>
            </a:r>
            <a:r>
              <a:rPr lang="en-US" sz="2400" dirty="0" err="1" smtClean="0"/>
              <a:t>bibliographicCitation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5625297"/>
            <a:ext cx="2801073" cy="56715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0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Topical, Temporal, Spatial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497"/>
            <a:ext cx="9144000" cy="217607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614" y="2657129"/>
            <a:ext cx="891277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96"/>
                </a:solidFill>
              </a:rPr>
              <a:t>&lt;</a:t>
            </a:r>
            <a:r>
              <a:rPr lang="en-US" sz="1600" b="1" dirty="0">
                <a:solidFill>
                  <a:srgbClr val="000096"/>
                </a:solidFill>
              </a:rPr>
              <a:t>Coverage</a:t>
            </a:r>
            <a:r>
              <a:rPr lang="en-US" sz="1600" dirty="0">
                <a:solidFill>
                  <a:srgbClr val="000096"/>
                </a:solidFill>
              </a:rPr>
              <a:t>&gt;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&lt;Agency&gt;</a:t>
            </a:r>
            <a:r>
              <a:rPr lang="en-US" sz="1600" dirty="0">
                <a:solidFill>
                  <a:srgbClr val="000000"/>
                </a:solidFill>
              </a:rPr>
              <a:t>dagstuhl17423.ddialliance.org</a:t>
            </a:r>
            <a:r>
              <a:rPr lang="en-US" sz="1600" dirty="0">
                <a:solidFill>
                  <a:srgbClr val="000096"/>
                </a:solidFill>
              </a:rPr>
              <a:t>&lt;/Agency&gt;</a:t>
            </a:r>
            <a:r>
              <a:rPr lang="en-US" sz="1600" dirty="0">
                <a:solidFill>
                  <a:srgbClr val="000000"/>
                </a:solidFill>
              </a:rPr>
              <a:t>        </a:t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&lt;Version&gt;</a:t>
            </a:r>
            <a:r>
              <a:rPr lang="en-US" sz="1600" dirty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96"/>
                </a:solidFill>
              </a:rPr>
              <a:t>&lt;/Version&gt;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&lt;Id&gt;</a:t>
            </a:r>
            <a:r>
              <a:rPr lang="en-US" sz="1600" dirty="0" err="1">
                <a:solidFill>
                  <a:srgbClr val="000000"/>
                </a:solidFill>
              </a:rPr>
              <a:t>IdCoverage</a:t>
            </a:r>
            <a:r>
              <a:rPr lang="en-US" sz="1600" dirty="0">
                <a:solidFill>
                  <a:srgbClr val="000096"/>
                </a:solidFill>
              </a:rPr>
              <a:t>&lt;/Id&gt;</a:t>
            </a:r>
            <a:r>
              <a:rPr lang="en-US" sz="1600" dirty="0">
                <a:solidFill>
                  <a:srgbClr val="000000"/>
                </a:solidFill>
              </a:rPr>
              <a:t>        </a:t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</a:t>
            </a:r>
            <a:r>
              <a:rPr lang="en-US" sz="1600" b="1" dirty="0" err="1">
                <a:solidFill>
                  <a:srgbClr val="000096"/>
                </a:solidFill>
              </a:rPr>
              <a:t>HasSpatialCoverage</a:t>
            </a:r>
            <a:r>
              <a:rPr lang="en-US" sz="1600" dirty="0">
                <a:solidFill>
                  <a:srgbClr val="F5844C"/>
                </a:solidFill>
              </a:rPr>
              <a:t> </a:t>
            </a:r>
            <a:r>
              <a:rPr lang="en-US" sz="1600" dirty="0" err="1">
                <a:solidFill>
                  <a:srgbClr val="F5844C"/>
                </a:solidFill>
              </a:rPr>
              <a:t>typeOfClass</a:t>
            </a:r>
            <a:r>
              <a:rPr lang="en-US" sz="1600" dirty="0">
                <a:solidFill>
                  <a:srgbClr val="FF8040"/>
                </a:solidFill>
              </a:rPr>
              <a:t>=</a:t>
            </a:r>
            <a:r>
              <a:rPr lang="en-US" sz="1600" dirty="0">
                <a:solidFill>
                  <a:srgbClr val="993300"/>
                </a:solidFill>
              </a:rPr>
              <a:t>"</a:t>
            </a:r>
            <a:r>
              <a:rPr lang="en-US" sz="1600" dirty="0" err="1">
                <a:solidFill>
                  <a:srgbClr val="993300"/>
                </a:solidFill>
              </a:rPr>
              <a:t>SpatialCoverage</a:t>
            </a:r>
            <a:r>
              <a:rPr lang="en-US" sz="1600" dirty="0" smtClean="0">
                <a:solidFill>
                  <a:srgbClr val="993300"/>
                </a:solidFill>
              </a:rPr>
              <a:t>"</a:t>
            </a:r>
            <a:r>
              <a:rPr lang="en-US" sz="16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1600" b="1" dirty="0" smtClean="0">
                <a:solidFill>
                  <a:srgbClr val="000000"/>
                </a:solidFill>
              </a:rPr>
              <a:t>IdSpatialCoverage</a:t>
            </a:r>
            <a:r>
              <a:rPr lang="en-US" sz="1600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sz="1600" dirty="0" smtClean="0">
                <a:solidFill>
                  <a:srgbClr val="000096"/>
                </a:solidFill>
              </a:rPr>
              <a:t>        &lt;/</a:t>
            </a:r>
            <a:r>
              <a:rPr lang="en-US" sz="1600" dirty="0" err="1">
                <a:solidFill>
                  <a:srgbClr val="000096"/>
                </a:solidFill>
              </a:rPr>
              <a:t>HasSpatialCoverage</a:t>
            </a:r>
            <a:r>
              <a:rPr lang="en-US" sz="1600" dirty="0">
                <a:solidFill>
                  <a:srgbClr val="000096"/>
                </a:solidFill>
              </a:rPr>
              <a:t>&gt;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</a:t>
            </a:r>
            <a:r>
              <a:rPr lang="en-US" sz="1600" b="1" dirty="0" err="1">
                <a:solidFill>
                  <a:srgbClr val="000096"/>
                </a:solidFill>
              </a:rPr>
              <a:t>HasTemporalCoverage</a:t>
            </a:r>
            <a:r>
              <a:rPr lang="en-US" sz="1600" dirty="0">
                <a:solidFill>
                  <a:srgbClr val="F5844C"/>
                </a:solidFill>
              </a:rPr>
              <a:t> </a:t>
            </a:r>
            <a:r>
              <a:rPr lang="en-US" sz="1600" dirty="0" err="1">
                <a:solidFill>
                  <a:srgbClr val="F5844C"/>
                </a:solidFill>
              </a:rPr>
              <a:t>typeOfClass</a:t>
            </a:r>
            <a:r>
              <a:rPr lang="en-US" sz="1600" dirty="0">
                <a:solidFill>
                  <a:srgbClr val="FF8040"/>
                </a:solidFill>
              </a:rPr>
              <a:t>=</a:t>
            </a:r>
            <a:r>
              <a:rPr lang="en-US" sz="1600" dirty="0">
                <a:solidFill>
                  <a:srgbClr val="993300"/>
                </a:solidFill>
              </a:rPr>
              <a:t>"</a:t>
            </a:r>
            <a:r>
              <a:rPr lang="en-US" sz="1600" dirty="0" err="1">
                <a:solidFill>
                  <a:srgbClr val="993300"/>
                </a:solidFill>
              </a:rPr>
              <a:t>TemporalCoverage</a:t>
            </a:r>
            <a:r>
              <a:rPr lang="en-US" sz="1600" dirty="0" smtClean="0">
                <a:solidFill>
                  <a:srgbClr val="993300"/>
                </a:solidFill>
              </a:rPr>
              <a:t>"</a:t>
            </a:r>
            <a:r>
              <a:rPr lang="en-US" sz="16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1600" b="1" dirty="0" smtClean="0">
                <a:solidFill>
                  <a:srgbClr val="000000"/>
                </a:solidFill>
              </a:rPr>
              <a:t>IdTemporalCoverage</a:t>
            </a:r>
            <a:r>
              <a:rPr lang="en-US" sz="1600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        </a:t>
            </a:r>
            <a:r>
              <a:rPr lang="en-US" sz="1600" dirty="0" smtClean="0">
                <a:solidFill>
                  <a:srgbClr val="000096"/>
                </a:solidFill>
              </a:rPr>
              <a:t>&lt;/</a:t>
            </a:r>
            <a:r>
              <a:rPr lang="en-US" sz="1600" dirty="0" err="1">
                <a:solidFill>
                  <a:srgbClr val="000096"/>
                </a:solidFill>
              </a:rPr>
              <a:t>HasTemporalCoverage</a:t>
            </a:r>
            <a:r>
              <a:rPr lang="en-US" sz="1600" dirty="0">
                <a:solidFill>
                  <a:srgbClr val="000096"/>
                </a:solidFill>
              </a:rPr>
              <a:t>&gt;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>
                <a:solidFill>
                  <a:srgbClr val="000000"/>
                </a:solidFill>
              </a:rPr>
              <a:t>        </a:t>
            </a:r>
            <a:r>
              <a:rPr lang="en-US" sz="1600" dirty="0">
                <a:solidFill>
                  <a:srgbClr val="000096"/>
                </a:solidFill>
              </a:rPr>
              <a:t>&lt;</a:t>
            </a:r>
            <a:r>
              <a:rPr lang="en-US" sz="1600" b="1" dirty="0" err="1">
                <a:solidFill>
                  <a:srgbClr val="000096"/>
                </a:solidFill>
              </a:rPr>
              <a:t>HasTopicalCoverage</a:t>
            </a:r>
            <a:r>
              <a:rPr lang="en-US" sz="1600" dirty="0">
                <a:solidFill>
                  <a:srgbClr val="F5844C"/>
                </a:solidFill>
              </a:rPr>
              <a:t> </a:t>
            </a:r>
            <a:r>
              <a:rPr lang="en-US" sz="1600" dirty="0" err="1">
                <a:solidFill>
                  <a:srgbClr val="F5844C"/>
                </a:solidFill>
              </a:rPr>
              <a:t>typeOfClass</a:t>
            </a:r>
            <a:r>
              <a:rPr lang="en-US" sz="1600" dirty="0">
                <a:solidFill>
                  <a:srgbClr val="FF8040"/>
                </a:solidFill>
              </a:rPr>
              <a:t>=</a:t>
            </a:r>
            <a:r>
              <a:rPr lang="en-US" sz="1600" dirty="0">
                <a:solidFill>
                  <a:srgbClr val="993300"/>
                </a:solidFill>
              </a:rPr>
              <a:t>"</a:t>
            </a:r>
            <a:r>
              <a:rPr lang="en-US" sz="1600" dirty="0" err="1">
                <a:solidFill>
                  <a:srgbClr val="993300"/>
                </a:solidFill>
              </a:rPr>
              <a:t>TopicalCoverage</a:t>
            </a:r>
            <a:r>
              <a:rPr lang="en-US" sz="1600" dirty="0" smtClean="0">
                <a:solidFill>
                  <a:srgbClr val="993300"/>
                </a:solidFill>
              </a:rPr>
              <a:t>"</a:t>
            </a:r>
            <a:r>
              <a:rPr lang="en-US" sz="16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1600" b="1" dirty="0" smtClean="0">
                <a:solidFill>
                  <a:srgbClr val="000000"/>
                </a:solidFill>
              </a:rPr>
              <a:t>IdTopicalCoverage</a:t>
            </a:r>
            <a:r>
              <a:rPr lang="en-US" sz="1600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         </a:t>
            </a:r>
            <a:r>
              <a:rPr lang="en-US" sz="1600" dirty="0" smtClean="0">
                <a:solidFill>
                  <a:srgbClr val="000096"/>
                </a:solidFill>
              </a:rPr>
              <a:t>&lt;/</a:t>
            </a:r>
            <a:r>
              <a:rPr lang="en-US" sz="1600" dirty="0" err="1">
                <a:solidFill>
                  <a:srgbClr val="000096"/>
                </a:solidFill>
              </a:rPr>
              <a:t>HasTopicalCoverage</a:t>
            </a:r>
            <a:r>
              <a:rPr lang="en-US" sz="1600" dirty="0">
                <a:solidFill>
                  <a:srgbClr val="000096"/>
                </a:solidFill>
              </a:rPr>
              <a:t>&gt;</a:t>
            </a:r>
            <a:r>
              <a:rPr lang="en-US" sz="1600" dirty="0">
                <a:solidFill>
                  <a:srgbClr val="000000"/>
                </a:solidFill>
              </a:rPr>
              <a:t>       </a:t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96"/>
                </a:solidFill>
              </a:rPr>
              <a:t>&lt;/</a:t>
            </a:r>
            <a:r>
              <a:rPr lang="en-US" sz="1600" dirty="0">
                <a:solidFill>
                  <a:srgbClr val="000096"/>
                </a:solidFill>
              </a:rPr>
              <a:t>Coverage&gt;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04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Topical - Keywords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21"/>
          <a:stretch/>
        </p:blipFill>
        <p:spPr>
          <a:xfrm>
            <a:off x="0" y="504497"/>
            <a:ext cx="9144000" cy="115068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007476"/>
            <a:ext cx="959541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96"/>
                </a:solidFill>
              </a:rPr>
              <a:t>&lt;</a:t>
            </a:r>
            <a:r>
              <a:rPr lang="en-US" sz="2400" dirty="0" err="1">
                <a:solidFill>
                  <a:srgbClr val="000096"/>
                </a:solidFill>
              </a:rPr>
              <a:t>TopicalCoverage</a:t>
            </a:r>
            <a:r>
              <a:rPr lang="en-US" sz="2400" dirty="0">
                <a:solidFill>
                  <a:srgbClr val="000096"/>
                </a:solidFill>
              </a:rPr>
              <a:t>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&lt;Agency&gt;</a:t>
            </a:r>
            <a:r>
              <a:rPr lang="en-US" sz="2400" dirty="0">
                <a:solidFill>
                  <a:srgbClr val="000000"/>
                </a:solidFill>
              </a:rPr>
              <a:t>dagstuhl17423.ddialliance.org</a:t>
            </a:r>
            <a:r>
              <a:rPr lang="en-US" sz="2400" dirty="0">
                <a:solidFill>
                  <a:srgbClr val="000096"/>
                </a:solidFill>
              </a:rPr>
              <a:t>&lt;/Agency&gt;</a:t>
            </a:r>
            <a:r>
              <a:rPr lang="en-US" sz="2400" dirty="0">
                <a:solidFill>
                  <a:srgbClr val="000000"/>
                </a:solidFill>
              </a:rPr>
              <a:t>       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&lt;Version&gt;</a:t>
            </a:r>
            <a:r>
              <a:rPr lang="en-US" sz="24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96"/>
                </a:solidFill>
              </a:rPr>
              <a:t>&lt;/Version&gt;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&lt;Id&gt;</a:t>
            </a:r>
            <a:r>
              <a:rPr lang="en-US" sz="2800" b="1" dirty="0">
                <a:solidFill>
                  <a:srgbClr val="000000"/>
                </a:solidFill>
              </a:rPr>
              <a:t>IdTopicalCoverage</a:t>
            </a:r>
            <a:r>
              <a:rPr lang="en-US" sz="2400" dirty="0">
                <a:solidFill>
                  <a:srgbClr val="000096"/>
                </a:solidFill>
              </a:rPr>
              <a:t>&lt;/Id&gt;</a:t>
            </a:r>
            <a:r>
              <a:rPr lang="en-US" sz="2400" dirty="0">
                <a:solidFill>
                  <a:srgbClr val="000000"/>
                </a:solidFill>
              </a:rPr>
              <a:t>       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Attitudes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Defence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Economic policy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Elections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Environment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Ethnic groups</a:t>
            </a:r>
            <a:r>
              <a:rPr lang="en-US" sz="2400" dirty="0">
                <a:solidFill>
                  <a:srgbClr val="000096"/>
                </a:solidFill>
              </a:rPr>
              <a:t>&lt;/Content&gt;&lt;/Keyword&gt;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</a:t>
            </a:r>
            <a:r>
              <a:rPr lang="en-US" sz="2400" dirty="0">
                <a:solidFill>
                  <a:srgbClr val="000096"/>
                </a:solidFill>
              </a:rPr>
              <a:t>&lt;Keyword&gt;&lt;Content&gt;</a:t>
            </a:r>
            <a:r>
              <a:rPr lang="en-US" sz="2400" dirty="0">
                <a:solidFill>
                  <a:srgbClr val="000000"/>
                </a:solidFill>
              </a:rPr>
              <a:t>Immigration</a:t>
            </a:r>
            <a:r>
              <a:rPr lang="en-US" sz="2400" dirty="0">
                <a:solidFill>
                  <a:srgbClr val="000096"/>
                </a:solidFill>
              </a:rPr>
              <a:t>&lt;/Content&gt;&lt;/Keyword</a:t>
            </a:r>
            <a:r>
              <a:rPr lang="en-US" sz="24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0750" y="5312389"/>
            <a:ext cx="96372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rgbClr val="000096"/>
                </a:solidFill>
              </a:rPr>
              <a:t>…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30999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is of type </a:t>
            </a:r>
            <a:r>
              <a:rPr lang="en-US" dirty="0" err="1" smtClean="0"/>
              <a:t>ExternalControlledVocabularyEntry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4370" y="555484"/>
            <a:ext cx="779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6"/>
                </a:solidFill>
              </a:rPr>
              <a:t>&lt;Keyword&gt;&lt;</a:t>
            </a:r>
            <a:r>
              <a:rPr lang="en-US" sz="2800" dirty="0">
                <a:solidFill>
                  <a:srgbClr val="000096"/>
                </a:solidFill>
              </a:rPr>
              <a:t>Content&gt;</a:t>
            </a:r>
            <a:r>
              <a:rPr lang="en-US" sz="2800" dirty="0">
                <a:solidFill>
                  <a:srgbClr val="000000"/>
                </a:solidFill>
              </a:rPr>
              <a:t>Defence</a:t>
            </a:r>
            <a:r>
              <a:rPr lang="en-US" dirty="0">
                <a:solidFill>
                  <a:srgbClr val="000096"/>
                </a:solidFill>
              </a:rPr>
              <a:t>&lt;/Content&gt;&lt;/Keyword&gt;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9" y="1240345"/>
            <a:ext cx="8391411" cy="5456013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1440" y="5049520"/>
            <a:ext cx="8808720" cy="125984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saw this </a:t>
            </a:r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2"/>
          <a:stretch/>
        </p:blipFill>
        <p:spPr>
          <a:xfrm>
            <a:off x="91440" y="4433922"/>
            <a:ext cx="8391411" cy="222595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-112135" y="4488410"/>
            <a:ext cx="8798560" cy="62992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40" y="1997839"/>
            <a:ext cx="8981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>
                <a:solidFill>
                  <a:srgbClr val="000096"/>
                </a:solidFill>
              </a:rPr>
              <a:t>Term&gt;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</a:t>
            </a:r>
            <a:r>
              <a:rPr lang="en-US" dirty="0">
                <a:solidFill>
                  <a:srgbClr val="000096"/>
                </a:solidFill>
              </a:rPr>
              <a:t>&lt;Content&gt;</a:t>
            </a:r>
          </a:p>
          <a:p>
            <a:r>
              <a:rPr lang="en-US" b="1" dirty="0" smtClean="0">
                <a:solidFill>
                  <a:srgbClr val="000096"/>
                </a:solidFill>
              </a:rPr>
              <a:t>      </a:t>
            </a:r>
            <a:r>
              <a:rPr lang="en-US" b="1" dirty="0" err="1">
                <a:solidFill>
                  <a:srgbClr val="000000"/>
                </a:solidFill>
              </a:rPr>
              <a:t>cro:Archivist</a:t>
            </a:r>
            <a:r>
              <a:rPr lang="en-US" b="1" dirty="0">
                <a:solidFill>
                  <a:srgbClr val="000000"/>
                </a:solidFill>
              </a:rPr>
              <a:t> Role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96"/>
                </a:solidFill>
              </a:rPr>
              <a:t>&lt;/Content&gt;</a:t>
            </a:r>
          </a:p>
          <a:p>
            <a:r>
              <a:rPr lang="en-US" dirty="0">
                <a:solidFill>
                  <a:srgbClr val="000096"/>
                </a:solidFill>
              </a:rPr>
              <a:t>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>
                <a:solidFill>
                  <a:srgbClr val="000096"/>
                </a:solidFill>
              </a:rPr>
              <a:t>Uri&gt;</a:t>
            </a:r>
            <a:r>
              <a:rPr lang="en-US" sz="2400" b="1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en-US" sz="2400" b="1" dirty="0" smtClean="0">
                <a:solidFill>
                  <a:srgbClr val="000000"/>
                </a:solidFill>
                <a:hlinkClick r:id="rId3"/>
              </a:rPr>
              <a:t>github.com/openrif/contribution-ontology/blob/master/diagrams/ContributionRoleHierarchy.png     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Uri&gt;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Term&gt;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28950" y="1306551"/>
            <a:ext cx="4909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Term is of type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ExternalControlledVocabularyEntry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“External”      </a:t>
            </a:r>
            <a:r>
              <a:rPr lang="en-US" dirty="0" smtClean="0">
                <a:hlinkClick r:id="rId2"/>
              </a:rPr>
              <a:t>ControlledVocabulary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71" y="1769921"/>
            <a:ext cx="8085521" cy="42904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8896" y="937549"/>
            <a:ext cx="8588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URI could be a DDI4 URN, indicating a shared (reusable) vocabulary described in DDI4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Topical – Topics (Subjects)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32"/>
          <a:stretch/>
        </p:blipFill>
        <p:spPr>
          <a:xfrm>
            <a:off x="0" y="504497"/>
            <a:ext cx="9144000" cy="15029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55183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96"/>
                </a:solidFill>
              </a:rPr>
              <a:t>&lt;</a:t>
            </a:r>
            <a:r>
              <a:rPr lang="en-US" sz="2800" dirty="0">
                <a:solidFill>
                  <a:srgbClr val="000096"/>
                </a:solidFill>
              </a:rPr>
              <a:t>Subject&gt;&lt;Content&gt;</a:t>
            </a:r>
            <a:r>
              <a:rPr lang="en-US" sz="2800" dirty="0">
                <a:solidFill>
                  <a:srgbClr val="000000"/>
                </a:solidFill>
              </a:rPr>
              <a:t>Politics</a:t>
            </a:r>
            <a:r>
              <a:rPr lang="en-US" sz="2800" dirty="0">
                <a:solidFill>
                  <a:srgbClr val="000096"/>
                </a:solidFill>
              </a:rPr>
              <a:t>&lt;/Content&gt;&lt;/Subject&gt;</a:t>
            </a:r>
            <a:r>
              <a:rPr lang="en-US" sz="2800" dirty="0">
                <a:solidFill>
                  <a:srgbClr val="000000"/>
                </a:solidFill>
              </a:rPr>
              <a:t/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96"/>
                </a:solidFill>
              </a:rPr>
              <a:t>&lt;</a:t>
            </a:r>
            <a:r>
              <a:rPr lang="en-US" sz="2800" dirty="0">
                <a:solidFill>
                  <a:srgbClr val="000096"/>
                </a:solidFill>
              </a:rPr>
              <a:t>Subject</a:t>
            </a:r>
            <a:r>
              <a:rPr lang="en-US" sz="28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2800" dirty="0">
                <a:solidFill>
                  <a:srgbClr val="000096"/>
                </a:solidFill>
              </a:rPr>
              <a:t> </a:t>
            </a:r>
            <a:r>
              <a:rPr lang="en-US" sz="2800" dirty="0" smtClean="0">
                <a:solidFill>
                  <a:srgbClr val="000096"/>
                </a:solidFill>
              </a:rPr>
              <a:t>       &lt;</a:t>
            </a:r>
            <a:r>
              <a:rPr lang="en-US" sz="2800" dirty="0">
                <a:solidFill>
                  <a:srgbClr val="000096"/>
                </a:solidFill>
              </a:rPr>
              <a:t>Content&gt;</a:t>
            </a:r>
            <a:r>
              <a:rPr lang="en-US" sz="2800" dirty="0">
                <a:solidFill>
                  <a:srgbClr val="000000"/>
                </a:solidFill>
              </a:rPr>
              <a:t>Election and Campaign Studies</a:t>
            </a:r>
            <a:r>
              <a:rPr lang="en-US" sz="2800" dirty="0">
                <a:solidFill>
                  <a:srgbClr val="000096"/>
                </a:solidFill>
              </a:rPr>
              <a:t>&lt;/Content</a:t>
            </a:r>
            <a:r>
              <a:rPr lang="en-US" sz="28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2800" dirty="0" smtClean="0">
                <a:solidFill>
                  <a:srgbClr val="000096"/>
                </a:solidFill>
              </a:rPr>
              <a:t>    &lt;/</a:t>
            </a:r>
            <a:r>
              <a:rPr lang="en-US" sz="2800" dirty="0">
                <a:solidFill>
                  <a:srgbClr val="000096"/>
                </a:solidFill>
              </a:rPr>
              <a:t>Subject&gt;</a:t>
            </a:r>
            <a:r>
              <a:rPr lang="en-US" sz="2800" dirty="0">
                <a:solidFill>
                  <a:srgbClr val="000000"/>
                </a:solidFill>
              </a:rPr>
              <a:t/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96"/>
                </a:solidFill>
              </a:rPr>
              <a:t>&lt;/</a:t>
            </a:r>
            <a:r>
              <a:rPr lang="en-US" sz="2800" dirty="0" err="1">
                <a:solidFill>
                  <a:srgbClr val="000096"/>
                </a:solidFill>
              </a:rPr>
              <a:t>TopicalCoverage</a:t>
            </a:r>
            <a:r>
              <a:rPr lang="en-US" sz="2800" dirty="0">
                <a:solidFill>
                  <a:srgbClr val="000096"/>
                </a:solidFill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91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Temporal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68" r="69114" b="16583"/>
          <a:stretch/>
        </p:blipFill>
        <p:spPr>
          <a:xfrm>
            <a:off x="0" y="504497"/>
            <a:ext cx="2824223" cy="3057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714062"/>
            <a:ext cx="922502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TemporalCoverage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 err="1">
                <a:solidFill>
                  <a:srgbClr val="000000"/>
                </a:solidFill>
              </a:rPr>
              <a:t>IdTemporalCoverage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2013/2014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b="1" dirty="0">
                <a:solidFill>
                  <a:srgbClr val="000000"/>
                </a:solidFill>
              </a:rPr>
              <a:t>Time Period(s</a:t>
            </a:r>
            <a:r>
              <a:rPr lang="en-US" b="1" dirty="0" smtClean="0">
                <a:solidFill>
                  <a:srgbClr val="000000"/>
                </a:solidFill>
              </a:rPr>
              <a:t>)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>
                <a:solidFill>
                  <a:srgbClr val="000096"/>
                </a:solidFill>
              </a:rPr>
              <a:t>Content&gt;&lt;/Subject&gt;&lt;/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           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2013-09-01/2013-09-06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Data Collection Time Period(s)</a:t>
            </a:r>
            <a:r>
              <a:rPr lang="en-US" sz="1200" dirty="0">
                <a:solidFill>
                  <a:srgbClr val="000096"/>
                </a:solidFill>
              </a:rPr>
              <a:t>&lt;/Content&gt;&lt;/Subject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2016_10_05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Codebook Download</a:t>
            </a:r>
            <a:r>
              <a:rPr lang="en-US" sz="1200" dirty="0">
                <a:solidFill>
                  <a:srgbClr val="000096"/>
                </a:solidFill>
              </a:rPr>
              <a:t>&lt;/Content&gt;&lt;/Subject&gt;&lt;/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2010_10_13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Metadata Production</a:t>
            </a:r>
            <a:r>
              <a:rPr lang="en-US" sz="1200" dirty="0">
                <a:solidFill>
                  <a:srgbClr val="000096"/>
                </a:solidFill>
              </a:rPr>
              <a:t>&lt;/Content&gt;&lt;/Subject&gt;&lt;/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2013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Title</a:t>
            </a:r>
            <a:r>
              <a:rPr lang="en-US" sz="1200" dirty="0">
                <a:solidFill>
                  <a:srgbClr val="000096"/>
                </a:solidFill>
              </a:rPr>
              <a:t>&lt;/Content&gt;&lt;/Subject&gt;&lt;/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2014-02-28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Production Date</a:t>
            </a:r>
            <a:r>
              <a:rPr lang="en-US" sz="1200" dirty="0">
                <a:solidFill>
                  <a:srgbClr val="000096"/>
                </a:solidFill>
              </a:rPr>
              <a:t>&lt;/Content&gt;&lt;/Subject&gt;&lt;/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           &lt;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400" b="1" dirty="0">
                <a:solidFill>
                  <a:srgbClr val="000000"/>
                </a:solidFill>
              </a:rPr>
              <a:t>2013-09-06/2014-01-06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IsoDate</a:t>
            </a:r>
            <a:r>
              <a:rPr lang="en-US" sz="1200" dirty="0">
                <a:solidFill>
                  <a:srgbClr val="000096"/>
                </a:solidFill>
              </a:rPr>
              <a:t>&gt;&lt;Subject&gt;&lt;Content&gt;</a:t>
            </a:r>
            <a:r>
              <a:rPr lang="en-US" sz="1400" b="1" dirty="0">
                <a:solidFill>
                  <a:srgbClr val="000000"/>
                </a:solidFill>
              </a:rPr>
              <a:t>Data </a:t>
            </a:r>
            <a:r>
              <a:rPr lang="en-US" sz="1400" b="1" dirty="0" smtClean="0">
                <a:solidFill>
                  <a:srgbClr val="000000"/>
                </a:solidFill>
              </a:rPr>
              <a:t>Collection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>
                <a:solidFill>
                  <a:srgbClr val="000096"/>
                </a:solidFill>
              </a:rPr>
              <a:t>Content&gt;&lt;/Subject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CoverageDate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TemporalCoverage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113" y="199992"/>
            <a:ext cx="1760373" cy="335309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906" y="148545"/>
            <a:ext cx="3284505" cy="1112616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17" y="1355366"/>
            <a:ext cx="4404742" cy="1158340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411" y="1809848"/>
            <a:ext cx="2278577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- Spatial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NADDI 2018, Washington, D.C.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" y="1091288"/>
            <a:ext cx="2789162" cy="34293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" y="504497"/>
            <a:ext cx="1943268" cy="58679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6978" y="1624969"/>
            <a:ext cx="90570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SpatialCoverage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dirty="0" err="1">
                <a:solidFill>
                  <a:srgbClr val="000000"/>
                </a:solidFill>
              </a:rPr>
              <a:t>IdSpatialCoverage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SpatialAreaCode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dirty="0">
                <a:solidFill>
                  <a:srgbClr val="000096"/>
                </a:solidFill>
              </a:rPr>
              <a:t>Content&gt;</a:t>
            </a:r>
            <a:r>
              <a:rPr lang="en-US" b="1" dirty="0">
                <a:solidFill>
                  <a:srgbClr val="000000"/>
                </a:solidFill>
              </a:rPr>
              <a:t>AU</a:t>
            </a:r>
            <a:r>
              <a:rPr lang="en-US" dirty="0">
                <a:solidFill>
                  <a:srgbClr val="000096"/>
                </a:solidFill>
              </a:rPr>
              <a:t>&lt;/Content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 &lt;</a:t>
            </a:r>
            <a:r>
              <a:rPr lang="en-US" dirty="0" err="1">
                <a:solidFill>
                  <a:srgbClr val="000096"/>
                </a:solidFill>
              </a:rPr>
              <a:t>ControlledVocabularyName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ISO3166-1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ControlledVocabularyName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&lt;/</a:t>
            </a:r>
            <a:r>
              <a:rPr lang="en-US" dirty="0" err="1">
                <a:solidFill>
                  <a:srgbClr val="000096"/>
                </a:solidFill>
              </a:rPr>
              <a:t>SpatialAreaCode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endParaRPr lang="en-US" dirty="0">
              <a:solidFill>
                <a:srgbClr val="000096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LowestGeographicUnitTypeCovered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"UnitType"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>
                <a:solidFill>
                  <a:srgbClr val="000000"/>
                </a:solidFill>
              </a:rPr>
              <a:t>IdNationUnit</a:t>
            </a:r>
            <a:r>
              <a:rPr lang="en-US" dirty="0">
                <a:solidFill>
                  <a:srgbClr val="000000"/>
                </a:solidFill>
              </a:rPr>
              <a:t>:1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LowestGeographicUnitTypeCovered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IncludesGeographicUnit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GeographicUnit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>
                <a:solidFill>
                  <a:srgbClr val="000000"/>
                </a:solidFill>
              </a:rPr>
              <a:t>GeogUnit_1</a:t>
            </a:r>
            <a:r>
              <a:rPr lang="en-US" dirty="0">
                <a:solidFill>
                  <a:srgbClr val="000000"/>
                </a:solidFill>
              </a:rPr>
              <a:t>:1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IncludesGeographicUnit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SpatialCoverage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43350" y="3027882"/>
            <a:ext cx="363477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Using ISO code for Australia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28950" y="4164125"/>
            <a:ext cx="600856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Referencing reusable “nation”  and “Australia”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4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- Spatial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NADDI 2018, Washington, D.C.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" y="3260279"/>
            <a:ext cx="2789162" cy="34293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621566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GeographicUnit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b="1" dirty="0">
                <a:solidFill>
                  <a:srgbClr val="000000"/>
                </a:solidFill>
              </a:rPr>
              <a:t>GeoUnit_1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&lt;Name&gt;&lt;Content&gt;</a:t>
            </a:r>
            <a:r>
              <a:rPr lang="en-US" b="1" dirty="0">
                <a:solidFill>
                  <a:srgbClr val="000000"/>
                </a:solidFill>
              </a:rPr>
              <a:t>Australia</a:t>
            </a:r>
            <a:r>
              <a:rPr lang="en-US" dirty="0">
                <a:solidFill>
                  <a:srgbClr val="000096"/>
                </a:solidFill>
              </a:rPr>
              <a:t>&lt;/Content&gt;&lt;/Name&gt;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HasUnitType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"UnitType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URN:DDI:dagstuhl17423.ddialliance.org:IdNationUnit:1</a:t>
            </a:r>
          </a:p>
          <a:p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HasUnitType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GeographicUnit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8" y="504497"/>
            <a:ext cx="1943268" cy="5867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1170627"/>
            <a:ext cx="73209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&lt;UnitType&gt;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b="1" dirty="0" err="1">
                <a:solidFill>
                  <a:srgbClr val="000000"/>
                </a:solidFill>
              </a:rPr>
              <a:t>IdNationUnit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&lt;Name&gt;&lt;Content&gt;</a:t>
            </a:r>
            <a:r>
              <a:rPr lang="en-US" b="1" dirty="0">
                <a:solidFill>
                  <a:srgbClr val="000000"/>
                </a:solidFill>
              </a:rPr>
              <a:t>Nation</a:t>
            </a:r>
            <a:r>
              <a:rPr lang="en-US" dirty="0">
                <a:solidFill>
                  <a:srgbClr val="000096"/>
                </a:solidFill>
              </a:rPr>
              <a:t>&lt;/Content&gt;&lt;/Name&gt;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&lt;/UnitType&gt;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50753" y="755858"/>
            <a:ext cx="488601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Reusable documentation for “Nation”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8371" y="2940994"/>
            <a:ext cx="517744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Reusable documentation for “Australia” as a Nation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4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Australian Election Study, 2013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16003" y="6122901"/>
            <a:ext cx="751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Used by </a:t>
            </a:r>
            <a:r>
              <a:rPr lang="en-US" sz="900" dirty="0"/>
              <a:t>permission from: </a:t>
            </a:r>
            <a:r>
              <a:rPr lang="en-US" sz="900" dirty="0">
                <a:hlinkClick r:id="rId3"/>
              </a:rPr>
              <a:t>https://</a:t>
            </a:r>
            <a:r>
              <a:rPr lang="en-US" sz="900" dirty="0" smtClean="0">
                <a:hlinkClick r:id="rId3"/>
              </a:rPr>
              <a:t>www.australianelectionstudy.org/voter_studies.html</a:t>
            </a:r>
            <a:r>
              <a:rPr lang="en-US" sz="900" dirty="0" smtClean="0"/>
              <a:t> </a:t>
            </a:r>
            <a:endParaRPr lang="en-US" sz="900" dirty="0"/>
          </a:p>
          <a:p>
            <a:r>
              <a:rPr lang="en-US" sz="900" dirty="0" smtClean="0">
                <a:hlinkClick r:id="rId4"/>
              </a:rPr>
              <a:t>http://nesstar.ada.edu.au/webview/velocity?study=http</a:t>
            </a:r>
            <a:r>
              <a:rPr lang="en-US" sz="900" dirty="0">
                <a:hlinkClick r:id="rId4"/>
              </a:rPr>
              <a:t>://</a:t>
            </a:r>
            <a:r>
              <a:rPr lang="en-US" sz="900" dirty="0" smtClean="0">
                <a:hlinkClick r:id="rId4"/>
              </a:rPr>
              <a:t>150.203.254.120:80/obj/fStudy/au.edu.anu.ada.ddi.01259&amp;format=pdf&amp;mode=transform&amp;s&amp;gs</a:t>
            </a:r>
            <a:r>
              <a:rPr lang="en-US" sz="900" dirty="0" smtClean="0"/>
              <a:t>  </a:t>
            </a:r>
            <a:endParaRPr lang="en-US" sz="9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641796"/>
            <a:ext cx="7316017" cy="53134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0362" y="4451567"/>
            <a:ext cx="5323124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Original documentation in DDI2 (Nesstar)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9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– resource discovery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844952"/>
            <a:ext cx="8672332" cy="5814927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Properties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subtitle</a:t>
            </a:r>
          </a:p>
          <a:p>
            <a:r>
              <a:rPr lang="en-US" dirty="0" err="1" smtClean="0"/>
              <a:t>alternativeTitle</a:t>
            </a:r>
            <a:endParaRPr lang="en-US" dirty="0" smtClean="0"/>
          </a:p>
          <a:p>
            <a:r>
              <a:rPr lang="en-US" dirty="0" smtClean="0"/>
              <a:t>creator</a:t>
            </a:r>
          </a:p>
          <a:p>
            <a:r>
              <a:rPr lang="en-US" dirty="0" smtClean="0"/>
              <a:t>publisher</a:t>
            </a:r>
          </a:p>
          <a:p>
            <a:r>
              <a:rPr lang="en-US" dirty="0" smtClean="0"/>
              <a:t>contributor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err="1" smtClean="0"/>
              <a:t>languageOfObject</a:t>
            </a:r>
            <a:endParaRPr lang="en-US" dirty="0" smtClean="0"/>
          </a:p>
          <a:p>
            <a:r>
              <a:rPr lang="en-US" dirty="0" smtClean="0"/>
              <a:t>Identifier</a:t>
            </a:r>
          </a:p>
          <a:p>
            <a:r>
              <a:rPr lang="en-US" dirty="0" smtClean="0"/>
              <a:t>copyright</a:t>
            </a:r>
          </a:p>
          <a:p>
            <a:r>
              <a:rPr lang="en-US" dirty="0" err="1" smtClean="0"/>
              <a:t>typeOfResource</a:t>
            </a:r>
            <a:endParaRPr lang="en-US" dirty="0" smtClean="0"/>
          </a:p>
          <a:p>
            <a:r>
              <a:rPr lang="en-US" dirty="0" err="1" smtClean="0"/>
              <a:t>informationSource</a:t>
            </a:r>
            <a:endParaRPr lang="en-US" dirty="0" smtClean="0"/>
          </a:p>
          <a:p>
            <a:r>
              <a:rPr lang="en-US" dirty="0" err="1" smtClean="0"/>
              <a:t>versionIdentification</a:t>
            </a:r>
            <a:endParaRPr lang="en-US" dirty="0" smtClean="0"/>
          </a:p>
          <a:p>
            <a:r>
              <a:rPr lang="en-US" dirty="0" err="1" smtClean="0"/>
              <a:t>versioningAgent</a:t>
            </a:r>
            <a:endParaRPr lang="en-US" dirty="0" smtClean="0"/>
          </a:p>
          <a:p>
            <a:r>
              <a:rPr lang="en-US" dirty="0" smtClean="0"/>
              <a:t>abstract</a:t>
            </a:r>
          </a:p>
          <a:p>
            <a:r>
              <a:rPr lang="en-US" dirty="0" err="1" smtClean="0"/>
              <a:t>relatedResource</a:t>
            </a:r>
            <a:endParaRPr lang="en-US" dirty="0" smtClean="0"/>
          </a:p>
          <a:p>
            <a:r>
              <a:rPr lang="en-US" dirty="0" smtClean="0"/>
              <a:t>provenance</a:t>
            </a:r>
          </a:p>
          <a:p>
            <a:r>
              <a:rPr lang="en-US" dirty="0" smtClean="0"/>
              <a:t>rights</a:t>
            </a:r>
          </a:p>
          <a:p>
            <a:r>
              <a:rPr lang="en-US" dirty="0" err="1" smtClean="0"/>
              <a:t>recordCreationDate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ecordLastRevisionDate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5106"/>
            <a:ext cx="4564776" cy="10897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224" y="3667499"/>
            <a:ext cx="8663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 err="1">
                <a:solidFill>
                  <a:srgbClr val="000096"/>
                </a:solidFill>
              </a:rPr>
              <a:t>TypeOfResource</a:t>
            </a:r>
            <a:r>
              <a:rPr lang="en-US" dirty="0">
                <a:solidFill>
                  <a:srgbClr val="000096"/>
                </a:solidFill>
              </a:rPr>
              <a:t>&gt;&lt;Content&gt;</a:t>
            </a:r>
            <a:r>
              <a:rPr lang="en-US" b="1" dirty="0">
                <a:solidFill>
                  <a:srgbClr val="000000"/>
                </a:solidFill>
              </a:rPr>
              <a:t>Australian Election Study</a:t>
            </a:r>
            <a:r>
              <a:rPr lang="en-US" dirty="0">
                <a:solidFill>
                  <a:srgbClr val="000096"/>
                </a:solidFill>
              </a:rPr>
              <a:t>&lt;/Content&gt;&lt;/</a:t>
            </a:r>
            <a:r>
              <a:rPr lang="en-US" dirty="0" err="1">
                <a:solidFill>
                  <a:srgbClr val="000096"/>
                </a:solidFill>
              </a:rPr>
              <a:t>TypeOfResource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4" y="470196"/>
            <a:ext cx="5014395" cy="48010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6553" y="958829"/>
            <a:ext cx="88616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Title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&lt;</a:t>
            </a:r>
            <a:r>
              <a:rPr lang="en-US" dirty="0" err="1">
                <a:solidFill>
                  <a:srgbClr val="000096"/>
                </a:solidFill>
              </a:rPr>
              <a:t>LanguageSpecificString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Australian Election Study, 2013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LanguageSpecificString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Title&gt;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401" y="4163513"/>
            <a:ext cx="8111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 err="1">
                <a:solidFill>
                  <a:srgbClr val="000096"/>
                </a:solidFill>
              </a:rPr>
              <a:t>LocalId</a:t>
            </a:r>
            <a:r>
              <a:rPr lang="en-US" dirty="0">
                <a:solidFill>
                  <a:srgbClr val="000096"/>
                </a:solidFill>
              </a:rPr>
              <a:t>&gt;&lt;</a:t>
            </a:r>
            <a:r>
              <a:rPr lang="en-US" dirty="0" err="1">
                <a:solidFill>
                  <a:srgbClr val="000096"/>
                </a:solidFill>
              </a:rPr>
              <a:t>LocalIdValue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au.edu.anu.ada.ddi.01259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LocalIdValue</a:t>
            </a:r>
            <a:r>
              <a:rPr lang="en-US" dirty="0">
                <a:solidFill>
                  <a:srgbClr val="000096"/>
                </a:solidFill>
              </a:rPr>
              <a:t>&gt;&lt;/</a:t>
            </a:r>
            <a:r>
              <a:rPr lang="en-US" dirty="0" err="1">
                <a:solidFill>
                  <a:srgbClr val="000096"/>
                </a:solidFill>
              </a:rPr>
              <a:t>LocalId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66"/>
            <a:ext cx="9144000" cy="2953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684819"/>
            <a:ext cx="90398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6400"/>
                </a:solidFill>
              </a:rPr>
              <a:t>&lt;!-- IdVarA4 --&gt;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>
                <a:solidFill>
                  <a:srgbClr val="000096"/>
                </a:solidFill>
              </a:rPr>
              <a:t>Name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b="1" dirty="0">
                <a:solidFill>
                  <a:srgbClr val="000000"/>
                </a:solidFill>
              </a:rPr>
              <a:t>a4</a:t>
            </a:r>
            <a:r>
              <a:rPr lang="en-US" sz="1200" dirty="0">
                <a:solidFill>
                  <a:srgbClr val="000096"/>
                </a:solidFill>
              </a:rPr>
              <a:t>&lt;/Content&gt;&lt;/Name&gt;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DisplayLabel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&lt;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A4. Interest in election campaign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DisplayLabel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HasIntendedDataType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dirty="0">
                <a:solidFill>
                  <a:srgbClr val="000000"/>
                </a:solidFill>
              </a:rPr>
              <a:t>integer</a:t>
            </a:r>
            <a:r>
              <a:rPr lang="en-US" sz="1200" dirty="0">
                <a:solidFill>
                  <a:srgbClr val="000096"/>
                </a:solidFill>
              </a:rPr>
              <a:t>&lt;/Content&gt;&lt;Uri&gt;</a:t>
            </a:r>
            <a:r>
              <a:rPr lang="en-US" sz="1200" dirty="0">
                <a:solidFill>
                  <a:srgbClr val="000000"/>
                </a:solidFill>
              </a:rPr>
              <a:t>https://www.w3.org/TR/xmlschema-2/#integer</a:t>
            </a:r>
            <a:r>
              <a:rPr lang="en-US" sz="1200" dirty="0">
                <a:solidFill>
                  <a:srgbClr val="000096"/>
                </a:solidFill>
              </a:rPr>
              <a:t>&lt;/Uri&gt;&lt;/HasIntendedDataType&gt;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SubstantiveValueDomain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URN:DDI:dagstuhl17423.ddialliance.org:IdSubA4:1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SentinelValueDomain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URN:DDI:dagstuhl17423.ddialliance.org:IdSenMinus1:1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RepresentedQuestion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URN:DDI:dagstuhl17423.ddialliance.org:IdQuestA4:1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215402"/>
            <a:ext cx="220284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Name and Label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66"/>
            <a:ext cx="9144000" cy="2953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684819"/>
            <a:ext cx="90398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6400"/>
                </a:solidFill>
              </a:rPr>
              <a:t>&lt;!-- IdVarA4 --&gt;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>
                <a:solidFill>
                  <a:srgbClr val="000096"/>
                </a:solidFill>
              </a:rPr>
              <a:t>Name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a4</a:t>
            </a:r>
            <a:r>
              <a:rPr lang="en-US" sz="1200" dirty="0">
                <a:solidFill>
                  <a:srgbClr val="000096"/>
                </a:solidFill>
              </a:rPr>
              <a:t>&lt;/Content&gt;&lt;/Name&gt;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DisplayLabel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&lt;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A4. Interest in election campaign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DisplayLabel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b="1" dirty="0" err="1">
                <a:solidFill>
                  <a:srgbClr val="000096"/>
                </a:solidFill>
              </a:rPr>
              <a:t>HasIntendedDataType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b="1" dirty="0">
                <a:solidFill>
                  <a:srgbClr val="000000"/>
                </a:solidFill>
              </a:rPr>
              <a:t>integer</a:t>
            </a:r>
            <a:r>
              <a:rPr lang="en-US" sz="1200" dirty="0">
                <a:solidFill>
                  <a:srgbClr val="000096"/>
                </a:solidFill>
              </a:rPr>
              <a:t>&lt;/Content&gt;&lt;Uri&gt;</a:t>
            </a:r>
            <a:r>
              <a:rPr lang="en-US" sz="1200" dirty="0">
                <a:solidFill>
                  <a:srgbClr val="000000"/>
                </a:solidFill>
              </a:rPr>
              <a:t>https://www.w3.org/TR/xmlschema-2/#integer</a:t>
            </a:r>
            <a:r>
              <a:rPr lang="en-US" sz="1200" dirty="0">
                <a:solidFill>
                  <a:srgbClr val="000096"/>
                </a:solidFill>
              </a:rPr>
              <a:t>&lt;/Uri&gt;&lt;/HasIntendedDataType&gt;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SubstantiveValueDomain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URN:DDI:dagstuhl17423.ddialliance.org:IdSubA4:1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SentinelValueDomain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URN:DDI:dagstuhl17423.ddialliance.org:IdSenMinus1:1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RepresentedQuestion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URN:DDI:dagstuhl17423.ddialliance.org:IdQuestA4:1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215402"/>
            <a:ext cx="249004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Intended datatype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66"/>
            <a:ext cx="9144000" cy="2953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443293"/>
            <a:ext cx="903982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6400"/>
                </a:solidFill>
              </a:rPr>
              <a:t>&lt;!-- IdVarA4 --&gt;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>
                <a:solidFill>
                  <a:srgbClr val="000096"/>
                </a:solidFill>
              </a:rPr>
              <a:t>Name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a4</a:t>
            </a:r>
            <a:r>
              <a:rPr lang="en-US" sz="1200" dirty="0">
                <a:solidFill>
                  <a:srgbClr val="000096"/>
                </a:solidFill>
              </a:rPr>
              <a:t>&lt;/Content&gt;&lt;/Name&gt;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DisplayLabel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&lt;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A4. Interest in election campaign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DisplayLabel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HasIntendedDataType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integer</a:t>
            </a:r>
            <a:r>
              <a:rPr lang="en-US" sz="1200" dirty="0">
                <a:solidFill>
                  <a:srgbClr val="000096"/>
                </a:solidFill>
              </a:rPr>
              <a:t>&lt;/Content&gt;&lt;Uri&gt;</a:t>
            </a:r>
            <a:r>
              <a:rPr lang="en-US" sz="1200" dirty="0">
                <a:solidFill>
                  <a:srgbClr val="000000"/>
                </a:solidFill>
              </a:rPr>
              <a:t>https://www.w3.org/TR/xmlschema-2/#integer</a:t>
            </a:r>
            <a:r>
              <a:rPr lang="en-US" sz="1200" dirty="0">
                <a:solidFill>
                  <a:srgbClr val="000096"/>
                </a:solidFill>
              </a:rPr>
              <a:t>&lt;/Uri&gt;&lt;/HasIntendedDataType&gt;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b="1" dirty="0" err="1" smtClean="0">
                <a:solidFill>
                  <a:srgbClr val="000096"/>
                </a:solidFill>
              </a:rPr>
              <a:t>TakesSubstantiveValuesFrom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SubstantiveValueDomain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b="1" dirty="0" smtClean="0">
                <a:solidFill>
                  <a:srgbClr val="000000"/>
                </a:solidFill>
              </a:rPr>
              <a:t>URN:DDI:dagstuhl17423.ddialliance.org:IdSubA4:1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SentinelValueDomain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URN:DDI:dagstuhl17423.ddialliance.org:IdSenMinus1:1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RepresentedQuestion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URN:DDI:dagstuhl17423.ddialliance.org:IdQuestA4:1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43350" y="3933059"/>
            <a:ext cx="491205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Substantive value domain (ISO11404)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66"/>
            <a:ext cx="9144000" cy="2953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443293"/>
            <a:ext cx="903982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6400"/>
                </a:solidFill>
              </a:rPr>
              <a:t>&lt;!-- IdVarA4 --&gt;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>
                <a:solidFill>
                  <a:srgbClr val="000096"/>
                </a:solidFill>
              </a:rPr>
              <a:t>Name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a4</a:t>
            </a:r>
            <a:r>
              <a:rPr lang="en-US" sz="1200" dirty="0">
                <a:solidFill>
                  <a:srgbClr val="000096"/>
                </a:solidFill>
              </a:rPr>
              <a:t>&lt;/Content&gt;&lt;/Name&gt;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DisplayLabel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&lt;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A4. Interest in election campaign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DisplayLabel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HasIntendedDataType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integer</a:t>
            </a:r>
            <a:r>
              <a:rPr lang="en-US" sz="1200" dirty="0">
                <a:solidFill>
                  <a:srgbClr val="000096"/>
                </a:solidFill>
              </a:rPr>
              <a:t>&lt;/Content&gt;&lt;Uri&gt;</a:t>
            </a:r>
            <a:r>
              <a:rPr lang="en-US" sz="1200" dirty="0">
                <a:solidFill>
                  <a:srgbClr val="000000"/>
                </a:solidFill>
              </a:rPr>
              <a:t>https://www.w3.org/TR/xmlschema-2/#integer</a:t>
            </a:r>
            <a:r>
              <a:rPr lang="en-US" sz="1200" dirty="0">
                <a:solidFill>
                  <a:srgbClr val="000096"/>
                </a:solidFill>
              </a:rPr>
              <a:t>&lt;/Uri&gt;&lt;/HasIntendedDataType&gt;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b="1" dirty="0" err="1" smtClean="0">
                <a:solidFill>
                  <a:srgbClr val="000096"/>
                </a:solidFill>
              </a:rPr>
              <a:t>TakesSubstantiveValuesFrom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SubstantiveValueDomain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 smtClean="0">
                <a:solidFill>
                  <a:srgbClr val="000000"/>
                </a:solidFill>
              </a:rPr>
              <a:t>URN:DDI:dagstuhl17423.ddialliance.org:IdSubA4:1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b="1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SentinelValueDomain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URN:DDI:dagstuhl17423.ddialliance.org:IdSenMinus1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RepresentedQuestion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URN:DDI:dagstuhl17423.ddialliance.org:IdQuestA4:1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43350" y="3933059"/>
            <a:ext cx="440761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Sentinel value domain (ISO11404)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66"/>
            <a:ext cx="9144000" cy="2953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443293"/>
            <a:ext cx="903982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6400"/>
                </a:solidFill>
              </a:rPr>
              <a:t>&lt;!-- IdVarA4 --&gt;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>
                <a:solidFill>
                  <a:srgbClr val="000096"/>
                </a:solidFill>
              </a:rPr>
              <a:t>Name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a4</a:t>
            </a:r>
            <a:r>
              <a:rPr lang="en-US" sz="1200" dirty="0">
                <a:solidFill>
                  <a:srgbClr val="000096"/>
                </a:solidFill>
              </a:rPr>
              <a:t>&lt;/Content&gt;&lt;/Name&gt;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DisplayLabel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>
                <a:solidFill>
                  <a:srgbClr val="000096"/>
                </a:solidFill>
              </a:rPr>
              <a:t> </a:t>
            </a:r>
            <a:r>
              <a:rPr lang="en-US" sz="1200" dirty="0" smtClean="0">
                <a:solidFill>
                  <a:srgbClr val="000096"/>
                </a:solidFill>
              </a:rPr>
              <a:t>           &lt;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A4. Interest in election campaign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1200" dirty="0" smtClean="0">
                <a:solidFill>
                  <a:srgbClr val="000096"/>
                </a:solidFill>
              </a:rPr>
              <a:t>        &lt;/</a:t>
            </a:r>
            <a:r>
              <a:rPr lang="en-US" sz="1200" dirty="0" err="1">
                <a:solidFill>
                  <a:srgbClr val="000096"/>
                </a:solidFill>
              </a:rPr>
              <a:t>DisplayLabel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HasIntendedDataType</a:t>
            </a:r>
            <a:r>
              <a:rPr lang="en-US" sz="1200" dirty="0">
                <a:solidFill>
                  <a:srgbClr val="000096"/>
                </a:solidFill>
              </a:rPr>
              <a:t>&gt;&lt;Content&gt;</a:t>
            </a:r>
            <a:r>
              <a:rPr lang="en-US" sz="1200" b="1" dirty="0">
                <a:solidFill>
                  <a:srgbClr val="000000"/>
                </a:solidFill>
              </a:rPr>
              <a:t>integer</a:t>
            </a:r>
            <a:r>
              <a:rPr lang="en-US" sz="1200" dirty="0">
                <a:solidFill>
                  <a:srgbClr val="000096"/>
                </a:solidFill>
              </a:rPr>
              <a:t>&lt;/Content&gt;&lt;Uri&gt;</a:t>
            </a:r>
            <a:r>
              <a:rPr lang="en-US" sz="1200" dirty="0">
                <a:solidFill>
                  <a:srgbClr val="000000"/>
                </a:solidFill>
              </a:rPr>
              <a:t>https://www.w3.org/TR/xmlschema-2/#integer</a:t>
            </a:r>
            <a:r>
              <a:rPr lang="en-US" sz="1200" dirty="0">
                <a:solidFill>
                  <a:srgbClr val="000096"/>
                </a:solidFill>
              </a:rPr>
              <a:t>&lt;/Uri&gt;&lt;/HasIntendedDataType&gt;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b="1" dirty="0" err="1" smtClean="0">
                <a:solidFill>
                  <a:srgbClr val="000096"/>
                </a:solidFill>
              </a:rPr>
              <a:t>TakesSubstantiveValuesFrom</a:t>
            </a:r>
            <a:r>
              <a:rPr lang="en-US" sz="1200" dirty="0" smtClean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SubstantiveValueDomain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 smtClean="0">
                <a:solidFill>
                  <a:srgbClr val="000000"/>
                </a:solidFill>
              </a:rPr>
              <a:t>URN:DDI:dagstuhl17423.ddialliance.org:IdSubA4:1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TakesSubstantiveValuesFrom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b="1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SentinelValueDomain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URN:DDI:dagstuhl17423.ddialliance.org:IdSenMinus1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TakesPlatformSpecificSentinelValues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b="1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RepresentedQuestion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URN:DDI:dagstuhl17423.ddialliance.org:IdQuestA4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SourceCapture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InstanceVariable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43350" y="3933059"/>
            <a:ext cx="1320939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Question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9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ValueDomains</a:t>
            </a:r>
            <a:r>
              <a:rPr lang="en-US" dirty="0" smtClean="0"/>
              <a:t> Substantive 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02" b="12730"/>
          <a:stretch/>
        </p:blipFill>
        <p:spPr>
          <a:xfrm>
            <a:off x="-15192" y="504497"/>
            <a:ext cx="9144000" cy="13310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7321" y="1968352"/>
            <a:ext cx="927132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SubstantiveValueDomain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6400"/>
                </a:solidFill>
              </a:rPr>
              <a:t>&lt;!-- IdSubA4  (enumerated) --&gt;</a:t>
            </a:r>
            <a:r>
              <a:rPr lang="en-US" dirty="0">
                <a:solidFill>
                  <a:srgbClr val="000000"/>
                </a:solidFill>
              </a:rPr>
              <a:t>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dirty="0">
                <a:solidFill>
                  <a:srgbClr val="000000"/>
                </a:solidFill>
              </a:rPr>
              <a:t>IdSubA4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RecommendedDataType</a:t>
            </a:r>
            <a:r>
              <a:rPr lang="en-US" dirty="0">
                <a:solidFill>
                  <a:srgbClr val="000096"/>
                </a:solidFill>
              </a:rPr>
              <a:t>&gt;&lt;Content&gt;</a:t>
            </a:r>
            <a:r>
              <a:rPr lang="en-US" dirty="0">
                <a:solidFill>
                  <a:srgbClr val="000000"/>
                </a:solidFill>
              </a:rPr>
              <a:t>integer</a:t>
            </a:r>
            <a:r>
              <a:rPr lang="en-US" dirty="0">
                <a:solidFill>
                  <a:srgbClr val="000096"/>
                </a:solidFill>
              </a:rPr>
              <a:t>&lt;/Content&gt;&lt;Uri&gt;</a:t>
            </a:r>
            <a:r>
              <a:rPr lang="en-US" dirty="0">
                <a:solidFill>
                  <a:srgbClr val="000000"/>
                </a:solidFill>
              </a:rPr>
              <a:t>https://www.w3.org/TR/xmlschema-2/</a:t>
            </a:r>
            <a:r>
              <a:rPr lang="en-US" dirty="0">
                <a:solidFill>
                  <a:srgbClr val="000096"/>
                </a:solidFill>
              </a:rPr>
              <a:t>&lt;/Uri&gt;&lt;/RecommendedDataType&gt;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800" b="1" dirty="0" err="1">
                <a:solidFill>
                  <a:srgbClr val="000096"/>
                </a:solidFill>
              </a:rPr>
              <a:t>EnumeratedValueDomain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sz="2800" dirty="0" err="1">
                <a:solidFill>
                  <a:srgbClr val="993300"/>
                </a:solidFill>
              </a:rPr>
              <a:t>CodeList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>
                <a:solidFill>
                  <a:srgbClr val="000000"/>
                </a:solidFill>
              </a:rPr>
              <a:t>IDcodesNotMuch</a:t>
            </a:r>
            <a:r>
              <a:rPr lang="en-US" dirty="0">
                <a:solidFill>
                  <a:srgbClr val="000000"/>
                </a:solidFill>
              </a:rPr>
              <a:t>:1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EnumeratedValueDomain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SubstantiveValueDomain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ValueDomains</a:t>
            </a:r>
            <a:r>
              <a:rPr lang="en-US" dirty="0" smtClean="0"/>
              <a:t>  Enumerated Value Domain - </a:t>
            </a:r>
            <a:r>
              <a:rPr lang="en-US" dirty="0" err="1" smtClean="0"/>
              <a:t>CodeList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02" b="12730"/>
          <a:stretch/>
        </p:blipFill>
        <p:spPr>
          <a:xfrm>
            <a:off x="-15192" y="504497"/>
            <a:ext cx="9144000" cy="13310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192" y="1995331"/>
            <a:ext cx="912880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CodeList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&lt;!-- </a:t>
            </a:r>
            <a:r>
              <a:rPr lang="en-US" dirty="0" err="1">
                <a:solidFill>
                  <a:srgbClr val="006400"/>
                </a:solidFill>
              </a:rPr>
              <a:t>IDcodesNotMuch</a:t>
            </a:r>
            <a:r>
              <a:rPr lang="en-US" dirty="0">
                <a:solidFill>
                  <a:srgbClr val="006400"/>
                </a:solidFill>
              </a:rPr>
              <a:t> --&gt;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Id&gt;</a:t>
            </a:r>
            <a:r>
              <a:rPr lang="en-US" b="1" dirty="0" err="1">
                <a:solidFill>
                  <a:srgbClr val="000000"/>
                </a:solidFill>
              </a:rPr>
              <a:t>IDcodesNotMuch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IsOrdered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true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IsOrdered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&lt;Contains&gt;&lt;</a:t>
            </a:r>
            <a:r>
              <a:rPr lang="en-US" sz="2400" b="1" dirty="0">
                <a:solidFill>
                  <a:srgbClr val="000096"/>
                </a:solidFill>
              </a:rPr>
              <a:t>Index&gt;</a:t>
            </a:r>
            <a:r>
              <a:rPr lang="en-US" sz="2400" b="1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&lt;/Index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dirty="0">
                <a:solidFill>
                  <a:srgbClr val="000096"/>
                </a:solidFill>
              </a:rPr>
              <a:t>Member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sz="2800" b="1" dirty="0">
                <a:solidFill>
                  <a:srgbClr val="993300"/>
                </a:solidFill>
              </a:rPr>
              <a:t>Code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2800" b="1" dirty="0" smtClean="0">
                <a:solidFill>
                  <a:srgbClr val="000000"/>
                </a:solidFill>
              </a:rPr>
              <a:t>IDcodeNotMuch1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Member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&lt;/</a:t>
            </a:r>
            <a:r>
              <a:rPr lang="en-US" dirty="0">
                <a:solidFill>
                  <a:srgbClr val="000096"/>
                </a:solidFill>
              </a:rPr>
              <a:t>Contains&gt;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2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"Code"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URN:DDI:dagstuhl17423.ddialliance.org:IDcodeNotMuch2:1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3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"Code"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URN:DDI:dagstuhl17423.ddialliance.org:IDcodeNotMuch3:1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4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"Code"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URN:DDI:dagstuhl17423.ddialliance.org:IDcodeNotMuch4:1</a:t>
            </a:r>
            <a:r>
              <a:rPr lang="en-US" sz="1200" dirty="0">
                <a:solidFill>
                  <a:srgbClr val="000096"/>
                </a:solidFill>
              </a:rPr>
              <a:t>&lt;/Member&gt;&lt;/Contains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CodeList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4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ValueDomains</a:t>
            </a:r>
            <a:r>
              <a:rPr lang="en-US" dirty="0" smtClean="0"/>
              <a:t> -  Code and Category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02" b="37258"/>
          <a:stretch/>
        </p:blipFill>
        <p:spPr>
          <a:xfrm>
            <a:off x="-15192" y="504497"/>
            <a:ext cx="9144000" cy="6066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5192" y="1111170"/>
            <a:ext cx="912880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Code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6400"/>
                </a:solidFill>
              </a:rPr>
              <a:t>&lt;!-- IDcodeNotMuch1 A good deal --&gt;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Id&gt;</a:t>
            </a:r>
            <a:r>
              <a:rPr lang="en-US" b="1" dirty="0">
                <a:solidFill>
                  <a:srgbClr val="000000"/>
                </a:solidFill>
              </a:rPr>
              <a:t>IDcodeNotMuch1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&lt;Representation&gt;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800" b="1" dirty="0">
                <a:solidFill>
                  <a:srgbClr val="000096"/>
                </a:solidFill>
              </a:rPr>
              <a:t>Content&gt;</a:t>
            </a:r>
            <a:r>
              <a:rPr lang="en-US" sz="2800" b="1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&lt;/Content&gt;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&lt;/Representation&gt;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&lt;Denotes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"Category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 </a:t>
            </a:r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2400" b="1" dirty="0" smtClean="0">
                <a:solidFill>
                  <a:srgbClr val="000000"/>
                </a:solidFill>
              </a:rPr>
              <a:t>IDcatNotMuch1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   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>
                <a:solidFill>
                  <a:srgbClr val="000096"/>
                </a:solidFill>
              </a:rPr>
              <a:t>Denotes&gt;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>
                <a:solidFill>
                  <a:srgbClr val="000096"/>
                </a:solidFill>
              </a:rPr>
              <a:t>Code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-30384" y="4165362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Category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&lt;!-- IDcatNotMuch1 A good deal --&gt;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sz="2400" b="1" dirty="0">
                <a:solidFill>
                  <a:srgbClr val="000000"/>
                </a:solidFill>
              </a:rPr>
              <a:t>IDcatNotMuch1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DisplayLabel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&lt;</a:t>
            </a:r>
            <a:r>
              <a:rPr lang="en-US" dirty="0" err="1" smtClean="0">
                <a:solidFill>
                  <a:srgbClr val="000096"/>
                </a:solidFill>
              </a:rPr>
              <a:t>LanguageSpecificStructuredString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sz="2400" b="1" dirty="0" smtClean="0">
                <a:solidFill>
                  <a:srgbClr val="000000"/>
                </a:solidFill>
              </a:rPr>
              <a:t>A </a:t>
            </a:r>
            <a:r>
              <a:rPr lang="en-US" sz="2400" b="1" dirty="0">
                <a:solidFill>
                  <a:srgbClr val="000000"/>
                </a:solidFill>
              </a:rPr>
              <a:t>good deal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LanguageSpecificStructuredString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&lt;/</a:t>
            </a:r>
            <a:r>
              <a:rPr lang="en-US" dirty="0" err="1">
                <a:solidFill>
                  <a:srgbClr val="000096"/>
                </a:solidFill>
              </a:rPr>
              <a:t>DisplayLabel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Category&gt;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cxnSp>
        <p:nvCxnSpPr>
          <p:cNvPr id="10" name="Curved Connector 9"/>
          <p:cNvCxnSpPr/>
          <p:nvPr/>
        </p:nvCxnSpPr>
        <p:spPr>
          <a:xfrm rot="10800000" flipV="1">
            <a:off x="4166887" y="3558689"/>
            <a:ext cx="2349661" cy="1662424"/>
          </a:xfrm>
          <a:prstGeom prst="curvedConnector3">
            <a:avLst>
              <a:gd name="adj1" fmla="val -68719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17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Highlighted where accommodated by DDI4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04" y="601735"/>
            <a:ext cx="7521592" cy="565453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0982" y="6168837"/>
            <a:ext cx="8409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drive.google.com/drive/folders/1psWuBbyqeKEfyB9wC4NJP9rab46dEAHU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1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Described Value Domains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30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6" y="592985"/>
            <a:ext cx="4820697" cy="57605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257531"/>
            <a:ext cx="8939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DescribedValueDomain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ValueAndConceptDescription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 smtClean="0">
                <a:solidFill>
                  <a:srgbClr val="000000"/>
                </a:solidFill>
              </a:rPr>
              <a:t>IdValDivision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DescribedValueDomain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02042" y="2382978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000" b="1" dirty="0" err="1">
                <a:solidFill>
                  <a:srgbClr val="000096"/>
                </a:solidFill>
              </a:rPr>
              <a:t>ValueAndConceptDescription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6400"/>
                </a:solidFill>
              </a:rPr>
              <a:t>&lt;!-- </a:t>
            </a:r>
            <a:r>
              <a:rPr lang="en-US" dirty="0" err="1">
                <a:solidFill>
                  <a:srgbClr val="006400"/>
                </a:solidFill>
              </a:rPr>
              <a:t>IdValDivision</a:t>
            </a:r>
            <a:r>
              <a:rPr lang="en-US" dirty="0">
                <a:solidFill>
                  <a:srgbClr val="0064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(as an </a:t>
            </a:r>
            <a:r>
              <a:rPr lang="en-US" dirty="0">
                <a:solidFill>
                  <a:srgbClr val="006400"/>
                </a:solidFill>
              </a:rPr>
              <a:t>open string, not a </a:t>
            </a:r>
            <a:r>
              <a:rPr lang="en-US" dirty="0" err="1">
                <a:solidFill>
                  <a:srgbClr val="006400"/>
                </a:solidFill>
              </a:rPr>
              <a:t>codelist</a:t>
            </a:r>
            <a:r>
              <a:rPr lang="en-US" dirty="0">
                <a:solidFill>
                  <a:srgbClr val="006400"/>
                </a:solidFill>
              </a:rPr>
              <a:t>)  --&gt;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b="1" dirty="0" err="1">
                <a:solidFill>
                  <a:srgbClr val="000000"/>
                </a:solidFill>
              </a:rPr>
              <a:t>IdValDivision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400" b="1" dirty="0">
                <a:solidFill>
                  <a:srgbClr val="000096"/>
                </a:solidFill>
              </a:rPr>
              <a:t>Description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LanguageSpecificStructuredString</a:t>
            </a:r>
            <a:r>
              <a:rPr lang="en-US" sz="2400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sz="2400" b="1" dirty="0" smtClean="0">
                <a:solidFill>
                  <a:srgbClr val="000000"/>
                </a:solidFill>
              </a:rPr>
              <a:t>uppercase </a:t>
            </a:r>
            <a:r>
              <a:rPr lang="en-US" sz="2400" b="1" dirty="0">
                <a:solidFill>
                  <a:srgbClr val="000000"/>
                </a:solidFill>
              </a:rPr>
              <a:t>characters up to 255 characters </a:t>
            </a:r>
            <a:r>
              <a:rPr lang="en-US" sz="2400" b="1" dirty="0" smtClean="0">
                <a:solidFill>
                  <a:srgbClr val="000000"/>
                </a:solidFill>
              </a:rPr>
              <a:t>long</a:t>
            </a:r>
          </a:p>
          <a:p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</a:rPr>
              <a:t> 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LanguageSpecificStructuredString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&lt;/Description&gt;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800" b="1" dirty="0" err="1">
                <a:solidFill>
                  <a:srgbClr val="000096"/>
                </a:solidFill>
              </a:rPr>
              <a:t>RegularExpression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   &lt;</a:t>
            </a:r>
            <a:r>
              <a:rPr lang="en-US" dirty="0">
                <a:solidFill>
                  <a:srgbClr val="000096"/>
                </a:solidFill>
              </a:rPr>
              <a:t>Content</a:t>
            </a:r>
            <a:r>
              <a:rPr lang="en-US" dirty="0" smtClean="0">
                <a:solidFill>
                  <a:srgbClr val="000096"/>
                </a:solidFill>
              </a:rPr>
              <a:t>&gt; </a:t>
            </a:r>
            <a:r>
              <a:rPr lang="en-US" sz="2800" b="1" dirty="0" smtClean="0">
                <a:solidFill>
                  <a:srgbClr val="000000"/>
                </a:solidFill>
              </a:rPr>
              <a:t>/[ </a:t>
            </a:r>
            <a:r>
              <a:rPr lang="en-US" sz="2800" b="1" dirty="0">
                <a:solidFill>
                  <a:srgbClr val="000000"/>
                </a:solidFill>
              </a:rPr>
              <a:t>A-Z]{1,255</a:t>
            </a:r>
            <a:r>
              <a:rPr lang="en-US" sz="2800" b="1" dirty="0" smtClean="0">
                <a:solidFill>
                  <a:srgbClr val="000000"/>
                </a:solidFill>
              </a:rPr>
              <a:t>}/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Content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&lt;/</a:t>
            </a:r>
            <a:r>
              <a:rPr lang="en-US" dirty="0" err="1">
                <a:solidFill>
                  <a:srgbClr val="000096"/>
                </a:solidFill>
              </a:rPr>
              <a:t>RegularExpression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ValueAndConceptDescription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Physical File (CSV subset of original study)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0449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divisnum,uniqueid,datecomp,state,division,a4,g1age,xg5,weight,partyaby,swingy</a:t>
            </a:r>
          </a:p>
          <a:p>
            <a:r>
              <a:rPr lang="en-US" dirty="0"/>
              <a:t>101,3203991,10/22/2013,8,CANBERRA,3,18,2342,1.40422425242532,ALP,-2.17000007629394</a:t>
            </a:r>
          </a:p>
          <a:p>
            <a:r>
              <a:rPr lang="en-US" dirty="0"/>
              <a:t>101,3210858,10/25/2013,8,CANBERRA,1,17,2241,.851715011726785,ALP,-2.17000007629394</a:t>
            </a:r>
          </a:p>
        </p:txBody>
      </p:sp>
    </p:spTree>
    <p:extLst>
      <p:ext uri="{BB962C8B-B14F-4D97-AF65-F5344CB8AC3E}">
        <p14:creationId xmlns:p14="http://schemas.microsoft.com/office/powerpoint/2010/main" val="26908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unitData</a:t>
            </a:r>
            <a:r>
              <a:rPr lang="en-US" dirty="0" smtClean="0"/>
              <a:t> Record (logical)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873681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</a:t>
            </a:r>
            <a:r>
              <a:rPr lang="en-US" sz="1200" dirty="0" err="1">
                <a:solidFill>
                  <a:srgbClr val="000096"/>
                </a:solidFill>
              </a:rPr>
              <a:t>UnitDataRecord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&lt;Agency&gt;</a:t>
            </a:r>
            <a:r>
              <a:rPr lang="en-US" sz="1200" dirty="0">
                <a:solidFill>
                  <a:srgbClr val="000000"/>
                </a:solidFill>
              </a:rPr>
              <a:t>dagstuhl17423.ddialliance.org</a:t>
            </a:r>
            <a:r>
              <a:rPr lang="en-US" sz="1200" dirty="0">
                <a:solidFill>
                  <a:srgbClr val="000096"/>
                </a:solidFill>
              </a:rPr>
              <a:t>&lt;/Agency&gt;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&lt;Version&gt;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&lt;/Version&gt;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&lt;Id&gt;</a:t>
            </a:r>
            <a:r>
              <a:rPr lang="en-US" sz="1200" dirty="0" err="1">
                <a:solidFill>
                  <a:srgbClr val="000000"/>
                </a:solidFill>
              </a:rPr>
              <a:t>IdLogRec</a:t>
            </a:r>
            <a:r>
              <a:rPr lang="en-US" sz="1200" dirty="0">
                <a:solidFill>
                  <a:srgbClr val="000096"/>
                </a:solidFill>
              </a:rPr>
              <a:t>&lt;/Id&gt;</a:t>
            </a:r>
            <a:r>
              <a:rPr lang="en-US" sz="1200" dirty="0">
                <a:solidFill>
                  <a:srgbClr val="000000"/>
                </a:solidFill>
              </a:rPr>
              <a:t>    </a:t>
            </a:r>
            <a:endParaRPr lang="en-US" sz="1200" dirty="0" smtClean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      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IsOrdered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n-US" sz="1600" b="1" dirty="0" smtClean="0"/>
              <a:t>true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&lt;/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IsOrdered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b="1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600" b="1" dirty="0">
                <a:solidFill>
                  <a:srgbClr val="000000"/>
                </a:solidFill>
              </a:rPr>
              <a:t>IdVarDivisNum</a:t>
            </a:r>
            <a:r>
              <a:rPr lang="en-US" sz="1200" b="1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2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600" b="1" dirty="0">
                <a:solidFill>
                  <a:srgbClr val="000000"/>
                </a:solidFill>
              </a:rPr>
              <a:t>IdVarUniqueID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3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IdVarMode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4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IdVarDateComp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5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IdVarState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6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IdVarDivision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7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IdVarA4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8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IdVarG1Age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9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IdVarXg5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10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IdVarWeight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11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IdVarPartyAby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12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InstanceVariable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</a:t>
            </a:r>
            <a:r>
              <a:rPr lang="en-US" sz="1200" b="1" dirty="0">
                <a:solidFill>
                  <a:srgbClr val="000000"/>
                </a:solidFill>
              </a:rPr>
              <a:t>IdVarSwingn</a:t>
            </a:r>
            <a:r>
              <a:rPr lang="en-US" sz="1200" dirty="0">
                <a:solidFill>
                  <a:srgbClr val="000000"/>
                </a:solidFill>
              </a:rPr>
              <a:t>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UnitDataRecord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endParaRPr lang="en-US" sz="1200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860"/>
            <a:ext cx="9045520" cy="26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PhysicalDataSet</a:t>
            </a:r>
            <a:r>
              <a:rPr lang="en-US" dirty="0" smtClean="0"/>
              <a:t> has segments. Segments have Layouts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0449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PhysicalDataSet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…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&lt;Contains&gt;&lt;Index&gt;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&lt;/Index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dirty="0">
                <a:solidFill>
                  <a:srgbClr val="000096"/>
                </a:solidFill>
              </a:rPr>
              <a:t>Member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PhysicalRecordSegment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 smtClean="0">
                <a:solidFill>
                  <a:srgbClr val="000000"/>
                </a:solidFill>
              </a:rPr>
              <a:t>IdPhysrecSeg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 &lt;/</a:t>
            </a:r>
            <a:r>
              <a:rPr lang="en-US" dirty="0">
                <a:solidFill>
                  <a:srgbClr val="000096"/>
                </a:solidFill>
              </a:rPr>
              <a:t>Member&gt;&lt;/Contains&gt;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PhysicalDataSet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21397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PhysicalRecordSegment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b="1" dirty="0" err="1">
                <a:solidFill>
                  <a:srgbClr val="000000"/>
                </a:solidFill>
              </a:rPr>
              <a:t>IdPhysrecSeg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  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HasPhysicalLayout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UnitSegmentLayout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b="1" dirty="0" smtClean="0">
                <a:solidFill>
                  <a:srgbClr val="000000"/>
                </a:solidFill>
              </a:rPr>
              <a:t>IdRecLay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HasPhysicalLayout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PhysicalRecordSegment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UnitSegment</a:t>
            </a:r>
            <a:r>
              <a:rPr lang="en-US" dirty="0"/>
              <a:t> </a:t>
            </a:r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2568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UnitSegmentLayout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b="1" dirty="0">
                <a:solidFill>
                  <a:srgbClr val="000096"/>
                </a:solidFill>
              </a:rPr>
              <a:t>Id&gt;</a:t>
            </a:r>
            <a:r>
              <a:rPr lang="en-US" b="1" dirty="0" err="1">
                <a:solidFill>
                  <a:srgbClr val="000000"/>
                </a:solidFill>
              </a:rPr>
              <a:t>IdRecLay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IsDelimited</a:t>
            </a:r>
            <a:r>
              <a:rPr lang="en-US" sz="2400" b="1" dirty="0">
                <a:solidFill>
                  <a:srgbClr val="000096"/>
                </a:solidFill>
              </a:rPr>
              <a:t>&gt;</a:t>
            </a:r>
            <a:r>
              <a:rPr lang="en-US" sz="2400" b="1" dirty="0">
                <a:solidFill>
                  <a:srgbClr val="000000"/>
                </a:solidFill>
              </a:rPr>
              <a:t>true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IsDelimited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&lt;Delimiter&gt;</a:t>
            </a:r>
            <a:r>
              <a:rPr lang="en-US" sz="2400" b="1" dirty="0">
                <a:solidFill>
                  <a:srgbClr val="000000"/>
                </a:solidFill>
              </a:rPr>
              <a:t>,</a:t>
            </a:r>
            <a:r>
              <a:rPr lang="en-US" dirty="0">
                <a:solidFill>
                  <a:srgbClr val="000096"/>
                </a:solidFill>
              </a:rPr>
              <a:t>&lt;/Delimiter&gt;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IsOrdered</a:t>
            </a:r>
            <a:r>
              <a:rPr lang="en-US" sz="2400" b="1" dirty="0">
                <a:solidFill>
                  <a:srgbClr val="000096"/>
                </a:solidFill>
              </a:rPr>
              <a:t>&gt;</a:t>
            </a:r>
            <a:r>
              <a:rPr lang="en-US" sz="2400" b="1" dirty="0">
                <a:solidFill>
                  <a:srgbClr val="000000"/>
                </a:solidFill>
              </a:rPr>
              <a:t>true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IsOrdered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HasHeader</a:t>
            </a:r>
            <a:r>
              <a:rPr lang="en-US" sz="2400" b="1" dirty="0">
                <a:solidFill>
                  <a:srgbClr val="000096"/>
                </a:solidFill>
              </a:rPr>
              <a:t>&gt;</a:t>
            </a:r>
            <a:r>
              <a:rPr lang="en-US" sz="2400" b="1" dirty="0">
                <a:solidFill>
                  <a:srgbClr val="000000"/>
                </a:solidFill>
              </a:rPr>
              <a:t>true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HasHeader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HeaderRowCount</a:t>
            </a:r>
            <a:r>
              <a:rPr lang="en-US" sz="2400" b="1" dirty="0">
                <a:solidFill>
                  <a:srgbClr val="000096"/>
                </a:solidFill>
              </a:rPr>
              <a:t>&gt;</a:t>
            </a:r>
            <a:r>
              <a:rPr lang="en-US" sz="2400" b="1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HeaderRowCount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sz="2400" b="1" dirty="0">
                <a:solidFill>
                  <a:srgbClr val="000096"/>
                </a:solidFill>
              </a:rPr>
              <a:t>&lt;</a:t>
            </a:r>
            <a:r>
              <a:rPr lang="en-US" sz="2400" b="1" dirty="0" err="1">
                <a:solidFill>
                  <a:srgbClr val="000096"/>
                </a:solidFill>
              </a:rPr>
              <a:t>TreatConsecutiveDelimitersAsOne</a:t>
            </a:r>
            <a:r>
              <a:rPr lang="en-US" sz="2400" b="1" dirty="0">
                <a:solidFill>
                  <a:srgbClr val="000096"/>
                </a:solidFill>
              </a:rPr>
              <a:t>&gt;</a:t>
            </a:r>
            <a:r>
              <a:rPr lang="en-US" sz="2400" b="1" dirty="0">
                <a:solidFill>
                  <a:srgbClr val="000000"/>
                </a:solidFill>
              </a:rPr>
              <a:t>false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TreatConsecutiveDelimitersAsOne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&lt;Type&gt;</a:t>
            </a:r>
            <a:r>
              <a:rPr lang="en-US" dirty="0">
                <a:solidFill>
                  <a:srgbClr val="000000"/>
                </a:solidFill>
              </a:rPr>
              <a:t>Set</a:t>
            </a:r>
            <a:r>
              <a:rPr lang="en-US" dirty="0">
                <a:solidFill>
                  <a:srgbClr val="000096"/>
                </a:solidFill>
              </a:rPr>
              <a:t>&lt;/Type&gt;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&lt;Overview&gt;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LanguageSpecificStructuredString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A simple comma delimited layout with one header line containing variable names. No text values contain commas so quotes are not used.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LanguageSpecificStructuredString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&lt;/Overview&gt;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3113" y="1965364"/>
            <a:ext cx="379905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This describes a “classic” CSV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496"/>
            <a:ext cx="8692166" cy="60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UnitSegmentLayout</a:t>
            </a:r>
            <a:r>
              <a:rPr lang="en-US" dirty="0" smtClean="0"/>
              <a:t> also can be ordered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49240" y="1125922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URN:DDI:dagstuhl17423.ddialliance.org:IDVmVarDivisNum:1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2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URN:DDI:dagstuhl17423.ddialliance.org:IDVmVarUniqueID:1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3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URN:DDI:dagstuhl17423.ddialliance.org:IDVmVarMode:1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4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URN:DDI:dagstuhl17423.ddialliance.org:IDVmVarDateComp:1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5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URN:DDI:dagstuhl17423.ddialliance.org:IDVmVarState:1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6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URN:DDI:dagstuhl17423.ddialliance.org:IDVmVarDivision:1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7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URN:DDI:dagstuhl17423.ddialliance.org:IDVmVarA4:1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8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URN:DDI:dagstuhl17423.ddialliance.org:IDVmVarG1Age:1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9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URN:DDI:dagstuhl17423.ddialliance.org:IDVmVarXg5:1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10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URN:DDI:dagstuhl17423.ddialliance.org:IDVmVarWeight:1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11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URN:DDI:dagstuhl17423.ddialliance.org:IDVmVarPartyAby:1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/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    </a:t>
            </a:r>
            <a:r>
              <a:rPr lang="en-US" sz="1200" dirty="0">
                <a:solidFill>
                  <a:srgbClr val="000096"/>
                </a:solidFill>
              </a:rPr>
              <a:t>&lt;Contains&gt;&lt;Index&gt;</a:t>
            </a:r>
            <a:r>
              <a:rPr lang="en-US" sz="1200" dirty="0">
                <a:solidFill>
                  <a:srgbClr val="000000"/>
                </a:solidFill>
              </a:rPr>
              <a:t>12</a:t>
            </a:r>
            <a:r>
              <a:rPr lang="en-US" sz="1200" dirty="0">
                <a:solidFill>
                  <a:srgbClr val="000096"/>
                </a:solidFill>
              </a:rPr>
              <a:t>&lt;/Index&gt;&lt;Member</a:t>
            </a:r>
            <a:r>
              <a:rPr lang="en-US" sz="1200" dirty="0">
                <a:solidFill>
                  <a:srgbClr val="F5844C"/>
                </a:solidFill>
              </a:rPr>
              <a:t> </a:t>
            </a:r>
            <a:r>
              <a:rPr lang="en-US" sz="1200" dirty="0" err="1">
                <a:solidFill>
                  <a:srgbClr val="F5844C"/>
                </a:solidFill>
              </a:rPr>
              <a:t>typeOfClass</a:t>
            </a:r>
            <a:r>
              <a:rPr lang="en-US" sz="1200" dirty="0">
                <a:solidFill>
                  <a:srgbClr val="FF8040"/>
                </a:solidFill>
              </a:rPr>
              <a:t>=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 err="1">
                <a:solidFill>
                  <a:srgbClr val="993300"/>
                </a:solidFill>
              </a:rPr>
              <a:t>ValueMapping</a:t>
            </a:r>
            <a:r>
              <a:rPr lang="en-US" sz="1200" dirty="0">
                <a:solidFill>
                  <a:srgbClr val="993300"/>
                </a:solidFill>
              </a:rPr>
              <a:t>"</a:t>
            </a:r>
            <a:r>
              <a:rPr lang="en-US" sz="1200" dirty="0">
                <a:solidFill>
                  <a:srgbClr val="000096"/>
                </a:solidFill>
              </a:rPr>
              <a:t>&gt;</a:t>
            </a:r>
            <a:r>
              <a:rPr lang="en-US" sz="1200" dirty="0">
                <a:solidFill>
                  <a:srgbClr val="000000"/>
                </a:solidFill>
              </a:rPr>
              <a:t>URN:DDI:dagstuhl17423.ddialliance.org:IDVmVarSwingn:1</a:t>
            </a:r>
            <a:r>
              <a:rPr lang="en-US" sz="1200" dirty="0">
                <a:solidFill>
                  <a:srgbClr val="000096"/>
                </a:solidFill>
              </a:rPr>
              <a:t>&lt;/Member&gt;&lt;/Contains&gt;</a:t>
            </a:r>
            <a:r>
              <a:rPr lang="en-US" sz="1200" dirty="0">
                <a:solidFill>
                  <a:srgbClr val="000000"/>
                </a:solidFill>
              </a:rPr>
              <a:t>        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200" dirty="0">
                <a:solidFill>
                  <a:srgbClr val="000000"/>
                </a:solidFill>
              </a:rPr>
              <a:t>    </a:t>
            </a:r>
            <a:r>
              <a:rPr lang="en-US" sz="1200" dirty="0">
                <a:solidFill>
                  <a:srgbClr val="000096"/>
                </a:solidFill>
              </a:rPr>
              <a:t>&lt;/</a:t>
            </a:r>
            <a:r>
              <a:rPr lang="en-US" sz="1200" dirty="0" err="1">
                <a:solidFill>
                  <a:srgbClr val="000096"/>
                </a:solidFill>
              </a:rPr>
              <a:t>UnitSegmentLayout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endParaRPr lang="en-US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860"/>
            <a:ext cx="9045520" cy="26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91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ValueMapping</a:t>
            </a:r>
            <a:r>
              <a:rPr lang="en-US" dirty="0" smtClean="0"/>
              <a:t> – in the CSV file the Representation is a </a:t>
            </a:r>
            <a:r>
              <a:rPr lang="en-US" b="1" dirty="0" smtClean="0"/>
              <a:t>String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939749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ValueMapping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6400"/>
                </a:solidFill>
              </a:rPr>
              <a:t>&lt;!-- </a:t>
            </a:r>
            <a:r>
              <a:rPr lang="en-US" dirty="0" err="1">
                <a:solidFill>
                  <a:srgbClr val="006400"/>
                </a:solidFill>
              </a:rPr>
              <a:t>IDVmVarDateComp</a:t>
            </a:r>
            <a:r>
              <a:rPr lang="en-US" dirty="0">
                <a:solidFill>
                  <a:srgbClr val="006400"/>
                </a:solidFill>
              </a:rPr>
              <a:t> uses CSVW date format  --&gt;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sz="2000" b="1" dirty="0" err="1">
                <a:solidFill>
                  <a:srgbClr val="000000"/>
                </a:solidFill>
              </a:rPr>
              <a:t>IDVmVarDateComp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FormatsDataPoint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DataPoint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2000" b="1" dirty="0" smtClean="0">
                <a:solidFill>
                  <a:srgbClr val="000000"/>
                </a:solidFill>
              </a:rPr>
              <a:t>IDDptDateComp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FormatsDataPoint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PhysicalDataType</a:t>
            </a:r>
            <a:r>
              <a:rPr lang="en-US" dirty="0">
                <a:solidFill>
                  <a:srgbClr val="000096"/>
                </a:solidFill>
              </a:rPr>
              <a:t>&gt;&lt;Content&gt;</a:t>
            </a:r>
            <a:r>
              <a:rPr lang="en-US" sz="2800" b="1" dirty="0">
                <a:solidFill>
                  <a:srgbClr val="000000"/>
                </a:solidFill>
              </a:rPr>
              <a:t>date string</a:t>
            </a:r>
            <a:r>
              <a:rPr lang="en-US" dirty="0">
                <a:solidFill>
                  <a:srgbClr val="000096"/>
                </a:solidFill>
              </a:rPr>
              <a:t>&lt;/Content&gt;&lt;/</a:t>
            </a:r>
            <a:r>
              <a:rPr lang="en-US" dirty="0" err="1">
                <a:solidFill>
                  <a:srgbClr val="000096"/>
                </a:solidFill>
              </a:rPr>
              <a:t>PhysicalDataType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sz="2400" b="1" dirty="0">
                <a:solidFill>
                  <a:srgbClr val="000096"/>
                </a:solidFill>
              </a:rPr>
              <a:t>Format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dirty="0">
                <a:solidFill>
                  <a:srgbClr val="000096"/>
                </a:solidFill>
              </a:rPr>
              <a:t>Content&gt;</a:t>
            </a:r>
            <a:r>
              <a:rPr lang="en-US" sz="2400" b="1" dirty="0">
                <a:solidFill>
                  <a:srgbClr val="000000"/>
                </a:solidFill>
              </a:rPr>
              <a:t>MM-</a:t>
            </a:r>
            <a:r>
              <a:rPr lang="en-US" sz="2400" b="1" dirty="0" err="1">
                <a:solidFill>
                  <a:srgbClr val="000000"/>
                </a:solidFill>
              </a:rPr>
              <a:t>dd</a:t>
            </a:r>
            <a:r>
              <a:rPr lang="en-US" sz="2400" b="1" dirty="0">
                <a:solidFill>
                  <a:srgbClr val="000000"/>
                </a:solidFill>
              </a:rPr>
              <a:t>-</a:t>
            </a:r>
            <a:r>
              <a:rPr lang="en-US" sz="2400" b="1" dirty="0" err="1">
                <a:solidFill>
                  <a:srgbClr val="000000"/>
                </a:solidFill>
              </a:rPr>
              <a:t>yyyy</a:t>
            </a:r>
            <a:r>
              <a:rPr lang="en-US" dirty="0">
                <a:solidFill>
                  <a:srgbClr val="000096"/>
                </a:solidFill>
              </a:rPr>
              <a:t>&lt;/Content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sz="2000" b="1" dirty="0">
                <a:solidFill>
                  <a:srgbClr val="000096"/>
                </a:solidFill>
              </a:rPr>
              <a:t>Uri&gt;</a:t>
            </a:r>
            <a:r>
              <a:rPr lang="en-US" sz="2000" b="1" dirty="0">
                <a:solidFill>
                  <a:srgbClr val="000000"/>
                </a:solidFill>
              </a:rPr>
              <a:t>https://www.w3.org/TR/2015/REC-tabular-data-model-20151217/#</a:t>
            </a:r>
            <a:r>
              <a:rPr lang="en-US" sz="2000" b="1" dirty="0" smtClean="0">
                <a:solidFill>
                  <a:srgbClr val="000000"/>
                </a:solidFill>
              </a:rPr>
              <a:t>formats-for-dates-and-times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Uri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>
                <a:solidFill>
                  <a:srgbClr val="000096"/>
                </a:solidFill>
              </a:rPr>
              <a:t>Format&gt;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ValueMapping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6560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divisnum,uniqueid,</a:t>
            </a:r>
            <a:r>
              <a:rPr lang="en-US" sz="2000" b="1" dirty="0">
                <a:solidFill>
                  <a:srgbClr val="7030A0"/>
                </a:solidFill>
              </a:rPr>
              <a:t>datecomp</a:t>
            </a:r>
            <a:r>
              <a:rPr lang="en-US" sz="1400" dirty="0">
                <a:solidFill>
                  <a:srgbClr val="7030A0"/>
                </a:solidFill>
              </a:rPr>
              <a:t>,state,division,a4,g1age,xg5,weight,partyaby,swingy</a:t>
            </a:r>
          </a:p>
          <a:p>
            <a:r>
              <a:rPr lang="en-US" sz="1400" dirty="0">
                <a:solidFill>
                  <a:srgbClr val="7030A0"/>
                </a:solidFill>
              </a:rPr>
              <a:t>101,3203991,</a:t>
            </a:r>
            <a:r>
              <a:rPr lang="en-US" sz="2000" b="1" dirty="0">
                <a:solidFill>
                  <a:srgbClr val="7030A0"/>
                </a:solidFill>
              </a:rPr>
              <a:t>10/22/2013</a:t>
            </a:r>
            <a:r>
              <a:rPr lang="en-US" sz="1400" dirty="0">
                <a:solidFill>
                  <a:srgbClr val="7030A0"/>
                </a:solidFill>
              </a:rPr>
              <a:t>,8,CANBERRA,3,18,2342,1.40422425242532,ALP,-2.17000007629394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1399"/>
            <a:ext cx="5405921" cy="72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4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Statistics – Summary Statistics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688"/>
          <a:stretch/>
        </p:blipFill>
        <p:spPr>
          <a:xfrm>
            <a:off x="0" y="489766"/>
            <a:ext cx="9144000" cy="290367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3584335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VariableStatistics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6400"/>
                </a:solidFill>
              </a:rPr>
              <a:t>&lt;!-- IdVarStatsA4--&gt;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&lt;Agency&gt;</a:t>
            </a:r>
            <a:r>
              <a:rPr lang="en-US" dirty="0">
                <a:solidFill>
                  <a:srgbClr val="000000"/>
                </a:solidFill>
              </a:rPr>
              <a:t>dagstuhl17423.ddialliance.org</a:t>
            </a:r>
            <a:r>
              <a:rPr lang="en-US" dirty="0">
                <a:solidFill>
                  <a:srgbClr val="000096"/>
                </a:solidFill>
              </a:rPr>
              <a:t>&lt;/Agency&gt;</a:t>
            </a:r>
            <a:r>
              <a:rPr lang="en-US" dirty="0">
                <a:solidFill>
                  <a:srgbClr val="000000"/>
                </a:solidFill>
              </a:rPr>
              <a:t>     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&lt;Version&gt;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&lt;/Version&gt;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&lt;Id&gt;</a:t>
            </a:r>
            <a:r>
              <a:rPr lang="en-US" dirty="0">
                <a:solidFill>
                  <a:srgbClr val="000000"/>
                </a:solidFill>
              </a:rPr>
              <a:t>IdVarStatsA4</a:t>
            </a:r>
            <a:r>
              <a:rPr lang="en-US" dirty="0">
                <a:solidFill>
                  <a:srgbClr val="000096"/>
                </a:solidFill>
              </a:rPr>
              <a:t>&lt;/Id&gt;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ForInstanceVariable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InstanceVariable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URN:DDI:dagstuhl17423.ddialliance.org:IdVarA4:1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ForInstanceVariable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7698" y="5892659"/>
            <a:ext cx="688900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Followed by </a:t>
            </a:r>
            <a:r>
              <a:rPr lang="en-US" dirty="0" err="1" smtClean="0"/>
              <a:t>HasSummaryStatistic</a:t>
            </a:r>
            <a:r>
              <a:rPr lang="en-US" dirty="0" smtClean="0"/>
              <a:t> and or </a:t>
            </a:r>
            <a:r>
              <a:rPr lang="en-US" dirty="0" err="1" smtClean="0"/>
              <a:t>HasCategoryStatistic</a:t>
            </a:r>
            <a:r>
              <a:rPr lang="en-US" dirty="0" smtClean="0"/>
              <a:t>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Statistics – Summary Statistics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9" b="68379"/>
          <a:stretch/>
        </p:blipFill>
        <p:spPr>
          <a:xfrm>
            <a:off x="0" y="489766"/>
            <a:ext cx="8399716" cy="13593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81280" y="1632089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HasSummaryStatistic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&lt;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  &lt;</a:t>
            </a:r>
            <a:r>
              <a:rPr lang="en-US" b="1" dirty="0" err="1">
                <a:solidFill>
                  <a:srgbClr val="000096"/>
                </a:solidFill>
              </a:rPr>
              <a:t>IsWeighted</a:t>
            </a:r>
            <a:r>
              <a:rPr lang="en-US" b="1" dirty="0">
                <a:solidFill>
                  <a:srgbClr val="000096"/>
                </a:solidFill>
              </a:rPr>
              <a:t>&gt;</a:t>
            </a:r>
            <a:r>
              <a:rPr lang="en-US" b="1" dirty="0">
                <a:solidFill>
                  <a:srgbClr val="000000"/>
                </a:solidFill>
              </a:rPr>
              <a:t>false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IsWeighted</a:t>
            </a:r>
            <a:r>
              <a:rPr lang="en-US" dirty="0">
                <a:solidFill>
                  <a:srgbClr val="000096"/>
                </a:solidFill>
              </a:rPr>
              <a:t>&gt;&lt;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sz="2800" b="1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&lt;/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&lt;</a:t>
            </a:r>
            <a:r>
              <a:rPr lang="en-US" dirty="0" err="1">
                <a:solidFill>
                  <a:srgbClr val="000096"/>
                </a:solidFill>
              </a:rPr>
              <a:t>TypeOfSummaryStatistic</a:t>
            </a:r>
            <a:r>
              <a:rPr lang="en-US" dirty="0">
                <a:solidFill>
                  <a:srgbClr val="000096"/>
                </a:solidFill>
              </a:rPr>
              <a:t>&gt;&lt;Content&gt;</a:t>
            </a:r>
            <a:r>
              <a:rPr lang="en-US" sz="2400" b="1" dirty="0">
                <a:solidFill>
                  <a:srgbClr val="000000"/>
                </a:solidFill>
              </a:rPr>
              <a:t>Minimum</a:t>
            </a:r>
            <a:r>
              <a:rPr lang="en-US" dirty="0">
                <a:solidFill>
                  <a:srgbClr val="000096"/>
                </a:solidFill>
              </a:rPr>
              <a:t>&lt;/Content&gt;&lt;/</a:t>
            </a:r>
            <a:r>
              <a:rPr lang="en-US" dirty="0" err="1">
                <a:solidFill>
                  <a:srgbClr val="000096"/>
                </a:solidFill>
              </a:rPr>
              <a:t>TypeOfSummaryStatistic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HasSummaryStatistic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HasSummaryStatistic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&lt;</a:t>
            </a:r>
            <a:r>
              <a:rPr lang="en-US" dirty="0" err="1">
                <a:solidFill>
                  <a:srgbClr val="000096"/>
                </a:solidFill>
              </a:rPr>
              <a:t>IsWeighted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false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IsWeighted</a:t>
            </a:r>
            <a:r>
              <a:rPr lang="en-US" dirty="0">
                <a:solidFill>
                  <a:srgbClr val="000096"/>
                </a:solidFill>
              </a:rPr>
              <a:t>&gt;&lt;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sz="2800" b="1" dirty="0">
                <a:solidFill>
                  <a:srgbClr val="000000"/>
                </a:solidFill>
              </a:rPr>
              <a:t>3915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&lt;/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</a:t>
            </a:r>
            <a:r>
              <a:rPr lang="en-US" dirty="0" err="1">
                <a:solidFill>
                  <a:srgbClr val="000096"/>
                </a:solidFill>
              </a:rPr>
              <a:t>TypeOfSummaryStatistic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 &lt;</a:t>
            </a:r>
            <a:r>
              <a:rPr lang="en-US" dirty="0">
                <a:solidFill>
                  <a:srgbClr val="000096"/>
                </a:solidFill>
              </a:rPr>
              <a:t>Content&gt;</a:t>
            </a:r>
            <a:r>
              <a:rPr lang="en-US" sz="2800" b="1" dirty="0" err="1">
                <a:solidFill>
                  <a:srgbClr val="000000"/>
                </a:solidFill>
              </a:rPr>
              <a:t>ValidCount</a:t>
            </a:r>
            <a:r>
              <a:rPr lang="en-US" dirty="0">
                <a:solidFill>
                  <a:srgbClr val="000096"/>
                </a:solidFill>
              </a:rPr>
              <a:t>&lt;/Content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&lt;/</a:t>
            </a:r>
            <a:r>
              <a:rPr lang="en-US" dirty="0" err="1">
                <a:solidFill>
                  <a:srgbClr val="000096"/>
                </a:solidFill>
              </a:rPr>
              <a:t>TypeOfSummaryStatistic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HasSummaryStatistic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Statistics – Categorical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7806"/>
          <a:stretch/>
        </p:blipFill>
        <p:spPr>
          <a:xfrm>
            <a:off x="0" y="489766"/>
            <a:ext cx="9144000" cy="18368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492792"/>
            <a:ext cx="9144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HasCategoryStatistic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</a:t>
            </a:r>
            <a:r>
              <a:rPr lang="en-US" dirty="0" err="1">
                <a:solidFill>
                  <a:srgbClr val="000096"/>
                </a:solidFill>
              </a:rPr>
              <a:t>ForCodeItem</a:t>
            </a:r>
            <a:r>
              <a:rPr lang="en-US" dirty="0">
                <a:solidFill>
                  <a:srgbClr val="F5844C"/>
                </a:solidFill>
              </a:rPr>
              <a:t> </a:t>
            </a:r>
            <a:r>
              <a:rPr lang="en-US" dirty="0" err="1">
                <a:solidFill>
                  <a:srgbClr val="F5844C"/>
                </a:solidFill>
              </a:rPr>
              <a:t>typeOfClass</a:t>
            </a:r>
            <a:r>
              <a:rPr lang="en-US" dirty="0">
                <a:solidFill>
                  <a:srgbClr val="FF8040"/>
                </a:solidFill>
              </a:rPr>
              <a:t>=</a:t>
            </a:r>
            <a:r>
              <a:rPr lang="en-US" dirty="0">
                <a:solidFill>
                  <a:srgbClr val="993300"/>
                </a:solidFill>
              </a:rPr>
              <a:t>"</a:t>
            </a:r>
            <a:r>
              <a:rPr lang="en-US" dirty="0" err="1">
                <a:solidFill>
                  <a:srgbClr val="993300"/>
                </a:solidFill>
              </a:rPr>
              <a:t>CodeIndicator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URN:DDI:dagstuhl17423.ddialliance.org:</a:t>
            </a:r>
            <a:r>
              <a:rPr lang="en-US" sz="2800" b="1" dirty="0" smtClean="0">
                <a:solidFill>
                  <a:srgbClr val="000000"/>
                </a:solidFill>
              </a:rPr>
              <a:t>IDcodeNotMuch1</a:t>
            </a:r>
            <a:r>
              <a:rPr lang="en-US" dirty="0" smtClean="0">
                <a:solidFill>
                  <a:srgbClr val="000000"/>
                </a:solidFill>
              </a:rPr>
              <a:t>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ForCodeItem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96"/>
                </a:solidFill>
              </a:rPr>
              <a:t>&lt;</a:t>
            </a:r>
            <a:r>
              <a:rPr lang="en-US" dirty="0" err="1">
                <a:solidFill>
                  <a:srgbClr val="000096"/>
                </a:solidFill>
              </a:rPr>
              <a:t>CategoryValue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&lt;</a:t>
            </a:r>
            <a:r>
              <a:rPr lang="en-US" dirty="0">
                <a:solidFill>
                  <a:srgbClr val="000096"/>
                </a:solidFill>
              </a:rPr>
              <a:t>Content&gt;</a:t>
            </a:r>
            <a:r>
              <a:rPr lang="en-US" sz="2800" b="1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96"/>
                </a:solidFill>
              </a:rPr>
              <a:t>&lt;/Content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&lt;/</a:t>
            </a:r>
            <a:r>
              <a:rPr lang="en-US" dirty="0" err="1">
                <a:solidFill>
                  <a:srgbClr val="000096"/>
                </a:solidFill>
              </a:rPr>
              <a:t>CategoryValue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&lt;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&lt;</a:t>
            </a:r>
            <a:r>
              <a:rPr lang="en-US" dirty="0" err="1">
                <a:solidFill>
                  <a:srgbClr val="000096"/>
                </a:solidFill>
              </a:rPr>
              <a:t>IsWeighted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false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IsWeighted</a:t>
            </a:r>
            <a:r>
              <a:rPr lang="en-US" dirty="0">
                <a:solidFill>
                  <a:srgbClr val="000096"/>
                </a:solidFill>
              </a:rPr>
              <a:t>&gt;&lt;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sz="2800" b="1" dirty="0">
                <a:solidFill>
                  <a:srgbClr val="000000"/>
                </a:solidFill>
              </a:rPr>
              <a:t>1423</a:t>
            </a:r>
            <a:r>
              <a:rPr lang="en-US" dirty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DoubleValue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&lt;/</a:t>
            </a:r>
            <a:r>
              <a:rPr lang="en-US" dirty="0" err="1">
                <a:solidFill>
                  <a:srgbClr val="000096"/>
                </a:solidFill>
              </a:rPr>
              <a:t>HasStatistic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</a:t>
            </a:r>
            <a:r>
              <a:rPr lang="en-US" dirty="0" err="1">
                <a:solidFill>
                  <a:srgbClr val="000096"/>
                </a:solidFill>
              </a:rPr>
              <a:t>TypeOfCategoryStatistic</a:t>
            </a:r>
            <a:r>
              <a:rPr lang="en-US" dirty="0">
                <a:solidFill>
                  <a:srgbClr val="000096"/>
                </a:solidFill>
              </a:rPr>
              <a:t>&gt;&lt;Content&gt;</a:t>
            </a:r>
            <a:r>
              <a:rPr lang="en-US" sz="2800" b="1" dirty="0">
                <a:solidFill>
                  <a:srgbClr val="000000"/>
                </a:solidFill>
              </a:rPr>
              <a:t>Count</a:t>
            </a:r>
            <a:r>
              <a:rPr lang="en-US" dirty="0">
                <a:solidFill>
                  <a:srgbClr val="000096"/>
                </a:solidFill>
              </a:rPr>
              <a:t>&lt;/Content&gt;&lt;/</a:t>
            </a:r>
            <a:r>
              <a:rPr lang="en-US" dirty="0" err="1">
                <a:solidFill>
                  <a:srgbClr val="000096"/>
                </a:solidFill>
              </a:rPr>
              <a:t>TypeOfCategoryStatistic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>
                <a:solidFill>
                  <a:srgbClr val="000096"/>
                </a:solidFill>
              </a:rPr>
              <a:t>HasCategoryStatistic</a:t>
            </a:r>
            <a:r>
              <a:rPr lang="en-US" dirty="0">
                <a:solidFill>
                  <a:srgbClr val="000096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93"/>
            <a:ext cx="7886700" cy="504497"/>
          </a:xfrm>
        </p:spPr>
        <p:txBody>
          <a:bodyPr/>
          <a:lstStyle/>
          <a:p>
            <a:r>
              <a:rPr lang="en-US" dirty="0" smtClean="0"/>
              <a:t>Documenting a Person, Including Roles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97651" y="645466"/>
            <a:ext cx="1889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Contributor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3913" y="3380043"/>
            <a:ext cx="85516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</a:t>
            </a:r>
            <a:r>
              <a:rPr lang="en-US" sz="2000" dirty="0"/>
              <a:t>Contributor&gt; &lt;!-- Bean --&gt;</a:t>
            </a:r>
            <a:br>
              <a:rPr lang="en-US" sz="2000" dirty="0"/>
            </a:br>
            <a:r>
              <a:rPr lang="en-US" sz="2000" dirty="0" smtClean="0"/>
              <a:t>    </a:t>
            </a:r>
            <a:r>
              <a:rPr lang="en-US" sz="2000" dirty="0"/>
              <a:t>&lt;</a:t>
            </a:r>
            <a:r>
              <a:rPr lang="en-US" sz="2000" dirty="0" err="1"/>
              <a:t>AgentName</a:t>
            </a:r>
            <a:r>
              <a:rPr lang="en-US" sz="2000" dirty="0" smtClean="0"/>
              <a:t>&gt;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&lt;</a:t>
            </a:r>
            <a:r>
              <a:rPr lang="en-US" sz="2000" dirty="0" err="1"/>
              <a:t>LanguageSpecificString</a:t>
            </a:r>
            <a:r>
              <a:rPr lang="en-US" sz="2000" dirty="0"/>
              <a:t>&gt;</a:t>
            </a:r>
            <a:r>
              <a:rPr lang="en-US" sz="2400" b="1" dirty="0"/>
              <a:t>Bean</a:t>
            </a:r>
            <a:r>
              <a:rPr lang="en-US" sz="2400" b="1" dirty="0" smtClean="0"/>
              <a:t>,   Clive</a:t>
            </a:r>
            <a:r>
              <a:rPr lang="en-US" sz="2000" dirty="0"/>
              <a:t>&lt;/</a:t>
            </a:r>
            <a:r>
              <a:rPr lang="en-US" sz="2000" dirty="0" err="1"/>
              <a:t>LanguageSpecificString</a:t>
            </a:r>
            <a:r>
              <a:rPr lang="en-US" sz="2000" dirty="0" smtClean="0"/>
              <a:t>&gt;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&lt;/</a:t>
            </a:r>
            <a:r>
              <a:rPr lang="en-US" sz="2000" dirty="0" err="1"/>
              <a:t>AgentName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smtClean="0"/>
              <a:t>&lt;</a:t>
            </a:r>
            <a:r>
              <a:rPr lang="en-US" sz="2000" dirty="0" err="1"/>
              <a:t>AgentAssociation</a:t>
            </a:r>
            <a:r>
              <a:rPr lang="en-US" sz="2000" dirty="0"/>
              <a:t> </a:t>
            </a:r>
            <a:r>
              <a:rPr lang="en-US" sz="2000" dirty="0" err="1"/>
              <a:t>typeOfClass</a:t>
            </a:r>
            <a:r>
              <a:rPr lang="en-US" sz="2000" dirty="0"/>
              <a:t>="Individual"&gt;</a:t>
            </a:r>
            <a:r>
              <a:rPr lang="en-US" sz="2000" b="1" dirty="0" smtClean="0"/>
              <a:t>URN:DDI:dagstuhl17423.ddialliance.org:IdBean:1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&lt;/</a:t>
            </a:r>
            <a:r>
              <a:rPr lang="en-US" sz="2000" dirty="0" err="1"/>
              <a:t>AgentAssociation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6086" y="5804791"/>
            <a:ext cx="525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Referencing reusable information about the individual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103628" y="5337544"/>
            <a:ext cx="340242" cy="4672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07" y="645466"/>
            <a:ext cx="6516414" cy="37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related presentations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Gillman, Dan; Arofan Gregory; Larry Hoyle; Knut Wenzig.  Sample Use Cases for the </a:t>
            </a:r>
            <a:r>
              <a:rPr lang="en-US" dirty="0" err="1"/>
              <a:t>SimpleCodebook</a:t>
            </a:r>
            <a:r>
              <a:rPr lang="en-US" dirty="0"/>
              <a:t> View in DDI Views (DDI4) IASSIST 2017, Lawrence KS May 26, 2017. </a:t>
            </a:r>
            <a:r>
              <a:rPr lang="en-US" u="sng" dirty="0">
                <a:hlinkClick r:id="rId2"/>
              </a:rPr>
              <a:t>http://iassist2017.org/program/s57.html</a:t>
            </a:r>
            <a:r>
              <a:rPr lang="en-US" dirty="0"/>
              <a:t> </a:t>
            </a:r>
          </a:p>
          <a:p>
            <a:r>
              <a:rPr lang="en-US" dirty="0"/>
              <a:t>Gillman, Dan, Arofan Gregory, Larry Hoyle, Knut Wenzig  </a:t>
            </a:r>
            <a:r>
              <a:rPr lang="en-US" i="1" dirty="0"/>
              <a:t>Sample Use Cases for the </a:t>
            </a:r>
            <a:r>
              <a:rPr lang="en-US" i="1" dirty="0" err="1"/>
              <a:t>DataDictionary</a:t>
            </a:r>
            <a:r>
              <a:rPr lang="en-US" i="1" dirty="0"/>
              <a:t> View in DDI Views (DDI4) </a:t>
            </a:r>
            <a:r>
              <a:rPr lang="en-US" dirty="0"/>
              <a:t>North American Data Documentation Initiative Conference, Ithaca, NY, April 2017.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DDI4 URN Referencing another DDI object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3810" y="391412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URN:DDI:dagstuhl17423.ddialliance.org:IdBean:1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842169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URN</a:t>
            </a:r>
            <a:r>
              <a:rPr lang="en-US" sz="3200" dirty="0" smtClean="0"/>
              <a:t>:</a:t>
            </a:r>
            <a:r>
              <a:rPr lang="en-US" sz="2000" dirty="0" smtClean="0"/>
              <a:t>DDI:dagstuhl17423.ddialliance.org:IdBean:1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773468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URN:</a:t>
            </a:r>
            <a:r>
              <a:rPr lang="en-US" sz="3200" b="1" dirty="0" smtClean="0"/>
              <a:t>DDI:</a:t>
            </a:r>
            <a:r>
              <a:rPr lang="en-US" sz="2000" dirty="0" smtClean="0"/>
              <a:t>dagstuhl17423.ddialliance.org:IdBean:1</a:t>
            </a:r>
          </a:p>
        </p:txBody>
      </p:sp>
      <p:sp>
        <p:nvSpPr>
          <p:cNvPr id="9" name="Rectangle 8"/>
          <p:cNvSpPr/>
          <p:nvPr/>
        </p:nvSpPr>
        <p:spPr>
          <a:xfrm>
            <a:off x="-3810" y="4023592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URN:DDI:</a:t>
            </a:r>
            <a:r>
              <a:rPr lang="en-US" sz="3200" b="1" dirty="0" smtClean="0"/>
              <a:t>dagstuhl17423.ddialliance.org:</a:t>
            </a:r>
            <a:r>
              <a:rPr lang="en-US" sz="2000" dirty="0" smtClean="0"/>
              <a:t>IdBean:1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87" y="5000274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URN:DDI:dagstuhl17423.ddialliance.org:</a:t>
            </a:r>
            <a:r>
              <a:rPr lang="en-US" sz="3200" b="1" dirty="0" smtClean="0"/>
              <a:t>IdBean:</a:t>
            </a:r>
            <a:r>
              <a:rPr lang="en-US" sz="2000" dirty="0" smtClean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1130" y="1555734"/>
            <a:ext cx="3122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What is it?   - A URN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67528" y="2344887"/>
            <a:ext cx="2996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What Kind of URN?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7528" y="3599322"/>
            <a:ext cx="5738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Agency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Who Manages the ID space?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5305" y="5618668"/>
            <a:ext cx="3765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Version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What Version?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0667" y="5976956"/>
            <a:ext cx="893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URN:DDI:dagstuhl17423.ddialliance.org:IdBean:</a:t>
            </a:r>
            <a:r>
              <a:rPr lang="en-US" sz="3200" b="1" dirty="0" smtClean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14835" y="4703541"/>
            <a:ext cx="2959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ID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What is the ID?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810" y="1013886"/>
            <a:ext cx="4729949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 Structured String with these parts: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5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4" y="525343"/>
            <a:ext cx="6751674" cy="14319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484"/>
            <a:ext cx="7886700" cy="504497"/>
          </a:xfrm>
        </p:spPr>
        <p:txBody>
          <a:bodyPr/>
          <a:lstStyle/>
          <a:p>
            <a:r>
              <a:rPr lang="en-US" dirty="0" smtClean="0"/>
              <a:t>Documenting a Person, Including Roles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1" y="563526"/>
            <a:ext cx="1851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Lead Author Role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0745" y="2590425"/>
            <a:ext cx="783285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/>
              <a:t>Role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&lt;</a:t>
            </a:r>
            <a:r>
              <a:rPr lang="en-US" dirty="0"/>
              <a:t>Term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&lt;</a:t>
            </a:r>
            <a:r>
              <a:rPr lang="en-US" dirty="0"/>
              <a:t>Content&gt;</a:t>
            </a:r>
            <a:r>
              <a:rPr lang="en-US" sz="2800" b="1" dirty="0" err="1"/>
              <a:t>cro:Author</a:t>
            </a:r>
            <a:r>
              <a:rPr lang="en-US" dirty="0"/>
              <a:t>&lt;/Content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&lt;</a:t>
            </a:r>
            <a:r>
              <a:rPr lang="en-US" dirty="0"/>
              <a:t>Uri</a:t>
            </a:r>
            <a:r>
              <a:rPr lang="en-US" dirty="0" smtClean="0"/>
              <a:t>&gt;</a:t>
            </a:r>
          </a:p>
          <a:p>
            <a:r>
              <a:rPr lang="en-US" sz="1400" dirty="0" smtClean="0"/>
              <a:t>https</a:t>
            </a:r>
            <a:r>
              <a:rPr lang="en-US" sz="1400" dirty="0"/>
              <a:t>://</a:t>
            </a:r>
            <a:r>
              <a:rPr lang="en-US" sz="1400" dirty="0" smtClean="0"/>
              <a:t>github.com/openrif/contribution-ontology/blob/master/diagrams/ContributionRoleHierarchy.png</a:t>
            </a:r>
          </a:p>
          <a:p>
            <a:r>
              <a:rPr lang="en-US" dirty="0" smtClean="0"/>
              <a:t>     &lt;/</a:t>
            </a:r>
            <a:r>
              <a:rPr lang="en-US" dirty="0"/>
              <a:t>Uri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&lt;/</a:t>
            </a:r>
            <a:r>
              <a:rPr lang="en-US" dirty="0"/>
              <a:t>Term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&lt;</a:t>
            </a:r>
            <a:r>
              <a:rPr lang="en-US" dirty="0"/>
              <a:t>Extent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&lt;Content&gt;</a:t>
            </a:r>
            <a:r>
              <a:rPr lang="en-US" sz="2800" b="1" dirty="0" smtClean="0"/>
              <a:t>Lead</a:t>
            </a:r>
            <a:r>
              <a:rPr lang="en-US" dirty="0" smtClean="0"/>
              <a:t>&lt;/</a:t>
            </a:r>
            <a:r>
              <a:rPr lang="en-US" dirty="0"/>
              <a:t>Content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&lt;/</a:t>
            </a:r>
            <a:r>
              <a:rPr lang="en-US" dirty="0"/>
              <a:t>Extent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/>
              <a:t>Role&gt;</a:t>
            </a:r>
            <a:br>
              <a:rPr lang="en-US" dirty="0"/>
            </a:b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76447" y="563526"/>
            <a:ext cx="6730409" cy="413723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484"/>
            <a:ext cx="7886700" cy="504497"/>
          </a:xfrm>
        </p:spPr>
        <p:txBody>
          <a:bodyPr/>
          <a:lstStyle/>
          <a:p>
            <a:r>
              <a:rPr lang="en-US" dirty="0" smtClean="0"/>
              <a:t>Documenting a Person, Including Roles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457288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Lead Author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3867" y="1084484"/>
            <a:ext cx="2772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Primary Investigator</a:t>
            </a:r>
          </a:p>
          <a:p>
            <a:r>
              <a:rPr lang="en-US" sz="2400" b="1" dirty="0" smtClean="0"/>
              <a:t>Role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3913" y="2605253"/>
            <a:ext cx="783285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&lt;</a:t>
            </a:r>
            <a:r>
              <a:rPr lang="en-US" dirty="0"/>
              <a:t>Role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&lt;</a:t>
            </a:r>
            <a:r>
              <a:rPr lang="en-US" dirty="0"/>
              <a:t>Term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   &lt;</a:t>
            </a:r>
            <a:r>
              <a:rPr lang="en-US" dirty="0"/>
              <a:t>Content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sz="2400" b="1" dirty="0" err="1" smtClean="0"/>
              <a:t>cro:Study</a:t>
            </a:r>
            <a:r>
              <a:rPr lang="en-US" sz="2400" b="1" dirty="0" smtClean="0"/>
              <a:t> </a:t>
            </a:r>
            <a:r>
              <a:rPr lang="en-US" sz="2400" b="1" dirty="0"/>
              <a:t>Investigator </a:t>
            </a:r>
            <a:r>
              <a:rPr lang="en-US" sz="2400" b="1" dirty="0" smtClean="0"/>
              <a:t>Role</a:t>
            </a:r>
          </a:p>
          <a:p>
            <a:r>
              <a:rPr lang="en-US" dirty="0"/>
              <a:t> </a:t>
            </a:r>
            <a:r>
              <a:rPr lang="en-US" dirty="0" smtClean="0"/>
              <a:t>        &lt;/</a:t>
            </a:r>
            <a:r>
              <a:rPr lang="en-US" dirty="0"/>
              <a:t>Content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    &lt;</a:t>
            </a:r>
            <a:r>
              <a:rPr lang="en-US" dirty="0"/>
              <a:t>Uri</a:t>
            </a:r>
            <a:r>
              <a:rPr lang="en-US" dirty="0" smtClean="0"/>
              <a:t>&gt;</a:t>
            </a:r>
          </a:p>
          <a:p>
            <a:r>
              <a:rPr lang="en-US" u="sng" dirty="0" smtClean="0">
                <a:hlinkClick r:id="rId3"/>
              </a:rPr>
              <a:t>https</a:t>
            </a:r>
            <a:r>
              <a:rPr lang="en-US" u="sng">
                <a:hlinkClick r:id="rId3"/>
              </a:rPr>
              <a:t>://</a:t>
            </a:r>
            <a:r>
              <a:rPr lang="en-US" u="sng" smtClean="0">
                <a:hlinkClick r:id="rId3"/>
              </a:rPr>
              <a:t>github.com/openrif/contribution-ontology/blob/master/diagrams/ContributionRoleHierarchy.png</a:t>
            </a:r>
            <a:r>
              <a:rPr lang="en-US" u="sng" smtClean="0"/>
              <a:t> </a:t>
            </a:r>
            <a:endParaRPr lang="en-US" u="sng" dirty="0" smtClean="0"/>
          </a:p>
          <a:p>
            <a:r>
              <a:rPr lang="en-US" dirty="0"/>
              <a:t> </a:t>
            </a:r>
            <a:r>
              <a:rPr lang="en-US" dirty="0" smtClean="0"/>
              <a:t>          &lt;/</a:t>
            </a:r>
            <a:r>
              <a:rPr lang="en-US" dirty="0"/>
              <a:t>Uri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&lt;/</a:t>
            </a:r>
            <a:r>
              <a:rPr lang="en-US" dirty="0"/>
              <a:t>Term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&lt;</a:t>
            </a:r>
            <a:r>
              <a:rPr lang="en-US" dirty="0"/>
              <a:t>Extent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    &lt;</a:t>
            </a:r>
            <a:r>
              <a:rPr lang="en-US" dirty="0"/>
              <a:t>Content&gt;</a:t>
            </a:r>
            <a:r>
              <a:rPr lang="en-US" sz="2400" b="1" dirty="0"/>
              <a:t>Lead</a:t>
            </a:r>
            <a:r>
              <a:rPr lang="en-US" dirty="0"/>
              <a:t>&lt;/Content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&lt;/</a:t>
            </a:r>
            <a:r>
              <a:rPr lang="en-US" dirty="0"/>
              <a:t>Extent&gt;&lt;/Role&gt;</a:t>
            </a:r>
            <a:br>
              <a:rPr lang="en-US" dirty="0"/>
            </a:br>
            <a:r>
              <a:rPr lang="en-US" dirty="0" smtClean="0"/>
              <a:t>&lt;/</a:t>
            </a:r>
            <a:r>
              <a:rPr lang="en-US" dirty="0"/>
              <a:t>Contributor&gt;</a:t>
            </a:r>
            <a:br>
              <a:rPr lang="en-US" dirty="0"/>
            </a:b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00792" y="3157846"/>
            <a:ext cx="4906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cro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:” Referencing the Contribution Role Ontology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07" y="457288"/>
            <a:ext cx="6516414" cy="372947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3" y="971933"/>
            <a:ext cx="5913632" cy="998307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3" y="1940204"/>
            <a:ext cx="7917866" cy="76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56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Credit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455" y="1057795"/>
            <a:ext cx="849770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96"/>
                </a:solidFill>
              </a:rPr>
              <a:t>&lt;Publisher&gt;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&lt;!-- Distributer ADA --&gt;</a:t>
            </a:r>
            <a:r>
              <a:rPr lang="en-US" dirty="0" smtClean="0">
                <a:solidFill>
                  <a:srgbClr val="000000"/>
                </a:solidFill>
              </a:rPr>
              <a:t>              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&lt;</a:t>
            </a:r>
            <a:r>
              <a:rPr lang="en-US" dirty="0" err="1" smtClean="0">
                <a:solidFill>
                  <a:srgbClr val="000096"/>
                </a:solidFill>
              </a:rPr>
              <a:t>AgentName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&lt;</a:t>
            </a:r>
            <a:r>
              <a:rPr lang="en-US" dirty="0" err="1" smtClean="0">
                <a:solidFill>
                  <a:srgbClr val="000096"/>
                </a:solidFill>
              </a:rPr>
              <a:t>LanguageSpecificString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</a:t>
            </a:r>
            <a:r>
              <a:rPr lang="en-US" b="1" dirty="0" smtClean="0">
                <a:solidFill>
                  <a:srgbClr val="000000"/>
                </a:solidFill>
              </a:rPr>
              <a:t>Australian Data Archive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 smtClean="0">
                <a:solidFill>
                  <a:srgbClr val="000096"/>
                </a:solidFill>
              </a:rPr>
              <a:t>LanguageSpecificString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&lt;/</a:t>
            </a:r>
            <a:r>
              <a:rPr lang="en-US" dirty="0" err="1" smtClean="0">
                <a:solidFill>
                  <a:srgbClr val="000096"/>
                </a:solidFill>
              </a:rPr>
              <a:t>AgentName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AgentAssociation</a:t>
            </a:r>
            <a:r>
              <a:rPr lang="en-US" dirty="0" smtClean="0">
                <a:solidFill>
                  <a:srgbClr val="F5844C"/>
                </a:solidFill>
              </a:rPr>
              <a:t> </a:t>
            </a:r>
            <a:r>
              <a:rPr lang="en-US" dirty="0" err="1" smtClean="0">
                <a:solidFill>
                  <a:srgbClr val="F5844C"/>
                </a:solidFill>
              </a:rPr>
              <a:t>typeOfClass</a:t>
            </a:r>
            <a:r>
              <a:rPr lang="en-US" dirty="0" smtClean="0">
                <a:solidFill>
                  <a:srgbClr val="FF8040"/>
                </a:solidFill>
              </a:rPr>
              <a:t>=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sz="2400" b="1" dirty="0" smtClean="0">
                <a:solidFill>
                  <a:srgbClr val="993300"/>
                </a:solidFill>
              </a:rPr>
              <a:t>Organization</a:t>
            </a:r>
            <a:r>
              <a:rPr lang="en-US" dirty="0" smtClean="0">
                <a:solidFill>
                  <a:srgbClr val="993300"/>
                </a:solidFill>
              </a:rPr>
              <a:t>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</a:t>
            </a:r>
            <a:r>
              <a:rPr lang="en-US" b="1" dirty="0" smtClean="0">
                <a:solidFill>
                  <a:srgbClr val="000000"/>
                </a:solidFill>
              </a:rPr>
              <a:t>URN:DDI:dagstuhl17423.ddialliance.org:IdOrgADA:1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 smtClean="0">
                <a:solidFill>
                  <a:srgbClr val="000096"/>
                </a:solidFill>
              </a:rPr>
              <a:t>AgentAssociation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</a:t>
            </a:r>
            <a:r>
              <a:rPr lang="en-US" dirty="0" smtClean="0">
                <a:solidFill>
                  <a:srgbClr val="000096"/>
                </a:solidFill>
              </a:rPr>
              <a:t>&lt;Role&gt;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&lt;Term&gt;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&lt;Content&gt;</a:t>
            </a:r>
          </a:p>
          <a:p>
            <a:r>
              <a:rPr lang="en-US" b="1" dirty="0">
                <a:solidFill>
                  <a:srgbClr val="000096"/>
                </a:solidFill>
              </a:rPr>
              <a:t> </a:t>
            </a:r>
            <a:r>
              <a:rPr lang="en-US" b="1" dirty="0" smtClean="0">
                <a:solidFill>
                  <a:srgbClr val="000096"/>
                </a:solidFill>
              </a:rPr>
              <a:t>             </a:t>
            </a:r>
            <a:r>
              <a:rPr lang="en-US" b="1" dirty="0" err="1" smtClean="0">
                <a:solidFill>
                  <a:srgbClr val="000000"/>
                </a:solidFill>
              </a:rPr>
              <a:t>cro:Archivist</a:t>
            </a:r>
            <a:r>
              <a:rPr lang="en-US" b="1" dirty="0" smtClean="0">
                <a:solidFill>
                  <a:srgbClr val="000000"/>
                </a:solidFill>
              </a:rPr>
              <a:t> Role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</a:t>
            </a:r>
            <a:r>
              <a:rPr lang="en-US" dirty="0" smtClean="0">
                <a:solidFill>
                  <a:srgbClr val="000096"/>
                </a:solidFill>
              </a:rPr>
              <a:t>&lt;/Content&gt;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&lt;Uri&gt;</a:t>
            </a:r>
            <a:r>
              <a:rPr lang="en-US" b="1" dirty="0" smtClean="0">
                <a:solidFill>
                  <a:srgbClr val="000000"/>
                </a:solidFill>
              </a:rPr>
              <a:t>https://github.com/openrif/contribution-ontology/blob/master/diagrams/ContributionRoleHierarchy.png</a:t>
            </a:r>
            <a:r>
              <a:rPr lang="en-US" dirty="0" smtClean="0">
                <a:solidFill>
                  <a:srgbClr val="000096"/>
                </a:solidFill>
              </a:rPr>
              <a:t>&lt;/Uri&gt;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&lt;/Term&gt;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&lt;Extent&gt;&lt;Content&gt;</a:t>
            </a:r>
            <a:r>
              <a:rPr lang="en-US" b="1" dirty="0" smtClean="0">
                <a:solidFill>
                  <a:srgbClr val="000000"/>
                </a:solidFill>
              </a:rPr>
              <a:t>Lead</a:t>
            </a:r>
            <a:r>
              <a:rPr lang="en-US" dirty="0" smtClean="0">
                <a:solidFill>
                  <a:srgbClr val="000096"/>
                </a:solidFill>
              </a:rPr>
              <a:t>&lt;/Content&gt;&lt;/Extent&gt;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&lt;/Role&gt;</a:t>
            </a:r>
            <a:r>
              <a:rPr lang="en-US" dirty="0" smtClean="0">
                <a:solidFill>
                  <a:srgbClr val="000000"/>
                </a:solidFill>
              </a:rPr>
              <a:t>               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96"/>
                </a:solidFill>
              </a:rPr>
              <a:t>&lt;/Publisher&gt;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5" y="439126"/>
            <a:ext cx="8504657" cy="40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in DDI4: Agency, ID, and Version via URN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4/5-6/2018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NADDI 2018, Washington, D.C.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93AD6-C029-4D35-922D-423F700C8860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3108" y="504497"/>
            <a:ext cx="90108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AgentAssociation</a:t>
            </a:r>
            <a:r>
              <a:rPr lang="en-US" dirty="0" smtClean="0">
                <a:solidFill>
                  <a:srgbClr val="F5844C"/>
                </a:solidFill>
              </a:rPr>
              <a:t> </a:t>
            </a:r>
            <a:r>
              <a:rPr lang="en-US" dirty="0" err="1" smtClean="0">
                <a:solidFill>
                  <a:srgbClr val="F5844C"/>
                </a:solidFill>
              </a:rPr>
              <a:t>typeOfClass</a:t>
            </a:r>
            <a:r>
              <a:rPr lang="en-US" dirty="0" smtClean="0">
                <a:solidFill>
                  <a:srgbClr val="FF8040"/>
                </a:solidFill>
              </a:rPr>
              <a:t>=</a:t>
            </a:r>
            <a:r>
              <a:rPr lang="en-US" dirty="0" smtClean="0">
                <a:solidFill>
                  <a:srgbClr val="993300"/>
                </a:solidFill>
              </a:rPr>
              <a:t>"Organization"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000096"/>
                </a:solidFill>
              </a:rPr>
              <a:t>       </a:t>
            </a:r>
            <a:r>
              <a:rPr lang="en-US" sz="2400" b="1" dirty="0" smtClean="0">
                <a:solidFill>
                  <a:srgbClr val="000000"/>
                </a:solidFill>
              </a:rPr>
              <a:t>URN:DDI:dagstuhl17423.ddialliance.org:IdOrgADA:1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 smtClean="0">
                <a:solidFill>
                  <a:srgbClr val="000096"/>
                </a:solidFill>
              </a:rPr>
              <a:t>AgentAssociation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3108" y="2279203"/>
            <a:ext cx="89067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&lt;Organization&gt;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6400"/>
                </a:solidFill>
              </a:rPr>
              <a:t>&lt;!-- ADA --&gt;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&lt;Agency&gt;</a:t>
            </a:r>
            <a:r>
              <a:rPr lang="en-US" sz="2400" b="1" dirty="0" smtClean="0">
                <a:solidFill>
                  <a:srgbClr val="000000"/>
                </a:solidFill>
              </a:rPr>
              <a:t>dagstuhl17423.ddialliance.org</a:t>
            </a:r>
            <a:r>
              <a:rPr lang="en-US" dirty="0" smtClean="0">
                <a:solidFill>
                  <a:srgbClr val="000096"/>
                </a:solidFill>
              </a:rPr>
              <a:t>&lt;/Agency&gt;</a:t>
            </a:r>
            <a:r>
              <a:rPr lang="en-US" dirty="0" smtClean="0">
                <a:solidFill>
                  <a:srgbClr val="000000"/>
                </a:solidFill>
              </a:rPr>
              <a:t>       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&lt;Version&gt;</a:t>
            </a:r>
            <a:r>
              <a:rPr lang="en-US" sz="2400" b="1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96"/>
                </a:solidFill>
              </a:rPr>
              <a:t>&lt;/Version&gt;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&lt;Id&gt;</a:t>
            </a:r>
            <a:r>
              <a:rPr lang="en-US" sz="2400" b="1" dirty="0" err="1" smtClean="0">
                <a:solidFill>
                  <a:srgbClr val="000000"/>
                </a:solidFill>
              </a:rPr>
              <a:t>IdOrgADA</a:t>
            </a:r>
            <a:r>
              <a:rPr lang="en-US" dirty="0" smtClean="0">
                <a:solidFill>
                  <a:srgbClr val="000096"/>
                </a:solidFill>
              </a:rPr>
              <a:t>&lt;/Id&gt;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HasOrganizationName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&lt;Content&gt;</a:t>
            </a:r>
            <a:r>
              <a:rPr lang="en-US" b="1" dirty="0" smtClean="0">
                <a:solidFill>
                  <a:srgbClr val="000000"/>
                </a:solidFill>
              </a:rPr>
              <a:t>Australian Data Archive (ADA)</a:t>
            </a:r>
            <a:r>
              <a:rPr lang="en-US" dirty="0" smtClean="0">
                <a:solidFill>
                  <a:srgbClr val="000096"/>
                </a:solidFill>
              </a:rPr>
              <a:t>&lt;/Content&gt;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&lt;/</a:t>
            </a:r>
            <a:r>
              <a:rPr lang="en-US" dirty="0" err="1" smtClean="0">
                <a:solidFill>
                  <a:srgbClr val="000096"/>
                </a:solidFill>
              </a:rPr>
              <a:t>HasOrganizationName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HasContactInformation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  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HasAddress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        </a:t>
            </a:r>
            <a:r>
              <a:rPr lang="en-US" dirty="0" smtClean="0">
                <a:solidFill>
                  <a:srgbClr val="000096"/>
                </a:solidFill>
              </a:rPr>
              <a:t>&lt;</a:t>
            </a:r>
            <a:r>
              <a:rPr lang="en-US" dirty="0" err="1" smtClean="0">
                <a:solidFill>
                  <a:srgbClr val="000096"/>
                </a:solidFill>
              </a:rPr>
              <a:t>LocationName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         &lt;Content&gt;</a:t>
            </a:r>
            <a:r>
              <a:rPr lang="en-US" b="1" dirty="0" smtClean="0">
                <a:solidFill>
                  <a:srgbClr val="000000"/>
                </a:solidFill>
              </a:rPr>
              <a:t>The Australian National University</a:t>
            </a:r>
            <a:r>
              <a:rPr lang="en-US" dirty="0" smtClean="0">
                <a:solidFill>
                  <a:srgbClr val="000096"/>
                </a:solidFill>
              </a:rPr>
              <a:t>&lt;/Content&gt;</a:t>
            </a:r>
          </a:p>
          <a:p>
            <a:r>
              <a:rPr lang="en-US" dirty="0">
                <a:solidFill>
                  <a:srgbClr val="000096"/>
                </a:solidFill>
              </a:rPr>
              <a:t> </a:t>
            </a:r>
            <a:r>
              <a:rPr lang="en-US" dirty="0" smtClean="0">
                <a:solidFill>
                  <a:srgbClr val="000096"/>
                </a:solidFill>
              </a:rPr>
              <a:t>               &lt;/</a:t>
            </a:r>
            <a:r>
              <a:rPr lang="en-US" dirty="0" err="1" smtClean="0">
                <a:solidFill>
                  <a:srgbClr val="000096"/>
                </a:solidFill>
              </a:rPr>
              <a:t>LocationName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 smtClean="0">
                <a:solidFill>
                  <a:srgbClr val="000096"/>
                </a:solidFill>
              </a:rPr>
              <a:t>HasAddress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000096"/>
                </a:solidFill>
              </a:rPr>
              <a:t>&lt;/</a:t>
            </a:r>
            <a:r>
              <a:rPr lang="en-US" dirty="0" err="1" smtClean="0">
                <a:solidFill>
                  <a:srgbClr val="000096"/>
                </a:solidFill>
              </a:rPr>
              <a:t>HasContactInformation</a:t>
            </a:r>
            <a:r>
              <a:rPr lang="en-US" dirty="0" smtClean="0">
                <a:solidFill>
                  <a:srgbClr val="000096"/>
                </a:solidFill>
              </a:rPr>
              <a:t>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96"/>
                </a:solidFill>
              </a:rPr>
              <a:t>&lt;/Organization&gt;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/>
          </a:p>
        </p:txBody>
      </p:sp>
      <p:cxnSp>
        <p:nvCxnSpPr>
          <p:cNvPr id="10" name="Curved Connector 9"/>
          <p:cNvCxnSpPr/>
          <p:nvPr/>
        </p:nvCxnSpPr>
        <p:spPr>
          <a:xfrm rot="5400000">
            <a:off x="2919614" y="1327684"/>
            <a:ext cx="1238493" cy="1238492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95556" y="1355873"/>
            <a:ext cx="4408606" cy="808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References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Reusable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information about the organization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0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1392</Words>
  <Application>Microsoft Office PowerPoint</Application>
  <PresentationFormat>On-screen Show (4:3)</PresentationFormat>
  <Paragraphs>435</Paragraphs>
  <Slides>40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A Sample Codebook in DDI4 XML </vt:lpstr>
      <vt:lpstr>The Australian Election Study, 2013</vt:lpstr>
      <vt:lpstr>Highlighted where accommodated by DDI4</vt:lpstr>
      <vt:lpstr>Documenting a Person, Including Roles</vt:lpstr>
      <vt:lpstr>DDI4 URN Referencing another DDI object</vt:lpstr>
      <vt:lpstr>Documenting a Person, Including Roles</vt:lpstr>
      <vt:lpstr>Documenting a Person, Including Roles</vt:lpstr>
      <vt:lpstr>Organizational Credit</vt:lpstr>
      <vt:lpstr>References in DDI4: Agency, ID, and Version via URN</vt:lpstr>
      <vt:lpstr>The Study</vt:lpstr>
      <vt:lpstr>Coverage: Topical, Temporal, Spatial</vt:lpstr>
      <vt:lpstr>Coverage: Topical - Keywords</vt:lpstr>
      <vt:lpstr>Keyword is of type ExternalControlledVocabularyEntry</vt:lpstr>
      <vt:lpstr>We saw this before</vt:lpstr>
      <vt:lpstr> “External”      ControlledVocabulary</vt:lpstr>
      <vt:lpstr>Coverage: Topical – Topics (Subjects)</vt:lpstr>
      <vt:lpstr>Coverage: Temporal</vt:lpstr>
      <vt:lpstr>Coverage - Spatial</vt:lpstr>
      <vt:lpstr>Coverage - Spatial</vt:lpstr>
      <vt:lpstr>Annotation – resource discovery information</vt:lpstr>
      <vt:lpstr>Annotation examples</vt:lpstr>
      <vt:lpstr>Data - Variables</vt:lpstr>
      <vt:lpstr>Data - Variables</vt:lpstr>
      <vt:lpstr>Data - Variables</vt:lpstr>
      <vt:lpstr>Data - Variables</vt:lpstr>
      <vt:lpstr>Data - Variables</vt:lpstr>
      <vt:lpstr>ValueDomains Substantive Values</vt:lpstr>
      <vt:lpstr>ValueDomains  Enumerated Value Domain - CodeList</vt:lpstr>
      <vt:lpstr>ValueDomains -  Code and Category</vt:lpstr>
      <vt:lpstr>Described Value Domains</vt:lpstr>
      <vt:lpstr>A Physical File (CSV subset of original study)</vt:lpstr>
      <vt:lpstr>unitData Record (logical)</vt:lpstr>
      <vt:lpstr>PhysicalDataSet has segments. Segments have Layouts</vt:lpstr>
      <vt:lpstr>UnitSegment Layout</vt:lpstr>
      <vt:lpstr>UnitSegmentLayout also can be ordered</vt:lpstr>
      <vt:lpstr>ValueMapping – in the CSV file the Representation is a String</vt:lpstr>
      <vt:lpstr>Variable Statistics – Summary Statistics</vt:lpstr>
      <vt:lpstr>Variable Statistics – Summary Statistics</vt:lpstr>
      <vt:lpstr>Summary Statistics – Categorical </vt:lpstr>
      <vt:lpstr>Previous related presentations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Sample Codebook in DDI4 XML </dc:title>
  <dc:creator>Hoyle, Larry</dc:creator>
  <cp:lastModifiedBy>Hoyle, Larry</cp:lastModifiedBy>
  <cp:revision>64</cp:revision>
  <dcterms:created xsi:type="dcterms:W3CDTF">2018-03-22T13:10:20Z</dcterms:created>
  <dcterms:modified xsi:type="dcterms:W3CDTF">2018-04-05T21:38:18Z</dcterms:modified>
</cp:coreProperties>
</file>