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de" sz="1000"/>
              <a:t>We have designed this mini exercise with the following in mind: </a:t>
            </a:r>
            <a:endParaRPr sz="1000">
              <a:solidFill>
                <a:schemeClr val="dk1"/>
              </a:solidFill>
            </a:endParaRPr>
          </a:p>
          <a:p>
            <a:pPr indent="0" lvl="0" marL="0" rtl="0">
              <a:spcBef>
                <a:spcPts val="0"/>
              </a:spcBef>
              <a:spcAft>
                <a:spcPts val="0"/>
              </a:spcAft>
              <a:buNone/>
            </a:pPr>
            <a:r>
              <a:t/>
            </a:r>
            <a:endParaRPr sz="1000">
              <a:solidFill>
                <a:schemeClr val="dk1"/>
              </a:solidFill>
            </a:endParaRPr>
          </a:p>
          <a:p>
            <a:pPr indent="0" lvl="0" marL="0" rtl="0">
              <a:spcBef>
                <a:spcPts val="0"/>
              </a:spcBef>
              <a:spcAft>
                <a:spcPts val="0"/>
              </a:spcAft>
              <a:buNone/>
            </a:pPr>
            <a:r>
              <a:rPr lang="de" sz="1000">
                <a:solidFill>
                  <a:schemeClr val="dk1"/>
                </a:solidFill>
              </a:rPr>
              <a:t>-</a:t>
            </a:r>
            <a:r>
              <a:rPr lang="de" sz="1000">
                <a:solidFill>
                  <a:schemeClr val="dk1"/>
                </a:solidFill>
              </a:rPr>
              <a:t>audience: people with various disciplinary background and various open science skills </a:t>
            </a:r>
            <a:endParaRPr sz="1000">
              <a:solidFill>
                <a:schemeClr val="dk1"/>
              </a:solidFill>
            </a:endParaRPr>
          </a:p>
          <a:p>
            <a:pPr indent="0" lvl="0" marL="0" rtl="0">
              <a:lnSpc>
                <a:spcPct val="115000"/>
              </a:lnSpc>
              <a:spcBef>
                <a:spcPts val="0"/>
              </a:spcBef>
              <a:spcAft>
                <a:spcPts val="0"/>
              </a:spcAft>
              <a:buNone/>
            </a:pPr>
            <a:r>
              <a:rPr lang="de" sz="1000">
                <a:solidFill>
                  <a:schemeClr val="dk1"/>
                </a:solidFill>
              </a:rPr>
              <a:t>-s</a:t>
            </a:r>
            <a:r>
              <a:rPr lang="de" sz="1000">
                <a:solidFill>
                  <a:schemeClr val="dk1"/>
                </a:solidFill>
              </a:rPr>
              <a:t>etting: Participants are in an introductory course to Open Science, they have learned already definitions of Open Science and how it can improve Science, but maybe feel that it is too much to put into action</a:t>
            </a:r>
            <a:endParaRPr sz="1000"/>
          </a:p>
          <a:p>
            <a:pPr indent="0" lvl="0" marL="0">
              <a:spcBef>
                <a:spcPts val="1600"/>
              </a:spcBef>
              <a:spcAft>
                <a:spcPts val="0"/>
              </a:spcAft>
              <a:buNone/>
            </a:pPr>
            <a:r>
              <a:rPr lang="de" sz="1000"/>
              <a:t>learning objectives: </a:t>
            </a:r>
            <a:endParaRPr sz="1000"/>
          </a:p>
          <a:p>
            <a:pPr indent="0" lvl="0" marL="0">
              <a:spcBef>
                <a:spcPts val="0"/>
              </a:spcBef>
              <a:spcAft>
                <a:spcPts val="0"/>
              </a:spcAft>
              <a:buNone/>
            </a:pPr>
            <a:r>
              <a:rPr lang="de" sz="1000"/>
              <a:t>-participants gain awareness for different practical possibilities to become an Open scholar </a:t>
            </a:r>
            <a:endParaRPr sz="1000"/>
          </a:p>
          <a:p>
            <a:pPr indent="0" lvl="0" marL="0">
              <a:spcBef>
                <a:spcPts val="0"/>
              </a:spcBef>
              <a:spcAft>
                <a:spcPts val="0"/>
              </a:spcAft>
              <a:buNone/>
            </a:pPr>
            <a:r>
              <a:rPr lang="de" sz="1000"/>
              <a:t>-participants identify a first step to open up their research </a:t>
            </a:r>
            <a:endParaRPr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de" sz="1000"/>
              <a:t>explain that there are many shades of Open and that a good way to look at it, is to look at it from the perspective of the research process (next slide research life cycle)</a:t>
            </a:r>
            <a:endParaRPr sz="1000"/>
          </a:p>
          <a:p>
            <a:pPr indent="0" lvl="0" marL="0">
              <a:spcBef>
                <a:spcPts val="160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de"/>
              <a:t>“Walk” the participants briefly through the lifecycle to give them inspiration and prepare them for the activity </a:t>
            </a:r>
            <a:endParaRPr/>
          </a:p>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de"/>
              <a:t>Activity (3-5 min): </a:t>
            </a:r>
            <a:endParaRPr/>
          </a:p>
          <a:p>
            <a:pPr indent="0" lvl="0" marL="0">
              <a:spcBef>
                <a:spcPts val="0"/>
              </a:spcBef>
              <a:spcAft>
                <a:spcPts val="0"/>
              </a:spcAft>
              <a:buNone/>
            </a:pPr>
            <a:r>
              <a:rPr lang="de"/>
              <a:t>This activity can be done individually or in pairs/small groups depending on time. </a:t>
            </a:r>
            <a:endParaRPr/>
          </a:p>
          <a:p>
            <a:pPr indent="0" lvl="0" marL="0">
              <a:spcBef>
                <a:spcPts val="0"/>
              </a:spcBef>
              <a:spcAft>
                <a:spcPts val="0"/>
              </a:spcAft>
              <a:buNone/>
            </a:pPr>
            <a:r>
              <a:rPr lang="de"/>
              <a:t>Tell the participants to think of s</a:t>
            </a:r>
            <a:r>
              <a:rPr lang="de"/>
              <a:t>omething they can do easily (maybe in one week)</a:t>
            </a:r>
            <a:endParaRPr/>
          </a:p>
          <a:p>
            <a:pPr indent="0" lvl="0" marL="0" rtl="0">
              <a:spcBef>
                <a:spcPts val="0"/>
              </a:spcBef>
              <a:spcAft>
                <a:spcPts val="0"/>
              </a:spcAft>
              <a:buNone/>
            </a:pPr>
            <a:r>
              <a:rPr lang="de"/>
              <a:t>Have a flip chart or something like that prepared with a simple drawing of the research cycle from previous slide </a:t>
            </a:r>
            <a:endParaRPr/>
          </a:p>
          <a:p>
            <a:pPr indent="0" lvl="0" marL="0">
              <a:spcBef>
                <a:spcPts val="0"/>
              </a:spcBef>
              <a:spcAft>
                <a:spcPts val="0"/>
              </a:spcAft>
              <a:buNone/>
            </a:pPr>
            <a:r>
              <a:rPr lang="de"/>
              <a:t>Ask the participants when they are ready, to stick their post it to the cycle  </a:t>
            </a:r>
            <a:endParaRPr/>
          </a:p>
          <a:p>
            <a:pPr indent="0" lvl="0" marL="0">
              <a:spcBef>
                <a:spcPts val="0"/>
              </a:spcBef>
              <a:spcAft>
                <a:spcPts val="0"/>
              </a:spcAft>
              <a:buNone/>
            </a:pPr>
            <a:r>
              <a:t/>
            </a:r>
            <a:endParaRPr/>
          </a:p>
          <a:p>
            <a:pPr indent="0" lvl="0" marL="0" rtl="0">
              <a:spcBef>
                <a:spcPts val="0"/>
              </a:spcBef>
              <a:spcAft>
                <a:spcPts val="0"/>
              </a:spcAft>
              <a:buNone/>
            </a:pPr>
            <a:r>
              <a:rPr lang="de"/>
              <a:t>It makes it more easy to participants if they can see the task in front of them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de"/>
              <a:t>Show the infographic in the background while the participants make their plans in the activity / or have it printed out for them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de"/>
              <a:t>sum up the results </a:t>
            </a:r>
            <a:endParaRPr/>
          </a:p>
          <a:p>
            <a:pPr indent="0" lvl="0" marL="0">
              <a:spcBef>
                <a:spcPts val="0"/>
              </a:spcBef>
              <a:spcAft>
                <a:spcPts val="0"/>
              </a:spcAft>
              <a:buNone/>
            </a:pPr>
            <a:r>
              <a:rPr lang="de"/>
              <a:t>depending on audience and results, you can conclude that there are many small things you can do to open up your research and that some things can be done in a few minutes like getting an orcid </a:t>
            </a:r>
            <a:endParaRPr/>
          </a:p>
          <a:p>
            <a:pPr indent="0" lvl="0" marL="0">
              <a:spcBef>
                <a:spcPts val="0"/>
              </a:spcBef>
              <a:spcAft>
                <a:spcPts val="0"/>
              </a:spcAft>
              <a:buNone/>
            </a:pPr>
            <a:r>
              <a:t/>
            </a:r>
            <a:endParaRPr/>
          </a:p>
          <a:p>
            <a:pPr indent="0" lvl="0" marL="0">
              <a:spcBef>
                <a:spcPts val="0"/>
              </a:spcBef>
              <a:spcAft>
                <a:spcPts val="0"/>
              </a:spcAft>
              <a:buNone/>
            </a:pPr>
            <a:r>
              <a:rPr lang="de"/>
              <a:t>the follow up of this activity could be discussing the </a:t>
            </a:r>
            <a:r>
              <a:rPr lang="de">
                <a:solidFill>
                  <a:schemeClr val="dk1"/>
                </a:solidFill>
              </a:rPr>
              <a:t>Open Science rainbow from the previous slide with the participants in more detail, pick tools etc. that fit their needs / community </a:t>
            </a:r>
            <a:endParaRPr>
              <a:solidFill>
                <a:schemeClr val="dk1"/>
              </a:solidFill>
            </a:endParaRPr>
          </a:p>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twitter.com/katalin_kurucz" TargetMode="External"/><Relationship Id="rId4" Type="http://schemas.openxmlformats.org/officeDocument/2006/relationships/hyperlink" Target="https://twitter.com/katalin_kurucz" TargetMode="External"/><Relationship Id="rId11" Type="http://schemas.openxmlformats.org/officeDocument/2006/relationships/hyperlink" Target="https://creativecommons.org/choose/zero/waiver" TargetMode="External"/><Relationship Id="rId10" Type="http://schemas.openxmlformats.org/officeDocument/2006/relationships/hyperlink" Target="https://www.fosteropenscience.eu/bootcamp" TargetMode="External"/><Relationship Id="rId9" Type="http://schemas.openxmlformats.org/officeDocument/2006/relationships/hyperlink" Target="http://orcid.org/0000-0002-8217-4025" TargetMode="External"/><Relationship Id="rId5" Type="http://schemas.openxmlformats.org/officeDocument/2006/relationships/hyperlink" Target="https://twitter.com/katalin_kurucz" TargetMode="External"/><Relationship Id="rId6" Type="http://schemas.openxmlformats.org/officeDocument/2006/relationships/hyperlink" Target="https://twitter.com/UWuttke" TargetMode="External"/><Relationship Id="rId7" Type="http://schemas.openxmlformats.org/officeDocument/2006/relationships/hyperlink" Target="https://twitter.com/UWuttke" TargetMode="External"/><Relationship Id="rId8" Type="http://schemas.openxmlformats.org/officeDocument/2006/relationships/hyperlink" Target="https://twitter.com/UWuttk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hyperlink" Target="https://www.fosteropenscience.eu/content/what-open-science-introduc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hyperlink" Target="https://flic.kr/p/mzq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hyperlink" Target="https://doi.org/10.6084/m9.figshare.506553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hyperlink" Target="https://book.fosteropenscience.eu/"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de"/>
              <a:t>First steps in </a:t>
            </a:r>
            <a:endParaRPr/>
          </a:p>
          <a:p>
            <a:pPr indent="0" lvl="0" marL="0">
              <a:spcBef>
                <a:spcPts val="0"/>
              </a:spcBef>
              <a:spcAft>
                <a:spcPts val="0"/>
              </a:spcAft>
              <a:buNone/>
            </a:pPr>
            <a:r>
              <a:rPr lang="de"/>
              <a:t>Open Science</a:t>
            </a:r>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de" sz="1400" u="sng">
                <a:solidFill>
                  <a:schemeClr val="hlink"/>
                </a:solidFill>
                <a:hlinkClick r:id="rId3"/>
              </a:rPr>
              <a:t>Katalin Kurucz</a:t>
            </a:r>
            <a:r>
              <a:rPr lang="de" sz="1400" u="sng">
                <a:solidFill>
                  <a:schemeClr val="hlink"/>
                </a:solidFill>
                <a:hlinkClick r:id="rId4"/>
              </a:rPr>
              <a:t> @</a:t>
            </a:r>
            <a:r>
              <a:rPr b="1" lang="de" sz="1400" u="sng">
                <a:solidFill>
                  <a:schemeClr val="hlink"/>
                </a:solidFill>
                <a:hlinkClick r:id="rId5"/>
              </a:rPr>
              <a:t>katalin_kurucz</a:t>
            </a:r>
            <a:r>
              <a:rPr lang="de" sz="1400"/>
              <a:t>, Jacob Rittich (https://orcid.org/0000-0001-9828-802X), </a:t>
            </a:r>
            <a:r>
              <a:rPr b="1" lang="de" sz="1400" u="sng">
                <a:solidFill>
                  <a:schemeClr val="hlink"/>
                </a:solidFill>
                <a:hlinkClick r:id="rId6"/>
              </a:rPr>
              <a:t>Ulrike Wuttke</a:t>
            </a:r>
            <a:r>
              <a:rPr lang="de" sz="1400" u="sng">
                <a:solidFill>
                  <a:schemeClr val="hlink"/>
                </a:solidFill>
                <a:hlinkClick r:id="rId7"/>
              </a:rPr>
              <a:t> @</a:t>
            </a:r>
            <a:r>
              <a:rPr b="1" lang="de" sz="1400" u="sng">
                <a:solidFill>
                  <a:schemeClr val="hlink"/>
                </a:solidFill>
                <a:hlinkClick r:id="rId8"/>
              </a:rPr>
              <a:t>UWuttke</a:t>
            </a:r>
            <a:r>
              <a:rPr lang="de" sz="1400"/>
              <a:t> (</a:t>
            </a:r>
            <a:r>
              <a:rPr lang="de" sz="1400" u="sng">
                <a:solidFill>
                  <a:schemeClr val="hlink"/>
                </a:solidFill>
                <a:hlinkClick r:id="rId9"/>
              </a:rPr>
              <a:t>orcid.org/0000-0002-8217-4025</a:t>
            </a:r>
            <a:r>
              <a:rPr lang="de" sz="1400"/>
              <a:t>)</a:t>
            </a:r>
            <a:endParaRPr sz="1400"/>
          </a:p>
          <a:p>
            <a:pPr indent="0" lvl="0" marL="0">
              <a:spcBef>
                <a:spcPts val="0"/>
              </a:spcBef>
              <a:spcAft>
                <a:spcPts val="0"/>
              </a:spcAft>
              <a:buNone/>
            </a:pPr>
            <a:r>
              <a:rPr lang="de" sz="1400"/>
              <a:t>Barcelona, </a:t>
            </a:r>
            <a:r>
              <a:rPr lang="de" sz="1400" u="sng">
                <a:solidFill>
                  <a:schemeClr val="hlink"/>
                </a:solidFill>
                <a:hlinkClick r:id="rId10"/>
              </a:rPr>
              <a:t>Foster Open Science Trainer Bootcamp</a:t>
            </a:r>
            <a:r>
              <a:rPr lang="de" sz="1400"/>
              <a:t>, 19.04.2018</a:t>
            </a:r>
            <a:br>
              <a:rPr lang="de" sz="1400"/>
            </a:br>
            <a:r>
              <a:rPr lang="de" sz="1400"/>
              <a:t>(result of group activity “15 min minitraining”, please read the slide notes for context and instructions) </a:t>
            </a:r>
            <a:endParaRPr sz="1400"/>
          </a:p>
        </p:txBody>
      </p:sp>
      <p:sp>
        <p:nvSpPr>
          <p:cNvPr id="56" name="Shape 56"/>
          <p:cNvSpPr txBox="1"/>
          <p:nvPr/>
        </p:nvSpPr>
        <p:spPr>
          <a:xfrm>
            <a:off x="358625" y="4482875"/>
            <a:ext cx="8220300" cy="5190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de" sz="1000">
                <a:solidFill>
                  <a:srgbClr val="666666"/>
                </a:solidFill>
              </a:rPr>
              <a:t>Unless otherwise stated the content of these slides is </a:t>
            </a:r>
            <a:r>
              <a:rPr lang="de" sz="1000" u="sng">
                <a:solidFill>
                  <a:srgbClr val="666666"/>
                </a:solidFill>
                <a:hlinkClick r:id="rId11"/>
              </a:rPr>
              <a:t>CCO</a:t>
            </a:r>
            <a:r>
              <a:rPr lang="de" sz="1000">
                <a:solidFill>
                  <a:srgbClr val="666666"/>
                </a:solidFill>
              </a:rPr>
              <a:t>. Please consider giving credits when using them. We are happy to hear  if you found this activity  useful. </a:t>
            </a:r>
            <a:r>
              <a:rPr lang="de"/>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de"/>
              <a:t>Introduction</a:t>
            </a:r>
            <a:endParaRPr/>
          </a:p>
        </p:txBody>
      </p:sp>
      <p:sp>
        <p:nvSpPr>
          <p:cNvPr id="62" name="Shape 6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de"/>
              <a:t>Learning Objectives for this 15 min. session:</a:t>
            </a:r>
            <a:r>
              <a:rPr lang="de"/>
              <a:t> </a:t>
            </a:r>
            <a:endParaRPr/>
          </a:p>
          <a:p>
            <a:pPr indent="-342900" lvl="0" marL="457200" rtl="0">
              <a:spcBef>
                <a:spcPts val="1600"/>
              </a:spcBef>
              <a:spcAft>
                <a:spcPts val="0"/>
              </a:spcAft>
              <a:buSzPts val="1800"/>
              <a:buChar char="-"/>
            </a:pPr>
            <a:r>
              <a:rPr lang="de"/>
              <a:t>Understand that Open Science is an </a:t>
            </a:r>
            <a:r>
              <a:rPr b="1" lang="de"/>
              <a:t>umbrella term</a:t>
            </a:r>
            <a:r>
              <a:rPr lang="de"/>
              <a:t> for variety of different practices to increase the accessibility and transparency of your research</a:t>
            </a:r>
            <a:endParaRPr/>
          </a:p>
          <a:p>
            <a:pPr indent="-342900" lvl="0" marL="457200" rtl="0">
              <a:spcBef>
                <a:spcPts val="1600"/>
              </a:spcBef>
              <a:spcAft>
                <a:spcPts val="1600"/>
              </a:spcAft>
              <a:buSzPts val="1800"/>
              <a:buChar char="-"/>
            </a:pPr>
            <a:r>
              <a:rPr lang="de"/>
              <a:t>Identify a </a:t>
            </a:r>
            <a:r>
              <a:rPr b="1" lang="de"/>
              <a:t>Open Science </a:t>
            </a:r>
            <a:br>
              <a:rPr b="1" lang="de"/>
            </a:br>
            <a:r>
              <a:rPr b="1" lang="de"/>
              <a:t>method/tool</a:t>
            </a:r>
            <a:r>
              <a:rPr lang="de"/>
              <a:t> that you can </a:t>
            </a:r>
            <a:br>
              <a:rPr lang="de"/>
            </a:br>
            <a:r>
              <a:rPr lang="de"/>
              <a:t>comfortably include in your </a:t>
            </a:r>
            <a:br>
              <a:rPr lang="de"/>
            </a:br>
            <a:r>
              <a:rPr lang="de"/>
              <a:t>research workflow</a:t>
            </a:r>
            <a:endParaRPr/>
          </a:p>
        </p:txBody>
      </p:sp>
      <p:pic>
        <p:nvPicPr>
          <p:cNvPr id="63" name="Shape 63"/>
          <p:cNvPicPr preferRelativeResize="0"/>
          <p:nvPr/>
        </p:nvPicPr>
        <p:blipFill>
          <a:blip r:embed="rId3">
            <a:alphaModFix/>
          </a:blip>
          <a:stretch>
            <a:fillRect/>
          </a:stretch>
        </p:blipFill>
        <p:spPr>
          <a:xfrm>
            <a:off x="4433644" y="2431400"/>
            <a:ext cx="4277276" cy="2559700"/>
          </a:xfrm>
          <a:prstGeom prst="rect">
            <a:avLst/>
          </a:prstGeom>
          <a:noFill/>
          <a:ln>
            <a:noFill/>
          </a:ln>
        </p:spPr>
      </p:pic>
      <p:sp>
        <p:nvSpPr>
          <p:cNvPr id="64" name="Shape 64"/>
          <p:cNvSpPr txBox="1"/>
          <p:nvPr/>
        </p:nvSpPr>
        <p:spPr>
          <a:xfrm>
            <a:off x="0" y="4246800"/>
            <a:ext cx="4433700" cy="8967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de" sz="1200">
                <a:solidFill>
                  <a:srgbClr val="999999"/>
                </a:solidFill>
              </a:rPr>
              <a:t>Source Picture: </a:t>
            </a:r>
            <a:r>
              <a:rPr lang="de" sz="1200" u="sng">
                <a:solidFill>
                  <a:srgbClr val="999999"/>
                </a:solidFill>
                <a:hlinkClick r:id="rId4"/>
              </a:rPr>
              <a:t>https://www.fosteropenscience.eu/content/what-open-science-introduction</a:t>
            </a:r>
            <a:r>
              <a:rPr lang="de" sz="1200">
                <a:solidFill>
                  <a:srgbClr val="999999"/>
                </a:solidFill>
              </a:rPr>
              <a:t>, </a:t>
            </a:r>
            <a:r>
              <a:rPr lang="de" sz="1200">
                <a:solidFill>
                  <a:srgbClr val="999999"/>
                </a:solidFill>
              </a:rPr>
              <a:t>CC BY 4.0 </a:t>
            </a:r>
            <a:endParaRPr sz="1200">
              <a:solidFill>
                <a:srgbClr val="99999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pic>
        <p:nvPicPr>
          <p:cNvPr id="69" name="Shape 69"/>
          <p:cNvPicPr preferRelativeResize="0"/>
          <p:nvPr/>
        </p:nvPicPr>
        <p:blipFill>
          <a:blip r:embed="rId3">
            <a:alphaModFix/>
          </a:blip>
          <a:stretch>
            <a:fillRect/>
          </a:stretch>
        </p:blipFill>
        <p:spPr>
          <a:xfrm>
            <a:off x="522675" y="0"/>
            <a:ext cx="8392092" cy="4721275"/>
          </a:xfrm>
          <a:prstGeom prst="rect">
            <a:avLst/>
          </a:prstGeom>
          <a:noFill/>
          <a:ln>
            <a:noFill/>
          </a:ln>
        </p:spPr>
      </p:pic>
      <p:sp>
        <p:nvSpPr>
          <p:cNvPr id="70" name="Shape 70"/>
          <p:cNvSpPr txBox="1"/>
          <p:nvPr/>
        </p:nvSpPr>
        <p:spPr>
          <a:xfrm>
            <a:off x="387900" y="4568875"/>
            <a:ext cx="8432700" cy="500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800"/>
              </a:spcBef>
              <a:spcAft>
                <a:spcPts val="0"/>
              </a:spcAft>
              <a:buClr>
                <a:schemeClr val="dk1"/>
              </a:buClr>
              <a:buSzPts val="1100"/>
              <a:buFont typeface="Arial"/>
              <a:buNone/>
            </a:pPr>
            <a:r>
              <a:rPr lang="de" sz="1200">
                <a:solidFill>
                  <a:srgbClr val="666666"/>
                </a:solidFill>
              </a:rPr>
              <a:t>Source: Slide from presentation “Open Science What, why and best practices in open research” Nancy Pontika, Foster Open Science Bootcamp Barcelona, 18.04.2018</a:t>
            </a:r>
            <a:endParaRPr sz="1200">
              <a:solidFill>
                <a:srgbClr val="66666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Shape 7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de"/>
              <a:t>Activity: Your first step into Open Science</a:t>
            </a:r>
            <a:r>
              <a:rPr lang="de"/>
              <a:t> </a:t>
            </a:r>
            <a:endParaRPr/>
          </a:p>
        </p:txBody>
      </p:sp>
      <p:sp>
        <p:nvSpPr>
          <p:cNvPr id="76" name="Shape 7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de"/>
              <a:t>Pick a step in the research cycle that you feel comfortable opening up about.</a:t>
            </a:r>
            <a:endParaRPr/>
          </a:p>
          <a:p>
            <a:pPr indent="-342900" lvl="0" marL="457200" rtl="0">
              <a:spcBef>
                <a:spcPts val="0"/>
              </a:spcBef>
              <a:spcAft>
                <a:spcPts val="0"/>
              </a:spcAft>
              <a:buSzPts val="1800"/>
              <a:buAutoNum type="arabicPeriod"/>
            </a:pPr>
            <a:r>
              <a:rPr lang="de"/>
              <a:t>What would be a (process-)product of this research step (e.g. code, manuscript, data)?</a:t>
            </a:r>
            <a:endParaRPr/>
          </a:p>
          <a:p>
            <a:pPr indent="-342900" lvl="0" marL="457200" rtl="0">
              <a:spcBef>
                <a:spcPts val="0"/>
              </a:spcBef>
              <a:spcAft>
                <a:spcPts val="0"/>
              </a:spcAft>
              <a:buSzPts val="1800"/>
              <a:buAutoNum type="arabicPeriod"/>
            </a:pPr>
            <a:r>
              <a:rPr lang="de"/>
              <a:t>How could you share this product with others? (Do you already know a tool that helps you do this?)</a:t>
            </a:r>
            <a:endParaRPr/>
          </a:p>
          <a:p>
            <a:pPr indent="0" lvl="0" marL="0" rtl="0">
              <a:spcBef>
                <a:spcPts val="1600"/>
              </a:spcBef>
              <a:spcAft>
                <a:spcPts val="0"/>
              </a:spcAft>
              <a:buNone/>
            </a:pPr>
            <a:r>
              <a:rPr lang="de"/>
              <a:t>Take a post-it and make notes to answer </a:t>
            </a:r>
            <a:br>
              <a:rPr lang="de"/>
            </a:br>
            <a:r>
              <a:rPr lang="de"/>
              <a:t>the three questions.</a:t>
            </a:r>
            <a:endParaRPr/>
          </a:p>
          <a:p>
            <a:pPr indent="0" lvl="0" mar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1600"/>
              </a:spcAft>
              <a:buNone/>
            </a:pPr>
            <a:r>
              <a:t/>
            </a:r>
            <a:endParaRPr/>
          </a:p>
        </p:txBody>
      </p:sp>
      <p:pic>
        <p:nvPicPr>
          <p:cNvPr id="77" name="Shape 77"/>
          <p:cNvPicPr preferRelativeResize="0"/>
          <p:nvPr/>
        </p:nvPicPr>
        <p:blipFill>
          <a:blip r:embed="rId3">
            <a:alphaModFix/>
          </a:blip>
          <a:stretch>
            <a:fillRect/>
          </a:stretch>
        </p:blipFill>
        <p:spPr>
          <a:xfrm>
            <a:off x="5237873" y="2828898"/>
            <a:ext cx="3795375" cy="2204025"/>
          </a:xfrm>
          <a:prstGeom prst="rect">
            <a:avLst/>
          </a:prstGeom>
          <a:noFill/>
          <a:ln>
            <a:noFill/>
          </a:ln>
        </p:spPr>
      </p:pic>
      <p:sp>
        <p:nvSpPr>
          <p:cNvPr id="78" name="Shape 78"/>
          <p:cNvSpPr txBox="1"/>
          <p:nvPr/>
        </p:nvSpPr>
        <p:spPr>
          <a:xfrm>
            <a:off x="84925" y="4460225"/>
            <a:ext cx="3000000" cy="5727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de" sz="1200">
                <a:solidFill>
                  <a:srgbClr val="666666"/>
                </a:solidFill>
              </a:rPr>
              <a:t>Picture Part of “Open for Business” by Velkr0, CC BY 2.0, </a:t>
            </a:r>
            <a:r>
              <a:rPr lang="de" sz="1200" u="sng">
                <a:solidFill>
                  <a:schemeClr val="hlink"/>
                </a:solidFill>
                <a:hlinkClick r:id="rId4"/>
              </a:rPr>
              <a:t>https://flic.kr/p/mzqM</a:t>
            </a:r>
            <a:r>
              <a:rPr lang="de" sz="1200">
                <a:solidFill>
                  <a:srgbClr val="666666"/>
                </a:solidFill>
              </a:rPr>
              <a:t> </a:t>
            </a:r>
            <a:endParaRPr sz="1200">
              <a:solidFill>
                <a:srgbClr val="66666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de"/>
              <a:t>Some solutions: </a:t>
            </a:r>
            <a:endParaRPr/>
          </a:p>
        </p:txBody>
      </p:sp>
      <p:sp>
        <p:nvSpPr>
          <p:cNvPr id="84" name="Shape 8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a:p>
            <a:pPr indent="0" lvl="0" marL="0" rtl="0">
              <a:spcBef>
                <a:spcPts val="1600"/>
              </a:spcBef>
              <a:spcAft>
                <a:spcPts val="1600"/>
              </a:spcAft>
              <a:buNone/>
            </a:pPr>
            <a:r>
              <a:t/>
            </a:r>
            <a:endParaRPr/>
          </a:p>
        </p:txBody>
      </p:sp>
      <p:pic>
        <p:nvPicPr>
          <p:cNvPr id="85" name="Shape 85"/>
          <p:cNvPicPr preferRelativeResize="0"/>
          <p:nvPr/>
        </p:nvPicPr>
        <p:blipFill>
          <a:blip r:embed="rId3">
            <a:alphaModFix/>
          </a:blip>
          <a:stretch>
            <a:fillRect/>
          </a:stretch>
        </p:blipFill>
        <p:spPr>
          <a:xfrm>
            <a:off x="0" y="1950"/>
            <a:ext cx="8390050" cy="4715825"/>
          </a:xfrm>
          <a:prstGeom prst="rect">
            <a:avLst/>
          </a:prstGeom>
          <a:noFill/>
          <a:ln>
            <a:noFill/>
          </a:ln>
        </p:spPr>
      </p:pic>
      <p:sp>
        <p:nvSpPr>
          <p:cNvPr id="86" name="Shape 86"/>
          <p:cNvSpPr txBox="1"/>
          <p:nvPr/>
        </p:nvSpPr>
        <p:spPr>
          <a:xfrm>
            <a:off x="47175" y="4604150"/>
            <a:ext cx="9022500" cy="6342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de" sz="1200">
                <a:solidFill>
                  <a:srgbClr val="666666"/>
                </a:solidFill>
                <a:latin typeface="Calibri"/>
                <a:ea typeface="Calibri"/>
                <a:cs typeface="Calibri"/>
                <a:sym typeface="Calibri"/>
              </a:rPr>
              <a:t>Source: Slide from presentation “A workflow perspective on Open Science”, Jeroen Bosman &amp; Bianca Kramer, Utrecht University Library, </a:t>
            </a:r>
            <a:endParaRPr sz="1200">
              <a:solidFill>
                <a:srgbClr val="666666"/>
              </a:solidFill>
              <a:latin typeface="Calibri"/>
              <a:ea typeface="Calibri"/>
              <a:cs typeface="Calibri"/>
              <a:sym typeface="Calibri"/>
            </a:endParaRPr>
          </a:p>
          <a:p>
            <a:pPr indent="0" lvl="0" marL="0" rtl="0">
              <a:lnSpc>
                <a:spcPct val="115000"/>
              </a:lnSpc>
              <a:spcBef>
                <a:spcPts val="0"/>
              </a:spcBef>
              <a:spcAft>
                <a:spcPts val="0"/>
              </a:spcAft>
              <a:buClr>
                <a:schemeClr val="dk1"/>
              </a:buClr>
              <a:buSzPts val="1100"/>
              <a:buFont typeface="Arial"/>
              <a:buNone/>
            </a:pPr>
            <a:r>
              <a:rPr lang="de" sz="1200">
                <a:solidFill>
                  <a:srgbClr val="666666"/>
                </a:solidFill>
                <a:latin typeface="Calibri"/>
                <a:ea typeface="Calibri"/>
                <a:cs typeface="Calibri"/>
                <a:sym typeface="Calibri"/>
              </a:rPr>
              <a:t>Open Science: the National Plan and you - 1</a:t>
            </a:r>
            <a:r>
              <a:rPr baseline="30000" lang="de" sz="1200">
                <a:solidFill>
                  <a:srgbClr val="666666"/>
                </a:solidFill>
                <a:latin typeface="Calibri"/>
                <a:ea typeface="Calibri"/>
                <a:cs typeface="Calibri"/>
                <a:sym typeface="Calibri"/>
              </a:rPr>
              <a:t>st</a:t>
            </a:r>
            <a:r>
              <a:rPr lang="de" sz="1200">
                <a:solidFill>
                  <a:srgbClr val="666666"/>
                </a:solidFill>
                <a:latin typeface="Calibri"/>
                <a:ea typeface="Calibri"/>
                <a:cs typeface="Calibri"/>
                <a:sym typeface="Calibri"/>
              </a:rPr>
              <a:t> National researcher meeting, Delft, May 29, 2017, </a:t>
            </a:r>
            <a:r>
              <a:rPr lang="de" sz="1200" u="sng">
                <a:solidFill>
                  <a:srgbClr val="666666"/>
                </a:solidFill>
                <a:latin typeface="Calibri"/>
                <a:ea typeface="Calibri"/>
                <a:cs typeface="Calibri"/>
                <a:sym typeface="Calibri"/>
                <a:hlinkClick r:id="rId4"/>
              </a:rPr>
              <a:t>https://doi.org/10.6084/m9.figshare.5065534</a:t>
            </a:r>
            <a:endParaRPr sz="1200">
              <a:solidFill>
                <a:srgbClr val="666666"/>
              </a:solidFill>
              <a:latin typeface="Calibri"/>
              <a:ea typeface="Calibri"/>
              <a:cs typeface="Calibri"/>
              <a:sym typeface="Calibri"/>
            </a:endParaRPr>
          </a:p>
          <a:p>
            <a:pPr indent="0" lvl="0" marL="0">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pic>
        <p:nvPicPr>
          <p:cNvPr id="91" name="Shape 91"/>
          <p:cNvPicPr preferRelativeResize="0"/>
          <p:nvPr/>
        </p:nvPicPr>
        <p:blipFill>
          <a:blip r:embed="rId3">
            <a:alphaModFix/>
          </a:blip>
          <a:stretch>
            <a:fillRect/>
          </a:stretch>
        </p:blipFill>
        <p:spPr>
          <a:xfrm>
            <a:off x="3656725" y="84950"/>
            <a:ext cx="5487275" cy="4485847"/>
          </a:xfrm>
          <a:prstGeom prst="rect">
            <a:avLst/>
          </a:prstGeom>
          <a:noFill/>
          <a:ln>
            <a:noFill/>
          </a:ln>
        </p:spPr>
      </p:pic>
      <p:sp>
        <p:nvSpPr>
          <p:cNvPr id="92" name="Shape 92"/>
          <p:cNvSpPr txBox="1"/>
          <p:nvPr/>
        </p:nvSpPr>
        <p:spPr>
          <a:xfrm>
            <a:off x="0" y="4570800"/>
            <a:ext cx="9144000" cy="5727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de" sz="1200">
                <a:solidFill>
                  <a:srgbClr val="666666"/>
                </a:solidFill>
              </a:rPr>
              <a:t>Source Picture: From “The Open Science Training Handbook” v.1.0, 2018, </a:t>
            </a:r>
            <a:r>
              <a:rPr lang="de" sz="1200" u="sng">
                <a:solidFill>
                  <a:srgbClr val="666666"/>
                </a:solidFill>
                <a:hlinkClick r:id="rId4"/>
              </a:rPr>
              <a:t>https://book.fosteropenscience.eu/</a:t>
            </a:r>
            <a:endParaRPr sz="1200">
              <a:solidFill>
                <a:srgbClr val="666666"/>
              </a:solidFill>
            </a:endParaRPr>
          </a:p>
        </p:txBody>
      </p:sp>
      <p:sp>
        <p:nvSpPr>
          <p:cNvPr id="93" name="Shape 93"/>
          <p:cNvSpPr txBox="1"/>
          <p:nvPr/>
        </p:nvSpPr>
        <p:spPr>
          <a:xfrm>
            <a:off x="369025" y="334875"/>
            <a:ext cx="8493000" cy="6342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de" sz="2400"/>
              <a:t>What will be </a:t>
            </a:r>
            <a:r>
              <a:rPr b="1" lang="de" sz="2400"/>
              <a:t>y</a:t>
            </a:r>
            <a:r>
              <a:rPr b="1" lang="de" sz="2400"/>
              <a:t>our</a:t>
            </a:r>
            <a:r>
              <a:rPr lang="de" sz="2400"/>
              <a:t> next step </a:t>
            </a:r>
            <a:endParaRPr sz="2400"/>
          </a:p>
          <a:p>
            <a:pPr indent="0" lvl="0" marL="0">
              <a:spcBef>
                <a:spcPts val="0"/>
              </a:spcBef>
              <a:spcAft>
                <a:spcPts val="0"/>
              </a:spcAft>
              <a:buNone/>
            </a:pPr>
            <a:r>
              <a:rPr lang="de" sz="2400"/>
              <a:t>to become an </a:t>
            </a:r>
            <a:br>
              <a:rPr lang="de" sz="2400"/>
            </a:br>
            <a:r>
              <a:rPr b="1" lang="de" sz="2400"/>
              <a:t>Open Science champion</a:t>
            </a:r>
            <a:r>
              <a:rPr lang="de" sz="2400"/>
              <a:t>?</a:t>
            </a:r>
            <a:endParaRPr sz="2400"/>
          </a:p>
          <a:p>
            <a:pPr indent="0" lvl="0" marL="0">
              <a:spcBef>
                <a:spcPts val="0"/>
              </a:spcBef>
              <a:spcAft>
                <a:spcPts val="0"/>
              </a:spcAft>
              <a:buNone/>
            </a:pPr>
            <a:r>
              <a:rPr lang="de" sz="2400"/>
              <a:t> </a:t>
            </a:r>
            <a:br>
              <a:rPr lang="de" sz="2400"/>
            </a:br>
            <a:r>
              <a:rPr b="1" lang="de" sz="3000">
                <a:solidFill>
                  <a:srgbClr val="38761D"/>
                </a:solidFill>
              </a:rPr>
              <a:t>Make a commitment!</a:t>
            </a:r>
            <a:endParaRPr b="1" sz="3000">
              <a:solidFill>
                <a:srgbClr val="38761D"/>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