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60" r:id="rId2"/>
    <p:sldId id="435" r:id="rId3"/>
    <p:sldId id="437" r:id="rId4"/>
    <p:sldId id="419" r:id="rId5"/>
    <p:sldId id="413" r:id="rId6"/>
    <p:sldId id="418" r:id="rId7"/>
    <p:sldId id="440" r:id="rId8"/>
    <p:sldId id="432" r:id="rId9"/>
    <p:sldId id="416" r:id="rId10"/>
    <p:sldId id="420" r:id="rId11"/>
    <p:sldId id="421" r:id="rId12"/>
    <p:sldId id="433" r:id="rId13"/>
    <p:sldId id="425" r:id="rId14"/>
    <p:sldId id="414" r:id="rId15"/>
    <p:sldId id="426" r:id="rId16"/>
    <p:sldId id="441" r:id="rId17"/>
    <p:sldId id="427" r:id="rId18"/>
    <p:sldId id="430" r:id="rId19"/>
    <p:sldId id="429" r:id="rId20"/>
    <p:sldId id="424" r:id="rId21"/>
    <p:sldId id="434" r:id="rId22"/>
    <p:sldId id="442" r:id="rId23"/>
    <p:sldId id="428" r:id="rId24"/>
    <p:sldId id="415" r:id="rId25"/>
    <p:sldId id="412" r:id="rId26"/>
    <p:sldId id="410" r:id="rId2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8FA3"/>
    <a:srgbClr val="FC674C"/>
    <a:srgbClr val="666666"/>
    <a:srgbClr val="F58D7A"/>
    <a:srgbClr val="43AB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047" autoAdjust="0"/>
    <p:restoredTop sz="84542" autoAdjust="0"/>
  </p:normalViewPr>
  <p:slideViewPr>
    <p:cSldViewPr>
      <p:cViewPr>
        <p:scale>
          <a:sx n="80" d="100"/>
          <a:sy n="80" d="100"/>
        </p:scale>
        <p:origin x="-1363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17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Zuwachs</a:t>
            </a:r>
            <a:r>
              <a:rPr lang="de-DE" sz="24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ZBW: Digitale Bestände 2014-2017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Tabelle1!$A$2</c:f>
              <c:strCache>
                <c:ptCount val="1"/>
                <c:pt idx="0">
                  <c:v>Quelle: DBS-Feld 111, Digitale Bestände insgesamt - Zugang</c:v>
                </c:pt>
              </c:strCache>
            </c:strRef>
          </c:cat>
          <c:val>
            <c:numRef>
              <c:f>Tabelle1!$B$2</c:f>
              <c:numCache>
                <c:formatCode>#,##0</c:formatCode>
                <c:ptCount val="1"/>
                <c:pt idx="0">
                  <c:v>33582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sz="1400"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Tabelle1!$A$2</c:f>
              <c:strCache>
                <c:ptCount val="1"/>
                <c:pt idx="0">
                  <c:v>Quelle: DBS-Feld 111, Digitale Bestände insgesamt - Zugang</c:v>
                </c:pt>
              </c:strCache>
            </c:strRef>
          </c:cat>
          <c:val>
            <c:numRef>
              <c:f>Tabelle1!$C$2</c:f>
              <c:numCache>
                <c:formatCode>#,##0</c:formatCode>
                <c:ptCount val="1"/>
                <c:pt idx="0">
                  <c:v>92041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Tabelle1!$A$2</c:f>
              <c:strCache>
                <c:ptCount val="1"/>
                <c:pt idx="0">
                  <c:v>Quelle: DBS-Feld 111, Digitale Bestände insgesamt - Zugang</c:v>
                </c:pt>
              </c:strCache>
            </c:strRef>
          </c:cat>
          <c:val>
            <c:numRef>
              <c:f>Tabelle1!$D$2</c:f>
              <c:numCache>
                <c:formatCode>#,##0</c:formatCode>
                <c:ptCount val="1"/>
                <c:pt idx="0">
                  <c:v>173925</c:v>
                </c:pt>
              </c:numCache>
            </c:numRef>
          </c:val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Tabelle1!$A$2</c:f>
              <c:strCache>
                <c:ptCount val="1"/>
                <c:pt idx="0">
                  <c:v>Quelle: DBS-Feld 111, Digitale Bestände insgesamt - Zugang</c:v>
                </c:pt>
              </c:strCache>
            </c:strRef>
          </c:cat>
          <c:val>
            <c:numRef>
              <c:f>Tabelle1!$E$2</c:f>
              <c:numCache>
                <c:formatCode>#,##0</c:formatCode>
                <c:ptCount val="1"/>
                <c:pt idx="0">
                  <c:v>201084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1817728"/>
        <c:axId val="31819264"/>
      </c:barChart>
      <c:catAx>
        <c:axId val="3181772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31819264"/>
        <c:crosses val="autoZero"/>
        <c:auto val="1"/>
        <c:lblAlgn val="ctr"/>
        <c:lblOffset val="100"/>
        <c:noMultiLvlLbl val="0"/>
      </c:catAx>
      <c:valAx>
        <c:axId val="3181926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31817728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600">
              <a:latin typeface="Arial" panose="020B0604020202020204" pitchFamily="34" charset="0"/>
              <a:cs typeface="Arial" panose="020B0604020202020204" pitchFamily="34" charset="0"/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E7C501-A814-43CF-9F89-9D5E443A4C76}" type="datetimeFigureOut">
              <a:rPr lang="en-GB" smtClean="0"/>
              <a:t>26/04/2018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F741D-24E5-4531-A1F4-941C2F2A1EC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4008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D2F71D-7DE1-4391-A76A-2F304D208BB6}" type="datetimeFigureOut">
              <a:rPr lang="de-DE" smtClean="0"/>
              <a:t>26.04.2018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B28F3-D818-477A-9959-E406629183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7797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28F3-D818-477A-9959-E40662918338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1541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Lebensdauer überschritten:</a:t>
            </a:r>
          </a:p>
          <a:p>
            <a:pPr marL="171450" indent="-171450">
              <a:buFontTx/>
              <a:buChar char="-"/>
            </a:pPr>
            <a:r>
              <a:rPr lang="de-DE" baseline="0" dirty="0" smtClean="0"/>
              <a:t>Fokus auf papiergestütztem Bestandsmanagement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baseline="0" dirty="0" smtClean="0"/>
              <a:t>Erste LBS-Version wurde 1983 veröffentlicht, in D ab 1993 eingesetzt</a:t>
            </a:r>
          </a:p>
          <a:p>
            <a:pPr marL="171450" indent="-171450">
              <a:buFontTx/>
              <a:buChar char="-"/>
            </a:pPr>
            <a:r>
              <a:rPr lang="de-DE" baseline="0" dirty="0" smtClean="0"/>
              <a:t>Abbildung von neuen und veränderten Geschäftsgängen nicht möglich</a:t>
            </a:r>
          </a:p>
          <a:p>
            <a:pPr marL="171450" indent="-171450">
              <a:buFontTx/>
              <a:buChar char="-"/>
            </a:pPr>
            <a:r>
              <a:rPr lang="de-DE" baseline="0" dirty="0" smtClean="0"/>
              <a:t>Fehlende Schnittstellen</a:t>
            </a:r>
          </a:p>
          <a:p>
            <a:pPr marL="171450" indent="-171450">
              <a:buFontTx/>
              <a:buChar char="-"/>
            </a:pPr>
            <a:r>
              <a:rPr lang="de-DE" baseline="0" dirty="0" smtClean="0"/>
              <a:t>Aufwendig zu installieren, administrieren und nutzen</a:t>
            </a:r>
          </a:p>
          <a:p>
            <a:pPr marL="171450" indent="-171450">
              <a:buFontTx/>
              <a:buChar char="-"/>
            </a:pPr>
            <a:r>
              <a:rPr lang="de-DE" baseline="0" dirty="0" smtClean="0"/>
              <a:t>Neue Generation von Bibliothekaren ist mit Nutzung des WWW aufgewachsen und hat veränderte Anforderungen an Software (</a:t>
            </a:r>
            <a:r>
              <a:rPr lang="de-DE" baseline="0" dirty="0" err="1" smtClean="0"/>
              <a:t>Tagging</a:t>
            </a:r>
            <a:r>
              <a:rPr lang="de-DE" baseline="0" dirty="0" smtClean="0"/>
              <a:t>, Installation von zusätzlichen Apps, mobiles Arbeiten)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28F3-D818-477A-9959-E40662918338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6877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Eine ähnliche</a:t>
            </a:r>
            <a:r>
              <a:rPr lang="de-DE" baseline="0" dirty="0" smtClean="0"/>
              <a:t> Entwicklung ist bei lizenzierten elektronischen Zeitschriften zu beobachten.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28F3-D818-477A-9959-E40662918338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22640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Import:</a:t>
            </a:r>
          </a:p>
          <a:p>
            <a:pPr marL="171450" indent="-171450">
              <a:buFontTx/>
              <a:buChar char="-"/>
            </a:pPr>
            <a:r>
              <a:rPr lang="de-DE" baseline="0" dirty="0" smtClean="0"/>
              <a:t>Konvertierung in das </a:t>
            </a:r>
            <a:r>
              <a:rPr lang="de-DE" baseline="0" dirty="0" err="1" smtClean="0"/>
              <a:t>Inventoty-internformat</a:t>
            </a:r>
            <a:endParaRPr lang="de-DE" baseline="0" dirty="0" smtClean="0"/>
          </a:p>
          <a:p>
            <a:pPr marL="171450" indent="-171450">
              <a:buFontTx/>
              <a:buChar char="-"/>
            </a:pPr>
            <a:r>
              <a:rPr lang="de-DE" dirty="0" smtClean="0"/>
              <a:t>Über den Codex systemweit bereitgestellt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28F3-D818-477A-9959-E40662918338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30282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Modell</a:t>
            </a:r>
            <a:r>
              <a:rPr lang="de-DE" baseline="0" dirty="0" smtClean="0"/>
              <a:t> ist von BIBFRAME 2.0 inspiriert, unterscheidet sich aber davon.</a:t>
            </a:r>
          </a:p>
          <a:p>
            <a:r>
              <a:rPr lang="de-DE" baseline="0" dirty="0" smtClean="0"/>
              <a:t>Key-</a:t>
            </a:r>
            <a:r>
              <a:rPr lang="de-DE" baseline="0" dirty="0" err="1" smtClean="0"/>
              <a:t>Conzept</a:t>
            </a:r>
            <a:r>
              <a:rPr lang="de-DE" baseline="0" dirty="0" smtClean="0"/>
              <a:t> von Work, Instance und Item ist von BIBFRAME übernommen, die Properties der Objekte können jedoch abweichen.</a:t>
            </a:r>
          </a:p>
          <a:p>
            <a:r>
              <a:rPr lang="de-DE" baseline="0" dirty="0" smtClean="0"/>
              <a:t>Package-Objekt gibt es in BIBFRAME nicht.</a:t>
            </a:r>
          </a:p>
          <a:p>
            <a:r>
              <a:rPr lang="de-DE" baseline="0" dirty="0" smtClean="0"/>
              <a:t>Location- und </a:t>
            </a:r>
            <a:r>
              <a:rPr lang="de-DE" baseline="0" dirty="0" err="1" smtClean="0"/>
              <a:t>Coverage</a:t>
            </a:r>
            <a:r>
              <a:rPr lang="de-DE" baseline="0" dirty="0" smtClean="0"/>
              <a:t>-Objekte werden hier als eigenständige Objekte dargestellt, in der Praxis werden sie als JSON in übergeordneten Objekten wie Item oder Package verschachtelt enthalten sein.</a:t>
            </a:r>
          </a:p>
          <a:p>
            <a:endParaRPr lang="de-DE" baseline="0" dirty="0" smtClean="0"/>
          </a:p>
          <a:p>
            <a:r>
              <a:rPr lang="de-DE" b="1" baseline="0" dirty="0" smtClean="0"/>
              <a:t>Instance</a:t>
            </a:r>
            <a:r>
              <a:rPr lang="de-DE" baseline="0" dirty="0" smtClean="0"/>
              <a:t> = FRBR Expression &amp; Manifestation</a:t>
            </a:r>
          </a:p>
          <a:p>
            <a:r>
              <a:rPr lang="de-DE" b="1" baseline="0" dirty="0" smtClean="0"/>
              <a:t>Item/Holding</a:t>
            </a:r>
            <a:r>
              <a:rPr lang="de-DE" baseline="0" dirty="0" smtClean="0"/>
              <a:t> = Vereint die zwei Konzepte Item = ein Objekt im Sinne eines bestimmten Exemplars und Holdings = die Beziehung der Bibliothek zum Objekt. Bei den Metadaten gibt es viele Überschneidungen, deshalb werden Item/Holding möglicherweise in einem Objekt zusammengefasst.</a:t>
            </a:r>
          </a:p>
          <a:p>
            <a:r>
              <a:rPr lang="de-DE" b="1" dirty="0" smtClean="0"/>
              <a:t>Package</a:t>
            </a:r>
            <a:r>
              <a:rPr lang="de-DE" dirty="0" smtClean="0"/>
              <a:t> = Container für </a:t>
            </a:r>
            <a:r>
              <a:rPr lang="de-DE" dirty="0" err="1" smtClean="0"/>
              <a:t>Instances</a:t>
            </a:r>
            <a:r>
              <a:rPr lang="de-DE" dirty="0" smtClean="0"/>
              <a:t>/Items,</a:t>
            </a:r>
            <a:r>
              <a:rPr lang="de-DE" baseline="0" dirty="0" smtClean="0"/>
              <a:t> um sie aus diversen Gründen zusammenfassen zu können. Eine Instance und ein Item kann in beliebig vielen Package-Objekten enthalten sein.</a:t>
            </a:r>
          </a:p>
          <a:p>
            <a:r>
              <a:rPr lang="de-DE" b="1" baseline="0" dirty="0" err="1" smtClean="0"/>
              <a:t>Coverage</a:t>
            </a:r>
            <a:r>
              <a:rPr lang="de-DE" baseline="0" dirty="0" smtClean="0"/>
              <a:t> = Hier werden Bestandsangaben definiert.</a:t>
            </a:r>
          </a:p>
          <a:p>
            <a:r>
              <a:rPr lang="de-DE" b="1" baseline="0" dirty="0" smtClean="0"/>
              <a:t>Location</a:t>
            </a:r>
            <a:r>
              <a:rPr lang="de-DE" baseline="0" dirty="0" smtClean="0"/>
              <a:t> = Objekt enthält den Standort des Items (Bibliothek + Signatur, ggf. URI).</a:t>
            </a: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28F3-D818-477A-9959-E40662918338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08350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Normdaten:</a:t>
            </a:r>
          </a:p>
          <a:p>
            <a:pPr marL="171450" indent="-171450">
              <a:buFontTx/>
              <a:buChar char="-"/>
            </a:pPr>
            <a:r>
              <a:rPr lang="de-DE" baseline="0" dirty="0" smtClean="0"/>
              <a:t>Bessere Suchmöglichkeiten durch alternative Sucheinstiege</a:t>
            </a:r>
          </a:p>
          <a:p>
            <a:pPr marL="171450" indent="-171450">
              <a:buFontTx/>
              <a:buChar char="-"/>
            </a:pPr>
            <a:r>
              <a:rPr lang="de-DE" baseline="0" dirty="0" smtClean="0"/>
              <a:t>Datenanreicherung wird erleichtert</a:t>
            </a:r>
          </a:p>
          <a:p>
            <a:pPr marL="171450" indent="-171450">
              <a:buFontTx/>
              <a:buChar char="-"/>
            </a:pPr>
            <a:r>
              <a:rPr lang="de-DE" baseline="0" dirty="0" smtClean="0"/>
              <a:t>Austauschbarkeit und Nachnutzung wird verbessert</a:t>
            </a:r>
          </a:p>
          <a:p>
            <a:pPr marL="0" indent="0">
              <a:buFontTx/>
              <a:buNone/>
            </a:pPr>
            <a:r>
              <a:rPr lang="de-DE" baseline="0" dirty="0" smtClean="0"/>
              <a:t>Hierarchien:</a:t>
            </a:r>
          </a:p>
          <a:p>
            <a:pPr marL="171450" indent="-171450">
              <a:buFontTx/>
              <a:buChar char="-"/>
            </a:pPr>
            <a:r>
              <a:rPr lang="de-DE" baseline="0" dirty="0" smtClean="0"/>
              <a:t>Hierarchische Beschreibung erstellen</a:t>
            </a:r>
          </a:p>
          <a:p>
            <a:pPr marL="171450" indent="-171450">
              <a:buFontTx/>
              <a:buChar char="-"/>
            </a:pPr>
            <a:r>
              <a:rPr lang="de-DE" baseline="0" dirty="0" smtClean="0"/>
              <a:t>Deutsche Anforderungen umsetzen</a:t>
            </a:r>
          </a:p>
          <a:p>
            <a:pPr marL="171450" indent="-171450">
              <a:buFontTx/>
              <a:buChar char="-"/>
            </a:pPr>
            <a:r>
              <a:rPr lang="de-DE" baseline="0" dirty="0" smtClean="0"/>
              <a:t>Verlinkung der Datensätze ermöglichen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28F3-D818-477A-9959-E40662918338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9257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FC674C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cxnSp>
        <p:nvCxnSpPr>
          <p:cNvPr id="14" name="Gerade Verbindung 13"/>
          <p:cNvCxnSpPr/>
          <p:nvPr userDrawn="1"/>
        </p:nvCxnSpPr>
        <p:spPr>
          <a:xfrm>
            <a:off x="467544" y="6237312"/>
            <a:ext cx="8208000" cy="0"/>
          </a:xfrm>
          <a:prstGeom prst="line">
            <a:avLst/>
          </a:prstGeom>
          <a:ln w="19050">
            <a:solidFill>
              <a:srgbClr val="FC674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5929" y="6325866"/>
            <a:ext cx="1049615" cy="399600"/>
          </a:xfrm>
          <a:prstGeom prst="rect">
            <a:avLst/>
          </a:prstGeom>
        </p:spPr>
      </p:pic>
      <p:sp>
        <p:nvSpPr>
          <p:cNvPr id="16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1835696" y="6356350"/>
            <a:ext cx="5688632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Metadatenmanagement in FOLIO</a:t>
            </a:r>
            <a:endParaRPr lang="de-DE" dirty="0"/>
          </a:p>
        </p:txBody>
      </p:sp>
      <p:sp>
        <p:nvSpPr>
          <p:cNvPr id="1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75544" y="6356350"/>
            <a:ext cx="468456" cy="365125"/>
          </a:xfrm>
        </p:spPr>
        <p:txBody>
          <a:bodyPr/>
          <a:lstStyle>
            <a:lvl1pPr algn="ctr">
              <a:defRPr/>
            </a:lvl1pPr>
          </a:lstStyle>
          <a:p>
            <a:fld id="{80EC3FF5-AF4E-4065-898F-92DD2E8BA21F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702" y="6325416"/>
            <a:ext cx="838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23242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aseline="0">
                <a:solidFill>
                  <a:srgbClr val="FC674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spcBef>
                <a:spcPts val="1200"/>
              </a:spcBef>
              <a:buClr>
                <a:srgbClr val="FC674C"/>
              </a:buCl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>
              <a:buClr>
                <a:srgbClr val="FC674C"/>
              </a:buClr>
              <a:buFont typeface="Wingdings" panose="05000000000000000000" pitchFamily="2" charset="2"/>
              <a:buChar char="Ø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FC674C"/>
              </a:buCl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FC674C"/>
              </a:buCl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FC674C"/>
              </a:buCl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cxnSp>
        <p:nvCxnSpPr>
          <p:cNvPr id="8" name="Gerade Verbindung 7"/>
          <p:cNvCxnSpPr/>
          <p:nvPr userDrawn="1"/>
        </p:nvCxnSpPr>
        <p:spPr>
          <a:xfrm>
            <a:off x="467544" y="6237312"/>
            <a:ext cx="8208000" cy="0"/>
          </a:xfrm>
          <a:prstGeom prst="line">
            <a:avLst/>
          </a:prstGeom>
          <a:ln w="19050">
            <a:solidFill>
              <a:srgbClr val="FC674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5929" y="6325866"/>
            <a:ext cx="1049615" cy="399600"/>
          </a:xfrm>
          <a:prstGeom prst="rect">
            <a:avLst/>
          </a:prstGeom>
        </p:spPr>
      </p:pic>
      <p:sp>
        <p:nvSpPr>
          <p:cNvPr id="10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1835696" y="6356350"/>
            <a:ext cx="5688632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Metadatenmanagement in FOLIO</a:t>
            </a:r>
            <a:endParaRPr lang="de-DE" dirty="0"/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75544" y="6356350"/>
            <a:ext cx="468456" cy="365125"/>
          </a:xfrm>
        </p:spPr>
        <p:txBody>
          <a:bodyPr/>
          <a:lstStyle>
            <a:lvl1pPr algn="ctr">
              <a:defRPr/>
            </a:lvl1pPr>
          </a:lstStyle>
          <a:p>
            <a:fld id="{80EC3FF5-AF4E-4065-898F-92DD2E8BA21F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702" y="6325416"/>
            <a:ext cx="838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73073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702" y="6325416"/>
            <a:ext cx="838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Gerade Verbindung 10"/>
          <p:cNvCxnSpPr/>
          <p:nvPr userDrawn="1"/>
        </p:nvCxnSpPr>
        <p:spPr>
          <a:xfrm>
            <a:off x="467544" y="6237312"/>
            <a:ext cx="8208000" cy="0"/>
          </a:xfrm>
          <a:prstGeom prst="line">
            <a:avLst/>
          </a:prstGeom>
          <a:ln w="19050">
            <a:solidFill>
              <a:srgbClr val="FC674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5929" y="6325866"/>
            <a:ext cx="1049615" cy="399600"/>
          </a:xfrm>
          <a:prstGeom prst="rect">
            <a:avLst/>
          </a:prstGeom>
        </p:spPr>
      </p:pic>
      <p:sp>
        <p:nvSpPr>
          <p:cNvPr id="13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1835696" y="6356350"/>
            <a:ext cx="5688632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Metadatenmanagement in FOLIO</a:t>
            </a:r>
            <a:endParaRPr lang="de-DE" dirty="0"/>
          </a:p>
        </p:txBody>
      </p:sp>
      <p:sp>
        <p:nvSpPr>
          <p:cNvPr id="14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75544" y="6356350"/>
            <a:ext cx="468456" cy="365125"/>
          </a:xfrm>
        </p:spPr>
        <p:txBody>
          <a:bodyPr/>
          <a:lstStyle>
            <a:lvl1pPr algn="ctr">
              <a:defRPr/>
            </a:lvl1pPr>
          </a:lstStyle>
          <a:p>
            <a:fld id="{80EC3FF5-AF4E-4065-898F-92DD2E8BA21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4011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6603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1624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668344" y="6356350"/>
            <a:ext cx="10184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16BEC-BBD2-4A4D-9ADB-6574F3EF8A49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1763688" y="6381328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835696" y="6356350"/>
            <a:ext cx="5688632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Metadatenmanagement in FOLIO</a:t>
            </a:r>
            <a:endParaRPr lang="de-DE" dirty="0"/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>
          <a:xfrm>
            <a:off x="8675544" y="6356350"/>
            <a:ext cx="468456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ctr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23878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 baseline="0">
          <a:solidFill>
            <a:srgbClr val="FC674C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spcBef>
          <a:spcPts val="0"/>
        </a:spcBef>
        <a:buClr>
          <a:srgbClr val="FC674C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400" indent="-457200" algn="l" defTabSz="914400" rtl="0" eaLnBrk="1" latinLnBrk="0" hangingPunct="1">
        <a:spcBef>
          <a:spcPts val="0"/>
        </a:spcBef>
        <a:buClr>
          <a:srgbClr val="FC674C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7300" indent="-342900" algn="l" defTabSz="914400" rtl="0" eaLnBrk="1" latinLnBrk="0" hangingPunct="1">
        <a:spcBef>
          <a:spcPts val="0"/>
        </a:spcBef>
        <a:buClr>
          <a:srgbClr val="FC674C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714500" indent="-342900" algn="l" defTabSz="914400" rtl="0" eaLnBrk="1" latinLnBrk="0" hangingPunct="1">
        <a:spcBef>
          <a:spcPts val="0"/>
        </a:spcBef>
        <a:buClr>
          <a:srgbClr val="FC674C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71700" indent="-342900" algn="l" defTabSz="914400" rtl="0" eaLnBrk="1" latinLnBrk="0" hangingPunct="1">
        <a:spcBef>
          <a:spcPts val="0"/>
        </a:spcBef>
        <a:buClr>
          <a:srgbClr val="FC674C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creativecommons.org/licenses/by/4.0/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presentation/d/1oqGc-YluJbXtteLpjDSg9BOBOQeImosP5OO2yaBI40A/edit#slide=id.g24c496ce83_0_96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iki.folio.org/pages/viewpage.action?pageId=1415393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folio-demo.gbv.de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gicult-verbund.de/vortraege/2015/Buechner_-_Normdaten_in_der_DDB_20151110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dexdata.com/folio-repositories-whitepaper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folio.org/display/MM/Metadata+Management+SIG" TargetMode="External"/><Relationship Id="rId2" Type="http://schemas.openxmlformats.org/officeDocument/2006/relationships/hyperlink" Target="https://www.folio-bib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iscuss.folio.org/c/sigs/mm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f.hemme@zbw.eu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awndlr/status/97346563195684864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videotorium.hu/en/recordings/16130/folio-platform-bemutatasa-az-oszk-ban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Untertitel 2"/>
          <p:cNvSpPr txBox="1">
            <a:spLocks/>
          </p:cNvSpPr>
          <p:nvPr/>
        </p:nvSpPr>
        <p:spPr>
          <a:xfrm>
            <a:off x="1367382" y="4653136"/>
            <a:ext cx="6733009" cy="1944216"/>
          </a:xfrm>
          <a:prstGeom prst="rect">
            <a:avLst/>
          </a:prstGeom>
        </p:spPr>
        <p:txBody>
          <a:bodyPr>
            <a:noAutofit/>
          </a:bodyPr>
          <a:lstStyle>
            <a:lvl1pPr marL="457200" indent="-457200" algn="l" defTabSz="914400" rtl="0" eaLnBrk="1" latinLnBrk="0" hangingPunct="1">
              <a:spcBef>
                <a:spcPts val="0"/>
              </a:spcBef>
              <a:buClr>
                <a:srgbClr val="FC674C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914400" indent="-457200" algn="l" defTabSz="914400" rtl="0" eaLnBrk="1" latinLnBrk="0" hangingPunct="1">
              <a:spcBef>
                <a:spcPts val="0"/>
              </a:spcBef>
              <a:buClr>
                <a:srgbClr val="FC674C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257300" indent="-342900" algn="l" defTabSz="914400" rtl="0" eaLnBrk="1" latinLnBrk="0" hangingPunct="1">
              <a:spcBef>
                <a:spcPts val="0"/>
              </a:spcBef>
              <a:buClr>
                <a:srgbClr val="FC674C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714500" indent="-342900" algn="l" defTabSz="914400" rtl="0" eaLnBrk="1" latinLnBrk="0" hangingPunct="1">
              <a:spcBef>
                <a:spcPts val="0"/>
              </a:spcBef>
              <a:buClr>
                <a:srgbClr val="FC674C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171700" indent="-342900" algn="l" defTabSz="914400" rtl="0" eaLnBrk="1" latinLnBrk="0" hangingPunct="1">
              <a:spcBef>
                <a:spcPts val="0"/>
              </a:spcBef>
              <a:buClr>
                <a:srgbClr val="FC674C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400" dirty="0" smtClean="0">
                <a:solidFill>
                  <a:srgbClr val="838FA3"/>
                </a:solidFill>
              </a:rPr>
              <a:t>Felix Hemme</a:t>
            </a:r>
          </a:p>
          <a:p>
            <a:pPr marL="0" indent="0">
              <a:buNone/>
            </a:pPr>
            <a:r>
              <a:rPr lang="de-DE" sz="2400" dirty="0" smtClean="0">
                <a:solidFill>
                  <a:srgbClr val="838FA3"/>
                </a:solidFill>
              </a:rPr>
              <a:t>ZBW – Leibniz-Informationszentrum Wirtschaft </a:t>
            </a:r>
          </a:p>
          <a:p>
            <a:endParaRPr lang="de-DE" sz="1800" dirty="0" smtClean="0">
              <a:solidFill>
                <a:srgbClr val="838FA3"/>
              </a:solidFill>
            </a:endParaRPr>
          </a:p>
          <a:p>
            <a:pPr marL="0" indent="0">
              <a:buNone/>
            </a:pPr>
            <a:r>
              <a:rPr lang="de-DE" dirty="0" smtClean="0">
                <a:solidFill>
                  <a:srgbClr val="838FA3"/>
                </a:solidFill>
              </a:rPr>
              <a:t>FOLIO-Informationstag, Göttingen</a:t>
            </a:r>
            <a:br>
              <a:rPr lang="de-DE" dirty="0" smtClean="0">
                <a:solidFill>
                  <a:srgbClr val="838FA3"/>
                </a:solidFill>
              </a:rPr>
            </a:br>
            <a:r>
              <a:rPr lang="de-DE" dirty="0" smtClean="0">
                <a:solidFill>
                  <a:srgbClr val="838FA3"/>
                </a:solidFill>
              </a:rPr>
              <a:t>25./26. April 2018</a:t>
            </a:r>
            <a:endParaRPr lang="de-DE" dirty="0">
              <a:solidFill>
                <a:srgbClr val="838FA3"/>
              </a:solidFill>
            </a:endParaRPr>
          </a:p>
        </p:txBody>
      </p:sp>
      <p:pic>
        <p:nvPicPr>
          <p:cNvPr id="13" name="Picture 2" descr="L:\FOLIO\FOLIO_Logo_58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1887" y="1340768"/>
            <a:ext cx="4280227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0112" y="548680"/>
            <a:ext cx="1357865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feld 14"/>
          <p:cNvSpPr txBox="1"/>
          <p:nvPr/>
        </p:nvSpPr>
        <p:spPr>
          <a:xfrm>
            <a:off x="1161148" y="3717032"/>
            <a:ext cx="6821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 smtClean="0">
                <a:solidFill>
                  <a:srgbClr val="FC67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Metadatenmanagement in FOLIO</a:t>
            </a:r>
          </a:p>
        </p:txBody>
      </p:sp>
      <p:pic>
        <p:nvPicPr>
          <p:cNvPr id="16" name="Grafik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287" y="548752"/>
            <a:ext cx="1702079" cy="648000"/>
          </a:xfrm>
          <a:prstGeom prst="rect">
            <a:avLst/>
          </a:prstGeom>
        </p:spPr>
      </p:pic>
      <p:pic>
        <p:nvPicPr>
          <p:cNvPr id="7" name="Picture 3" descr="L:\ccby.pn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6597352"/>
            <a:ext cx="598215" cy="20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565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Was ist der Codex?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smtClean="0"/>
              <a:t>Beispielelemente:</a:t>
            </a:r>
          </a:p>
          <a:p>
            <a:r>
              <a:rPr lang="de-DE" dirty="0" smtClean="0"/>
              <a:t>title</a:t>
            </a:r>
          </a:p>
          <a:p>
            <a:r>
              <a:rPr lang="de-DE" dirty="0" err="1" smtClean="0"/>
              <a:t>contributor</a:t>
            </a:r>
            <a:endParaRPr lang="de-DE" dirty="0" smtClean="0"/>
          </a:p>
          <a:p>
            <a:r>
              <a:rPr lang="de-DE" dirty="0" err="1"/>
              <a:t>resource</a:t>
            </a:r>
            <a:r>
              <a:rPr lang="de-DE" dirty="0"/>
              <a:t> type</a:t>
            </a:r>
          </a:p>
          <a:p>
            <a:r>
              <a:rPr lang="de-DE" dirty="0" err="1" smtClean="0"/>
              <a:t>identifier</a:t>
            </a:r>
            <a:endParaRPr lang="de-DE" dirty="0" smtClean="0"/>
          </a:p>
          <a:p>
            <a:pPr lvl="1"/>
            <a:r>
              <a:rPr lang="de-DE" dirty="0" smtClean="0"/>
              <a:t>type (z.B. </a:t>
            </a:r>
            <a:r>
              <a:rPr lang="de-DE" dirty="0" err="1" smtClean="0"/>
              <a:t>doi</a:t>
            </a:r>
            <a:r>
              <a:rPr lang="de-DE" dirty="0" smtClean="0"/>
              <a:t>, </a:t>
            </a:r>
            <a:r>
              <a:rPr lang="de-DE" dirty="0" err="1" smtClean="0"/>
              <a:t>isbn</a:t>
            </a:r>
            <a:r>
              <a:rPr lang="de-DE" dirty="0" smtClean="0"/>
              <a:t>, </a:t>
            </a:r>
            <a:r>
              <a:rPr lang="de-DE" dirty="0" err="1" smtClean="0"/>
              <a:t>issn</a:t>
            </a:r>
            <a:r>
              <a:rPr lang="de-DE" dirty="0" smtClean="0"/>
              <a:t>)</a:t>
            </a:r>
          </a:p>
          <a:p>
            <a:pPr lvl="1"/>
            <a:r>
              <a:rPr lang="de-DE" dirty="0" err="1" smtClean="0"/>
              <a:t>value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Metadatenmanagement in FOLIO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3FF5-AF4E-4065-898F-92DD2E8BA21F}" type="slidenum">
              <a:rPr lang="de-DE" smtClean="0"/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734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Wie werden Daten im Codex bereitgestellt?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b="1" dirty="0" smtClean="0"/>
          </a:p>
          <a:p>
            <a:pPr marL="0" indent="0">
              <a:buNone/>
            </a:pPr>
            <a:r>
              <a:rPr lang="de-DE" b="1" dirty="0" smtClean="0"/>
              <a:t>Drei Möglichkeiten:</a:t>
            </a:r>
          </a:p>
          <a:p>
            <a:r>
              <a:rPr lang="de-DE" dirty="0" smtClean="0"/>
              <a:t>Manuell in FOLIO erstellt</a:t>
            </a:r>
          </a:p>
          <a:p>
            <a:r>
              <a:rPr lang="de-DE" dirty="0" smtClean="0"/>
              <a:t>Aus importierten Datensätzen generiert</a:t>
            </a:r>
          </a:p>
          <a:p>
            <a:r>
              <a:rPr lang="de-DE" dirty="0" smtClean="0"/>
              <a:t>Über externe KB importiert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Metadatenmanagement in FOLIO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3FF5-AF4E-4065-898F-92DD2E8BA21F}" type="slidenum">
              <a:rPr lang="de-DE" smtClean="0"/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771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Inventory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Speicher für bibliografische Daten, Holdings und Items</a:t>
            </a:r>
          </a:p>
          <a:p>
            <a:r>
              <a:rPr lang="de-DE" dirty="0" smtClean="0"/>
              <a:t>Import der bibl. Metadaten einer Bibliothek/Institution</a:t>
            </a:r>
          </a:p>
          <a:p>
            <a:r>
              <a:rPr lang="de-DE" dirty="0" smtClean="0"/>
              <a:t>Eingabe von Kurztitelaufnahmen möglich</a:t>
            </a:r>
          </a:p>
          <a:p>
            <a:r>
              <a:rPr lang="de-DE" dirty="0" smtClean="0"/>
              <a:t>Erstellen und Bearbeiten von MARC-Datensätzen durch separate FOLIO-App (@</a:t>
            </a:r>
            <a:r>
              <a:rPr lang="de-DE" dirty="0" err="1" smtClean="0"/>
              <a:t>Cult</a:t>
            </a:r>
            <a:r>
              <a:rPr lang="de-DE" dirty="0" smtClean="0"/>
              <a:t>)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Metadatenmanagement in FOLIO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3FF5-AF4E-4065-898F-92DD2E8BA21F}" type="slidenum">
              <a:rPr lang="de-DE" smtClean="0"/>
              <a:t>12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7533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FOLIO Datenmodell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Metadatenmanagement in FOLIO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3FF5-AF4E-4065-898F-92DD2E8BA21F}" type="slidenum">
              <a:rPr lang="de-DE" smtClean="0"/>
              <a:t>13</a:t>
            </a:fld>
            <a:endParaRPr lang="de-DE" dirty="0"/>
          </a:p>
        </p:txBody>
      </p:sp>
      <p:pic>
        <p:nvPicPr>
          <p:cNvPr id="6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102" y="1351309"/>
            <a:ext cx="816979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Inhaltsplatzhalter 2"/>
          <p:cNvSpPr txBox="1">
            <a:spLocks/>
          </p:cNvSpPr>
          <p:nvPr/>
        </p:nvSpPr>
        <p:spPr>
          <a:xfrm>
            <a:off x="395536" y="6036797"/>
            <a:ext cx="7797552" cy="205483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457200" indent="-457200" algn="l" defTabSz="914400" rtl="0" eaLnBrk="1" latinLnBrk="0" hangingPunct="1">
              <a:spcBef>
                <a:spcPts val="1200"/>
              </a:spcBef>
              <a:buClr>
                <a:srgbClr val="FC674C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914400" indent="-457200" algn="l" defTabSz="914400" rtl="0" eaLnBrk="1" latinLnBrk="0" hangingPunct="1">
              <a:spcBef>
                <a:spcPts val="0"/>
              </a:spcBef>
              <a:buClr>
                <a:srgbClr val="FC674C"/>
              </a:buClr>
              <a:buFont typeface="Wingdings" panose="05000000000000000000" pitchFamily="2" charset="2"/>
              <a:buChar char="Ø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257300" indent="-342900" algn="l" defTabSz="914400" rtl="0" eaLnBrk="1" latinLnBrk="0" hangingPunct="1">
              <a:spcBef>
                <a:spcPts val="0"/>
              </a:spcBef>
              <a:buClr>
                <a:srgbClr val="FC674C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714500" indent="-342900" algn="l" defTabSz="914400" rtl="0" eaLnBrk="1" latinLnBrk="0" hangingPunct="1">
              <a:spcBef>
                <a:spcPts val="0"/>
              </a:spcBef>
              <a:buClr>
                <a:srgbClr val="FC674C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171700" indent="-342900" algn="l" defTabSz="914400" rtl="0" eaLnBrk="1" latinLnBrk="0" hangingPunct="1">
              <a:spcBef>
                <a:spcPts val="0"/>
              </a:spcBef>
              <a:buClr>
                <a:srgbClr val="FC674C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 smtClean="0"/>
              <a:t>Abbildung aus: </a:t>
            </a:r>
            <a:r>
              <a:rPr lang="de-DE" dirty="0" err="1" smtClean="0">
                <a:hlinkClick r:id="rId3"/>
              </a:rPr>
              <a:t>Whittenberg</a:t>
            </a:r>
            <a:r>
              <a:rPr lang="de-DE" dirty="0" smtClean="0">
                <a:hlinkClick r:id="rId3"/>
              </a:rPr>
              <a:t>, Lynn, </a:t>
            </a:r>
            <a:r>
              <a:rPr lang="de-DE" dirty="0" err="1" smtClean="0">
                <a:hlinkClick r:id="rId3"/>
              </a:rPr>
              <a:t>Bareau</a:t>
            </a:r>
            <a:r>
              <a:rPr lang="de-DE" dirty="0" smtClean="0">
                <a:hlinkClick r:id="rId3"/>
              </a:rPr>
              <a:t>, Vince: Codex Data Objects &amp; </a:t>
            </a:r>
            <a:r>
              <a:rPr lang="de-DE" dirty="0" err="1" smtClean="0">
                <a:hlinkClick r:id="rId3"/>
              </a:rPr>
              <a:t>Metadata</a:t>
            </a:r>
            <a:r>
              <a:rPr lang="de-DE" dirty="0" smtClean="0">
                <a:hlinkClick r:id="rId3"/>
              </a:rPr>
              <a:t> </a:t>
            </a:r>
            <a:r>
              <a:rPr lang="de-DE" dirty="0" err="1" smtClean="0">
                <a:hlinkClick r:id="rId3"/>
              </a:rPr>
              <a:t>fields</a:t>
            </a:r>
            <a:r>
              <a:rPr lang="de-DE" dirty="0" smtClean="0">
                <a:hlinkClick r:id="rId3"/>
              </a:rPr>
              <a:t>, FOLIO Forum, 16.08.2017</a:t>
            </a:r>
            <a:r>
              <a:rPr lang="de-DE" dirty="0" smtClean="0"/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8143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 Verbindung mit Pfeil 8"/>
          <p:cNvCxnSpPr>
            <a:endCxn id="14" idx="1"/>
          </p:cNvCxnSpPr>
          <p:nvPr/>
        </p:nvCxnSpPr>
        <p:spPr bwMode="auto">
          <a:xfrm flipV="1">
            <a:off x="4499992" y="4037405"/>
            <a:ext cx="2016223" cy="284503"/>
          </a:xfrm>
          <a:prstGeom prst="straightConnector1">
            <a:avLst/>
          </a:prstGeom>
          <a:solidFill>
            <a:schemeClr val="folHlink"/>
          </a:solidFill>
          <a:ln w="9525" cap="flat" cmpd="sng" algn="ctr">
            <a:solidFill>
              <a:schemeClr val="accent4">
                <a:lumMod val="95000"/>
                <a:lumOff val="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>
            <a:endCxn id="15" idx="1"/>
          </p:cNvCxnSpPr>
          <p:nvPr/>
        </p:nvCxnSpPr>
        <p:spPr bwMode="auto">
          <a:xfrm>
            <a:off x="4499992" y="4321908"/>
            <a:ext cx="2016224" cy="115227"/>
          </a:xfrm>
          <a:prstGeom prst="straightConnector1">
            <a:avLst/>
          </a:prstGeom>
          <a:solidFill>
            <a:schemeClr val="folHlink"/>
          </a:solidFill>
          <a:ln w="9525" cap="flat" cmpd="sng" algn="ctr">
            <a:solidFill>
              <a:schemeClr val="accent4">
                <a:lumMod val="95000"/>
                <a:lumOff val="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>
            <a:endCxn id="13" idx="1"/>
          </p:cNvCxnSpPr>
          <p:nvPr/>
        </p:nvCxnSpPr>
        <p:spPr bwMode="auto">
          <a:xfrm>
            <a:off x="4499992" y="3094221"/>
            <a:ext cx="2016224" cy="0"/>
          </a:xfrm>
          <a:prstGeom prst="straightConnector1">
            <a:avLst/>
          </a:prstGeom>
          <a:solidFill>
            <a:schemeClr val="folHlink"/>
          </a:solidFill>
          <a:ln w="9525" cap="flat" cmpd="sng" algn="ctr">
            <a:solidFill>
              <a:schemeClr val="accent4">
                <a:lumMod val="95000"/>
                <a:lumOff val="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>
            <a:stCxn id="16" idx="3"/>
          </p:cNvCxnSpPr>
          <p:nvPr/>
        </p:nvCxnSpPr>
        <p:spPr bwMode="auto">
          <a:xfrm>
            <a:off x="2041754" y="2240578"/>
            <a:ext cx="586030" cy="0"/>
          </a:xfrm>
          <a:prstGeom prst="straightConnector1">
            <a:avLst/>
          </a:prstGeom>
          <a:solidFill>
            <a:schemeClr val="folHlink"/>
          </a:solidFill>
          <a:ln w="9525" cap="flat" cmpd="sng" algn="ctr">
            <a:solidFill>
              <a:schemeClr val="accent4">
                <a:lumMod val="95000"/>
                <a:lumOff val="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>
            <a:endCxn id="12" idx="1"/>
          </p:cNvCxnSpPr>
          <p:nvPr/>
        </p:nvCxnSpPr>
        <p:spPr bwMode="auto">
          <a:xfrm>
            <a:off x="4499992" y="1664514"/>
            <a:ext cx="2016222" cy="0"/>
          </a:xfrm>
          <a:prstGeom prst="straightConnector1">
            <a:avLst/>
          </a:prstGeom>
          <a:solidFill>
            <a:schemeClr val="folHlink"/>
          </a:solidFill>
          <a:ln w="9525" cap="flat" cmpd="sng" algn="ctr">
            <a:solidFill>
              <a:schemeClr val="accent4">
                <a:lumMod val="95000"/>
                <a:lumOff val="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FOLIO Codex Datenobjekte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Metadatenmanagement in FOLIO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3FF5-AF4E-4065-898F-92DD2E8BA21F}" type="slidenum">
              <a:rPr lang="de-DE" smtClean="0"/>
              <a:t>14</a:t>
            </a:fld>
            <a:endParaRPr lang="de-DE" dirty="0"/>
          </a:p>
        </p:txBody>
      </p:sp>
      <p:pic>
        <p:nvPicPr>
          <p:cNvPr id="6" name="Picture 2" descr="Codex Metadata Model 2017-07-07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055876"/>
            <a:ext cx="4122116" cy="4677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feld 11"/>
          <p:cNvSpPr txBox="1"/>
          <p:nvPr/>
        </p:nvSpPr>
        <p:spPr>
          <a:xfrm>
            <a:off x="6516214" y="1556792"/>
            <a:ext cx="2050951" cy="21544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Vereint in Beziehung stehende </a:t>
            </a:r>
            <a:r>
              <a:rPr lang="de-DE" sz="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Instances</a:t>
            </a:r>
            <a:endParaRPr lang="de-DE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6516216" y="2924944"/>
            <a:ext cx="2050951" cy="33855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Allgemeine Eigenschaften einer Ressource</a:t>
            </a:r>
            <a:endParaRPr lang="de-DE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6516215" y="3868128"/>
            <a:ext cx="2050951" cy="33855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Individuelle Eigenschaften einer Ressource</a:t>
            </a:r>
            <a:endParaRPr lang="de-DE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6516216" y="4267858"/>
            <a:ext cx="2050951" cy="33855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Beziehung einer Institution zu einer Ressource</a:t>
            </a:r>
            <a:endParaRPr lang="de-DE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190710" y="2132856"/>
            <a:ext cx="1851044" cy="21544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Universalcontainer für Ressourcen</a:t>
            </a:r>
            <a:endParaRPr lang="de-DE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595443" y="4812039"/>
            <a:ext cx="1575793" cy="584775"/>
          </a:xfrm>
          <a:prstGeom prst="rect">
            <a:avLst/>
          </a:prstGeom>
          <a:solidFill>
            <a:srgbClr val="FC674C"/>
          </a:solidFill>
          <a:ln>
            <a:solidFill>
              <a:srgbClr val="FC674C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Anmerkung: Die Objekte sind von BIBFRAME inspiriert. Es handelt sich jedoch </a:t>
            </a:r>
            <a:r>
              <a:rPr lang="de-DE" sz="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nicht</a:t>
            </a:r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um BIBFRAME.</a:t>
            </a:r>
            <a:endParaRPr lang="de-DE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hteck 17"/>
          <p:cNvSpPr/>
          <p:nvPr/>
        </p:nvSpPr>
        <p:spPr bwMode="auto">
          <a:xfrm>
            <a:off x="8052257" y="5445224"/>
            <a:ext cx="442900" cy="16016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2414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post</a:t>
            </a:r>
            <a:r>
              <a:rPr kumimoji="0" lang="de-DE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 v1</a:t>
            </a:r>
          </a:p>
        </p:txBody>
      </p:sp>
      <p:sp>
        <p:nvSpPr>
          <p:cNvPr id="20" name="Inhaltsplatzhalter 2"/>
          <p:cNvSpPr txBox="1">
            <a:spLocks/>
          </p:cNvSpPr>
          <p:nvPr/>
        </p:nvSpPr>
        <p:spPr>
          <a:xfrm>
            <a:off x="395536" y="6036797"/>
            <a:ext cx="7797552" cy="205483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457200" indent="-457200" algn="l" defTabSz="914400" rtl="0" eaLnBrk="1" latinLnBrk="0" hangingPunct="1">
              <a:spcBef>
                <a:spcPts val="1200"/>
              </a:spcBef>
              <a:buClr>
                <a:srgbClr val="FC674C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914400" indent="-457200" algn="l" defTabSz="914400" rtl="0" eaLnBrk="1" latinLnBrk="0" hangingPunct="1">
              <a:spcBef>
                <a:spcPts val="0"/>
              </a:spcBef>
              <a:buClr>
                <a:srgbClr val="FC674C"/>
              </a:buClr>
              <a:buFont typeface="Wingdings" panose="05000000000000000000" pitchFamily="2" charset="2"/>
              <a:buChar char="Ø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257300" indent="-342900" algn="l" defTabSz="914400" rtl="0" eaLnBrk="1" latinLnBrk="0" hangingPunct="1">
              <a:spcBef>
                <a:spcPts val="0"/>
              </a:spcBef>
              <a:buClr>
                <a:srgbClr val="FC674C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714500" indent="-342900" algn="l" defTabSz="914400" rtl="0" eaLnBrk="1" latinLnBrk="0" hangingPunct="1">
              <a:spcBef>
                <a:spcPts val="0"/>
              </a:spcBef>
              <a:buClr>
                <a:srgbClr val="FC674C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171700" indent="-342900" algn="l" defTabSz="914400" rtl="0" eaLnBrk="1" latinLnBrk="0" hangingPunct="1">
              <a:spcBef>
                <a:spcPts val="0"/>
              </a:spcBef>
              <a:buClr>
                <a:srgbClr val="FC674C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/>
              <a:t>Abbildung aus: </a:t>
            </a:r>
            <a:r>
              <a:rPr lang="de-DE" dirty="0" err="1">
                <a:solidFill>
                  <a:schemeClr val="accent2"/>
                </a:solidFill>
                <a:hlinkClick r:id="rId4"/>
              </a:rPr>
              <a:t>Bareau</a:t>
            </a:r>
            <a:r>
              <a:rPr lang="de-DE" dirty="0">
                <a:solidFill>
                  <a:schemeClr val="accent2"/>
                </a:solidFill>
                <a:hlinkClick r:id="rId4"/>
              </a:rPr>
              <a:t>, Vince: The Codex </a:t>
            </a:r>
            <a:r>
              <a:rPr lang="de-DE" dirty="0" err="1">
                <a:solidFill>
                  <a:schemeClr val="accent2"/>
                </a:solidFill>
                <a:hlinkClick r:id="rId4"/>
              </a:rPr>
              <a:t>Metadata</a:t>
            </a:r>
            <a:r>
              <a:rPr lang="de-DE" dirty="0">
                <a:solidFill>
                  <a:schemeClr val="accent2"/>
                </a:solidFill>
                <a:hlinkClick r:id="rId4"/>
              </a:rPr>
              <a:t> Model. Stand: 18.8.2017</a:t>
            </a:r>
            <a:r>
              <a:rPr lang="de-DE" dirty="0">
                <a:solidFill>
                  <a:schemeClr val="accent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4770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Lokale vs. Externe Datensätze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 dirty="0"/>
              <a:t>Bei </a:t>
            </a:r>
            <a:r>
              <a:rPr lang="de-DE" altLang="de-DE" dirty="0" err="1" smtClean="0"/>
              <a:t>Inventory</a:t>
            </a:r>
            <a:r>
              <a:rPr lang="de-DE" altLang="de-DE" dirty="0" smtClean="0"/>
              <a:t>-Datensätzen </a:t>
            </a:r>
            <a:r>
              <a:rPr lang="de-DE" altLang="de-DE" dirty="0"/>
              <a:t>mit beigefügten Source Records erfolgt die Bearbeitung in FOLIO im nativen Format (z.B. MARC, DC, MODS)</a:t>
            </a:r>
          </a:p>
          <a:p>
            <a:r>
              <a:rPr lang="de-DE" altLang="de-DE" dirty="0"/>
              <a:t>Wenn externe KB die Bearbeitung des „Stammsatzes“ unterstützt, kann dies entweder aus FOLIO heraus oder durch Verlinkung mit einer externen Anwendung </a:t>
            </a:r>
            <a:r>
              <a:rPr lang="de-DE" altLang="de-DE" dirty="0" smtClean="0"/>
              <a:t>erfolgen</a:t>
            </a:r>
          </a:p>
          <a:p>
            <a:r>
              <a:rPr lang="de-DE" altLang="de-DE" dirty="0" smtClean="0"/>
              <a:t>Wenn </a:t>
            </a:r>
            <a:r>
              <a:rPr lang="de-DE" altLang="de-DE" dirty="0"/>
              <a:t>externe KB keine Bearbeitung des „Stammsatzes“ unterstützt:</a:t>
            </a:r>
          </a:p>
          <a:p>
            <a:pPr marL="803275" lvl="3">
              <a:buFont typeface="Wingdings" panose="05000000000000000000" pitchFamily="2" charset="2"/>
              <a:buChar char="Ø"/>
            </a:pPr>
            <a:r>
              <a:rPr lang="de-DE" altLang="de-DE" dirty="0" err="1"/>
              <a:t>Overlay</a:t>
            </a:r>
            <a:r>
              <a:rPr lang="de-DE" altLang="de-DE" dirty="0"/>
              <a:t> in FOLIO </a:t>
            </a:r>
            <a:r>
              <a:rPr lang="de-DE" altLang="de-DE" b="1" dirty="0"/>
              <a:t>oder</a:t>
            </a:r>
          </a:p>
          <a:p>
            <a:pPr marL="803275" lvl="3">
              <a:buFont typeface="Wingdings" panose="05000000000000000000" pitchFamily="2" charset="2"/>
              <a:buChar char="Ø"/>
            </a:pPr>
            <a:r>
              <a:rPr lang="de-DE" altLang="de-DE" dirty="0"/>
              <a:t>Meldung von Fehlern an Betreiber der KB</a:t>
            </a: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Metadatenmanagement in FOLIO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3FF5-AF4E-4065-898F-92DD2E8BA21F}" type="slidenum">
              <a:rPr lang="de-DE" smtClean="0"/>
              <a:t>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0929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230216"/>
            <a:ext cx="8229600" cy="1143000"/>
          </a:xfrm>
        </p:spPr>
        <p:txBody>
          <a:bodyPr/>
          <a:lstStyle/>
          <a:p>
            <a:r>
              <a:rPr lang="de-DE" dirty="0" smtClean="0"/>
              <a:t>Workflows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Metadatenmanagement in FOLIO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3FF5-AF4E-4065-898F-92DD2E8BA21F}" type="slidenum">
              <a:rPr lang="de-DE" smtClean="0"/>
              <a:t>16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8967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Beispiel-Workflow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Metadatenmanagement in FOLIO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3FF5-AF4E-4065-898F-92DD2E8BA21F}" type="slidenum">
              <a:rPr lang="de-DE" smtClean="0"/>
              <a:t>17</a:t>
            </a:fld>
            <a:endParaRPr lang="de-DE" dirty="0"/>
          </a:p>
        </p:txBody>
      </p:sp>
      <p:pic>
        <p:nvPicPr>
          <p:cNvPr id="9" name="Picture 6" descr="http://zbwintern/wiki/download/attachments/11675505/datenschutz.png?version=1&amp;modificationDate=1507127455705&amp;api=v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3831" y="1816443"/>
            <a:ext cx="1252073" cy="1252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feld 9"/>
          <p:cNvSpPr txBox="1"/>
          <p:nvPr/>
        </p:nvSpPr>
        <p:spPr>
          <a:xfrm>
            <a:off x="6948264" y="1703815"/>
            <a:ext cx="1222857" cy="147732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smtClean="0"/>
              <a:t>MARC</a:t>
            </a:r>
          </a:p>
          <a:p>
            <a:r>
              <a:rPr lang="de-DE" dirty="0" smtClean="0"/>
              <a:t>MODS</a:t>
            </a:r>
          </a:p>
          <a:p>
            <a:r>
              <a:rPr lang="de-DE" dirty="0" smtClean="0"/>
              <a:t>DC</a:t>
            </a:r>
          </a:p>
          <a:p>
            <a:r>
              <a:rPr lang="de-DE" dirty="0" smtClean="0"/>
              <a:t>BIBFRAME</a:t>
            </a:r>
          </a:p>
          <a:p>
            <a:r>
              <a:rPr lang="de-DE" dirty="0" smtClean="0"/>
              <a:t>etc.</a:t>
            </a:r>
            <a:endParaRPr lang="de-DE" dirty="0"/>
          </a:p>
        </p:txBody>
      </p:sp>
      <p:pic>
        <p:nvPicPr>
          <p:cNvPr id="11" name="Picture 2" descr="http://zbwintern/wiki/download/attachments/11675505/vortrag.png?version=1&amp;modificationDate=1507127631474&amp;api=v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682430"/>
            <a:ext cx="1356353" cy="1356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feld 11"/>
          <p:cNvSpPr txBox="1"/>
          <p:nvPr/>
        </p:nvSpPr>
        <p:spPr>
          <a:xfrm>
            <a:off x="3186247" y="4702793"/>
            <a:ext cx="1214771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smtClean="0"/>
              <a:t>Erwerbung</a:t>
            </a:r>
          </a:p>
          <a:p>
            <a:r>
              <a:rPr lang="de-DE" dirty="0" smtClean="0"/>
              <a:t>Ausleihe</a:t>
            </a:r>
          </a:p>
          <a:p>
            <a:r>
              <a:rPr lang="de-DE" dirty="0" smtClean="0"/>
              <a:t>Discovery</a:t>
            </a:r>
          </a:p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13" name="Rechteck 12"/>
          <p:cNvSpPr/>
          <p:nvPr/>
        </p:nvSpPr>
        <p:spPr>
          <a:xfrm>
            <a:off x="3419872" y="1842432"/>
            <a:ext cx="1306402" cy="25029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Inventory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4073073" y="2265832"/>
            <a:ext cx="1008112" cy="49567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Source Records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Pfeil nach links 6"/>
          <p:cNvSpPr/>
          <p:nvPr/>
        </p:nvSpPr>
        <p:spPr bwMode="auto">
          <a:xfrm>
            <a:off x="1825651" y="2276872"/>
            <a:ext cx="1458013" cy="4846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2414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Konvertierung</a:t>
            </a:r>
          </a:p>
        </p:txBody>
      </p:sp>
      <p:sp>
        <p:nvSpPr>
          <p:cNvPr id="16" name="Rechteck 15"/>
          <p:cNvSpPr/>
          <p:nvPr/>
        </p:nvSpPr>
        <p:spPr>
          <a:xfrm>
            <a:off x="467544" y="1842432"/>
            <a:ext cx="1306402" cy="25029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Codex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Pfeil nach links 18"/>
          <p:cNvSpPr/>
          <p:nvPr/>
        </p:nvSpPr>
        <p:spPr bwMode="auto">
          <a:xfrm>
            <a:off x="5004049" y="2276872"/>
            <a:ext cx="892810" cy="4846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2414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Import</a:t>
            </a:r>
          </a:p>
        </p:txBody>
      </p:sp>
      <p:sp>
        <p:nvSpPr>
          <p:cNvPr id="8" name="Pfeil nach rechts 7"/>
          <p:cNvSpPr/>
          <p:nvPr/>
        </p:nvSpPr>
        <p:spPr bwMode="auto">
          <a:xfrm rot="2232008">
            <a:off x="688798" y="4460477"/>
            <a:ext cx="1458013" cy="484632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2414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Nutzung</a:t>
            </a:r>
          </a:p>
        </p:txBody>
      </p:sp>
      <p:sp>
        <p:nvSpPr>
          <p:cNvPr id="20" name="Pfeil nach links 19"/>
          <p:cNvSpPr/>
          <p:nvPr/>
        </p:nvSpPr>
        <p:spPr bwMode="auto">
          <a:xfrm rot="19066251">
            <a:off x="2720402" y="4119853"/>
            <a:ext cx="1042611" cy="4846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2414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Anzeige</a:t>
            </a:r>
          </a:p>
        </p:txBody>
      </p:sp>
    </p:spTree>
    <p:extLst>
      <p:ext uri="{BB962C8B-B14F-4D97-AF65-F5344CB8AC3E}">
        <p14:creationId xmlns:p14="http://schemas.microsoft.com/office/powerpoint/2010/main" val="260590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Codex App UI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Metadatenmanagement in FOLIO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3FF5-AF4E-4065-898F-92DD2E8BA21F}" type="slidenum">
              <a:rPr lang="de-DE" smtClean="0"/>
              <a:t>18</a:t>
            </a:fld>
            <a:endParaRPr lang="de-DE" dirty="0"/>
          </a:p>
        </p:txBody>
      </p:sp>
      <p:pic>
        <p:nvPicPr>
          <p:cNvPr id="6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3703" y="1600200"/>
            <a:ext cx="7996593" cy="4525963"/>
          </a:xfrm>
          <a:prstGeom prst="rect">
            <a:avLst/>
          </a:prstGeom>
          <a:effectLst>
            <a:reflection blurRad="6350" stA="52000" endA="300" endPos="5000" dir="5400000" sy="-100000" algn="bl" rotWithShape="0"/>
          </a:effec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822476"/>
            <a:ext cx="6048672" cy="3713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876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Inventory</a:t>
            </a:r>
            <a:r>
              <a:rPr lang="de-DE" dirty="0"/>
              <a:t> App UI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Metadatenmanagement in FOLIO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3FF5-AF4E-4065-898F-92DD2E8BA21F}" type="slidenum">
              <a:rPr lang="de-DE" smtClean="0"/>
              <a:t>19</a:t>
            </a:fld>
            <a:endParaRPr lang="de-DE" dirty="0"/>
          </a:p>
        </p:txBody>
      </p:sp>
      <p:pic>
        <p:nvPicPr>
          <p:cNvPr id="6" name="Picture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3703" y="1600200"/>
            <a:ext cx="7996593" cy="4525963"/>
          </a:xfrm>
          <a:prstGeom prst="rect">
            <a:avLst/>
          </a:prstGeom>
          <a:effectLst>
            <a:reflection blurRad="6350" stA="52000" endA="300" endPos="5000" dir="5400000" sy="-100000" algn="bl" rotWithShape="0"/>
          </a:effec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3" y="1822476"/>
            <a:ext cx="6048673" cy="3713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735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Agenda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Blick auf die aktuelle Situation</a:t>
            </a:r>
          </a:p>
          <a:p>
            <a:r>
              <a:rPr lang="de-DE" dirty="0" smtClean="0"/>
              <a:t>Umsetzung Metadatenmanagement in FOLIO</a:t>
            </a:r>
          </a:p>
          <a:p>
            <a:r>
              <a:rPr lang="de-DE" dirty="0" smtClean="0"/>
              <a:t>Workflows</a:t>
            </a:r>
          </a:p>
          <a:p>
            <a:r>
              <a:rPr lang="de-DE" dirty="0" smtClean="0"/>
              <a:t>Fazit</a:t>
            </a:r>
            <a:endParaRPr lang="de-DE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Metadatenmanagement in FOLIO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16BEC-BBD2-4A4D-9ADB-6574F3EF8A49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9929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 anchor="ctr"/>
          <a:lstStyle/>
          <a:p>
            <a:pPr marL="0" indent="0">
              <a:buNone/>
            </a:pPr>
            <a:r>
              <a:rPr lang="de-DE" sz="4000" b="1" dirty="0" smtClean="0"/>
              <a:t>Demonstration</a:t>
            </a:r>
            <a:endParaRPr lang="de-DE" sz="4000" b="1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Metadatenmanagement in FOLIO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3FF5-AF4E-4065-898F-92DD2E8BA21F}" type="slidenum">
              <a:rPr lang="de-DE" smtClean="0"/>
              <a:t>20</a:t>
            </a:fld>
            <a:endParaRPr lang="de-DE" dirty="0"/>
          </a:p>
        </p:txBody>
      </p:sp>
      <p:sp>
        <p:nvSpPr>
          <p:cNvPr id="6" name="Rechteck 5">
            <a:hlinkClick r:id="rId2"/>
          </p:cNvPr>
          <p:cNvSpPr/>
          <p:nvPr/>
        </p:nvSpPr>
        <p:spPr>
          <a:xfrm>
            <a:off x="179512" y="5949280"/>
            <a:ext cx="28803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237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What‘s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come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Normdaten „[…] der Feenstaub in den Metadaten“</a:t>
            </a:r>
            <a:r>
              <a:rPr lang="de-DE" baseline="30000" dirty="0" smtClean="0"/>
              <a:t>1</a:t>
            </a:r>
          </a:p>
          <a:p>
            <a:r>
              <a:rPr lang="de-DE" dirty="0" smtClean="0"/>
              <a:t>Hierarchien</a:t>
            </a:r>
          </a:p>
          <a:p>
            <a:r>
              <a:rPr lang="de-DE" dirty="0" smtClean="0"/>
              <a:t>Anbindung weiterer KBs</a:t>
            </a:r>
          </a:p>
          <a:p>
            <a:r>
              <a:rPr lang="de-DE" dirty="0" smtClean="0"/>
              <a:t>Verfeinerungen der UI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Metadatenmanagement in FOLIO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3FF5-AF4E-4065-898F-92DD2E8BA21F}" type="slidenum">
              <a:rPr lang="de-DE" smtClean="0"/>
              <a:t>21</a:t>
            </a:fld>
            <a:endParaRPr lang="de-DE" dirty="0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395536" y="6036797"/>
            <a:ext cx="7797552" cy="205483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457200" indent="-457200" algn="l" defTabSz="914400" rtl="0" eaLnBrk="1" latinLnBrk="0" hangingPunct="1">
              <a:spcBef>
                <a:spcPts val="1200"/>
              </a:spcBef>
              <a:buClr>
                <a:srgbClr val="FC674C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914400" indent="-457200" algn="l" defTabSz="914400" rtl="0" eaLnBrk="1" latinLnBrk="0" hangingPunct="1">
              <a:spcBef>
                <a:spcPts val="0"/>
              </a:spcBef>
              <a:buClr>
                <a:srgbClr val="FC674C"/>
              </a:buClr>
              <a:buFont typeface="Wingdings" panose="05000000000000000000" pitchFamily="2" charset="2"/>
              <a:buChar char="Ø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257300" indent="-342900" algn="l" defTabSz="914400" rtl="0" eaLnBrk="1" latinLnBrk="0" hangingPunct="1">
              <a:spcBef>
                <a:spcPts val="0"/>
              </a:spcBef>
              <a:buClr>
                <a:srgbClr val="FC674C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714500" indent="-342900" algn="l" defTabSz="914400" rtl="0" eaLnBrk="1" latinLnBrk="0" hangingPunct="1">
              <a:spcBef>
                <a:spcPts val="0"/>
              </a:spcBef>
              <a:buClr>
                <a:srgbClr val="FC674C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171700" indent="-342900" algn="l" defTabSz="914400" rtl="0" eaLnBrk="1" latinLnBrk="0" hangingPunct="1">
              <a:spcBef>
                <a:spcPts val="0"/>
              </a:spcBef>
              <a:buClr>
                <a:srgbClr val="FC674C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baseline="30000" dirty="0" smtClean="0"/>
              <a:t>1</a:t>
            </a:r>
            <a:r>
              <a:rPr lang="de-DE" dirty="0" smtClean="0"/>
              <a:t> </a:t>
            </a:r>
            <a:r>
              <a:rPr lang="de-DE" dirty="0" smtClean="0">
                <a:hlinkClick r:id="rId3"/>
              </a:rPr>
              <a:t>Büchner, Michael: Normdaten in der Deutschen Digitalen Bibliothek, 10.11.2015</a:t>
            </a:r>
            <a:r>
              <a:rPr lang="de-DE" dirty="0" smtClean="0"/>
              <a:t>.</a:t>
            </a:r>
            <a:endParaRPr lang="de-DE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43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230216"/>
            <a:ext cx="8229600" cy="1143000"/>
          </a:xfrm>
        </p:spPr>
        <p:txBody>
          <a:bodyPr/>
          <a:lstStyle/>
          <a:p>
            <a:r>
              <a:rPr lang="de-DE" dirty="0" smtClean="0"/>
              <a:t>Fazit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Metadatenmanagement in FOLIO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3FF5-AF4E-4065-898F-92DD2E8BA21F}" type="slidenum">
              <a:rPr lang="de-DE" smtClean="0"/>
              <a:t>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2493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Fazit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altLang="de-DE" dirty="0" smtClean="0"/>
              <a:t>Codex </a:t>
            </a:r>
            <a:r>
              <a:rPr lang="de-DE" altLang="de-DE" dirty="0"/>
              <a:t>= „a high-level </a:t>
            </a:r>
            <a:r>
              <a:rPr lang="de-DE" altLang="de-DE" dirty="0" err="1"/>
              <a:t>subset</a:t>
            </a:r>
            <a:r>
              <a:rPr lang="de-DE" altLang="de-DE" dirty="0"/>
              <a:t> </a:t>
            </a:r>
            <a:r>
              <a:rPr lang="de-DE" altLang="de-DE" dirty="0" err="1"/>
              <a:t>of</a:t>
            </a:r>
            <a:r>
              <a:rPr lang="de-DE" altLang="de-DE" dirty="0"/>
              <a:t> </a:t>
            </a:r>
            <a:r>
              <a:rPr lang="de-DE" altLang="de-DE" dirty="0" err="1"/>
              <a:t>metadata</a:t>
            </a:r>
            <a:r>
              <a:rPr lang="de-DE" altLang="de-DE" dirty="0"/>
              <a:t> </a:t>
            </a:r>
            <a:r>
              <a:rPr lang="de-DE" altLang="de-DE" dirty="0" err="1"/>
              <a:t>elements</a:t>
            </a:r>
            <a:r>
              <a:rPr lang="de-DE" altLang="de-DE" dirty="0"/>
              <a:t> </a:t>
            </a:r>
            <a:r>
              <a:rPr lang="de-DE" altLang="de-DE" dirty="0" err="1"/>
              <a:t>that</a:t>
            </a:r>
            <a:r>
              <a:rPr lang="de-DE" altLang="de-DE" dirty="0"/>
              <a:t> all FOLIO </a:t>
            </a:r>
            <a:r>
              <a:rPr lang="de-DE" altLang="de-DE" dirty="0" err="1"/>
              <a:t>apps</a:t>
            </a:r>
            <a:r>
              <a:rPr lang="de-DE" altLang="de-DE" dirty="0"/>
              <a:t> must </a:t>
            </a:r>
            <a:r>
              <a:rPr lang="de-DE" altLang="de-DE" dirty="0" err="1"/>
              <a:t>understand</a:t>
            </a:r>
            <a:r>
              <a:rPr lang="de-DE" altLang="de-DE" dirty="0"/>
              <a:t>“</a:t>
            </a:r>
          </a:p>
          <a:p>
            <a:r>
              <a:rPr lang="de-DE" altLang="de-DE" dirty="0" smtClean="0"/>
              <a:t>Codex </a:t>
            </a:r>
            <a:r>
              <a:rPr lang="de-DE" altLang="de-DE" dirty="0"/>
              <a:t>wird voraussichtlich 20 bis 40 Metadatenelemente umfassen</a:t>
            </a:r>
          </a:p>
          <a:p>
            <a:r>
              <a:rPr lang="de-DE" altLang="de-DE" dirty="0" smtClean="0"/>
              <a:t>Datensatz im </a:t>
            </a:r>
            <a:r>
              <a:rPr lang="de-DE" altLang="de-DE" dirty="0" err="1" smtClean="0"/>
              <a:t>Inventory</a:t>
            </a:r>
            <a:r>
              <a:rPr lang="de-DE" altLang="de-DE" dirty="0" smtClean="0"/>
              <a:t> </a:t>
            </a:r>
            <a:r>
              <a:rPr lang="de-DE" altLang="de-DE" dirty="0"/>
              <a:t>wird i.d.R. von einem Source </a:t>
            </a:r>
            <a:r>
              <a:rPr lang="de-DE" altLang="de-DE" dirty="0" err="1"/>
              <a:t>Record</a:t>
            </a:r>
            <a:r>
              <a:rPr lang="de-DE" altLang="de-DE" dirty="0"/>
              <a:t> abgeleitet, der in einem nativen Format (MARC, DC, </a:t>
            </a:r>
            <a:r>
              <a:rPr lang="de-DE" altLang="de-DE" dirty="0" smtClean="0"/>
              <a:t>BF etc</a:t>
            </a:r>
            <a:r>
              <a:rPr lang="de-DE" altLang="de-DE" dirty="0"/>
              <a:t>.) vorliegt</a:t>
            </a:r>
          </a:p>
          <a:p>
            <a:r>
              <a:rPr lang="de-DE" altLang="de-DE" dirty="0" smtClean="0"/>
              <a:t>Codex </a:t>
            </a:r>
            <a:r>
              <a:rPr lang="de-DE" altLang="de-DE" dirty="0"/>
              <a:t>Datensatz referenziert den </a:t>
            </a:r>
            <a:r>
              <a:rPr lang="de-DE" altLang="de-DE" dirty="0" err="1" smtClean="0"/>
              <a:t>Record</a:t>
            </a:r>
            <a:r>
              <a:rPr lang="de-DE" altLang="de-DE" dirty="0" smtClean="0"/>
              <a:t> im </a:t>
            </a:r>
            <a:r>
              <a:rPr lang="de-DE" altLang="de-DE" dirty="0" err="1" smtClean="0"/>
              <a:t>Inventory</a:t>
            </a:r>
            <a:endParaRPr lang="de-DE" altLang="de-DE" dirty="0"/>
          </a:p>
          <a:p>
            <a:pPr marL="0" indent="0"/>
            <a:endParaRPr lang="de-DE" altLang="de-DE" dirty="0"/>
          </a:p>
          <a:p>
            <a:pPr marL="0" indent="0" algn="ctr">
              <a:buNone/>
            </a:pPr>
            <a:r>
              <a:rPr lang="de-DE" altLang="de-DE" b="1" dirty="0">
                <a:solidFill>
                  <a:srgbClr val="FC674C"/>
                </a:solidFill>
              </a:rPr>
              <a:t>Alle Apps können </a:t>
            </a:r>
            <a:r>
              <a:rPr lang="de-DE" altLang="de-DE" b="1" dirty="0" smtClean="0">
                <a:solidFill>
                  <a:srgbClr val="FC674C"/>
                </a:solidFill>
              </a:rPr>
              <a:t>Daten aus </a:t>
            </a:r>
            <a:r>
              <a:rPr lang="de-DE" altLang="de-DE" b="1" dirty="0">
                <a:solidFill>
                  <a:srgbClr val="FC674C"/>
                </a:solidFill>
              </a:rPr>
              <a:t>dem </a:t>
            </a:r>
            <a:r>
              <a:rPr lang="de-DE" altLang="de-DE" b="1" dirty="0" smtClean="0">
                <a:solidFill>
                  <a:srgbClr val="FC674C"/>
                </a:solidFill>
              </a:rPr>
              <a:t>Codex nutzen</a:t>
            </a:r>
            <a:r>
              <a:rPr lang="de-DE" altLang="de-DE" b="1" dirty="0">
                <a:solidFill>
                  <a:srgbClr val="FC674C"/>
                </a:solidFill>
              </a:rPr>
              <a:t>.</a:t>
            </a: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Metadatenmanagement in FOLIO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3FF5-AF4E-4065-898F-92DD2E8BA21F}" type="slidenum">
              <a:rPr lang="de-DE" smtClean="0"/>
              <a:t>23</a:t>
            </a:fld>
            <a:endParaRPr lang="de-DE" dirty="0"/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395536" y="6036797"/>
            <a:ext cx="7797552" cy="205483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457200" indent="-457200" algn="l" defTabSz="914400" rtl="0" eaLnBrk="1" latinLnBrk="0" hangingPunct="1">
              <a:spcBef>
                <a:spcPts val="1200"/>
              </a:spcBef>
              <a:buClr>
                <a:srgbClr val="FC674C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914400" indent="-457200" algn="l" defTabSz="914400" rtl="0" eaLnBrk="1" latinLnBrk="0" hangingPunct="1">
              <a:spcBef>
                <a:spcPts val="0"/>
              </a:spcBef>
              <a:buClr>
                <a:srgbClr val="FC674C"/>
              </a:buClr>
              <a:buFont typeface="Wingdings" panose="05000000000000000000" pitchFamily="2" charset="2"/>
              <a:buChar char="Ø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257300" indent="-342900" algn="l" defTabSz="914400" rtl="0" eaLnBrk="1" latinLnBrk="0" hangingPunct="1">
              <a:spcBef>
                <a:spcPts val="0"/>
              </a:spcBef>
              <a:buClr>
                <a:srgbClr val="FC674C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714500" indent="-342900" algn="l" defTabSz="914400" rtl="0" eaLnBrk="1" latinLnBrk="0" hangingPunct="1">
              <a:spcBef>
                <a:spcPts val="0"/>
              </a:spcBef>
              <a:buClr>
                <a:srgbClr val="FC674C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171700" indent="-342900" algn="l" defTabSz="914400" rtl="0" eaLnBrk="1" latinLnBrk="0" hangingPunct="1">
              <a:spcBef>
                <a:spcPts val="0"/>
              </a:spcBef>
              <a:buClr>
                <a:srgbClr val="FC674C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/>
              <a:t>Teilweise übersetzt aus: </a:t>
            </a:r>
            <a:r>
              <a:rPr lang="en-US" dirty="0" smtClean="0">
                <a:hlinkClick r:id="rId2"/>
              </a:rPr>
              <a:t>The Intersection of Repositories with the FOLIO Library Services Platform, Index Data, Stand: 23.06.2017</a:t>
            </a:r>
            <a:r>
              <a:rPr lang="en-US" dirty="0" smtClean="0"/>
              <a:t>.</a:t>
            </a:r>
            <a:endParaRPr lang="de-DE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45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Weiterführende Informationen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 smtClean="0"/>
              <a:t>OLE/FOLIO Germany:</a:t>
            </a:r>
          </a:p>
          <a:p>
            <a:pPr marL="457200" lvl="1" indent="0">
              <a:buNone/>
            </a:pPr>
            <a:r>
              <a:rPr lang="de-DE" dirty="0">
                <a:hlinkClick r:id="rId2"/>
              </a:rPr>
              <a:t>https://www.folio-bib.org</a:t>
            </a:r>
            <a:r>
              <a:rPr lang="de-DE" dirty="0" smtClean="0">
                <a:hlinkClick r:id="rId2"/>
              </a:rPr>
              <a:t>/</a:t>
            </a:r>
            <a:endParaRPr lang="de-DE" dirty="0" smtClean="0"/>
          </a:p>
          <a:p>
            <a:r>
              <a:rPr lang="de-DE" b="1" dirty="0" err="1" smtClean="0"/>
              <a:t>Metadata</a:t>
            </a:r>
            <a:r>
              <a:rPr lang="de-DE" b="1" dirty="0" smtClean="0"/>
              <a:t> Management SIG:</a:t>
            </a:r>
          </a:p>
          <a:p>
            <a:pPr marL="457200" lvl="1" indent="0">
              <a:buNone/>
            </a:pPr>
            <a:r>
              <a:rPr lang="de-DE" dirty="0">
                <a:hlinkClick r:id="rId3"/>
              </a:rPr>
              <a:t>https://</a:t>
            </a:r>
            <a:r>
              <a:rPr lang="de-DE" dirty="0" smtClean="0">
                <a:hlinkClick r:id="rId3"/>
              </a:rPr>
              <a:t>wiki.folio.org/display/MM/Metadata+Management+SIG</a:t>
            </a:r>
            <a:endParaRPr lang="de-DE" dirty="0" smtClean="0"/>
          </a:p>
          <a:p>
            <a:r>
              <a:rPr lang="de-DE" b="1" dirty="0" err="1" smtClean="0"/>
              <a:t>Metadata</a:t>
            </a:r>
            <a:r>
              <a:rPr lang="de-DE" b="1" dirty="0" smtClean="0"/>
              <a:t> Management </a:t>
            </a:r>
            <a:r>
              <a:rPr lang="de-DE" b="1" dirty="0" err="1" smtClean="0"/>
              <a:t>Discuss</a:t>
            </a:r>
            <a:r>
              <a:rPr lang="de-DE" b="1" dirty="0" smtClean="0"/>
              <a:t> Channel:</a:t>
            </a:r>
          </a:p>
          <a:p>
            <a:pPr marL="457200" lvl="1" indent="0">
              <a:buNone/>
            </a:pPr>
            <a:r>
              <a:rPr lang="de-DE" dirty="0">
                <a:hlinkClick r:id="rId4"/>
              </a:rPr>
              <a:t>https://</a:t>
            </a:r>
            <a:r>
              <a:rPr lang="de-DE" dirty="0" smtClean="0">
                <a:hlinkClick r:id="rId4"/>
              </a:rPr>
              <a:t>discuss.folio.org/c/sigs/mm</a:t>
            </a:r>
            <a:endParaRPr lang="de-DE" dirty="0" smtClean="0"/>
          </a:p>
          <a:p>
            <a:pPr lvl="1"/>
            <a:endParaRPr lang="de-DE" dirty="0"/>
          </a:p>
          <a:p>
            <a:pPr lvl="1"/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Metadatenmanagement in FOLIO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3FF5-AF4E-4065-898F-92DD2E8BA21F}" type="slidenum">
              <a:rPr lang="de-DE" smtClean="0"/>
              <a:t>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1165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Metadatenmanagement in FOLIO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16BEC-BBD2-4A4D-9ADB-6574F3EF8A49}" type="slidenum">
              <a:rPr lang="de-DE" smtClean="0"/>
              <a:t>25</a:t>
            </a:fld>
            <a:endParaRPr lang="de-DE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323527" y="1556792"/>
            <a:ext cx="8538997" cy="3542270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1" kern="1200">
                <a:solidFill>
                  <a:srgbClr val="004678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de-DE" dirty="0" smtClean="0">
                <a:solidFill>
                  <a:srgbClr val="FC674C"/>
                </a:solidFill>
              </a:rPr>
              <a:t>Vielen Dank!</a:t>
            </a:r>
          </a:p>
          <a:p>
            <a:pPr algn="ctr"/>
            <a:endParaRPr lang="de-DE" sz="1800" dirty="0" smtClean="0">
              <a:solidFill>
                <a:schemeClr val="tx1"/>
              </a:solidFill>
            </a:endParaRPr>
          </a:p>
          <a:p>
            <a:pPr algn="ctr"/>
            <a:endParaRPr lang="de-DE" sz="1800" dirty="0" smtClean="0">
              <a:solidFill>
                <a:schemeClr val="tx1"/>
              </a:solidFill>
            </a:endParaRPr>
          </a:p>
          <a:p>
            <a:pPr algn="ctr"/>
            <a:endParaRPr lang="de-DE" sz="1800" b="0" dirty="0">
              <a:solidFill>
                <a:srgbClr val="7030A0"/>
              </a:solidFill>
            </a:endParaRPr>
          </a:p>
          <a:p>
            <a:pPr algn="ctr"/>
            <a:r>
              <a:rPr lang="de-DE" sz="1800" dirty="0" smtClean="0">
                <a:solidFill>
                  <a:schemeClr val="tx1"/>
                </a:solidFill>
              </a:rPr>
              <a:t>Felix Hemme</a:t>
            </a:r>
            <a:br>
              <a:rPr lang="de-DE" sz="1800" dirty="0" smtClean="0">
                <a:solidFill>
                  <a:schemeClr val="tx1"/>
                </a:solidFill>
              </a:rPr>
            </a:br>
            <a:r>
              <a:rPr lang="de-DE" sz="1800" b="0" dirty="0" smtClean="0">
                <a:solidFill>
                  <a:srgbClr val="7030A0"/>
                </a:solidFill>
                <a:hlinkClick r:id="rId2"/>
              </a:rPr>
              <a:t>f.hemme@zbw.eu</a:t>
            </a:r>
            <a:endParaRPr lang="de-DE" sz="1800" b="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50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762020" y="2348880"/>
            <a:ext cx="74103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Text dieser Präsentation wird unter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der Lizenz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Creative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Commons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Namensnennung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4.0 International (CC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BY 4.0) veröffentlicht: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https://creativecommons.org/licenses/by/4.0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None/>
            </a:pP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Davon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ausgenommen sind die verwendeten, nicht von den Autoren erstellten Grafiken, Screenshots und Bilder, deren jeweilige Rechte und Lizenzbedingungen fortgelten.</a:t>
            </a:r>
          </a:p>
          <a:p>
            <a:pPr>
              <a:buNone/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Maßgeblich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für diese Präsentation ist das gesprochene Wort.</a:t>
            </a:r>
          </a:p>
          <a:p>
            <a:pPr>
              <a:buNone/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Online </a:t>
            </a:r>
            <a:r>
              <a:rPr lang="de-DE">
                <a:latin typeface="Arial" panose="020B0604020202020204" pitchFamily="34" charset="0"/>
                <a:cs typeface="Arial" panose="020B0604020202020204" pitchFamily="34" charset="0"/>
              </a:rPr>
              <a:t>verfügbar </a:t>
            </a:r>
            <a:r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unter: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10.5281/zenodo.1228642</a:t>
            </a:r>
          </a:p>
          <a:p>
            <a:endParaRPr lang="en-GB" dirty="0"/>
          </a:p>
        </p:txBody>
      </p:sp>
      <p:pic>
        <p:nvPicPr>
          <p:cNvPr id="1027" name="Picture 3" descr="L:\ccby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507519"/>
            <a:ext cx="3838575" cy="134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de-DE" smtClean="0"/>
              <a:t>Metadatenmanagement in FOLIO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2925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230216"/>
            <a:ext cx="8229600" cy="1143000"/>
          </a:xfrm>
        </p:spPr>
        <p:txBody>
          <a:bodyPr/>
          <a:lstStyle/>
          <a:p>
            <a:r>
              <a:rPr lang="de-DE" dirty="0"/>
              <a:t>Blick auf die aktuelle </a:t>
            </a:r>
            <a:r>
              <a:rPr lang="de-DE" dirty="0" smtClean="0"/>
              <a:t>Situation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Metadatenmanagement in FOLIO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3FF5-AF4E-4065-898F-92DD2E8BA21F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2783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Problemstellung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Verlagerung von Print zu Online</a:t>
            </a:r>
          </a:p>
          <a:p>
            <a:r>
              <a:rPr lang="de-DE" dirty="0"/>
              <a:t>Lebensdauer der aktuell genutzten ILS ist </a:t>
            </a:r>
            <a:r>
              <a:rPr lang="de-DE" dirty="0" smtClean="0"/>
              <a:t>überschritten</a:t>
            </a:r>
          </a:p>
          <a:p>
            <a:pPr lvl="1"/>
            <a:r>
              <a:rPr lang="de-DE" dirty="0" smtClean="0"/>
              <a:t>Einführung in den 1980er Jahren</a:t>
            </a:r>
          </a:p>
          <a:p>
            <a:pPr lvl="1"/>
            <a:r>
              <a:rPr lang="de-DE" dirty="0" smtClean="0"/>
              <a:t>Auch nach Anpassungen: Software teilweise &gt; 20 Jahre im Einsatz</a:t>
            </a:r>
          </a:p>
          <a:p>
            <a:r>
              <a:rPr lang="de-DE" dirty="0" smtClean="0"/>
              <a:t>Deskriptive und Administrative Metadaten</a:t>
            </a:r>
          </a:p>
          <a:p>
            <a:pPr lvl="1"/>
            <a:r>
              <a:rPr lang="de-DE" dirty="0" smtClean="0"/>
              <a:t>Beschreibung der Ressourcen</a:t>
            </a:r>
          </a:p>
          <a:p>
            <a:pPr lvl="1"/>
            <a:r>
              <a:rPr lang="de-DE" dirty="0" smtClean="0"/>
              <a:t>Verwaltung der Ressourcen (Technische Metadaten, Metadaten für Rechtemanagement, Herkunftsmetadaten)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Metadatenmanagement in FOLIO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3FF5-AF4E-4065-898F-92DD2E8BA21F}" type="slidenum">
              <a:rPr lang="de-DE" smtClean="0"/>
              <a:t>4</a:t>
            </a:fld>
            <a:endParaRPr lang="de-DE" dirty="0"/>
          </a:p>
        </p:txBody>
      </p:sp>
      <p:sp>
        <p:nvSpPr>
          <p:cNvPr id="6" name="Rechteck 5">
            <a:hlinkClick r:id="rId3"/>
          </p:cNvPr>
          <p:cNvSpPr/>
          <p:nvPr/>
        </p:nvSpPr>
        <p:spPr>
          <a:xfrm>
            <a:off x="179512" y="5949280"/>
            <a:ext cx="28803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708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Problemstellung</a:t>
            </a:r>
            <a:endParaRPr lang="de-DE" dirty="0"/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085121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Metadatenmanagement in FOLIO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3FF5-AF4E-4065-898F-92DD2E8BA21F}" type="slidenum">
              <a:rPr lang="de-DE" smtClean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0201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Ziele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4984"/>
          </a:xfrm>
        </p:spPr>
        <p:txBody>
          <a:bodyPr/>
          <a:lstStyle/>
          <a:p>
            <a:r>
              <a:rPr lang="de-DE" dirty="0" smtClean="0"/>
              <a:t>Unterstützung verschiedener Metadatenstandards</a:t>
            </a:r>
          </a:p>
          <a:p>
            <a:pPr lvl="1"/>
            <a:r>
              <a:rPr lang="de-DE" dirty="0" smtClean="0"/>
              <a:t>Formate: MARC 21, MODS, DC, BF, …</a:t>
            </a:r>
          </a:p>
          <a:p>
            <a:pPr lvl="1"/>
            <a:r>
              <a:rPr lang="de-DE" dirty="0" smtClean="0"/>
              <a:t>Kodierungen: XML, MARC </a:t>
            </a:r>
            <a:r>
              <a:rPr lang="de-DE" dirty="0" err="1" smtClean="0"/>
              <a:t>communication</a:t>
            </a:r>
            <a:r>
              <a:rPr lang="de-DE" dirty="0" smtClean="0"/>
              <a:t> </a:t>
            </a:r>
            <a:r>
              <a:rPr lang="de-DE" dirty="0" err="1" smtClean="0"/>
              <a:t>format</a:t>
            </a:r>
            <a:endParaRPr lang="de-DE" dirty="0" smtClean="0"/>
          </a:p>
          <a:p>
            <a:r>
              <a:rPr lang="de-DE" dirty="0" smtClean="0"/>
              <a:t>Anbindung von unterschiedlichen Knowledge Bases</a:t>
            </a:r>
          </a:p>
          <a:p>
            <a:r>
              <a:rPr lang="de-DE" dirty="0" smtClean="0"/>
              <a:t>Unterstützung für verschiedene Arten von Ressourcen</a:t>
            </a:r>
          </a:p>
          <a:p>
            <a:r>
              <a:rPr lang="de-DE" dirty="0"/>
              <a:t>Schrittweise Migration</a:t>
            </a:r>
          </a:p>
          <a:p>
            <a:r>
              <a:rPr lang="de-DE" dirty="0" smtClean="0"/>
              <a:t>Zukünftig: </a:t>
            </a:r>
            <a:r>
              <a:rPr lang="de-DE" dirty="0" err="1" smtClean="0"/>
              <a:t>Linked</a:t>
            </a:r>
            <a:r>
              <a:rPr lang="de-DE" dirty="0" smtClean="0"/>
              <a:t> Data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Metadatenmanagement in FOLIO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3FF5-AF4E-4065-898F-92DD2E8BA21F}" type="slidenum">
              <a:rPr lang="de-DE" smtClean="0"/>
              <a:t>6</a:t>
            </a:fld>
            <a:endParaRPr lang="de-DE" dirty="0"/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395536" y="6036797"/>
            <a:ext cx="7797552" cy="205483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457200" indent="-457200" algn="l" defTabSz="914400" rtl="0" eaLnBrk="1" latinLnBrk="0" hangingPunct="1">
              <a:spcBef>
                <a:spcPts val="1200"/>
              </a:spcBef>
              <a:buClr>
                <a:srgbClr val="FC674C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914400" indent="-457200" algn="l" defTabSz="914400" rtl="0" eaLnBrk="1" latinLnBrk="0" hangingPunct="1">
              <a:spcBef>
                <a:spcPts val="0"/>
              </a:spcBef>
              <a:buClr>
                <a:srgbClr val="FC674C"/>
              </a:buClr>
              <a:buFont typeface="Wingdings" panose="05000000000000000000" pitchFamily="2" charset="2"/>
              <a:buChar char="Ø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257300" indent="-342900" algn="l" defTabSz="914400" rtl="0" eaLnBrk="1" latinLnBrk="0" hangingPunct="1">
              <a:spcBef>
                <a:spcPts val="0"/>
              </a:spcBef>
              <a:buClr>
                <a:srgbClr val="FC674C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714500" indent="-342900" algn="l" defTabSz="914400" rtl="0" eaLnBrk="1" latinLnBrk="0" hangingPunct="1">
              <a:spcBef>
                <a:spcPts val="0"/>
              </a:spcBef>
              <a:buClr>
                <a:srgbClr val="FC674C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171700" indent="-342900" algn="l" defTabSz="914400" rtl="0" eaLnBrk="1" latinLnBrk="0" hangingPunct="1">
              <a:spcBef>
                <a:spcPts val="0"/>
              </a:spcBef>
              <a:buClr>
                <a:srgbClr val="FC674C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 smtClean="0"/>
              <a:t>Informationen teilweise übernommen aus: </a:t>
            </a:r>
            <a:r>
              <a:rPr lang="en-US" dirty="0">
                <a:hlinkClick r:id="rId2"/>
              </a:rPr>
              <a:t>Johnson, Marc: Presentation of FOLIO platform at the National </a:t>
            </a:r>
            <a:r>
              <a:rPr lang="en-US" dirty="0" err="1">
                <a:hlinkClick r:id="rId2"/>
              </a:rPr>
              <a:t>Széchényi</a:t>
            </a:r>
            <a:r>
              <a:rPr lang="en-US" dirty="0">
                <a:hlinkClick r:id="rId2"/>
              </a:rPr>
              <a:t> Library, </a:t>
            </a:r>
            <a:r>
              <a:rPr lang="en-US" dirty="0" smtClean="0">
                <a:hlinkClick r:id="rId2"/>
              </a:rPr>
              <a:t>17.01.2017</a:t>
            </a:r>
            <a:r>
              <a:rPr lang="en-US" dirty="0" smtClean="0"/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319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230216"/>
            <a:ext cx="8229600" cy="1143000"/>
          </a:xfrm>
        </p:spPr>
        <p:txBody>
          <a:bodyPr/>
          <a:lstStyle/>
          <a:p>
            <a:r>
              <a:rPr lang="de-DE" dirty="0"/>
              <a:t>Umsetzung Metadatenmanagement </a:t>
            </a:r>
            <a:r>
              <a:rPr lang="de-DE" dirty="0" smtClean="0"/>
              <a:t>in </a:t>
            </a:r>
            <a:r>
              <a:rPr lang="de-DE" dirty="0"/>
              <a:t>FOLIO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Metadatenmanagement in FOLIO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3FF5-AF4E-4065-898F-92DD2E8BA21F}" type="slidenum">
              <a:rPr lang="de-DE" smtClean="0"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0594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Bibliografische Daten in </a:t>
            </a:r>
            <a:r>
              <a:rPr lang="de-DE" dirty="0"/>
              <a:t>FOLIO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Metadatenmanagement in FOLIO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3FF5-AF4E-4065-898F-92DD2E8BA21F}" type="slidenum">
              <a:rPr lang="de-DE" smtClean="0"/>
              <a:t>8</a:t>
            </a:fld>
            <a:endParaRPr lang="de-DE" dirty="0"/>
          </a:p>
        </p:txBody>
      </p:sp>
      <p:sp>
        <p:nvSpPr>
          <p:cNvPr id="25" name="Rectangle 38"/>
          <p:cNvSpPr/>
          <p:nvPr/>
        </p:nvSpPr>
        <p:spPr>
          <a:xfrm>
            <a:off x="2092953" y="3759320"/>
            <a:ext cx="2211631" cy="21962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Federated Search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35"/>
          <p:cNvSpPr/>
          <p:nvPr/>
        </p:nvSpPr>
        <p:spPr>
          <a:xfrm>
            <a:off x="4304584" y="1563032"/>
            <a:ext cx="2211631" cy="21962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  <a:defRPr/>
            </a:pPr>
            <a:r>
              <a:rPr lang="de-DE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Speicher für bibliografische Daten, Holdings und </a:t>
            </a:r>
            <a:r>
              <a:rPr lang="de-DE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Items</a:t>
            </a:r>
            <a:endParaRPr lang="de-DE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ular Callout 18"/>
          <p:cNvSpPr/>
          <p:nvPr/>
        </p:nvSpPr>
        <p:spPr>
          <a:xfrm>
            <a:off x="4304584" y="3752444"/>
            <a:ext cx="2211631" cy="2196288"/>
          </a:xfrm>
          <a:prstGeom prst="wedgeRectCallout">
            <a:avLst>
              <a:gd name="adj1" fmla="val -60325"/>
              <a:gd name="adj2" fmla="val 21162"/>
            </a:avLst>
          </a:prstGeom>
          <a:solidFill>
            <a:srgbClr val="838F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74320" rtlCol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Codex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angular Callout 17"/>
          <p:cNvSpPr/>
          <p:nvPr/>
        </p:nvSpPr>
        <p:spPr>
          <a:xfrm>
            <a:off x="2092953" y="1563032"/>
            <a:ext cx="2211631" cy="2196288"/>
          </a:xfrm>
          <a:prstGeom prst="wedgeRectCallout">
            <a:avLst>
              <a:gd name="adj1" fmla="val 60449"/>
              <a:gd name="adj2" fmla="val -21325"/>
            </a:avLst>
          </a:prstGeom>
          <a:solidFill>
            <a:srgbClr val="FC67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74320" rtlCol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Inventory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77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Was ist der Codex?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 dirty="0"/>
              <a:t>Normalisierungs- und </a:t>
            </a:r>
            <a:r>
              <a:rPr lang="de-DE" altLang="de-DE" dirty="0" err="1" smtClean="0"/>
              <a:t>Virtualisierungsschicht</a:t>
            </a:r>
            <a:endParaRPr lang="de-DE" altLang="de-DE" dirty="0" smtClean="0"/>
          </a:p>
          <a:p>
            <a:r>
              <a:rPr lang="de-DE" altLang="de-DE" dirty="0" err="1" smtClean="0"/>
              <a:t>Federated</a:t>
            </a:r>
            <a:r>
              <a:rPr lang="de-DE" altLang="de-DE" dirty="0" smtClean="0"/>
              <a:t> Search („vereinigte Suche“)</a:t>
            </a:r>
          </a:p>
          <a:p>
            <a:r>
              <a:rPr lang="de-DE" altLang="de-DE" dirty="0" smtClean="0"/>
              <a:t>Daten werden dem Codex aus den Storage Modules (aktuell </a:t>
            </a:r>
            <a:r>
              <a:rPr lang="de-DE" altLang="de-DE" dirty="0" err="1" smtClean="0"/>
              <a:t>Inventory</a:t>
            </a:r>
            <a:r>
              <a:rPr lang="de-DE" altLang="de-DE" dirty="0" smtClean="0"/>
              <a:t> und EBSCO KB) zur Verfügung gestellt </a:t>
            </a:r>
          </a:p>
          <a:p>
            <a:r>
              <a:rPr lang="de-DE" altLang="de-DE" dirty="0" smtClean="0"/>
              <a:t>Codex-Metadaten stellen eine Teilmenge von Metadatenelementen dar, die alle FOLIO APIs verstehen müssen</a:t>
            </a:r>
          </a:p>
          <a:p>
            <a:r>
              <a:rPr lang="de-DE" altLang="de-DE" dirty="0" smtClean="0"/>
              <a:t>FOLIO </a:t>
            </a:r>
            <a:r>
              <a:rPr lang="de-DE" altLang="de-DE" dirty="0"/>
              <a:t>nutzt </a:t>
            </a:r>
            <a:r>
              <a:rPr lang="de-DE" altLang="de-DE" dirty="0" smtClean="0"/>
              <a:t>Standard-</a:t>
            </a:r>
            <a:r>
              <a:rPr lang="de-DE" altLang="de-DE" dirty="0" err="1" smtClean="0"/>
              <a:t>Mappings</a:t>
            </a:r>
            <a:r>
              <a:rPr lang="de-DE" altLang="de-DE" dirty="0" smtClean="0"/>
              <a:t> </a:t>
            </a:r>
            <a:r>
              <a:rPr lang="de-DE" altLang="de-DE" dirty="0"/>
              <a:t>vom Ausgangsformat auf jedes </a:t>
            </a:r>
            <a:r>
              <a:rPr lang="de-DE" altLang="de-DE" dirty="0" smtClean="0"/>
              <a:t>Codex-Feld</a:t>
            </a:r>
          </a:p>
          <a:p>
            <a:r>
              <a:rPr lang="de-DE" altLang="de-DE" dirty="0" smtClean="0"/>
              <a:t>Benutzerdefinierte </a:t>
            </a:r>
            <a:r>
              <a:rPr lang="de-DE" altLang="de-DE" dirty="0"/>
              <a:t>Felder ebenfalls enthalten; somit können </a:t>
            </a:r>
            <a:r>
              <a:rPr lang="de-DE" altLang="de-DE" dirty="0" smtClean="0"/>
              <a:t>individuelle </a:t>
            </a:r>
            <a:r>
              <a:rPr lang="de-DE" altLang="de-DE" dirty="0"/>
              <a:t>Anforderungen im Mapping umgesetzt werden</a:t>
            </a: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Metadatenmanagement in FOLIO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3FF5-AF4E-4065-898F-92DD2E8BA21F}" type="slidenum">
              <a:rPr lang="de-DE" smtClean="0"/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901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lio-Folienmaster">
  <a:themeElements>
    <a:clrScheme name="Benutzerdefiniert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30A0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Folio-Folienmaster</Template>
  <TotalTime>0</TotalTime>
  <Words>1092</Words>
  <Application>Microsoft Office PowerPoint</Application>
  <PresentationFormat>Bildschirmpräsentation (4:3)</PresentationFormat>
  <Paragraphs>219</Paragraphs>
  <Slides>26</Slides>
  <Notes>6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27" baseType="lpstr">
      <vt:lpstr>Folio-Folienmaster</vt:lpstr>
      <vt:lpstr>PowerPoint-Präsentation</vt:lpstr>
      <vt:lpstr>Agenda</vt:lpstr>
      <vt:lpstr>Blick auf die aktuelle Situation</vt:lpstr>
      <vt:lpstr>Problemstellung</vt:lpstr>
      <vt:lpstr>Problemstellung</vt:lpstr>
      <vt:lpstr>Ziele</vt:lpstr>
      <vt:lpstr>Umsetzung Metadatenmanagement in FOLIO</vt:lpstr>
      <vt:lpstr>Bibliografische Daten in FOLIO</vt:lpstr>
      <vt:lpstr>Was ist der Codex?</vt:lpstr>
      <vt:lpstr>Was ist der Codex?</vt:lpstr>
      <vt:lpstr>Wie werden Daten im Codex bereitgestellt?</vt:lpstr>
      <vt:lpstr>Inventory</vt:lpstr>
      <vt:lpstr>FOLIO Datenmodell</vt:lpstr>
      <vt:lpstr>FOLIO Codex Datenobjekte</vt:lpstr>
      <vt:lpstr>Lokale vs. Externe Datensätze</vt:lpstr>
      <vt:lpstr>Workflows</vt:lpstr>
      <vt:lpstr>Beispiel-Workflow</vt:lpstr>
      <vt:lpstr>Codex App UI</vt:lpstr>
      <vt:lpstr>Inventory App UI</vt:lpstr>
      <vt:lpstr>PowerPoint-Präsentation</vt:lpstr>
      <vt:lpstr>What‘s to come</vt:lpstr>
      <vt:lpstr>Fazit</vt:lpstr>
      <vt:lpstr>Fazit</vt:lpstr>
      <vt:lpstr>Weiterführende Informationen</vt:lpstr>
      <vt:lpstr>PowerPoint-Präsentation</vt:lpstr>
      <vt:lpstr>PowerPoint-Präsentation</vt:lpstr>
    </vt:vector>
  </TitlesOfParts>
  <Company>ZBW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>FOLIO - technische Aspekte</dc:subject>
  <dc:creator>Hemme Felix</dc:creator>
  <cp:lastModifiedBy>Hemme Felix</cp:lastModifiedBy>
  <cp:revision>76</cp:revision>
  <dcterms:created xsi:type="dcterms:W3CDTF">2018-04-16T12:47:12Z</dcterms:created>
  <dcterms:modified xsi:type="dcterms:W3CDTF">2018-04-26T05:28:31Z</dcterms:modified>
</cp:coreProperties>
</file>