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7" r:id="rId10"/>
    <p:sldId id="266"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0" d="100"/>
          <a:sy n="70" d="100"/>
        </p:scale>
        <p:origin x="1094"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2128" b="1" i="0" u="none" strike="noStrike" kern="1200" cap="all" spc="120" normalizeH="0" baseline="0">
                <a:solidFill>
                  <a:schemeClr val="bg1"/>
                </a:solidFill>
                <a:latin typeface="+mn-lt"/>
                <a:ea typeface="+mn-ea"/>
                <a:cs typeface="+mn-cs"/>
              </a:defRPr>
            </a:pPr>
            <a:r>
              <a:rPr lang="en-US" dirty="0">
                <a:solidFill>
                  <a:schemeClr val="bg1"/>
                </a:solidFill>
              </a:rPr>
              <a:t>Suitability dose</a:t>
            </a:r>
            <a:r>
              <a:rPr lang="en-US" baseline="0" dirty="0">
                <a:solidFill>
                  <a:schemeClr val="bg1"/>
                </a:solidFill>
              </a:rPr>
              <a:t> based on type of antidiabetic oral</a:t>
            </a:r>
            <a:endParaRPr lang="en-US" dirty="0">
              <a:solidFill>
                <a:schemeClr val="bg1"/>
              </a:solidFill>
            </a:endParaRPr>
          </a:p>
        </c:rich>
      </c:tx>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bg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4"/>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Sheet1!$A$2:$A$5</c:f>
              <c:strCache>
                <c:ptCount val="4"/>
                <c:pt idx="0">
                  <c:v>Metformin</c:v>
                </c:pt>
                <c:pt idx="1">
                  <c:v>Gliclazide</c:v>
                </c:pt>
                <c:pt idx="2">
                  <c:v>Acarbose</c:v>
                </c:pt>
                <c:pt idx="3">
                  <c:v>Gliquidone and Acarbose</c:v>
                </c:pt>
              </c:strCache>
            </c:strRef>
          </c:cat>
          <c:val>
            <c:numRef>
              <c:f>Sheet1!$B$2:$B$5</c:f>
              <c:numCache>
                <c:formatCode>General</c:formatCode>
                <c:ptCount val="4"/>
                <c:pt idx="0">
                  <c:v>7.6</c:v>
                </c:pt>
                <c:pt idx="1">
                  <c:v>5.8</c:v>
                </c:pt>
                <c:pt idx="2">
                  <c:v>5.8</c:v>
                </c:pt>
                <c:pt idx="3">
                  <c:v>5.2</c:v>
                </c:pt>
              </c:numCache>
            </c:numRef>
          </c:val>
          <c:extLst>
            <c:ext xmlns:c16="http://schemas.microsoft.com/office/drawing/2014/chart" uri="{C3380CC4-5D6E-409C-BE32-E72D297353CC}">
              <c16:uniqueId val="{00000000-3CED-49BB-B98A-A5034890AC70}"/>
            </c:ext>
          </c:extLst>
        </c:ser>
        <c:dLbls>
          <c:dLblPos val="outEnd"/>
          <c:showLegendKey val="0"/>
          <c:showVal val="1"/>
          <c:showCatName val="0"/>
          <c:showSerName val="0"/>
          <c:showPercent val="0"/>
          <c:showBubbleSize val="0"/>
        </c:dLbls>
        <c:gapWidth val="444"/>
        <c:overlap val="-90"/>
        <c:axId val="197564224"/>
        <c:axId val="197563568"/>
      </c:barChart>
      <c:catAx>
        <c:axId val="19756422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bg1"/>
                </a:solidFill>
                <a:latin typeface="+mn-lt"/>
                <a:ea typeface="+mn-ea"/>
                <a:cs typeface="+mn-cs"/>
              </a:defRPr>
            </a:pPr>
            <a:endParaRPr lang="en-US"/>
          </a:p>
        </c:txPr>
        <c:crossAx val="197563568"/>
        <c:crosses val="autoZero"/>
        <c:auto val="1"/>
        <c:lblAlgn val="ctr"/>
        <c:lblOffset val="100"/>
        <c:noMultiLvlLbl val="0"/>
      </c:catAx>
      <c:valAx>
        <c:axId val="197563568"/>
        <c:scaling>
          <c:orientation val="minMax"/>
        </c:scaling>
        <c:delete val="1"/>
        <c:axPos val="l"/>
        <c:numFmt formatCode="General" sourceLinked="1"/>
        <c:majorTickMark val="none"/>
        <c:minorTickMark val="none"/>
        <c:tickLblPos val="nextTo"/>
        <c:crossAx val="1975642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4">
  <a:schemeClr val="accent4"/>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1AD8CA-9262-437C-8A79-F92AB8ABA0CB}" type="doc">
      <dgm:prSet loTypeId="urn:microsoft.com/office/officeart/2005/8/layout/hList1" loCatId="list" qsTypeId="urn:microsoft.com/office/officeart/2005/8/quickstyle/simple1" qsCatId="simple" csTypeId="urn:microsoft.com/office/officeart/2005/8/colors/accent3_1" csCatId="accent3" phldr="1"/>
      <dgm:spPr/>
      <dgm:t>
        <a:bodyPr/>
        <a:lstStyle/>
        <a:p>
          <a:endParaRPr lang="en-US"/>
        </a:p>
      </dgm:t>
    </dgm:pt>
    <dgm:pt modelId="{5FCB02B7-B30A-4186-9440-ACC5F0959365}">
      <dgm:prSet phldrT="[Text]"/>
      <dgm:spPr/>
      <dgm:t>
        <a:bodyPr/>
        <a:lstStyle/>
        <a:p>
          <a:r>
            <a:rPr lang="en-US" dirty="0"/>
            <a:t>DM with CKD</a:t>
          </a:r>
        </a:p>
      </dgm:t>
    </dgm:pt>
    <dgm:pt modelId="{23AC9D92-0F2F-4153-9031-5BE3DDA1E518}" type="parTrans" cxnId="{BAE8C925-4732-41D0-829F-5477B9E22209}">
      <dgm:prSet/>
      <dgm:spPr/>
      <dgm:t>
        <a:bodyPr/>
        <a:lstStyle/>
        <a:p>
          <a:endParaRPr lang="en-US"/>
        </a:p>
      </dgm:t>
    </dgm:pt>
    <dgm:pt modelId="{AAFAB140-DDF0-49DE-81C3-EDBC7003058E}" type="sibTrans" cxnId="{BAE8C925-4732-41D0-829F-5477B9E22209}">
      <dgm:prSet/>
      <dgm:spPr/>
      <dgm:t>
        <a:bodyPr/>
        <a:lstStyle/>
        <a:p>
          <a:endParaRPr lang="en-US"/>
        </a:p>
      </dgm:t>
    </dgm:pt>
    <dgm:pt modelId="{2F2470C0-0528-4BF4-B6A1-BDB44D1A59E9}">
      <dgm:prSet phldrT="[Text]"/>
      <dgm:spPr/>
      <dgm:t>
        <a:bodyPr/>
        <a:lstStyle/>
        <a:p>
          <a:r>
            <a:rPr lang="en-US" dirty="0"/>
            <a:t>DM is one of the biggest risk factors for CKD and ESRD which requires appropriate and rational treatment for long term.</a:t>
          </a:r>
        </a:p>
      </dgm:t>
    </dgm:pt>
    <dgm:pt modelId="{D5ABF77A-30E8-452A-9D0D-2E50BCA4459B}" type="parTrans" cxnId="{71AEC106-DE58-470D-8BD2-7115EBF4BFC9}">
      <dgm:prSet/>
      <dgm:spPr/>
      <dgm:t>
        <a:bodyPr/>
        <a:lstStyle/>
        <a:p>
          <a:endParaRPr lang="en-US"/>
        </a:p>
      </dgm:t>
    </dgm:pt>
    <dgm:pt modelId="{691C0A16-5F75-4839-9F94-8F84C0225324}" type="sibTrans" cxnId="{71AEC106-DE58-470D-8BD2-7115EBF4BFC9}">
      <dgm:prSet/>
      <dgm:spPr/>
      <dgm:t>
        <a:bodyPr/>
        <a:lstStyle/>
        <a:p>
          <a:endParaRPr lang="en-US"/>
        </a:p>
      </dgm:t>
    </dgm:pt>
    <dgm:pt modelId="{BC0ED255-1E57-4C66-8998-53B61C73735A}">
      <dgm:prSet phldrT="[Text]"/>
      <dgm:spPr/>
      <dgm:t>
        <a:bodyPr/>
        <a:lstStyle/>
        <a:p>
          <a:r>
            <a:rPr lang="en-US" dirty="0"/>
            <a:t>Efficacy and Safety</a:t>
          </a:r>
        </a:p>
      </dgm:t>
    </dgm:pt>
    <dgm:pt modelId="{2E6C60EB-E93B-44B2-A057-48C95699C0D4}" type="parTrans" cxnId="{36ACAF3C-33F9-42D3-8A25-7B7F697E2E75}">
      <dgm:prSet/>
      <dgm:spPr/>
      <dgm:t>
        <a:bodyPr/>
        <a:lstStyle/>
        <a:p>
          <a:endParaRPr lang="en-US"/>
        </a:p>
      </dgm:t>
    </dgm:pt>
    <dgm:pt modelId="{383D06A0-031D-4A23-A4E9-D08F4556840D}" type="sibTrans" cxnId="{36ACAF3C-33F9-42D3-8A25-7B7F697E2E75}">
      <dgm:prSet/>
      <dgm:spPr/>
      <dgm:t>
        <a:bodyPr/>
        <a:lstStyle/>
        <a:p>
          <a:endParaRPr lang="en-US"/>
        </a:p>
      </dgm:t>
    </dgm:pt>
    <dgm:pt modelId="{7EBA380E-65A8-493F-97BE-8D9C970B322B}">
      <dgm:prSet phldrT="[Text]"/>
      <dgm:spPr/>
      <dgm:t>
        <a:bodyPr/>
        <a:lstStyle/>
        <a:p>
          <a:r>
            <a:rPr lang="en-US" dirty="0"/>
            <a:t>Long term treatment for DM with CKD need to close monitor the efficacy to control blood glucose, minimize the side effect, and prevent disease </a:t>
          </a:r>
          <a:r>
            <a:rPr lang="en-US" dirty="0" err="1"/>
            <a:t>progresion</a:t>
          </a:r>
          <a:endParaRPr lang="en-US" dirty="0"/>
        </a:p>
      </dgm:t>
    </dgm:pt>
    <dgm:pt modelId="{18A79D5F-D179-48C0-83EB-858FE60EF28D}" type="parTrans" cxnId="{375254EA-6481-4A91-A46A-BAAB6B50BE58}">
      <dgm:prSet/>
      <dgm:spPr/>
      <dgm:t>
        <a:bodyPr/>
        <a:lstStyle/>
        <a:p>
          <a:endParaRPr lang="en-US"/>
        </a:p>
      </dgm:t>
    </dgm:pt>
    <dgm:pt modelId="{92B43C5B-3364-4849-8E21-07D3EB9EFB61}" type="sibTrans" cxnId="{375254EA-6481-4A91-A46A-BAAB6B50BE58}">
      <dgm:prSet/>
      <dgm:spPr/>
      <dgm:t>
        <a:bodyPr/>
        <a:lstStyle/>
        <a:p>
          <a:endParaRPr lang="en-US"/>
        </a:p>
      </dgm:t>
    </dgm:pt>
    <dgm:pt modelId="{6A9BD8CD-BA31-4E90-8B84-9944AEE72ABC}">
      <dgm:prSet phldrT="[Text]"/>
      <dgm:spPr/>
      <dgm:t>
        <a:bodyPr/>
        <a:lstStyle/>
        <a:p>
          <a:r>
            <a:rPr lang="en-US" dirty="0"/>
            <a:t>Adjustment Dose</a:t>
          </a:r>
        </a:p>
      </dgm:t>
    </dgm:pt>
    <dgm:pt modelId="{0F4A069A-B70E-4825-9ED1-521E795C1E78}" type="parTrans" cxnId="{21CF0810-A9BE-49BC-BA3D-A8C566256506}">
      <dgm:prSet/>
      <dgm:spPr/>
      <dgm:t>
        <a:bodyPr/>
        <a:lstStyle/>
        <a:p>
          <a:endParaRPr lang="en-US"/>
        </a:p>
      </dgm:t>
    </dgm:pt>
    <dgm:pt modelId="{AAA47D89-8338-4E70-A546-02CC8B9B9896}" type="sibTrans" cxnId="{21CF0810-A9BE-49BC-BA3D-A8C566256506}">
      <dgm:prSet/>
      <dgm:spPr/>
      <dgm:t>
        <a:bodyPr/>
        <a:lstStyle/>
        <a:p>
          <a:endParaRPr lang="en-US"/>
        </a:p>
      </dgm:t>
    </dgm:pt>
    <dgm:pt modelId="{5174DFED-5AC0-42D3-992C-F505C64AE903}">
      <dgm:prSet phldrT="[Text]"/>
      <dgm:spPr/>
      <dgm:t>
        <a:bodyPr/>
        <a:lstStyle/>
        <a:p>
          <a:r>
            <a:rPr lang="en-US" dirty="0" err="1"/>
            <a:t>Sihotang</a:t>
          </a:r>
          <a:r>
            <a:rPr lang="en-US" dirty="0"/>
            <a:t> et al (2013) said that at this time there are no specific guideline for management therapy DM with CKD</a:t>
          </a:r>
        </a:p>
      </dgm:t>
    </dgm:pt>
    <dgm:pt modelId="{69C1C213-8FC0-4F97-8E81-841A461B4E3C}" type="parTrans" cxnId="{3E80F250-FA35-4054-9E27-F232374FED58}">
      <dgm:prSet/>
      <dgm:spPr/>
      <dgm:t>
        <a:bodyPr/>
        <a:lstStyle/>
        <a:p>
          <a:endParaRPr lang="en-US"/>
        </a:p>
      </dgm:t>
    </dgm:pt>
    <dgm:pt modelId="{F7203248-4653-42D7-A39C-4A7F5CC0892B}" type="sibTrans" cxnId="{3E80F250-FA35-4054-9E27-F232374FED58}">
      <dgm:prSet/>
      <dgm:spPr/>
      <dgm:t>
        <a:bodyPr/>
        <a:lstStyle/>
        <a:p>
          <a:endParaRPr lang="en-US"/>
        </a:p>
      </dgm:t>
    </dgm:pt>
    <dgm:pt modelId="{BECF5C4A-2218-484D-B9D2-B10EFDB246F5}">
      <dgm:prSet phldrT="[Text]"/>
      <dgm:spPr/>
      <dgm:t>
        <a:bodyPr/>
        <a:lstStyle/>
        <a:p>
          <a:r>
            <a:rPr lang="en-US" dirty="0"/>
            <a:t>Adjustment dose must considered the clinical pharmacokinetics</a:t>
          </a:r>
        </a:p>
      </dgm:t>
    </dgm:pt>
    <dgm:pt modelId="{EEA127D1-A57F-4864-B627-CFC57691BBFE}" type="parTrans" cxnId="{F17B2C5A-38B1-4022-ADA8-1135F4FEC016}">
      <dgm:prSet/>
      <dgm:spPr/>
      <dgm:t>
        <a:bodyPr/>
        <a:lstStyle/>
        <a:p>
          <a:endParaRPr lang="en-US"/>
        </a:p>
      </dgm:t>
    </dgm:pt>
    <dgm:pt modelId="{65FC0CF2-4C7E-4DF3-8DD9-E226A1CF20AC}" type="sibTrans" cxnId="{F17B2C5A-38B1-4022-ADA8-1135F4FEC016}">
      <dgm:prSet/>
      <dgm:spPr/>
      <dgm:t>
        <a:bodyPr/>
        <a:lstStyle/>
        <a:p>
          <a:endParaRPr lang="en-US"/>
        </a:p>
      </dgm:t>
    </dgm:pt>
    <dgm:pt modelId="{977A9963-B58E-4984-94BC-9D56340BCC9F}">
      <dgm:prSet phldrT="[Text]"/>
      <dgm:spPr/>
      <dgm:t>
        <a:bodyPr/>
        <a:lstStyle/>
        <a:p>
          <a:r>
            <a:rPr lang="en-US" dirty="0"/>
            <a:t>Another research result: management of DM with CKD hasn’t considered clinical pharmacokinetics. It’s just 40,82% of the appropriate dose[4,5]</a:t>
          </a:r>
        </a:p>
      </dgm:t>
    </dgm:pt>
    <dgm:pt modelId="{2800E98E-E2C5-43D1-8F9C-F5FD81FD148C}" type="parTrans" cxnId="{453E87FA-7F6C-4D59-A72C-8989DA00BF12}">
      <dgm:prSet/>
      <dgm:spPr/>
      <dgm:t>
        <a:bodyPr/>
        <a:lstStyle/>
        <a:p>
          <a:endParaRPr lang="en-US"/>
        </a:p>
      </dgm:t>
    </dgm:pt>
    <dgm:pt modelId="{3A5BA10E-53F5-4E9A-AE2E-73D1E360640E}" type="sibTrans" cxnId="{453E87FA-7F6C-4D59-A72C-8989DA00BF12}">
      <dgm:prSet/>
      <dgm:spPr/>
      <dgm:t>
        <a:bodyPr/>
        <a:lstStyle/>
        <a:p>
          <a:endParaRPr lang="en-US"/>
        </a:p>
      </dgm:t>
    </dgm:pt>
    <dgm:pt modelId="{E342565A-2131-445B-A152-4673FC2B0F56}" type="pres">
      <dgm:prSet presAssocID="{101AD8CA-9262-437C-8A79-F92AB8ABA0CB}" presName="Name0" presStyleCnt="0">
        <dgm:presLayoutVars>
          <dgm:dir/>
          <dgm:animLvl val="lvl"/>
          <dgm:resizeHandles val="exact"/>
        </dgm:presLayoutVars>
      </dgm:prSet>
      <dgm:spPr/>
    </dgm:pt>
    <dgm:pt modelId="{1D3B9EDF-3F39-446D-A604-49D420B6568C}" type="pres">
      <dgm:prSet presAssocID="{5FCB02B7-B30A-4186-9440-ACC5F0959365}" presName="composite" presStyleCnt="0"/>
      <dgm:spPr/>
    </dgm:pt>
    <dgm:pt modelId="{9A8CC157-3796-4CEF-B50C-07112ABDC3BF}" type="pres">
      <dgm:prSet presAssocID="{5FCB02B7-B30A-4186-9440-ACC5F0959365}" presName="parTx" presStyleLbl="alignNode1" presStyleIdx="0" presStyleCnt="3">
        <dgm:presLayoutVars>
          <dgm:chMax val="0"/>
          <dgm:chPref val="0"/>
          <dgm:bulletEnabled val="1"/>
        </dgm:presLayoutVars>
      </dgm:prSet>
      <dgm:spPr/>
    </dgm:pt>
    <dgm:pt modelId="{45DE47E9-B3D5-42BE-8CBC-4D1AA0A9F3BA}" type="pres">
      <dgm:prSet presAssocID="{5FCB02B7-B30A-4186-9440-ACC5F0959365}" presName="desTx" presStyleLbl="alignAccFollowNode1" presStyleIdx="0" presStyleCnt="3">
        <dgm:presLayoutVars>
          <dgm:bulletEnabled val="1"/>
        </dgm:presLayoutVars>
      </dgm:prSet>
      <dgm:spPr/>
    </dgm:pt>
    <dgm:pt modelId="{F7D387AE-4888-4872-89A1-E36FF45E8FF7}" type="pres">
      <dgm:prSet presAssocID="{AAFAB140-DDF0-49DE-81C3-EDBC7003058E}" presName="space" presStyleCnt="0"/>
      <dgm:spPr/>
    </dgm:pt>
    <dgm:pt modelId="{72132423-2CB3-4D0B-973E-07B7AA8BC60C}" type="pres">
      <dgm:prSet presAssocID="{BC0ED255-1E57-4C66-8998-53B61C73735A}" presName="composite" presStyleCnt="0"/>
      <dgm:spPr/>
    </dgm:pt>
    <dgm:pt modelId="{9D3EA6AB-FE62-4AAC-AB0D-47772CFB8C6E}" type="pres">
      <dgm:prSet presAssocID="{BC0ED255-1E57-4C66-8998-53B61C73735A}" presName="parTx" presStyleLbl="alignNode1" presStyleIdx="1" presStyleCnt="3">
        <dgm:presLayoutVars>
          <dgm:chMax val="0"/>
          <dgm:chPref val="0"/>
          <dgm:bulletEnabled val="1"/>
        </dgm:presLayoutVars>
      </dgm:prSet>
      <dgm:spPr/>
    </dgm:pt>
    <dgm:pt modelId="{5A92FA94-CC22-4E47-9926-CC3974486911}" type="pres">
      <dgm:prSet presAssocID="{BC0ED255-1E57-4C66-8998-53B61C73735A}" presName="desTx" presStyleLbl="alignAccFollowNode1" presStyleIdx="1" presStyleCnt="3">
        <dgm:presLayoutVars>
          <dgm:bulletEnabled val="1"/>
        </dgm:presLayoutVars>
      </dgm:prSet>
      <dgm:spPr/>
    </dgm:pt>
    <dgm:pt modelId="{DF48F195-46D7-40F0-9600-3111E5385E46}" type="pres">
      <dgm:prSet presAssocID="{383D06A0-031D-4A23-A4E9-D08F4556840D}" presName="space" presStyleCnt="0"/>
      <dgm:spPr/>
    </dgm:pt>
    <dgm:pt modelId="{4664DC9F-9D17-45FE-9F64-343A6C7E3F05}" type="pres">
      <dgm:prSet presAssocID="{6A9BD8CD-BA31-4E90-8B84-9944AEE72ABC}" presName="composite" presStyleCnt="0"/>
      <dgm:spPr/>
    </dgm:pt>
    <dgm:pt modelId="{33B15114-A3E4-4005-A22F-079C72A08BC6}" type="pres">
      <dgm:prSet presAssocID="{6A9BD8CD-BA31-4E90-8B84-9944AEE72ABC}" presName="parTx" presStyleLbl="alignNode1" presStyleIdx="2" presStyleCnt="3">
        <dgm:presLayoutVars>
          <dgm:chMax val="0"/>
          <dgm:chPref val="0"/>
          <dgm:bulletEnabled val="1"/>
        </dgm:presLayoutVars>
      </dgm:prSet>
      <dgm:spPr/>
    </dgm:pt>
    <dgm:pt modelId="{27DA742B-0AE1-4794-8B82-7BE6A918D069}" type="pres">
      <dgm:prSet presAssocID="{6A9BD8CD-BA31-4E90-8B84-9944AEE72ABC}" presName="desTx" presStyleLbl="alignAccFollowNode1" presStyleIdx="2" presStyleCnt="3">
        <dgm:presLayoutVars>
          <dgm:bulletEnabled val="1"/>
        </dgm:presLayoutVars>
      </dgm:prSet>
      <dgm:spPr/>
    </dgm:pt>
  </dgm:ptLst>
  <dgm:cxnLst>
    <dgm:cxn modelId="{71AEC106-DE58-470D-8BD2-7115EBF4BFC9}" srcId="{5FCB02B7-B30A-4186-9440-ACC5F0959365}" destId="{2F2470C0-0528-4BF4-B6A1-BDB44D1A59E9}" srcOrd="0" destOrd="0" parTransId="{D5ABF77A-30E8-452A-9D0D-2E50BCA4459B}" sibTransId="{691C0A16-5F75-4839-9F94-8F84C0225324}"/>
    <dgm:cxn modelId="{21CF0810-A9BE-49BC-BA3D-A8C566256506}" srcId="{101AD8CA-9262-437C-8A79-F92AB8ABA0CB}" destId="{6A9BD8CD-BA31-4E90-8B84-9944AEE72ABC}" srcOrd="2" destOrd="0" parTransId="{0F4A069A-B70E-4825-9ED1-521E795C1E78}" sibTransId="{AAA47D89-8338-4E70-A546-02CC8B9B9896}"/>
    <dgm:cxn modelId="{87079511-455B-436E-87B7-9976A7E6E9D2}" type="presOf" srcId="{7EBA380E-65A8-493F-97BE-8D9C970B322B}" destId="{5A92FA94-CC22-4E47-9926-CC3974486911}" srcOrd="0" destOrd="0" presId="urn:microsoft.com/office/officeart/2005/8/layout/hList1"/>
    <dgm:cxn modelId="{BAE8C925-4732-41D0-829F-5477B9E22209}" srcId="{101AD8CA-9262-437C-8A79-F92AB8ABA0CB}" destId="{5FCB02B7-B30A-4186-9440-ACC5F0959365}" srcOrd="0" destOrd="0" parTransId="{23AC9D92-0F2F-4153-9031-5BE3DDA1E518}" sibTransId="{AAFAB140-DDF0-49DE-81C3-EDBC7003058E}"/>
    <dgm:cxn modelId="{36ACAF3C-33F9-42D3-8A25-7B7F697E2E75}" srcId="{101AD8CA-9262-437C-8A79-F92AB8ABA0CB}" destId="{BC0ED255-1E57-4C66-8998-53B61C73735A}" srcOrd="1" destOrd="0" parTransId="{2E6C60EB-E93B-44B2-A057-48C95699C0D4}" sibTransId="{383D06A0-031D-4A23-A4E9-D08F4556840D}"/>
    <dgm:cxn modelId="{B2729B5B-A0B5-48F2-BCB9-C15C41E384A1}" type="presOf" srcId="{5FCB02B7-B30A-4186-9440-ACC5F0959365}" destId="{9A8CC157-3796-4CEF-B50C-07112ABDC3BF}" srcOrd="0" destOrd="0" presId="urn:microsoft.com/office/officeart/2005/8/layout/hList1"/>
    <dgm:cxn modelId="{3E80F250-FA35-4054-9E27-F232374FED58}" srcId="{6A9BD8CD-BA31-4E90-8B84-9944AEE72ABC}" destId="{5174DFED-5AC0-42D3-992C-F505C64AE903}" srcOrd="0" destOrd="0" parTransId="{69C1C213-8FC0-4F97-8E81-841A461B4E3C}" sibTransId="{F7203248-4653-42D7-A39C-4A7F5CC0892B}"/>
    <dgm:cxn modelId="{7208E375-ED21-406E-9621-868EDFAEC3EF}" type="presOf" srcId="{2F2470C0-0528-4BF4-B6A1-BDB44D1A59E9}" destId="{45DE47E9-B3D5-42BE-8CBC-4D1AA0A9F3BA}" srcOrd="0" destOrd="0" presId="urn:microsoft.com/office/officeart/2005/8/layout/hList1"/>
    <dgm:cxn modelId="{BBF27357-BE59-4610-AC08-7301FB9DC240}" type="presOf" srcId="{977A9963-B58E-4984-94BC-9D56340BCC9F}" destId="{27DA742B-0AE1-4794-8B82-7BE6A918D069}" srcOrd="0" destOrd="1" presId="urn:microsoft.com/office/officeart/2005/8/layout/hList1"/>
    <dgm:cxn modelId="{F17B2C5A-38B1-4022-ADA8-1135F4FEC016}" srcId="{6A9BD8CD-BA31-4E90-8B84-9944AEE72ABC}" destId="{BECF5C4A-2218-484D-B9D2-B10EFDB246F5}" srcOrd="2" destOrd="0" parTransId="{EEA127D1-A57F-4864-B627-CFC57691BBFE}" sibTransId="{65FC0CF2-4C7E-4DF3-8DD9-E226A1CF20AC}"/>
    <dgm:cxn modelId="{A5E23BAE-8D3A-45EF-874D-3AEC95E25104}" type="presOf" srcId="{BC0ED255-1E57-4C66-8998-53B61C73735A}" destId="{9D3EA6AB-FE62-4AAC-AB0D-47772CFB8C6E}" srcOrd="0" destOrd="0" presId="urn:microsoft.com/office/officeart/2005/8/layout/hList1"/>
    <dgm:cxn modelId="{E6B90CBA-9CB5-46D1-88EE-329788C94810}" type="presOf" srcId="{101AD8CA-9262-437C-8A79-F92AB8ABA0CB}" destId="{E342565A-2131-445B-A152-4673FC2B0F56}" srcOrd="0" destOrd="0" presId="urn:microsoft.com/office/officeart/2005/8/layout/hList1"/>
    <dgm:cxn modelId="{C4854BCB-00D1-4BE0-8F0D-859300BE1356}" type="presOf" srcId="{BECF5C4A-2218-484D-B9D2-B10EFDB246F5}" destId="{27DA742B-0AE1-4794-8B82-7BE6A918D069}" srcOrd="0" destOrd="2" presId="urn:microsoft.com/office/officeart/2005/8/layout/hList1"/>
    <dgm:cxn modelId="{515991DC-236D-4D97-A25F-83676A8F932F}" type="presOf" srcId="{6A9BD8CD-BA31-4E90-8B84-9944AEE72ABC}" destId="{33B15114-A3E4-4005-A22F-079C72A08BC6}" srcOrd="0" destOrd="0" presId="urn:microsoft.com/office/officeart/2005/8/layout/hList1"/>
    <dgm:cxn modelId="{375254EA-6481-4A91-A46A-BAAB6B50BE58}" srcId="{BC0ED255-1E57-4C66-8998-53B61C73735A}" destId="{7EBA380E-65A8-493F-97BE-8D9C970B322B}" srcOrd="0" destOrd="0" parTransId="{18A79D5F-D179-48C0-83EB-858FE60EF28D}" sibTransId="{92B43C5B-3364-4849-8E21-07D3EB9EFB61}"/>
    <dgm:cxn modelId="{6C9C12ED-84E8-41A0-8D4C-38B5AA16B4E5}" type="presOf" srcId="{5174DFED-5AC0-42D3-992C-F505C64AE903}" destId="{27DA742B-0AE1-4794-8B82-7BE6A918D069}" srcOrd="0" destOrd="0" presId="urn:microsoft.com/office/officeart/2005/8/layout/hList1"/>
    <dgm:cxn modelId="{453E87FA-7F6C-4D59-A72C-8989DA00BF12}" srcId="{6A9BD8CD-BA31-4E90-8B84-9944AEE72ABC}" destId="{977A9963-B58E-4984-94BC-9D56340BCC9F}" srcOrd="1" destOrd="0" parTransId="{2800E98E-E2C5-43D1-8F9C-F5FD81FD148C}" sibTransId="{3A5BA10E-53F5-4E9A-AE2E-73D1E360640E}"/>
    <dgm:cxn modelId="{FC502773-F0E0-426B-B8EB-70C624ADB4C2}" type="presParOf" srcId="{E342565A-2131-445B-A152-4673FC2B0F56}" destId="{1D3B9EDF-3F39-446D-A604-49D420B6568C}" srcOrd="0" destOrd="0" presId="urn:microsoft.com/office/officeart/2005/8/layout/hList1"/>
    <dgm:cxn modelId="{AA66A438-D03C-45FD-A1D2-2044EE2970F3}" type="presParOf" srcId="{1D3B9EDF-3F39-446D-A604-49D420B6568C}" destId="{9A8CC157-3796-4CEF-B50C-07112ABDC3BF}" srcOrd="0" destOrd="0" presId="urn:microsoft.com/office/officeart/2005/8/layout/hList1"/>
    <dgm:cxn modelId="{A9496E34-1944-4A3E-9951-29E8EC551E5C}" type="presParOf" srcId="{1D3B9EDF-3F39-446D-A604-49D420B6568C}" destId="{45DE47E9-B3D5-42BE-8CBC-4D1AA0A9F3BA}" srcOrd="1" destOrd="0" presId="urn:microsoft.com/office/officeart/2005/8/layout/hList1"/>
    <dgm:cxn modelId="{CCFD0D5F-987C-427A-9C11-9A0334AFB921}" type="presParOf" srcId="{E342565A-2131-445B-A152-4673FC2B0F56}" destId="{F7D387AE-4888-4872-89A1-E36FF45E8FF7}" srcOrd="1" destOrd="0" presId="urn:microsoft.com/office/officeart/2005/8/layout/hList1"/>
    <dgm:cxn modelId="{B9592688-ECDA-49D5-8739-57AE800F2F48}" type="presParOf" srcId="{E342565A-2131-445B-A152-4673FC2B0F56}" destId="{72132423-2CB3-4D0B-973E-07B7AA8BC60C}" srcOrd="2" destOrd="0" presId="urn:microsoft.com/office/officeart/2005/8/layout/hList1"/>
    <dgm:cxn modelId="{68E2B150-DAD4-4BBC-A1DD-820C14BF3580}" type="presParOf" srcId="{72132423-2CB3-4D0B-973E-07B7AA8BC60C}" destId="{9D3EA6AB-FE62-4AAC-AB0D-47772CFB8C6E}" srcOrd="0" destOrd="0" presId="urn:microsoft.com/office/officeart/2005/8/layout/hList1"/>
    <dgm:cxn modelId="{8D047C84-8DC5-4F71-81CD-A07111886CF7}" type="presParOf" srcId="{72132423-2CB3-4D0B-973E-07B7AA8BC60C}" destId="{5A92FA94-CC22-4E47-9926-CC3974486911}" srcOrd="1" destOrd="0" presId="urn:microsoft.com/office/officeart/2005/8/layout/hList1"/>
    <dgm:cxn modelId="{A1E8938E-6982-4C39-B066-6E16E09D9155}" type="presParOf" srcId="{E342565A-2131-445B-A152-4673FC2B0F56}" destId="{DF48F195-46D7-40F0-9600-3111E5385E46}" srcOrd="3" destOrd="0" presId="urn:microsoft.com/office/officeart/2005/8/layout/hList1"/>
    <dgm:cxn modelId="{9FF49B45-72B4-47E5-A8B0-74919B243DDC}" type="presParOf" srcId="{E342565A-2131-445B-A152-4673FC2B0F56}" destId="{4664DC9F-9D17-45FE-9F64-343A6C7E3F05}" srcOrd="4" destOrd="0" presId="urn:microsoft.com/office/officeart/2005/8/layout/hList1"/>
    <dgm:cxn modelId="{DBE73979-1B1F-47D6-B784-553A8D218EE9}" type="presParOf" srcId="{4664DC9F-9D17-45FE-9F64-343A6C7E3F05}" destId="{33B15114-A3E4-4005-A22F-079C72A08BC6}" srcOrd="0" destOrd="0" presId="urn:microsoft.com/office/officeart/2005/8/layout/hList1"/>
    <dgm:cxn modelId="{14D4A521-DD8A-4322-A560-4F1265E742E6}" type="presParOf" srcId="{4664DC9F-9D17-45FE-9F64-343A6C7E3F05}" destId="{27DA742B-0AE1-4794-8B82-7BE6A918D06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59E243-EA2D-47D2-9119-85A1DA9B7ABB}"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US"/>
        </a:p>
      </dgm:t>
    </dgm:pt>
    <dgm:pt modelId="{F414FA89-3F48-4B2D-8182-D705A8EF2457}">
      <dgm:prSet phldrT="[Text]">
        <dgm:style>
          <a:lnRef idx="2">
            <a:schemeClr val="accent1"/>
          </a:lnRef>
          <a:fillRef idx="1">
            <a:schemeClr val="lt1"/>
          </a:fillRef>
          <a:effectRef idx="0">
            <a:schemeClr val="accent1"/>
          </a:effectRef>
          <a:fontRef idx="minor">
            <a:schemeClr val="dk1"/>
          </a:fontRef>
        </dgm:style>
      </dgm:prSet>
      <dgm:spPr/>
      <dgm:t>
        <a:bodyPr/>
        <a:lstStyle/>
        <a:p>
          <a:r>
            <a:rPr lang="en-US" dirty="0"/>
            <a:t>Research Design and Subject</a:t>
          </a:r>
        </a:p>
      </dgm:t>
    </dgm:pt>
    <dgm:pt modelId="{01CAA49F-0CC5-4B8F-8BAA-697AC9711288}" type="parTrans" cxnId="{E2E1CFDB-C9D1-4265-8FBE-D6205A2D44C4}">
      <dgm:prSet/>
      <dgm:spPr/>
      <dgm:t>
        <a:bodyPr/>
        <a:lstStyle/>
        <a:p>
          <a:endParaRPr lang="en-US"/>
        </a:p>
      </dgm:t>
    </dgm:pt>
    <dgm:pt modelId="{FB91F5F6-40A0-49FF-9703-6B87745235BA}" type="sibTrans" cxnId="{E2E1CFDB-C9D1-4265-8FBE-D6205A2D44C4}">
      <dgm:prSet/>
      <dgm:spPr/>
      <dgm:t>
        <a:bodyPr/>
        <a:lstStyle/>
        <a:p>
          <a:endParaRPr lang="en-US"/>
        </a:p>
      </dgm:t>
    </dgm:pt>
    <dgm:pt modelId="{3CD290B8-C1BD-41F8-BA94-9A46852A3C95}">
      <dgm:prSet phldrT="[Text]"/>
      <dgm:spPr/>
      <dgm:t>
        <a:bodyPr/>
        <a:lstStyle/>
        <a:p>
          <a:r>
            <a:rPr lang="en-US" dirty="0"/>
            <a:t>Observational study, cross sectional design and data collection was carried out retrospectively</a:t>
          </a:r>
        </a:p>
      </dgm:t>
    </dgm:pt>
    <dgm:pt modelId="{7A3D34AF-3FC5-4DBB-9FCC-BC1F0073F79D}" type="parTrans" cxnId="{E1EA304E-4BA8-457F-A6C0-B502980B487A}">
      <dgm:prSet/>
      <dgm:spPr/>
      <dgm:t>
        <a:bodyPr/>
        <a:lstStyle/>
        <a:p>
          <a:endParaRPr lang="en-US"/>
        </a:p>
      </dgm:t>
    </dgm:pt>
    <dgm:pt modelId="{F21F97E2-58A4-4EA5-BF40-8B49B24DB209}" type="sibTrans" cxnId="{E1EA304E-4BA8-457F-A6C0-B502980B487A}">
      <dgm:prSet/>
      <dgm:spPr/>
      <dgm:t>
        <a:bodyPr/>
        <a:lstStyle/>
        <a:p>
          <a:endParaRPr lang="en-US"/>
        </a:p>
      </dgm:t>
    </dgm:pt>
    <dgm:pt modelId="{48BA18CD-734B-4F16-99DD-BA4A2B750D76}">
      <dgm:prSet phldrT="[Text]"/>
      <dgm:spPr/>
      <dgm:t>
        <a:bodyPr/>
        <a:lstStyle/>
        <a:p>
          <a:r>
            <a:rPr lang="en-US" dirty="0"/>
            <a:t>Using T2DM with CKD outpatient from January 17-Desember 19</a:t>
          </a:r>
        </a:p>
      </dgm:t>
    </dgm:pt>
    <dgm:pt modelId="{50D54E1D-8310-413E-9E3C-32F78CC26BA9}" type="parTrans" cxnId="{BBCAF496-F713-441D-8AAE-F672B1DBB2F5}">
      <dgm:prSet/>
      <dgm:spPr/>
      <dgm:t>
        <a:bodyPr/>
        <a:lstStyle/>
        <a:p>
          <a:endParaRPr lang="en-US"/>
        </a:p>
      </dgm:t>
    </dgm:pt>
    <dgm:pt modelId="{D934A87F-AE29-4A2F-B28C-08426E602615}" type="sibTrans" cxnId="{BBCAF496-F713-441D-8AAE-F672B1DBB2F5}">
      <dgm:prSet/>
      <dgm:spPr/>
      <dgm:t>
        <a:bodyPr/>
        <a:lstStyle/>
        <a:p>
          <a:endParaRPr lang="en-US"/>
        </a:p>
      </dgm:t>
    </dgm:pt>
    <dgm:pt modelId="{C603CD08-97C7-483D-8AEC-5D5A9AC4B1BC}">
      <dgm:prSet phldrT="[Text]"/>
      <dgm:spPr/>
      <dgm:t>
        <a:bodyPr/>
        <a:lstStyle/>
        <a:p>
          <a:r>
            <a:rPr lang="en-US" dirty="0"/>
            <a:t>Population: 842 and Sample: 89 sample (calculated with </a:t>
          </a:r>
          <a:r>
            <a:rPr lang="en-US" dirty="0" err="1"/>
            <a:t>Slovin</a:t>
          </a:r>
          <a:r>
            <a:rPr lang="en-US" dirty="0"/>
            <a:t> formula). To anticipate incomplete medical record data, the sample size increased to 90 samples.</a:t>
          </a:r>
        </a:p>
      </dgm:t>
    </dgm:pt>
    <dgm:pt modelId="{B8D54B5C-2AF4-452C-8F43-75526229E65E}" type="parTrans" cxnId="{F6F16D14-7266-422E-8ECC-B8F73DA37FB6}">
      <dgm:prSet/>
      <dgm:spPr/>
      <dgm:t>
        <a:bodyPr/>
        <a:lstStyle/>
        <a:p>
          <a:endParaRPr lang="en-US"/>
        </a:p>
      </dgm:t>
    </dgm:pt>
    <dgm:pt modelId="{FAC9DC5F-F92C-4011-A1D8-A78E4D82D8A4}" type="sibTrans" cxnId="{F6F16D14-7266-422E-8ECC-B8F73DA37FB6}">
      <dgm:prSet/>
      <dgm:spPr/>
      <dgm:t>
        <a:bodyPr/>
        <a:lstStyle/>
        <a:p>
          <a:endParaRPr lang="en-US"/>
        </a:p>
      </dgm:t>
    </dgm:pt>
    <dgm:pt modelId="{7C35DD9C-820C-484E-BC6D-6AE819E72D68}" type="pres">
      <dgm:prSet presAssocID="{0459E243-EA2D-47D2-9119-85A1DA9B7ABB}" presName="Name0" presStyleCnt="0">
        <dgm:presLayoutVars>
          <dgm:dir/>
          <dgm:animLvl val="lvl"/>
          <dgm:resizeHandles val="exact"/>
        </dgm:presLayoutVars>
      </dgm:prSet>
      <dgm:spPr/>
    </dgm:pt>
    <dgm:pt modelId="{71274E9F-481D-4137-8E5A-40CCC815EB97}" type="pres">
      <dgm:prSet presAssocID="{F414FA89-3F48-4B2D-8182-D705A8EF2457}" presName="composite" presStyleCnt="0"/>
      <dgm:spPr/>
    </dgm:pt>
    <dgm:pt modelId="{5A0BBE0E-16D2-4D3E-A15E-27CBCC0E7328}" type="pres">
      <dgm:prSet presAssocID="{F414FA89-3F48-4B2D-8182-D705A8EF2457}" presName="parTx" presStyleLbl="alignNode1" presStyleIdx="0" presStyleCnt="1">
        <dgm:presLayoutVars>
          <dgm:chMax val="0"/>
          <dgm:chPref val="0"/>
          <dgm:bulletEnabled val="1"/>
        </dgm:presLayoutVars>
      </dgm:prSet>
      <dgm:spPr/>
    </dgm:pt>
    <dgm:pt modelId="{3FFB5202-AE5D-4006-9A41-97B731B075CE}" type="pres">
      <dgm:prSet presAssocID="{F414FA89-3F48-4B2D-8182-D705A8EF2457}" presName="desTx" presStyleLbl="alignAccFollowNode1" presStyleIdx="0" presStyleCnt="1">
        <dgm:presLayoutVars>
          <dgm:bulletEnabled val="1"/>
        </dgm:presLayoutVars>
      </dgm:prSet>
      <dgm:spPr/>
    </dgm:pt>
  </dgm:ptLst>
  <dgm:cxnLst>
    <dgm:cxn modelId="{75B1C010-8C34-4F5C-863E-5039D1E158C5}" type="presOf" srcId="{F414FA89-3F48-4B2D-8182-D705A8EF2457}" destId="{5A0BBE0E-16D2-4D3E-A15E-27CBCC0E7328}" srcOrd="0" destOrd="0" presId="urn:microsoft.com/office/officeart/2005/8/layout/hList1"/>
    <dgm:cxn modelId="{F6F16D14-7266-422E-8ECC-B8F73DA37FB6}" srcId="{F414FA89-3F48-4B2D-8182-D705A8EF2457}" destId="{C603CD08-97C7-483D-8AEC-5D5A9AC4B1BC}" srcOrd="2" destOrd="0" parTransId="{B8D54B5C-2AF4-452C-8F43-75526229E65E}" sibTransId="{FAC9DC5F-F92C-4011-A1D8-A78E4D82D8A4}"/>
    <dgm:cxn modelId="{E1EA304E-4BA8-457F-A6C0-B502980B487A}" srcId="{F414FA89-3F48-4B2D-8182-D705A8EF2457}" destId="{3CD290B8-C1BD-41F8-BA94-9A46852A3C95}" srcOrd="0" destOrd="0" parTransId="{7A3D34AF-3FC5-4DBB-9FCC-BC1F0073F79D}" sibTransId="{F21F97E2-58A4-4EA5-BF40-8B49B24DB209}"/>
    <dgm:cxn modelId="{A59B3C7A-EE0A-4C1F-8577-F96DA1D34732}" type="presOf" srcId="{48BA18CD-734B-4F16-99DD-BA4A2B750D76}" destId="{3FFB5202-AE5D-4006-9A41-97B731B075CE}" srcOrd="0" destOrd="1" presId="urn:microsoft.com/office/officeart/2005/8/layout/hList1"/>
    <dgm:cxn modelId="{7B825F80-AC3E-4A5F-9BB5-D6FC37D67947}" type="presOf" srcId="{3CD290B8-C1BD-41F8-BA94-9A46852A3C95}" destId="{3FFB5202-AE5D-4006-9A41-97B731B075CE}" srcOrd="0" destOrd="0" presId="urn:microsoft.com/office/officeart/2005/8/layout/hList1"/>
    <dgm:cxn modelId="{BBCAF496-F713-441D-8AAE-F672B1DBB2F5}" srcId="{F414FA89-3F48-4B2D-8182-D705A8EF2457}" destId="{48BA18CD-734B-4F16-99DD-BA4A2B750D76}" srcOrd="1" destOrd="0" parTransId="{50D54E1D-8310-413E-9E3C-32F78CC26BA9}" sibTransId="{D934A87F-AE29-4A2F-B28C-08426E602615}"/>
    <dgm:cxn modelId="{F352EEA1-CE5B-4230-AFBE-34C0F4BD2098}" type="presOf" srcId="{C603CD08-97C7-483D-8AEC-5D5A9AC4B1BC}" destId="{3FFB5202-AE5D-4006-9A41-97B731B075CE}" srcOrd="0" destOrd="2" presId="urn:microsoft.com/office/officeart/2005/8/layout/hList1"/>
    <dgm:cxn modelId="{D67929D6-CEF0-4689-AB2F-6ADC85E7E252}" type="presOf" srcId="{0459E243-EA2D-47D2-9119-85A1DA9B7ABB}" destId="{7C35DD9C-820C-484E-BC6D-6AE819E72D68}" srcOrd="0" destOrd="0" presId="urn:microsoft.com/office/officeart/2005/8/layout/hList1"/>
    <dgm:cxn modelId="{E2E1CFDB-C9D1-4265-8FBE-D6205A2D44C4}" srcId="{0459E243-EA2D-47D2-9119-85A1DA9B7ABB}" destId="{F414FA89-3F48-4B2D-8182-D705A8EF2457}" srcOrd="0" destOrd="0" parTransId="{01CAA49F-0CC5-4B8F-8BAA-697AC9711288}" sibTransId="{FB91F5F6-40A0-49FF-9703-6B87745235BA}"/>
    <dgm:cxn modelId="{179FD975-C127-4207-BC1D-F673F578EB0C}" type="presParOf" srcId="{7C35DD9C-820C-484E-BC6D-6AE819E72D68}" destId="{71274E9F-481D-4137-8E5A-40CCC815EB97}" srcOrd="0" destOrd="0" presId="urn:microsoft.com/office/officeart/2005/8/layout/hList1"/>
    <dgm:cxn modelId="{B64B3E6B-6706-4652-BA90-F91D23056DF2}" type="presParOf" srcId="{71274E9F-481D-4137-8E5A-40CCC815EB97}" destId="{5A0BBE0E-16D2-4D3E-A15E-27CBCC0E7328}" srcOrd="0" destOrd="0" presId="urn:microsoft.com/office/officeart/2005/8/layout/hList1"/>
    <dgm:cxn modelId="{16E8C480-74AF-4587-9715-A45021EE8AD3}" type="presParOf" srcId="{71274E9F-481D-4137-8E5A-40CCC815EB97}" destId="{3FFB5202-AE5D-4006-9A41-97B731B075C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459E243-EA2D-47D2-9119-85A1DA9B7ABB}" type="doc">
      <dgm:prSet loTypeId="urn:microsoft.com/office/officeart/2005/8/layout/hList1" loCatId="list" qsTypeId="urn:microsoft.com/office/officeart/2005/8/quickstyle/simple1" qsCatId="simple" csTypeId="urn:microsoft.com/office/officeart/2005/8/colors/accent2_2" csCatId="accent2" phldr="1"/>
      <dgm:spPr/>
      <dgm:t>
        <a:bodyPr/>
        <a:lstStyle/>
        <a:p>
          <a:endParaRPr lang="en-US"/>
        </a:p>
      </dgm:t>
    </dgm:pt>
    <dgm:pt modelId="{F414FA89-3F48-4B2D-8182-D705A8EF2457}">
      <dgm:prSet phldrT="[Text]">
        <dgm:style>
          <a:lnRef idx="2">
            <a:schemeClr val="accent4"/>
          </a:lnRef>
          <a:fillRef idx="1">
            <a:schemeClr val="lt1"/>
          </a:fillRef>
          <a:effectRef idx="0">
            <a:schemeClr val="accent4"/>
          </a:effectRef>
          <a:fontRef idx="minor">
            <a:schemeClr val="dk1"/>
          </a:fontRef>
        </dgm:style>
      </dgm:prSet>
      <dgm:spPr/>
      <dgm:t>
        <a:bodyPr/>
        <a:lstStyle/>
        <a:p>
          <a:r>
            <a:rPr lang="en-US" dirty="0"/>
            <a:t>INCLUSION CRITERIA</a:t>
          </a:r>
        </a:p>
      </dgm:t>
    </dgm:pt>
    <dgm:pt modelId="{01CAA49F-0CC5-4B8F-8BAA-697AC9711288}" type="parTrans" cxnId="{E2E1CFDB-C9D1-4265-8FBE-D6205A2D44C4}">
      <dgm:prSet/>
      <dgm:spPr/>
      <dgm:t>
        <a:bodyPr/>
        <a:lstStyle/>
        <a:p>
          <a:endParaRPr lang="en-US"/>
        </a:p>
      </dgm:t>
    </dgm:pt>
    <dgm:pt modelId="{FB91F5F6-40A0-49FF-9703-6B87745235BA}" type="sibTrans" cxnId="{E2E1CFDB-C9D1-4265-8FBE-D6205A2D44C4}">
      <dgm:prSet/>
      <dgm:spPr/>
      <dgm:t>
        <a:bodyPr/>
        <a:lstStyle/>
        <a:p>
          <a:endParaRPr lang="en-US"/>
        </a:p>
      </dgm:t>
    </dgm:pt>
    <dgm:pt modelId="{3CD290B8-C1BD-41F8-BA94-9A46852A3C95}">
      <dgm:prSet phldrT="[Text]"/>
      <dgm:spPr/>
      <dgm:t>
        <a:bodyPr/>
        <a:lstStyle/>
        <a:p>
          <a:r>
            <a:rPr lang="en-US" dirty="0"/>
            <a:t>1. Outpatient who had been diagnosed with T2DM and CKD characterized by an increase in serum </a:t>
          </a:r>
          <a:r>
            <a:rPr lang="en-US" dirty="0" err="1"/>
            <a:t>creatinin</a:t>
          </a:r>
          <a:endParaRPr lang="en-US" dirty="0"/>
        </a:p>
      </dgm:t>
    </dgm:pt>
    <dgm:pt modelId="{7A3D34AF-3FC5-4DBB-9FCC-BC1F0073F79D}" type="parTrans" cxnId="{E1EA304E-4BA8-457F-A6C0-B502980B487A}">
      <dgm:prSet/>
      <dgm:spPr/>
      <dgm:t>
        <a:bodyPr/>
        <a:lstStyle/>
        <a:p>
          <a:endParaRPr lang="en-US"/>
        </a:p>
      </dgm:t>
    </dgm:pt>
    <dgm:pt modelId="{F21F97E2-58A4-4EA5-BF40-8B49B24DB209}" type="sibTrans" cxnId="{E1EA304E-4BA8-457F-A6C0-B502980B487A}">
      <dgm:prSet/>
      <dgm:spPr/>
      <dgm:t>
        <a:bodyPr/>
        <a:lstStyle/>
        <a:p>
          <a:endParaRPr lang="en-US"/>
        </a:p>
      </dgm:t>
    </dgm:pt>
    <dgm:pt modelId="{BB77D655-4722-4157-8583-6296215C8BEF}">
      <dgm:prSet phldrT="[Text]"/>
      <dgm:spPr/>
      <dgm:t>
        <a:bodyPr/>
        <a:lstStyle/>
        <a:p>
          <a:r>
            <a:rPr lang="en-US" dirty="0"/>
            <a:t>2. Aged 20 years and receiving oral antidiabetic</a:t>
          </a:r>
        </a:p>
      </dgm:t>
    </dgm:pt>
    <dgm:pt modelId="{8D353098-3349-47B6-B5C9-5CF46F49FAA8}" type="parTrans" cxnId="{C9D2F820-4180-47A8-BC85-C6FD44D09F37}">
      <dgm:prSet/>
      <dgm:spPr/>
      <dgm:t>
        <a:bodyPr/>
        <a:lstStyle/>
        <a:p>
          <a:endParaRPr lang="en-US"/>
        </a:p>
      </dgm:t>
    </dgm:pt>
    <dgm:pt modelId="{B9797F0A-5A48-4BBC-B22A-2C9F126B25B0}" type="sibTrans" cxnId="{C9D2F820-4180-47A8-BC85-C6FD44D09F37}">
      <dgm:prSet/>
      <dgm:spPr/>
      <dgm:t>
        <a:bodyPr/>
        <a:lstStyle/>
        <a:p>
          <a:endParaRPr lang="en-US"/>
        </a:p>
      </dgm:t>
    </dgm:pt>
    <dgm:pt modelId="{26741876-273F-474F-B24B-ADB1FFDE6056}">
      <dgm:prSet/>
      <dgm:spPr/>
      <dgm:t>
        <a:bodyPr/>
        <a:lstStyle/>
        <a:p>
          <a:r>
            <a:rPr lang="en-US" dirty="0"/>
            <a:t>EXCLUSION CRITERIA</a:t>
          </a:r>
        </a:p>
      </dgm:t>
    </dgm:pt>
    <dgm:pt modelId="{8F4D5AC5-54F6-47F5-AB47-10A9CAAF6E98}" type="parTrans" cxnId="{474166B1-DBD9-437E-8907-C81B59A46047}">
      <dgm:prSet/>
      <dgm:spPr/>
      <dgm:t>
        <a:bodyPr/>
        <a:lstStyle/>
        <a:p>
          <a:endParaRPr lang="en-US"/>
        </a:p>
      </dgm:t>
    </dgm:pt>
    <dgm:pt modelId="{777BF804-F9AD-4BFC-9A41-866B61EDE52B}" type="sibTrans" cxnId="{474166B1-DBD9-437E-8907-C81B59A46047}">
      <dgm:prSet/>
      <dgm:spPr/>
      <dgm:t>
        <a:bodyPr/>
        <a:lstStyle/>
        <a:p>
          <a:endParaRPr lang="en-US"/>
        </a:p>
      </dgm:t>
    </dgm:pt>
    <dgm:pt modelId="{264679A5-B3A7-45CB-8C22-6739A89C9EAB}">
      <dgm:prSet/>
      <dgm:spPr/>
      <dgm:t>
        <a:bodyPr/>
        <a:lstStyle/>
        <a:p>
          <a:r>
            <a:rPr lang="en-US" dirty="0"/>
            <a:t>1. T2DM patient with tuberculosis, pregnancy and lactation, liver disease, HIV-AIDS and hemodialysis</a:t>
          </a:r>
        </a:p>
      </dgm:t>
    </dgm:pt>
    <dgm:pt modelId="{0C6C51DE-317D-4C53-8C43-9B6838A75757}" type="parTrans" cxnId="{E7399BE0-B16B-49AA-8F1E-9F54EB947D52}">
      <dgm:prSet/>
      <dgm:spPr/>
      <dgm:t>
        <a:bodyPr/>
        <a:lstStyle/>
        <a:p>
          <a:endParaRPr lang="en-US"/>
        </a:p>
      </dgm:t>
    </dgm:pt>
    <dgm:pt modelId="{C9012028-1CCA-4E19-BEB8-C5A8991AE518}" type="sibTrans" cxnId="{E7399BE0-B16B-49AA-8F1E-9F54EB947D52}">
      <dgm:prSet/>
      <dgm:spPr/>
      <dgm:t>
        <a:bodyPr/>
        <a:lstStyle/>
        <a:p>
          <a:endParaRPr lang="en-US"/>
        </a:p>
      </dgm:t>
    </dgm:pt>
    <dgm:pt modelId="{7C35DD9C-820C-484E-BC6D-6AE819E72D68}" type="pres">
      <dgm:prSet presAssocID="{0459E243-EA2D-47D2-9119-85A1DA9B7ABB}" presName="Name0" presStyleCnt="0">
        <dgm:presLayoutVars>
          <dgm:dir/>
          <dgm:animLvl val="lvl"/>
          <dgm:resizeHandles val="exact"/>
        </dgm:presLayoutVars>
      </dgm:prSet>
      <dgm:spPr/>
    </dgm:pt>
    <dgm:pt modelId="{71274E9F-481D-4137-8E5A-40CCC815EB97}" type="pres">
      <dgm:prSet presAssocID="{F414FA89-3F48-4B2D-8182-D705A8EF2457}" presName="composite" presStyleCnt="0"/>
      <dgm:spPr/>
    </dgm:pt>
    <dgm:pt modelId="{5A0BBE0E-16D2-4D3E-A15E-27CBCC0E7328}" type="pres">
      <dgm:prSet presAssocID="{F414FA89-3F48-4B2D-8182-D705A8EF2457}" presName="parTx" presStyleLbl="alignNode1" presStyleIdx="0" presStyleCnt="2">
        <dgm:presLayoutVars>
          <dgm:chMax val="0"/>
          <dgm:chPref val="0"/>
          <dgm:bulletEnabled val="1"/>
        </dgm:presLayoutVars>
      </dgm:prSet>
      <dgm:spPr/>
    </dgm:pt>
    <dgm:pt modelId="{3FFB5202-AE5D-4006-9A41-97B731B075CE}" type="pres">
      <dgm:prSet presAssocID="{F414FA89-3F48-4B2D-8182-D705A8EF2457}" presName="desTx" presStyleLbl="alignAccFollowNode1" presStyleIdx="0" presStyleCnt="2">
        <dgm:presLayoutVars>
          <dgm:bulletEnabled val="1"/>
        </dgm:presLayoutVars>
      </dgm:prSet>
      <dgm:spPr/>
    </dgm:pt>
    <dgm:pt modelId="{8CD372D7-4ABA-4360-9691-5252DC9ED298}" type="pres">
      <dgm:prSet presAssocID="{FB91F5F6-40A0-49FF-9703-6B87745235BA}" presName="space" presStyleCnt="0"/>
      <dgm:spPr/>
    </dgm:pt>
    <dgm:pt modelId="{BC856BFC-4D30-47F7-A2BF-D6CA57EFD094}" type="pres">
      <dgm:prSet presAssocID="{26741876-273F-474F-B24B-ADB1FFDE6056}" presName="composite" presStyleCnt="0"/>
      <dgm:spPr/>
    </dgm:pt>
    <dgm:pt modelId="{9DB98BA3-E537-4141-80A5-DA2A486E6148}" type="pres">
      <dgm:prSet presAssocID="{26741876-273F-474F-B24B-ADB1FFDE6056}" presName="parTx" presStyleLbl="alignNode1" presStyleIdx="1" presStyleCnt="2">
        <dgm:presLayoutVars>
          <dgm:chMax val="0"/>
          <dgm:chPref val="0"/>
          <dgm:bulletEnabled val="1"/>
        </dgm:presLayoutVars>
      </dgm:prSet>
      <dgm:spPr/>
    </dgm:pt>
    <dgm:pt modelId="{4BF631D7-E8BB-4DAE-AF10-D7E767978CB5}" type="pres">
      <dgm:prSet presAssocID="{26741876-273F-474F-B24B-ADB1FFDE6056}" presName="desTx" presStyleLbl="alignAccFollowNode1" presStyleIdx="1" presStyleCnt="2">
        <dgm:presLayoutVars>
          <dgm:bulletEnabled val="1"/>
        </dgm:presLayoutVars>
      </dgm:prSet>
      <dgm:spPr/>
    </dgm:pt>
  </dgm:ptLst>
  <dgm:cxnLst>
    <dgm:cxn modelId="{75B1C010-8C34-4F5C-863E-5039D1E158C5}" type="presOf" srcId="{F414FA89-3F48-4B2D-8182-D705A8EF2457}" destId="{5A0BBE0E-16D2-4D3E-A15E-27CBCC0E7328}" srcOrd="0" destOrd="0" presId="urn:microsoft.com/office/officeart/2005/8/layout/hList1"/>
    <dgm:cxn modelId="{C9D2F820-4180-47A8-BC85-C6FD44D09F37}" srcId="{F414FA89-3F48-4B2D-8182-D705A8EF2457}" destId="{BB77D655-4722-4157-8583-6296215C8BEF}" srcOrd="1" destOrd="0" parTransId="{8D353098-3349-47B6-B5C9-5CF46F49FAA8}" sibTransId="{B9797F0A-5A48-4BBC-B22A-2C9F126B25B0}"/>
    <dgm:cxn modelId="{4F4A654B-0636-4C00-98B5-7D8C064BAE0C}" type="presOf" srcId="{26741876-273F-474F-B24B-ADB1FFDE6056}" destId="{9DB98BA3-E537-4141-80A5-DA2A486E6148}" srcOrd="0" destOrd="0" presId="urn:microsoft.com/office/officeart/2005/8/layout/hList1"/>
    <dgm:cxn modelId="{D0DBA66D-6791-45A9-B8A9-0B04C596FB03}" type="presOf" srcId="{264679A5-B3A7-45CB-8C22-6739A89C9EAB}" destId="{4BF631D7-E8BB-4DAE-AF10-D7E767978CB5}" srcOrd="0" destOrd="0" presId="urn:microsoft.com/office/officeart/2005/8/layout/hList1"/>
    <dgm:cxn modelId="{E1EA304E-4BA8-457F-A6C0-B502980B487A}" srcId="{F414FA89-3F48-4B2D-8182-D705A8EF2457}" destId="{3CD290B8-C1BD-41F8-BA94-9A46852A3C95}" srcOrd="0" destOrd="0" parTransId="{7A3D34AF-3FC5-4DBB-9FCC-BC1F0073F79D}" sibTransId="{F21F97E2-58A4-4EA5-BF40-8B49B24DB209}"/>
    <dgm:cxn modelId="{C257CD5A-DA58-4F6E-ADD4-0EFE32160F21}" type="presOf" srcId="{BB77D655-4722-4157-8583-6296215C8BEF}" destId="{3FFB5202-AE5D-4006-9A41-97B731B075CE}" srcOrd="0" destOrd="1" presId="urn:microsoft.com/office/officeart/2005/8/layout/hList1"/>
    <dgm:cxn modelId="{7B825F80-AC3E-4A5F-9BB5-D6FC37D67947}" type="presOf" srcId="{3CD290B8-C1BD-41F8-BA94-9A46852A3C95}" destId="{3FFB5202-AE5D-4006-9A41-97B731B075CE}" srcOrd="0" destOrd="0" presId="urn:microsoft.com/office/officeart/2005/8/layout/hList1"/>
    <dgm:cxn modelId="{474166B1-DBD9-437E-8907-C81B59A46047}" srcId="{0459E243-EA2D-47D2-9119-85A1DA9B7ABB}" destId="{26741876-273F-474F-B24B-ADB1FFDE6056}" srcOrd="1" destOrd="0" parTransId="{8F4D5AC5-54F6-47F5-AB47-10A9CAAF6E98}" sibTransId="{777BF804-F9AD-4BFC-9A41-866B61EDE52B}"/>
    <dgm:cxn modelId="{D67929D6-CEF0-4689-AB2F-6ADC85E7E252}" type="presOf" srcId="{0459E243-EA2D-47D2-9119-85A1DA9B7ABB}" destId="{7C35DD9C-820C-484E-BC6D-6AE819E72D68}" srcOrd="0" destOrd="0" presId="urn:microsoft.com/office/officeart/2005/8/layout/hList1"/>
    <dgm:cxn modelId="{E2E1CFDB-C9D1-4265-8FBE-D6205A2D44C4}" srcId="{0459E243-EA2D-47D2-9119-85A1DA9B7ABB}" destId="{F414FA89-3F48-4B2D-8182-D705A8EF2457}" srcOrd="0" destOrd="0" parTransId="{01CAA49F-0CC5-4B8F-8BAA-697AC9711288}" sibTransId="{FB91F5F6-40A0-49FF-9703-6B87745235BA}"/>
    <dgm:cxn modelId="{E7399BE0-B16B-49AA-8F1E-9F54EB947D52}" srcId="{26741876-273F-474F-B24B-ADB1FFDE6056}" destId="{264679A5-B3A7-45CB-8C22-6739A89C9EAB}" srcOrd="0" destOrd="0" parTransId="{0C6C51DE-317D-4C53-8C43-9B6838A75757}" sibTransId="{C9012028-1CCA-4E19-BEB8-C5A8991AE518}"/>
    <dgm:cxn modelId="{179FD975-C127-4207-BC1D-F673F578EB0C}" type="presParOf" srcId="{7C35DD9C-820C-484E-BC6D-6AE819E72D68}" destId="{71274E9F-481D-4137-8E5A-40CCC815EB97}" srcOrd="0" destOrd="0" presId="urn:microsoft.com/office/officeart/2005/8/layout/hList1"/>
    <dgm:cxn modelId="{B64B3E6B-6706-4652-BA90-F91D23056DF2}" type="presParOf" srcId="{71274E9F-481D-4137-8E5A-40CCC815EB97}" destId="{5A0BBE0E-16D2-4D3E-A15E-27CBCC0E7328}" srcOrd="0" destOrd="0" presId="urn:microsoft.com/office/officeart/2005/8/layout/hList1"/>
    <dgm:cxn modelId="{16E8C480-74AF-4587-9715-A45021EE8AD3}" type="presParOf" srcId="{71274E9F-481D-4137-8E5A-40CCC815EB97}" destId="{3FFB5202-AE5D-4006-9A41-97B731B075CE}" srcOrd="1" destOrd="0" presId="urn:microsoft.com/office/officeart/2005/8/layout/hList1"/>
    <dgm:cxn modelId="{6D74686F-FC1A-4FA0-A55A-452221D38E5E}" type="presParOf" srcId="{7C35DD9C-820C-484E-BC6D-6AE819E72D68}" destId="{8CD372D7-4ABA-4360-9691-5252DC9ED298}" srcOrd="1" destOrd="0" presId="urn:microsoft.com/office/officeart/2005/8/layout/hList1"/>
    <dgm:cxn modelId="{0C8A4274-6A94-4E1C-8B03-7CF33BCB0727}" type="presParOf" srcId="{7C35DD9C-820C-484E-BC6D-6AE819E72D68}" destId="{BC856BFC-4D30-47F7-A2BF-D6CA57EFD094}" srcOrd="2" destOrd="0" presId="urn:microsoft.com/office/officeart/2005/8/layout/hList1"/>
    <dgm:cxn modelId="{0E2B0FAA-E274-4A75-85A4-36398C84EBDF}" type="presParOf" srcId="{BC856BFC-4D30-47F7-A2BF-D6CA57EFD094}" destId="{9DB98BA3-E537-4141-80A5-DA2A486E6148}" srcOrd="0" destOrd="0" presId="urn:microsoft.com/office/officeart/2005/8/layout/hList1"/>
    <dgm:cxn modelId="{D17BBEA0-4450-47CF-81DA-E8D1DBF56B16}" type="presParOf" srcId="{BC856BFC-4D30-47F7-A2BF-D6CA57EFD094}" destId="{4BF631D7-E8BB-4DAE-AF10-D7E767978CB5}"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B1AD0CB-27B4-4431-8154-E0DE76044000}" type="doc">
      <dgm:prSet loTypeId="urn:microsoft.com/office/officeart/2005/8/layout/process5" loCatId="process" qsTypeId="urn:microsoft.com/office/officeart/2005/8/quickstyle/simple1" qsCatId="simple" csTypeId="urn:microsoft.com/office/officeart/2005/8/colors/accent1_1" csCatId="accent1" phldr="1"/>
      <dgm:spPr/>
      <dgm:t>
        <a:bodyPr/>
        <a:lstStyle/>
        <a:p>
          <a:endParaRPr lang="en-US"/>
        </a:p>
      </dgm:t>
    </dgm:pt>
    <dgm:pt modelId="{BB87BE80-9D23-4D9B-B846-4648133F475E}">
      <dgm:prSet phldrT="[Text]"/>
      <dgm:spPr/>
      <dgm:t>
        <a:bodyPr/>
        <a:lstStyle/>
        <a:p>
          <a:r>
            <a:rPr lang="en-US" dirty="0"/>
            <a:t>Calculating </a:t>
          </a:r>
          <a:r>
            <a:rPr lang="en-US" dirty="0" err="1"/>
            <a:t>CrCl</a:t>
          </a:r>
          <a:r>
            <a:rPr lang="en-US" dirty="0"/>
            <a:t> using </a:t>
          </a:r>
          <a:r>
            <a:rPr lang="en-US" dirty="0" err="1"/>
            <a:t>Cocroft</a:t>
          </a:r>
          <a:r>
            <a:rPr lang="en-US" dirty="0"/>
            <a:t> Gault Formula</a:t>
          </a:r>
        </a:p>
      </dgm:t>
    </dgm:pt>
    <dgm:pt modelId="{D6C90194-DD92-4559-A802-9E475D39DE48}" type="parTrans" cxnId="{67860135-7D40-48BA-B457-32AA2C09D1D5}">
      <dgm:prSet/>
      <dgm:spPr/>
      <dgm:t>
        <a:bodyPr/>
        <a:lstStyle/>
        <a:p>
          <a:endParaRPr lang="en-US"/>
        </a:p>
      </dgm:t>
    </dgm:pt>
    <dgm:pt modelId="{C6F047FA-D46C-4853-AC75-88BEAD596F38}" type="sibTrans" cxnId="{67860135-7D40-48BA-B457-32AA2C09D1D5}">
      <dgm:prSet/>
      <dgm:spPr/>
      <dgm:t>
        <a:bodyPr/>
        <a:lstStyle/>
        <a:p>
          <a:endParaRPr lang="en-US"/>
        </a:p>
      </dgm:t>
    </dgm:pt>
    <dgm:pt modelId="{5CB6500F-92A8-4F64-AB92-030BFEB19080}">
      <dgm:prSet phldrT="[Text]"/>
      <dgm:spPr/>
      <dgm:t>
        <a:bodyPr/>
        <a:lstStyle/>
        <a:p>
          <a:r>
            <a:rPr lang="en-US" dirty="0" err="1"/>
            <a:t>Assesing</a:t>
          </a:r>
          <a:r>
            <a:rPr lang="en-US" dirty="0"/>
            <a:t> the dose suitability given by hospital using Dug Information Handbook 20</a:t>
          </a:r>
          <a:r>
            <a:rPr lang="en-US" baseline="30000" dirty="0"/>
            <a:t>th</a:t>
          </a:r>
          <a:r>
            <a:rPr lang="en-US" baseline="0" dirty="0"/>
            <a:t> edition and Handbook of Renal Pharmacotherapy as literature</a:t>
          </a:r>
          <a:endParaRPr lang="en-US" baseline="30000" dirty="0"/>
        </a:p>
      </dgm:t>
    </dgm:pt>
    <dgm:pt modelId="{AA4686D8-8A75-42DA-895E-B47705C2D9C4}" type="parTrans" cxnId="{E83E4AB8-A05E-40F4-B1C5-7B9ADCE73FD8}">
      <dgm:prSet/>
      <dgm:spPr/>
      <dgm:t>
        <a:bodyPr/>
        <a:lstStyle/>
        <a:p>
          <a:endParaRPr lang="en-US"/>
        </a:p>
      </dgm:t>
    </dgm:pt>
    <dgm:pt modelId="{B725844F-D373-4D07-94E3-AC65DDE79076}" type="sibTrans" cxnId="{E83E4AB8-A05E-40F4-B1C5-7B9ADCE73FD8}">
      <dgm:prSet/>
      <dgm:spPr/>
      <dgm:t>
        <a:bodyPr/>
        <a:lstStyle/>
        <a:p>
          <a:endParaRPr lang="en-US"/>
        </a:p>
      </dgm:t>
    </dgm:pt>
    <dgm:pt modelId="{F86CD746-F99C-48A2-8AC2-4BCC5B8843AD}">
      <dgm:prSet phldrT="[Text]"/>
      <dgm:spPr/>
      <dgm:t>
        <a:bodyPr/>
        <a:lstStyle/>
        <a:p>
          <a:r>
            <a:rPr lang="en-US" dirty="0"/>
            <a:t>Calculation of adjustment dose for inappropriate dose based on literature using Giusti Hayton considered drug fraction excreted in renal</a:t>
          </a:r>
        </a:p>
      </dgm:t>
    </dgm:pt>
    <dgm:pt modelId="{08AAF76A-73A7-455C-AEA0-11B669CFCC2E}" type="parTrans" cxnId="{8E384D0D-BB2B-4FA5-8868-807297E323F2}">
      <dgm:prSet/>
      <dgm:spPr/>
      <dgm:t>
        <a:bodyPr/>
        <a:lstStyle/>
        <a:p>
          <a:endParaRPr lang="en-US"/>
        </a:p>
      </dgm:t>
    </dgm:pt>
    <dgm:pt modelId="{E0B613F9-DF70-4E99-8382-6DB0F33DD4D7}" type="sibTrans" cxnId="{8E384D0D-BB2B-4FA5-8868-807297E323F2}">
      <dgm:prSet/>
      <dgm:spPr/>
      <dgm:t>
        <a:bodyPr/>
        <a:lstStyle/>
        <a:p>
          <a:endParaRPr lang="en-US"/>
        </a:p>
      </dgm:t>
    </dgm:pt>
    <dgm:pt modelId="{6EFD00C8-64FA-4E7A-8695-5003934BE85F}">
      <dgm:prSet phldrT="[Text]"/>
      <dgm:spPr/>
      <dgm:t>
        <a:bodyPr/>
        <a:lstStyle/>
        <a:p>
          <a:r>
            <a:rPr lang="en-US" dirty="0"/>
            <a:t>Observing clinical outcome (FPG and PPG). </a:t>
          </a:r>
        </a:p>
      </dgm:t>
    </dgm:pt>
    <dgm:pt modelId="{DC56DFF2-0B23-4AB6-BC1F-14AF7D577B69}" type="parTrans" cxnId="{D181EFE7-9B78-4DE0-AB3A-3E283130EDB3}">
      <dgm:prSet/>
      <dgm:spPr/>
      <dgm:t>
        <a:bodyPr/>
        <a:lstStyle/>
        <a:p>
          <a:endParaRPr lang="en-US"/>
        </a:p>
      </dgm:t>
    </dgm:pt>
    <dgm:pt modelId="{4A8A7C28-B6CE-4FA1-B387-0AB257302F7C}" type="sibTrans" cxnId="{D181EFE7-9B78-4DE0-AB3A-3E283130EDB3}">
      <dgm:prSet/>
      <dgm:spPr/>
      <dgm:t>
        <a:bodyPr/>
        <a:lstStyle/>
        <a:p>
          <a:endParaRPr lang="en-US"/>
        </a:p>
      </dgm:t>
    </dgm:pt>
    <dgm:pt modelId="{773D03F5-000C-4C56-9F65-9AD87D592365}">
      <dgm:prSet phldrT="[Text]"/>
      <dgm:spPr/>
      <dgm:t>
        <a:bodyPr/>
        <a:lstStyle/>
        <a:p>
          <a:r>
            <a:rPr lang="en-US" dirty="0"/>
            <a:t>Dose suitability will be seen in relation to clinical outcome of the study subjects with Chi square analysis</a:t>
          </a:r>
        </a:p>
      </dgm:t>
    </dgm:pt>
    <dgm:pt modelId="{E0871FE2-6F68-4258-A0D8-3F922F1C649F}" type="parTrans" cxnId="{5341F458-68FE-4E35-994B-C79335800AB1}">
      <dgm:prSet/>
      <dgm:spPr/>
      <dgm:t>
        <a:bodyPr/>
        <a:lstStyle/>
        <a:p>
          <a:endParaRPr lang="en-US"/>
        </a:p>
      </dgm:t>
    </dgm:pt>
    <dgm:pt modelId="{D15FC139-E51C-4CCA-921A-113F74F0E636}" type="sibTrans" cxnId="{5341F458-68FE-4E35-994B-C79335800AB1}">
      <dgm:prSet/>
      <dgm:spPr/>
      <dgm:t>
        <a:bodyPr/>
        <a:lstStyle/>
        <a:p>
          <a:endParaRPr lang="en-US"/>
        </a:p>
      </dgm:t>
    </dgm:pt>
    <dgm:pt modelId="{30F7A0A3-84A2-48E1-B4C5-72B8762A284A}" type="pres">
      <dgm:prSet presAssocID="{CB1AD0CB-27B4-4431-8154-E0DE76044000}" presName="diagram" presStyleCnt="0">
        <dgm:presLayoutVars>
          <dgm:dir/>
          <dgm:resizeHandles val="exact"/>
        </dgm:presLayoutVars>
      </dgm:prSet>
      <dgm:spPr/>
    </dgm:pt>
    <dgm:pt modelId="{6BFBC3AB-49D6-410C-B9FE-477E0D0E3C42}" type="pres">
      <dgm:prSet presAssocID="{BB87BE80-9D23-4D9B-B846-4648133F475E}" presName="node" presStyleLbl="node1" presStyleIdx="0" presStyleCnt="5">
        <dgm:presLayoutVars>
          <dgm:bulletEnabled val="1"/>
        </dgm:presLayoutVars>
      </dgm:prSet>
      <dgm:spPr/>
    </dgm:pt>
    <dgm:pt modelId="{B019F83A-C5DB-4237-9B61-A8C10C9659D0}" type="pres">
      <dgm:prSet presAssocID="{C6F047FA-D46C-4853-AC75-88BEAD596F38}" presName="sibTrans" presStyleLbl="sibTrans2D1" presStyleIdx="0" presStyleCnt="4"/>
      <dgm:spPr/>
    </dgm:pt>
    <dgm:pt modelId="{DE14186D-F320-425E-BCBE-B3496B13590E}" type="pres">
      <dgm:prSet presAssocID="{C6F047FA-D46C-4853-AC75-88BEAD596F38}" presName="connectorText" presStyleLbl="sibTrans2D1" presStyleIdx="0" presStyleCnt="4"/>
      <dgm:spPr/>
    </dgm:pt>
    <dgm:pt modelId="{37DDACFD-B299-4105-A675-30A805DF63B9}" type="pres">
      <dgm:prSet presAssocID="{5CB6500F-92A8-4F64-AB92-030BFEB19080}" presName="node" presStyleLbl="node1" presStyleIdx="1" presStyleCnt="5">
        <dgm:presLayoutVars>
          <dgm:bulletEnabled val="1"/>
        </dgm:presLayoutVars>
      </dgm:prSet>
      <dgm:spPr/>
    </dgm:pt>
    <dgm:pt modelId="{3D1B04F3-B091-49F5-82E9-F77D1D988791}" type="pres">
      <dgm:prSet presAssocID="{B725844F-D373-4D07-94E3-AC65DDE79076}" presName="sibTrans" presStyleLbl="sibTrans2D1" presStyleIdx="1" presStyleCnt="4"/>
      <dgm:spPr/>
    </dgm:pt>
    <dgm:pt modelId="{2A3EFA8D-30B5-4DDB-94FD-657C170D3C7D}" type="pres">
      <dgm:prSet presAssocID="{B725844F-D373-4D07-94E3-AC65DDE79076}" presName="connectorText" presStyleLbl="sibTrans2D1" presStyleIdx="1" presStyleCnt="4"/>
      <dgm:spPr/>
    </dgm:pt>
    <dgm:pt modelId="{61A0ED99-4F4B-4389-AC74-49AAC190BD16}" type="pres">
      <dgm:prSet presAssocID="{F86CD746-F99C-48A2-8AC2-4BCC5B8843AD}" presName="node" presStyleLbl="node1" presStyleIdx="2" presStyleCnt="5">
        <dgm:presLayoutVars>
          <dgm:bulletEnabled val="1"/>
        </dgm:presLayoutVars>
      </dgm:prSet>
      <dgm:spPr/>
    </dgm:pt>
    <dgm:pt modelId="{95EB431C-A67E-4CB2-ACC6-B180B2DB1AF5}" type="pres">
      <dgm:prSet presAssocID="{E0B613F9-DF70-4E99-8382-6DB0F33DD4D7}" presName="sibTrans" presStyleLbl="sibTrans2D1" presStyleIdx="2" presStyleCnt="4"/>
      <dgm:spPr/>
    </dgm:pt>
    <dgm:pt modelId="{D8A0E1B3-B02E-4080-9C05-F305DB41F593}" type="pres">
      <dgm:prSet presAssocID="{E0B613F9-DF70-4E99-8382-6DB0F33DD4D7}" presName="connectorText" presStyleLbl="sibTrans2D1" presStyleIdx="2" presStyleCnt="4"/>
      <dgm:spPr/>
    </dgm:pt>
    <dgm:pt modelId="{E4B8FA36-BBF0-4A55-B775-5C476ADEB8B7}" type="pres">
      <dgm:prSet presAssocID="{6EFD00C8-64FA-4E7A-8695-5003934BE85F}" presName="node" presStyleLbl="node1" presStyleIdx="3" presStyleCnt="5">
        <dgm:presLayoutVars>
          <dgm:bulletEnabled val="1"/>
        </dgm:presLayoutVars>
      </dgm:prSet>
      <dgm:spPr/>
    </dgm:pt>
    <dgm:pt modelId="{022B2FC3-5E1F-40FC-AA7D-9380F33CDC75}" type="pres">
      <dgm:prSet presAssocID="{4A8A7C28-B6CE-4FA1-B387-0AB257302F7C}" presName="sibTrans" presStyleLbl="sibTrans2D1" presStyleIdx="3" presStyleCnt="4"/>
      <dgm:spPr/>
    </dgm:pt>
    <dgm:pt modelId="{E0265BFB-1947-4E2A-8594-C93627BCE921}" type="pres">
      <dgm:prSet presAssocID="{4A8A7C28-B6CE-4FA1-B387-0AB257302F7C}" presName="connectorText" presStyleLbl="sibTrans2D1" presStyleIdx="3" presStyleCnt="4"/>
      <dgm:spPr/>
    </dgm:pt>
    <dgm:pt modelId="{9CA39E3E-84FA-4414-84B9-DEA6119B9FEE}" type="pres">
      <dgm:prSet presAssocID="{773D03F5-000C-4C56-9F65-9AD87D592365}" presName="node" presStyleLbl="node1" presStyleIdx="4" presStyleCnt="5">
        <dgm:presLayoutVars>
          <dgm:bulletEnabled val="1"/>
        </dgm:presLayoutVars>
      </dgm:prSet>
      <dgm:spPr/>
    </dgm:pt>
  </dgm:ptLst>
  <dgm:cxnLst>
    <dgm:cxn modelId="{8E384D0D-BB2B-4FA5-8868-807297E323F2}" srcId="{CB1AD0CB-27B4-4431-8154-E0DE76044000}" destId="{F86CD746-F99C-48A2-8AC2-4BCC5B8843AD}" srcOrd="2" destOrd="0" parTransId="{08AAF76A-73A7-455C-AEA0-11B669CFCC2E}" sibTransId="{E0B613F9-DF70-4E99-8382-6DB0F33DD4D7}"/>
    <dgm:cxn modelId="{879FFB34-B6F7-4A83-A9F0-B397151D14B6}" type="presOf" srcId="{4A8A7C28-B6CE-4FA1-B387-0AB257302F7C}" destId="{E0265BFB-1947-4E2A-8594-C93627BCE921}" srcOrd="1" destOrd="0" presId="urn:microsoft.com/office/officeart/2005/8/layout/process5"/>
    <dgm:cxn modelId="{67860135-7D40-48BA-B457-32AA2C09D1D5}" srcId="{CB1AD0CB-27B4-4431-8154-E0DE76044000}" destId="{BB87BE80-9D23-4D9B-B846-4648133F475E}" srcOrd="0" destOrd="0" parTransId="{D6C90194-DD92-4559-A802-9E475D39DE48}" sibTransId="{C6F047FA-D46C-4853-AC75-88BEAD596F38}"/>
    <dgm:cxn modelId="{86809635-6077-4B14-B077-B1BE5D29A94A}" type="presOf" srcId="{CB1AD0CB-27B4-4431-8154-E0DE76044000}" destId="{30F7A0A3-84A2-48E1-B4C5-72B8762A284A}" srcOrd="0" destOrd="0" presId="urn:microsoft.com/office/officeart/2005/8/layout/process5"/>
    <dgm:cxn modelId="{A2015E5F-AC44-4411-9187-251E348C83DF}" type="presOf" srcId="{C6F047FA-D46C-4853-AC75-88BEAD596F38}" destId="{DE14186D-F320-425E-BCBE-B3496B13590E}" srcOrd="1" destOrd="0" presId="urn:microsoft.com/office/officeart/2005/8/layout/process5"/>
    <dgm:cxn modelId="{D80D886B-A6FC-4930-AA1C-4AD31B026801}" type="presOf" srcId="{773D03F5-000C-4C56-9F65-9AD87D592365}" destId="{9CA39E3E-84FA-4414-84B9-DEA6119B9FEE}" srcOrd="0" destOrd="0" presId="urn:microsoft.com/office/officeart/2005/8/layout/process5"/>
    <dgm:cxn modelId="{3F58A96C-5C05-43D6-8264-165E1A995421}" type="presOf" srcId="{5CB6500F-92A8-4F64-AB92-030BFEB19080}" destId="{37DDACFD-B299-4105-A675-30A805DF63B9}" srcOrd="0" destOrd="0" presId="urn:microsoft.com/office/officeart/2005/8/layout/process5"/>
    <dgm:cxn modelId="{3DEAC677-47A7-4871-973A-DC4135959BAA}" type="presOf" srcId="{6EFD00C8-64FA-4E7A-8695-5003934BE85F}" destId="{E4B8FA36-BBF0-4A55-B775-5C476ADEB8B7}" srcOrd="0" destOrd="0" presId="urn:microsoft.com/office/officeart/2005/8/layout/process5"/>
    <dgm:cxn modelId="{5341F458-68FE-4E35-994B-C79335800AB1}" srcId="{CB1AD0CB-27B4-4431-8154-E0DE76044000}" destId="{773D03F5-000C-4C56-9F65-9AD87D592365}" srcOrd="4" destOrd="0" parTransId="{E0871FE2-6F68-4258-A0D8-3F922F1C649F}" sibTransId="{D15FC139-E51C-4CCA-921A-113F74F0E636}"/>
    <dgm:cxn modelId="{C628037D-67E0-4640-9847-942C4D0C3569}" type="presOf" srcId="{BB87BE80-9D23-4D9B-B846-4648133F475E}" destId="{6BFBC3AB-49D6-410C-B9FE-477E0D0E3C42}" srcOrd="0" destOrd="0" presId="urn:microsoft.com/office/officeart/2005/8/layout/process5"/>
    <dgm:cxn modelId="{491E519F-9329-4923-AF9F-ADA2D1CD4DFA}" type="presOf" srcId="{4A8A7C28-B6CE-4FA1-B387-0AB257302F7C}" destId="{022B2FC3-5E1F-40FC-AA7D-9380F33CDC75}" srcOrd="0" destOrd="0" presId="urn:microsoft.com/office/officeart/2005/8/layout/process5"/>
    <dgm:cxn modelId="{E83E4AB8-A05E-40F4-B1C5-7B9ADCE73FD8}" srcId="{CB1AD0CB-27B4-4431-8154-E0DE76044000}" destId="{5CB6500F-92A8-4F64-AB92-030BFEB19080}" srcOrd="1" destOrd="0" parTransId="{AA4686D8-8A75-42DA-895E-B47705C2D9C4}" sibTransId="{B725844F-D373-4D07-94E3-AC65DDE79076}"/>
    <dgm:cxn modelId="{ED7404B9-F841-4396-88D8-83FE5A3C21C0}" type="presOf" srcId="{E0B613F9-DF70-4E99-8382-6DB0F33DD4D7}" destId="{95EB431C-A67E-4CB2-ACC6-B180B2DB1AF5}" srcOrd="0" destOrd="0" presId="urn:microsoft.com/office/officeart/2005/8/layout/process5"/>
    <dgm:cxn modelId="{91B0FABE-8255-45E5-A3CF-08B6199990EC}" type="presOf" srcId="{B725844F-D373-4D07-94E3-AC65DDE79076}" destId="{2A3EFA8D-30B5-4DDB-94FD-657C170D3C7D}" srcOrd="1" destOrd="0" presId="urn:microsoft.com/office/officeart/2005/8/layout/process5"/>
    <dgm:cxn modelId="{2EC4BFD0-34CA-46DB-B379-8C344C598C04}" type="presOf" srcId="{B725844F-D373-4D07-94E3-AC65DDE79076}" destId="{3D1B04F3-B091-49F5-82E9-F77D1D988791}" srcOrd="0" destOrd="0" presId="urn:microsoft.com/office/officeart/2005/8/layout/process5"/>
    <dgm:cxn modelId="{5F322AE2-AF81-40B6-A608-1C8ADF629D24}" type="presOf" srcId="{F86CD746-F99C-48A2-8AC2-4BCC5B8843AD}" destId="{61A0ED99-4F4B-4389-AC74-49AAC190BD16}" srcOrd="0" destOrd="0" presId="urn:microsoft.com/office/officeart/2005/8/layout/process5"/>
    <dgm:cxn modelId="{D181EFE7-9B78-4DE0-AB3A-3E283130EDB3}" srcId="{CB1AD0CB-27B4-4431-8154-E0DE76044000}" destId="{6EFD00C8-64FA-4E7A-8695-5003934BE85F}" srcOrd="3" destOrd="0" parTransId="{DC56DFF2-0B23-4AB6-BC1F-14AF7D577B69}" sibTransId="{4A8A7C28-B6CE-4FA1-B387-0AB257302F7C}"/>
    <dgm:cxn modelId="{94F643F8-BFF2-4232-A7EE-ED2C6B95D589}" type="presOf" srcId="{C6F047FA-D46C-4853-AC75-88BEAD596F38}" destId="{B019F83A-C5DB-4237-9B61-A8C10C9659D0}" srcOrd="0" destOrd="0" presId="urn:microsoft.com/office/officeart/2005/8/layout/process5"/>
    <dgm:cxn modelId="{D972BEF8-0AB0-4A34-B32D-9CAFC10E1B0E}" type="presOf" srcId="{E0B613F9-DF70-4E99-8382-6DB0F33DD4D7}" destId="{D8A0E1B3-B02E-4080-9C05-F305DB41F593}" srcOrd="1" destOrd="0" presId="urn:microsoft.com/office/officeart/2005/8/layout/process5"/>
    <dgm:cxn modelId="{FCCC1DF2-BE7F-4747-8D79-207642D755CA}" type="presParOf" srcId="{30F7A0A3-84A2-48E1-B4C5-72B8762A284A}" destId="{6BFBC3AB-49D6-410C-B9FE-477E0D0E3C42}" srcOrd="0" destOrd="0" presId="urn:microsoft.com/office/officeart/2005/8/layout/process5"/>
    <dgm:cxn modelId="{2DB2B567-6FA1-4AE5-A1BC-6C4BBFD20BD3}" type="presParOf" srcId="{30F7A0A3-84A2-48E1-B4C5-72B8762A284A}" destId="{B019F83A-C5DB-4237-9B61-A8C10C9659D0}" srcOrd="1" destOrd="0" presId="urn:microsoft.com/office/officeart/2005/8/layout/process5"/>
    <dgm:cxn modelId="{E2B7789A-09BD-40BA-9FE5-DBA8B0C4113B}" type="presParOf" srcId="{B019F83A-C5DB-4237-9B61-A8C10C9659D0}" destId="{DE14186D-F320-425E-BCBE-B3496B13590E}" srcOrd="0" destOrd="0" presId="urn:microsoft.com/office/officeart/2005/8/layout/process5"/>
    <dgm:cxn modelId="{BA607320-CE62-44A8-A6FD-A196E6636F45}" type="presParOf" srcId="{30F7A0A3-84A2-48E1-B4C5-72B8762A284A}" destId="{37DDACFD-B299-4105-A675-30A805DF63B9}" srcOrd="2" destOrd="0" presId="urn:microsoft.com/office/officeart/2005/8/layout/process5"/>
    <dgm:cxn modelId="{1091B2F2-78FD-468C-83CB-1F53732F096F}" type="presParOf" srcId="{30F7A0A3-84A2-48E1-B4C5-72B8762A284A}" destId="{3D1B04F3-B091-49F5-82E9-F77D1D988791}" srcOrd="3" destOrd="0" presId="urn:microsoft.com/office/officeart/2005/8/layout/process5"/>
    <dgm:cxn modelId="{73762F6C-E208-4460-8C99-4ECCB1C02684}" type="presParOf" srcId="{3D1B04F3-B091-49F5-82E9-F77D1D988791}" destId="{2A3EFA8D-30B5-4DDB-94FD-657C170D3C7D}" srcOrd="0" destOrd="0" presId="urn:microsoft.com/office/officeart/2005/8/layout/process5"/>
    <dgm:cxn modelId="{1E6449C2-7478-4FA5-B0F0-BA86CAEC9410}" type="presParOf" srcId="{30F7A0A3-84A2-48E1-B4C5-72B8762A284A}" destId="{61A0ED99-4F4B-4389-AC74-49AAC190BD16}" srcOrd="4" destOrd="0" presId="urn:microsoft.com/office/officeart/2005/8/layout/process5"/>
    <dgm:cxn modelId="{5784AE7E-1FC0-4ECD-BAE3-D150322688C5}" type="presParOf" srcId="{30F7A0A3-84A2-48E1-B4C5-72B8762A284A}" destId="{95EB431C-A67E-4CB2-ACC6-B180B2DB1AF5}" srcOrd="5" destOrd="0" presId="urn:microsoft.com/office/officeart/2005/8/layout/process5"/>
    <dgm:cxn modelId="{AAC915B8-3BF7-4AB3-BBE6-3B841F288E8B}" type="presParOf" srcId="{95EB431C-A67E-4CB2-ACC6-B180B2DB1AF5}" destId="{D8A0E1B3-B02E-4080-9C05-F305DB41F593}" srcOrd="0" destOrd="0" presId="urn:microsoft.com/office/officeart/2005/8/layout/process5"/>
    <dgm:cxn modelId="{A013921D-8C03-4FE4-BC85-C04BE46A1500}" type="presParOf" srcId="{30F7A0A3-84A2-48E1-B4C5-72B8762A284A}" destId="{E4B8FA36-BBF0-4A55-B775-5C476ADEB8B7}" srcOrd="6" destOrd="0" presId="urn:microsoft.com/office/officeart/2005/8/layout/process5"/>
    <dgm:cxn modelId="{420B4BEB-466C-40E2-82FC-0A9A8E856B57}" type="presParOf" srcId="{30F7A0A3-84A2-48E1-B4C5-72B8762A284A}" destId="{022B2FC3-5E1F-40FC-AA7D-9380F33CDC75}" srcOrd="7" destOrd="0" presId="urn:microsoft.com/office/officeart/2005/8/layout/process5"/>
    <dgm:cxn modelId="{96141745-4AA6-4E47-90AC-BF8D415B9221}" type="presParOf" srcId="{022B2FC3-5E1F-40FC-AA7D-9380F33CDC75}" destId="{E0265BFB-1947-4E2A-8594-C93627BCE921}" srcOrd="0" destOrd="0" presId="urn:microsoft.com/office/officeart/2005/8/layout/process5"/>
    <dgm:cxn modelId="{48B899CB-0888-4214-AB90-0DD1B2D27063}" type="presParOf" srcId="{30F7A0A3-84A2-48E1-B4C5-72B8762A284A}" destId="{9CA39E3E-84FA-4414-84B9-DEA6119B9FEE}" srcOrd="8"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8CC157-3796-4CEF-B50C-07112ABDC3BF}">
      <dsp:nvSpPr>
        <dsp:cNvPr id="0" name=""/>
        <dsp:cNvSpPr/>
      </dsp:nvSpPr>
      <dsp:spPr>
        <a:xfrm>
          <a:off x="3286" y="106298"/>
          <a:ext cx="3203971" cy="547200"/>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DM with CKD</a:t>
          </a:r>
        </a:p>
      </dsp:txBody>
      <dsp:txXfrm>
        <a:off x="3286" y="106298"/>
        <a:ext cx="3203971" cy="547200"/>
      </dsp:txXfrm>
    </dsp:sp>
    <dsp:sp modelId="{45DE47E9-B3D5-42BE-8CBC-4D1AA0A9F3BA}">
      <dsp:nvSpPr>
        <dsp:cNvPr id="0" name=""/>
        <dsp:cNvSpPr/>
      </dsp:nvSpPr>
      <dsp:spPr>
        <a:xfrm>
          <a:off x="3286" y="653498"/>
          <a:ext cx="3203971" cy="4074685"/>
        </a:xfrm>
        <a:prstGeom prst="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t>DM is one of the biggest risk factors for CKD and ESRD which requires appropriate and rational treatment for long term.</a:t>
          </a:r>
        </a:p>
      </dsp:txBody>
      <dsp:txXfrm>
        <a:off x="3286" y="653498"/>
        <a:ext cx="3203971" cy="4074685"/>
      </dsp:txXfrm>
    </dsp:sp>
    <dsp:sp modelId="{9D3EA6AB-FE62-4AAC-AB0D-47772CFB8C6E}">
      <dsp:nvSpPr>
        <dsp:cNvPr id="0" name=""/>
        <dsp:cNvSpPr/>
      </dsp:nvSpPr>
      <dsp:spPr>
        <a:xfrm>
          <a:off x="3655814" y="106298"/>
          <a:ext cx="3203971" cy="547200"/>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Efficacy and Safety</a:t>
          </a:r>
        </a:p>
      </dsp:txBody>
      <dsp:txXfrm>
        <a:off x="3655814" y="106298"/>
        <a:ext cx="3203971" cy="547200"/>
      </dsp:txXfrm>
    </dsp:sp>
    <dsp:sp modelId="{5A92FA94-CC22-4E47-9926-CC3974486911}">
      <dsp:nvSpPr>
        <dsp:cNvPr id="0" name=""/>
        <dsp:cNvSpPr/>
      </dsp:nvSpPr>
      <dsp:spPr>
        <a:xfrm>
          <a:off x="3655814" y="653498"/>
          <a:ext cx="3203971" cy="4074685"/>
        </a:xfrm>
        <a:prstGeom prst="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t>Long term treatment for DM with CKD need to close monitor the efficacy to control blood glucose, minimize the side effect, and prevent disease </a:t>
          </a:r>
          <a:r>
            <a:rPr lang="en-US" sz="1900" kern="1200" dirty="0" err="1"/>
            <a:t>progresion</a:t>
          </a:r>
          <a:endParaRPr lang="en-US" sz="1900" kern="1200" dirty="0"/>
        </a:p>
      </dsp:txBody>
      <dsp:txXfrm>
        <a:off x="3655814" y="653498"/>
        <a:ext cx="3203971" cy="4074685"/>
      </dsp:txXfrm>
    </dsp:sp>
    <dsp:sp modelId="{33B15114-A3E4-4005-A22F-079C72A08BC6}">
      <dsp:nvSpPr>
        <dsp:cNvPr id="0" name=""/>
        <dsp:cNvSpPr/>
      </dsp:nvSpPr>
      <dsp:spPr>
        <a:xfrm>
          <a:off x="7308342" y="106298"/>
          <a:ext cx="3203971" cy="547200"/>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Adjustment Dose</a:t>
          </a:r>
        </a:p>
      </dsp:txBody>
      <dsp:txXfrm>
        <a:off x="7308342" y="106298"/>
        <a:ext cx="3203971" cy="547200"/>
      </dsp:txXfrm>
    </dsp:sp>
    <dsp:sp modelId="{27DA742B-0AE1-4794-8B82-7BE6A918D069}">
      <dsp:nvSpPr>
        <dsp:cNvPr id="0" name=""/>
        <dsp:cNvSpPr/>
      </dsp:nvSpPr>
      <dsp:spPr>
        <a:xfrm>
          <a:off x="7308342" y="653498"/>
          <a:ext cx="3203971" cy="4074685"/>
        </a:xfrm>
        <a:prstGeom prst="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err="1"/>
            <a:t>Sihotang</a:t>
          </a:r>
          <a:r>
            <a:rPr lang="en-US" sz="1900" kern="1200" dirty="0"/>
            <a:t> et al (2013) said that at this time there are no specific guideline for management therapy DM with CKD</a:t>
          </a:r>
        </a:p>
        <a:p>
          <a:pPr marL="171450" lvl="1" indent="-171450" algn="l" defTabSz="844550">
            <a:lnSpc>
              <a:spcPct val="90000"/>
            </a:lnSpc>
            <a:spcBef>
              <a:spcPct val="0"/>
            </a:spcBef>
            <a:spcAft>
              <a:spcPct val="15000"/>
            </a:spcAft>
            <a:buChar char="•"/>
          </a:pPr>
          <a:r>
            <a:rPr lang="en-US" sz="1900" kern="1200" dirty="0"/>
            <a:t>Another research result: management of DM with CKD hasn’t considered clinical pharmacokinetics. It’s just 40,82% of the appropriate dose[4,5]</a:t>
          </a:r>
        </a:p>
        <a:p>
          <a:pPr marL="171450" lvl="1" indent="-171450" algn="l" defTabSz="844550">
            <a:lnSpc>
              <a:spcPct val="90000"/>
            </a:lnSpc>
            <a:spcBef>
              <a:spcPct val="0"/>
            </a:spcBef>
            <a:spcAft>
              <a:spcPct val="15000"/>
            </a:spcAft>
            <a:buChar char="•"/>
          </a:pPr>
          <a:r>
            <a:rPr lang="en-US" sz="1900" kern="1200" dirty="0"/>
            <a:t>Adjustment dose must considered the clinical pharmacokinetics</a:t>
          </a:r>
        </a:p>
      </dsp:txBody>
      <dsp:txXfrm>
        <a:off x="7308342" y="653498"/>
        <a:ext cx="3203971" cy="40746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0BBE0E-16D2-4D3E-A15E-27CBCC0E7328}">
      <dsp:nvSpPr>
        <dsp:cNvPr id="0" name=""/>
        <dsp:cNvSpPr/>
      </dsp:nvSpPr>
      <dsp:spPr>
        <a:xfrm>
          <a:off x="0" y="245573"/>
          <a:ext cx="10515600" cy="835200"/>
        </a:xfrm>
        <a:prstGeom prst="rect">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en-US" sz="2900" kern="1200" dirty="0"/>
            <a:t>Research Design and Subject</a:t>
          </a:r>
        </a:p>
      </dsp:txBody>
      <dsp:txXfrm>
        <a:off x="0" y="245573"/>
        <a:ext cx="10515600" cy="835200"/>
      </dsp:txXfrm>
    </dsp:sp>
    <dsp:sp modelId="{3FFB5202-AE5D-4006-9A41-97B731B075CE}">
      <dsp:nvSpPr>
        <dsp:cNvPr id="0" name=""/>
        <dsp:cNvSpPr/>
      </dsp:nvSpPr>
      <dsp:spPr>
        <a:xfrm>
          <a:off x="0" y="1080773"/>
          <a:ext cx="10515600" cy="3024990"/>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en-US" sz="2900" kern="1200" dirty="0"/>
            <a:t>Observational study, cross sectional design and data collection was carried out retrospectively</a:t>
          </a:r>
        </a:p>
        <a:p>
          <a:pPr marL="285750" lvl="1" indent="-285750" algn="l" defTabSz="1289050">
            <a:lnSpc>
              <a:spcPct val="90000"/>
            </a:lnSpc>
            <a:spcBef>
              <a:spcPct val="0"/>
            </a:spcBef>
            <a:spcAft>
              <a:spcPct val="15000"/>
            </a:spcAft>
            <a:buChar char="•"/>
          </a:pPr>
          <a:r>
            <a:rPr lang="en-US" sz="2900" kern="1200" dirty="0"/>
            <a:t>Using T2DM with CKD outpatient from January 17-Desember 19</a:t>
          </a:r>
        </a:p>
        <a:p>
          <a:pPr marL="285750" lvl="1" indent="-285750" algn="l" defTabSz="1289050">
            <a:lnSpc>
              <a:spcPct val="90000"/>
            </a:lnSpc>
            <a:spcBef>
              <a:spcPct val="0"/>
            </a:spcBef>
            <a:spcAft>
              <a:spcPct val="15000"/>
            </a:spcAft>
            <a:buChar char="•"/>
          </a:pPr>
          <a:r>
            <a:rPr lang="en-US" sz="2900" kern="1200" dirty="0"/>
            <a:t>Population: 842 and Sample: 89 sample (calculated with </a:t>
          </a:r>
          <a:r>
            <a:rPr lang="en-US" sz="2900" kern="1200" dirty="0" err="1"/>
            <a:t>Slovin</a:t>
          </a:r>
          <a:r>
            <a:rPr lang="en-US" sz="2900" kern="1200" dirty="0"/>
            <a:t> formula). To anticipate incomplete medical record data, the sample size increased to 90 samples.</a:t>
          </a:r>
        </a:p>
      </dsp:txBody>
      <dsp:txXfrm>
        <a:off x="0" y="1080773"/>
        <a:ext cx="10515600" cy="30249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0BBE0E-16D2-4D3E-A15E-27CBCC0E7328}">
      <dsp:nvSpPr>
        <dsp:cNvPr id="0" name=""/>
        <dsp:cNvSpPr/>
      </dsp:nvSpPr>
      <dsp:spPr>
        <a:xfrm>
          <a:off x="51" y="66074"/>
          <a:ext cx="4913783" cy="835200"/>
        </a:xfrm>
        <a:prstGeom prst="rect">
          <a:avLst/>
        </a:prstGeom>
        <a:solidFill>
          <a:schemeClr val="lt1"/>
        </a:solidFill>
        <a:ln w="12700"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en-US" sz="2900" kern="1200" dirty="0"/>
            <a:t>INCLUSION CRITERIA</a:t>
          </a:r>
        </a:p>
      </dsp:txBody>
      <dsp:txXfrm>
        <a:off x="51" y="66074"/>
        <a:ext cx="4913783" cy="835200"/>
      </dsp:txXfrm>
    </dsp:sp>
    <dsp:sp modelId="{3FFB5202-AE5D-4006-9A41-97B731B075CE}">
      <dsp:nvSpPr>
        <dsp:cNvPr id="0" name=""/>
        <dsp:cNvSpPr/>
      </dsp:nvSpPr>
      <dsp:spPr>
        <a:xfrm>
          <a:off x="51" y="901274"/>
          <a:ext cx="4913783" cy="2945385"/>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en-US" sz="2900" kern="1200" dirty="0"/>
            <a:t>1. Outpatient who had been diagnosed with T2DM and CKD characterized by an increase in serum </a:t>
          </a:r>
          <a:r>
            <a:rPr lang="en-US" sz="2900" kern="1200" dirty="0" err="1"/>
            <a:t>creatinin</a:t>
          </a:r>
          <a:endParaRPr lang="en-US" sz="2900" kern="1200" dirty="0"/>
        </a:p>
        <a:p>
          <a:pPr marL="285750" lvl="1" indent="-285750" algn="l" defTabSz="1289050">
            <a:lnSpc>
              <a:spcPct val="90000"/>
            </a:lnSpc>
            <a:spcBef>
              <a:spcPct val="0"/>
            </a:spcBef>
            <a:spcAft>
              <a:spcPct val="15000"/>
            </a:spcAft>
            <a:buChar char="•"/>
          </a:pPr>
          <a:r>
            <a:rPr lang="en-US" sz="2900" kern="1200" dirty="0"/>
            <a:t>2. Aged 20 years and receiving oral antidiabetic</a:t>
          </a:r>
        </a:p>
      </dsp:txBody>
      <dsp:txXfrm>
        <a:off x="51" y="901274"/>
        <a:ext cx="4913783" cy="2945385"/>
      </dsp:txXfrm>
    </dsp:sp>
    <dsp:sp modelId="{9DB98BA3-E537-4141-80A5-DA2A486E6148}">
      <dsp:nvSpPr>
        <dsp:cNvPr id="0" name=""/>
        <dsp:cNvSpPr/>
      </dsp:nvSpPr>
      <dsp:spPr>
        <a:xfrm>
          <a:off x="5601764" y="66074"/>
          <a:ext cx="4913783" cy="83520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en-US" sz="2900" kern="1200" dirty="0"/>
            <a:t>EXCLUSION CRITERIA</a:t>
          </a:r>
        </a:p>
      </dsp:txBody>
      <dsp:txXfrm>
        <a:off x="5601764" y="66074"/>
        <a:ext cx="4913783" cy="835200"/>
      </dsp:txXfrm>
    </dsp:sp>
    <dsp:sp modelId="{4BF631D7-E8BB-4DAE-AF10-D7E767978CB5}">
      <dsp:nvSpPr>
        <dsp:cNvPr id="0" name=""/>
        <dsp:cNvSpPr/>
      </dsp:nvSpPr>
      <dsp:spPr>
        <a:xfrm>
          <a:off x="5601764" y="901274"/>
          <a:ext cx="4913783" cy="2945385"/>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en-US" sz="2900" kern="1200" dirty="0"/>
            <a:t>1. T2DM patient with tuberculosis, pregnancy and lactation, liver disease, HIV-AIDS and hemodialysis</a:t>
          </a:r>
        </a:p>
      </dsp:txBody>
      <dsp:txXfrm>
        <a:off x="5601764" y="901274"/>
        <a:ext cx="4913783" cy="294538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FBC3AB-49D6-410C-B9FE-477E0D0E3C42}">
      <dsp:nvSpPr>
        <dsp:cNvPr id="0" name=""/>
        <dsp:cNvSpPr/>
      </dsp:nvSpPr>
      <dsp:spPr>
        <a:xfrm>
          <a:off x="9467" y="219715"/>
          <a:ext cx="2829730" cy="1697838"/>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Calculating </a:t>
          </a:r>
          <a:r>
            <a:rPr lang="en-US" sz="1700" kern="1200" dirty="0" err="1"/>
            <a:t>CrCl</a:t>
          </a:r>
          <a:r>
            <a:rPr lang="en-US" sz="1700" kern="1200" dirty="0"/>
            <a:t> using </a:t>
          </a:r>
          <a:r>
            <a:rPr lang="en-US" sz="1700" kern="1200" dirty="0" err="1"/>
            <a:t>Cocroft</a:t>
          </a:r>
          <a:r>
            <a:rPr lang="en-US" sz="1700" kern="1200" dirty="0"/>
            <a:t> Gault Formula</a:t>
          </a:r>
        </a:p>
      </dsp:txBody>
      <dsp:txXfrm>
        <a:off x="59195" y="269443"/>
        <a:ext cx="2730274" cy="1598382"/>
      </dsp:txXfrm>
    </dsp:sp>
    <dsp:sp modelId="{B019F83A-C5DB-4237-9B61-A8C10C9659D0}">
      <dsp:nvSpPr>
        <dsp:cNvPr id="0" name=""/>
        <dsp:cNvSpPr/>
      </dsp:nvSpPr>
      <dsp:spPr>
        <a:xfrm>
          <a:off x="3088213" y="717747"/>
          <a:ext cx="599902" cy="70177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088213" y="858102"/>
        <a:ext cx="419931" cy="421063"/>
      </dsp:txXfrm>
    </dsp:sp>
    <dsp:sp modelId="{37DDACFD-B299-4105-A675-30A805DF63B9}">
      <dsp:nvSpPr>
        <dsp:cNvPr id="0" name=""/>
        <dsp:cNvSpPr/>
      </dsp:nvSpPr>
      <dsp:spPr>
        <a:xfrm>
          <a:off x="3971089" y="219715"/>
          <a:ext cx="2829730" cy="1697838"/>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err="1"/>
            <a:t>Assesing</a:t>
          </a:r>
          <a:r>
            <a:rPr lang="en-US" sz="1700" kern="1200" dirty="0"/>
            <a:t> the dose suitability given by hospital using Dug Information Handbook 20</a:t>
          </a:r>
          <a:r>
            <a:rPr lang="en-US" sz="1700" kern="1200" baseline="30000" dirty="0"/>
            <a:t>th</a:t>
          </a:r>
          <a:r>
            <a:rPr lang="en-US" sz="1700" kern="1200" baseline="0" dirty="0"/>
            <a:t> edition and Handbook of Renal Pharmacotherapy as literature</a:t>
          </a:r>
          <a:endParaRPr lang="en-US" sz="1700" kern="1200" baseline="30000" dirty="0"/>
        </a:p>
      </dsp:txBody>
      <dsp:txXfrm>
        <a:off x="4020817" y="269443"/>
        <a:ext cx="2730274" cy="1598382"/>
      </dsp:txXfrm>
    </dsp:sp>
    <dsp:sp modelId="{3D1B04F3-B091-49F5-82E9-F77D1D988791}">
      <dsp:nvSpPr>
        <dsp:cNvPr id="0" name=""/>
        <dsp:cNvSpPr/>
      </dsp:nvSpPr>
      <dsp:spPr>
        <a:xfrm>
          <a:off x="7049835" y="717747"/>
          <a:ext cx="599902" cy="70177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7049835" y="858102"/>
        <a:ext cx="419931" cy="421063"/>
      </dsp:txXfrm>
    </dsp:sp>
    <dsp:sp modelId="{61A0ED99-4F4B-4389-AC74-49AAC190BD16}">
      <dsp:nvSpPr>
        <dsp:cNvPr id="0" name=""/>
        <dsp:cNvSpPr/>
      </dsp:nvSpPr>
      <dsp:spPr>
        <a:xfrm>
          <a:off x="7932711" y="219715"/>
          <a:ext cx="2829730" cy="1697838"/>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Calculation of adjustment dose for inappropriate dose based on literature using Giusti Hayton considered drug fraction excreted in renal</a:t>
          </a:r>
        </a:p>
      </dsp:txBody>
      <dsp:txXfrm>
        <a:off x="7982439" y="269443"/>
        <a:ext cx="2730274" cy="1598382"/>
      </dsp:txXfrm>
    </dsp:sp>
    <dsp:sp modelId="{95EB431C-A67E-4CB2-ACC6-B180B2DB1AF5}">
      <dsp:nvSpPr>
        <dsp:cNvPr id="0" name=""/>
        <dsp:cNvSpPr/>
      </dsp:nvSpPr>
      <dsp:spPr>
        <a:xfrm rot="5400000">
          <a:off x="9047625" y="2115634"/>
          <a:ext cx="599902" cy="70177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9137045" y="2166570"/>
        <a:ext cx="421063" cy="419931"/>
      </dsp:txXfrm>
    </dsp:sp>
    <dsp:sp modelId="{E4B8FA36-BBF0-4A55-B775-5C476ADEB8B7}">
      <dsp:nvSpPr>
        <dsp:cNvPr id="0" name=""/>
        <dsp:cNvSpPr/>
      </dsp:nvSpPr>
      <dsp:spPr>
        <a:xfrm>
          <a:off x="7932711" y="3049445"/>
          <a:ext cx="2829730" cy="1697838"/>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Observing clinical outcome (FPG and PPG). </a:t>
          </a:r>
        </a:p>
      </dsp:txBody>
      <dsp:txXfrm>
        <a:off x="7982439" y="3099173"/>
        <a:ext cx="2730274" cy="1598382"/>
      </dsp:txXfrm>
    </dsp:sp>
    <dsp:sp modelId="{022B2FC3-5E1F-40FC-AA7D-9380F33CDC75}">
      <dsp:nvSpPr>
        <dsp:cNvPr id="0" name=""/>
        <dsp:cNvSpPr/>
      </dsp:nvSpPr>
      <dsp:spPr>
        <a:xfrm rot="10800000">
          <a:off x="7083792" y="3547477"/>
          <a:ext cx="599902" cy="70177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10800000">
        <a:off x="7263763" y="3687832"/>
        <a:ext cx="419931" cy="421063"/>
      </dsp:txXfrm>
    </dsp:sp>
    <dsp:sp modelId="{9CA39E3E-84FA-4414-84B9-DEA6119B9FEE}">
      <dsp:nvSpPr>
        <dsp:cNvPr id="0" name=""/>
        <dsp:cNvSpPr/>
      </dsp:nvSpPr>
      <dsp:spPr>
        <a:xfrm>
          <a:off x="3971089" y="3049445"/>
          <a:ext cx="2829730" cy="1697838"/>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Dose suitability will be seen in relation to clinical outcome of the study subjects with Chi square analysis</a:t>
          </a:r>
        </a:p>
      </dsp:txBody>
      <dsp:txXfrm>
        <a:off x="4020817" y="3099173"/>
        <a:ext cx="2730274" cy="159838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5091F-955F-4350-B9A0-4624C4BEFF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0E04A8-4A32-4D81-8E85-EDD46717FA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0D75BD1-39CD-4F2C-8B2D-84F6F8E0228C}"/>
              </a:ext>
            </a:extLst>
          </p:cNvPr>
          <p:cNvSpPr>
            <a:spLocks noGrp="1"/>
          </p:cNvSpPr>
          <p:nvPr>
            <p:ph type="dt" sz="half" idx="10"/>
          </p:nvPr>
        </p:nvSpPr>
        <p:spPr/>
        <p:txBody>
          <a:bodyPr/>
          <a:lstStyle/>
          <a:p>
            <a:fld id="{92ED040E-9AFD-4B4E-9100-7224B1CE13E1}" type="datetimeFigureOut">
              <a:rPr lang="en-US" smtClean="0"/>
              <a:t>11/5/2020</a:t>
            </a:fld>
            <a:endParaRPr lang="en-US"/>
          </a:p>
        </p:txBody>
      </p:sp>
      <p:sp>
        <p:nvSpPr>
          <p:cNvPr id="5" name="Footer Placeholder 4">
            <a:extLst>
              <a:ext uri="{FF2B5EF4-FFF2-40B4-BE49-F238E27FC236}">
                <a16:creationId xmlns:a16="http://schemas.microsoft.com/office/drawing/2014/main" id="{E58E3E42-3EF2-45E1-802F-452BF9654C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39923C-1553-4BB4-A5EC-2558E43FE4ED}"/>
              </a:ext>
            </a:extLst>
          </p:cNvPr>
          <p:cNvSpPr>
            <a:spLocks noGrp="1"/>
          </p:cNvSpPr>
          <p:nvPr>
            <p:ph type="sldNum" sz="quarter" idx="12"/>
          </p:nvPr>
        </p:nvSpPr>
        <p:spPr/>
        <p:txBody>
          <a:bodyPr/>
          <a:lstStyle/>
          <a:p>
            <a:fld id="{32856FE7-E0E9-4EBA-A869-DADCA8253755}" type="slidenum">
              <a:rPr lang="en-US" smtClean="0"/>
              <a:t>‹#›</a:t>
            </a:fld>
            <a:endParaRPr lang="en-US"/>
          </a:p>
        </p:txBody>
      </p:sp>
    </p:spTree>
    <p:extLst>
      <p:ext uri="{BB962C8B-B14F-4D97-AF65-F5344CB8AC3E}">
        <p14:creationId xmlns:p14="http://schemas.microsoft.com/office/powerpoint/2010/main" val="127270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BA10C-16B4-44E4-8215-1FAD9B25E0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CC5116E-5F72-4D9F-A9A2-A98FA68267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E9471B-D461-4FE0-8DCE-9D7323B89725}"/>
              </a:ext>
            </a:extLst>
          </p:cNvPr>
          <p:cNvSpPr>
            <a:spLocks noGrp="1"/>
          </p:cNvSpPr>
          <p:nvPr>
            <p:ph type="dt" sz="half" idx="10"/>
          </p:nvPr>
        </p:nvSpPr>
        <p:spPr/>
        <p:txBody>
          <a:bodyPr/>
          <a:lstStyle/>
          <a:p>
            <a:fld id="{92ED040E-9AFD-4B4E-9100-7224B1CE13E1}" type="datetimeFigureOut">
              <a:rPr lang="en-US" smtClean="0"/>
              <a:t>11/5/2020</a:t>
            </a:fld>
            <a:endParaRPr lang="en-US"/>
          </a:p>
        </p:txBody>
      </p:sp>
      <p:sp>
        <p:nvSpPr>
          <p:cNvPr id="5" name="Footer Placeholder 4">
            <a:extLst>
              <a:ext uri="{FF2B5EF4-FFF2-40B4-BE49-F238E27FC236}">
                <a16:creationId xmlns:a16="http://schemas.microsoft.com/office/drawing/2014/main" id="{BA895949-68F7-480F-93E1-E4A0372964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F25146-67EE-4C15-B130-44FC59C1124B}"/>
              </a:ext>
            </a:extLst>
          </p:cNvPr>
          <p:cNvSpPr>
            <a:spLocks noGrp="1"/>
          </p:cNvSpPr>
          <p:nvPr>
            <p:ph type="sldNum" sz="quarter" idx="12"/>
          </p:nvPr>
        </p:nvSpPr>
        <p:spPr/>
        <p:txBody>
          <a:bodyPr/>
          <a:lstStyle/>
          <a:p>
            <a:fld id="{32856FE7-E0E9-4EBA-A869-DADCA8253755}" type="slidenum">
              <a:rPr lang="en-US" smtClean="0"/>
              <a:t>‹#›</a:t>
            </a:fld>
            <a:endParaRPr lang="en-US"/>
          </a:p>
        </p:txBody>
      </p:sp>
    </p:spTree>
    <p:extLst>
      <p:ext uri="{BB962C8B-B14F-4D97-AF65-F5344CB8AC3E}">
        <p14:creationId xmlns:p14="http://schemas.microsoft.com/office/powerpoint/2010/main" val="4039486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EBA25A-BAB6-4721-9AC9-7A2CCE60E35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6FB53FC-422F-49C1-8930-C70E41EE936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34F18B-BC8F-4080-997E-36416C89A22E}"/>
              </a:ext>
            </a:extLst>
          </p:cNvPr>
          <p:cNvSpPr>
            <a:spLocks noGrp="1"/>
          </p:cNvSpPr>
          <p:nvPr>
            <p:ph type="dt" sz="half" idx="10"/>
          </p:nvPr>
        </p:nvSpPr>
        <p:spPr/>
        <p:txBody>
          <a:bodyPr/>
          <a:lstStyle/>
          <a:p>
            <a:fld id="{92ED040E-9AFD-4B4E-9100-7224B1CE13E1}" type="datetimeFigureOut">
              <a:rPr lang="en-US" smtClean="0"/>
              <a:t>11/5/2020</a:t>
            </a:fld>
            <a:endParaRPr lang="en-US"/>
          </a:p>
        </p:txBody>
      </p:sp>
      <p:sp>
        <p:nvSpPr>
          <p:cNvPr id="5" name="Footer Placeholder 4">
            <a:extLst>
              <a:ext uri="{FF2B5EF4-FFF2-40B4-BE49-F238E27FC236}">
                <a16:creationId xmlns:a16="http://schemas.microsoft.com/office/drawing/2014/main" id="{AC023229-5D55-4CAB-A16C-F3E9434804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838BCE-85D5-4426-A2CB-1A61A49F795B}"/>
              </a:ext>
            </a:extLst>
          </p:cNvPr>
          <p:cNvSpPr>
            <a:spLocks noGrp="1"/>
          </p:cNvSpPr>
          <p:nvPr>
            <p:ph type="sldNum" sz="quarter" idx="12"/>
          </p:nvPr>
        </p:nvSpPr>
        <p:spPr/>
        <p:txBody>
          <a:bodyPr/>
          <a:lstStyle/>
          <a:p>
            <a:fld id="{32856FE7-E0E9-4EBA-A869-DADCA8253755}" type="slidenum">
              <a:rPr lang="en-US" smtClean="0"/>
              <a:t>‹#›</a:t>
            </a:fld>
            <a:endParaRPr lang="en-US"/>
          </a:p>
        </p:txBody>
      </p:sp>
    </p:spTree>
    <p:extLst>
      <p:ext uri="{BB962C8B-B14F-4D97-AF65-F5344CB8AC3E}">
        <p14:creationId xmlns:p14="http://schemas.microsoft.com/office/powerpoint/2010/main" val="2629105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9C724-9CC1-45DE-9BED-BB2A6918CB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216189-3028-4380-829D-F366A0A081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E1697C-F2FC-45AF-A338-3EF2EB085BD0}"/>
              </a:ext>
            </a:extLst>
          </p:cNvPr>
          <p:cNvSpPr>
            <a:spLocks noGrp="1"/>
          </p:cNvSpPr>
          <p:nvPr>
            <p:ph type="dt" sz="half" idx="10"/>
          </p:nvPr>
        </p:nvSpPr>
        <p:spPr/>
        <p:txBody>
          <a:bodyPr/>
          <a:lstStyle/>
          <a:p>
            <a:fld id="{92ED040E-9AFD-4B4E-9100-7224B1CE13E1}" type="datetimeFigureOut">
              <a:rPr lang="en-US" smtClean="0"/>
              <a:t>11/5/2020</a:t>
            </a:fld>
            <a:endParaRPr lang="en-US"/>
          </a:p>
        </p:txBody>
      </p:sp>
      <p:sp>
        <p:nvSpPr>
          <p:cNvPr id="5" name="Footer Placeholder 4">
            <a:extLst>
              <a:ext uri="{FF2B5EF4-FFF2-40B4-BE49-F238E27FC236}">
                <a16:creationId xmlns:a16="http://schemas.microsoft.com/office/drawing/2014/main" id="{2905D736-C64F-47A5-83FC-BDBFAAFBC6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086F66-1117-4DE6-AD97-F228D9D18447}"/>
              </a:ext>
            </a:extLst>
          </p:cNvPr>
          <p:cNvSpPr>
            <a:spLocks noGrp="1"/>
          </p:cNvSpPr>
          <p:nvPr>
            <p:ph type="sldNum" sz="quarter" idx="12"/>
          </p:nvPr>
        </p:nvSpPr>
        <p:spPr/>
        <p:txBody>
          <a:bodyPr/>
          <a:lstStyle/>
          <a:p>
            <a:fld id="{32856FE7-E0E9-4EBA-A869-DADCA8253755}" type="slidenum">
              <a:rPr lang="en-US" smtClean="0"/>
              <a:t>‹#›</a:t>
            </a:fld>
            <a:endParaRPr lang="en-US"/>
          </a:p>
        </p:txBody>
      </p:sp>
    </p:spTree>
    <p:extLst>
      <p:ext uri="{BB962C8B-B14F-4D97-AF65-F5344CB8AC3E}">
        <p14:creationId xmlns:p14="http://schemas.microsoft.com/office/powerpoint/2010/main" val="2218918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3DE9E-1781-4B3A-A3A9-679B75895A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ED4BD4-3429-4E6E-B001-A6C608A493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8E55D1A-58FC-40A9-AFA9-A5BB9369AF42}"/>
              </a:ext>
            </a:extLst>
          </p:cNvPr>
          <p:cNvSpPr>
            <a:spLocks noGrp="1"/>
          </p:cNvSpPr>
          <p:nvPr>
            <p:ph type="dt" sz="half" idx="10"/>
          </p:nvPr>
        </p:nvSpPr>
        <p:spPr/>
        <p:txBody>
          <a:bodyPr/>
          <a:lstStyle/>
          <a:p>
            <a:fld id="{92ED040E-9AFD-4B4E-9100-7224B1CE13E1}" type="datetimeFigureOut">
              <a:rPr lang="en-US" smtClean="0"/>
              <a:t>11/5/2020</a:t>
            </a:fld>
            <a:endParaRPr lang="en-US"/>
          </a:p>
        </p:txBody>
      </p:sp>
      <p:sp>
        <p:nvSpPr>
          <p:cNvPr id="5" name="Footer Placeholder 4">
            <a:extLst>
              <a:ext uri="{FF2B5EF4-FFF2-40B4-BE49-F238E27FC236}">
                <a16:creationId xmlns:a16="http://schemas.microsoft.com/office/drawing/2014/main" id="{EA3AB579-EF3D-4F27-B6BC-A6DD174165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C3CABC-9730-44CE-B917-B3C5F518AB79}"/>
              </a:ext>
            </a:extLst>
          </p:cNvPr>
          <p:cNvSpPr>
            <a:spLocks noGrp="1"/>
          </p:cNvSpPr>
          <p:nvPr>
            <p:ph type="sldNum" sz="quarter" idx="12"/>
          </p:nvPr>
        </p:nvSpPr>
        <p:spPr/>
        <p:txBody>
          <a:bodyPr/>
          <a:lstStyle/>
          <a:p>
            <a:fld id="{32856FE7-E0E9-4EBA-A869-DADCA8253755}" type="slidenum">
              <a:rPr lang="en-US" smtClean="0"/>
              <a:t>‹#›</a:t>
            </a:fld>
            <a:endParaRPr lang="en-US"/>
          </a:p>
        </p:txBody>
      </p:sp>
    </p:spTree>
    <p:extLst>
      <p:ext uri="{BB962C8B-B14F-4D97-AF65-F5344CB8AC3E}">
        <p14:creationId xmlns:p14="http://schemas.microsoft.com/office/powerpoint/2010/main" val="1955581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73E91-C946-4CD4-947A-6412CD751E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A1667B-203B-4263-98BE-D43FC876BA1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EC1F74-D2DF-4A34-A754-F14B6DE50F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A70834A-3751-4938-828D-A9B10077E5B6}"/>
              </a:ext>
            </a:extLst>
          </p:cNvPr>
          <p:cNvSpPr>
            <a:spLocks noGrp="1"/>
          </p:cNvSpPr>
          <p:nvPr>
            <p:ph type="dt" sz="half" idx="10"/>
          </p:nvPr>
        </p:nvSpPr>
        <p:spPr/>
        <p:txBody>
          <a:bodyPr/>
          <a:lstStyle/>
          <a:p>
            <a:fld id="{92ED040E-9AFD-4B4E-9100-7224B1CE13E1}" type="datetimeFigureOut">
              <a:rPr lang="en-US" smtClean="0"/>
              <a:t>11/5/2020</a:t>
            </a:fld>
            <a:endParaRPr lang="en-US"/>
          </a:p>
        </p:txBody>
      </p:sp>
      <p:sp>
        <p:nvSpPr>
          <p:cNvPr id="6" name="Footer Placeholder 5">
            <a:extLst>
              <a:ext uri="{FF2B5EF4-FFF2-40B4-BE49-F238E27FC236}">
                <a16:creationId xmlns:a16="http://schemas.microsoft.com/office/drawing/2014/main" id="{9B4F8121-A8CA-44AE-9D23-FA4FF089FD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C93777-0607-4241-9E88-27B15F53B378}"/>
              </a:ext>
            </a:extLst>
          </p:cNvPr>
          <p:cNvSpPr>
            <a:spLocks noGrp="1"/>
          </p:cNvSpPr>
          <p:nvPr>
            <p:ph type="sldNum" sz="quarter" idx="12"/>
          </p:nvPr>
        </p:nvSpPr>
        <p:spPr/>
        <p:txBody>
          <a:bodyPr/>
          <a:lstStyle/>
          <a:p>
            <a:fld id="{32856FE7-E0E9-4EBA-A869-DADCA8253755}" type="slidenum">
              <a:rPr lang="en-US" smtClean="0"/>
              <a:t>‹#›</a:t>
            </a:fld>
            <a:endParaRPr lang="en-US"/>
          </a:p>
        </p:txBody>
      </p:sp>
    </p:spTree>
    <p:extLst>
      <p:ext uri="{BB962C8B-B14F-4D97-AF65-F5344CB8AC3E}">
        <p14:creationId xmlns:p14="http://schemas.microsoft.com/office/powerpoint/2010/main" val="11651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B60CB-3B55-4B4C-A5D8-7369D85B208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A2A92E1-B6B6-4D13-BF28-8AE3BD22E5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C7449F-8FCB-466D-9AD1-F8C9244093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032B13-EA33-4680-8890-01A2A41A91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AAF73A-1F3B-4EA5-AE38-8BCAF6B372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27DA4CD-A120-4C8F-A445-138FA280B086}"/>
              </a:ext>
            </a:extLst>
          </p:cNvPr>
          <p:cNvSpPr>
            <a:spLocks noGrp="1"/>
          </p:cNvSpPr>
          <p:nvPr>
            <p:ph type="dt" sz="half" idx="10"/>
          </p:nvPr>
        </p:nvSpPr>
        <p:spPr/>
        <p:txBody>
          <a:bodyPr/>
          <a:lstStyle/>
          <a:p>
            <a:fld id="{92ED040E-9AFD-4B4E-9100-7224B1CE13E1}" type="datetimeFigureOut">
              <a:rPr lang="en-US" smtClean="0"/>
              <a:t>11/5/2020</a:t>
            </a:fld>
            <a:endParaRPr lang="en-US"/>
          </a:p>
        </p:txBody>
      </p:sp>
      <p:sp>
        <p:nvSpPr>
          <p:cNvPr id="8" name="Footer Placeholder 7">
            <a:extLst>
              <a:ext uri="{FF2B5EF4-FFF2-40B4-BE49-F238E27FC236}">
                <a16:creationId xmlns:a16="http://schemas.microsoft.com/office/drawing/2014/main" id="{A887F0FB-A6D8-46E0-8574-F17E4E2D64D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D7A954D-279F-46CF-952E-15DE47118C27}"/>
              </a:ext>
            </a:extLst>
          </p:cNvPr>
          <p:cNvSpPr>
            <a:spLocks noGrp="1"/>
          </p:cNvSpPr>
          <p:nvPr>
            <p:ph type="sldNum" sz="quarter" idx="12"/>
          </p:nvPr>
        </p:nvSpPr>
        <p:spPr/>
        <p:txBody>
          <a:bodyPr/>
          <a:lstStyle/>
          <a:p>
            <a:fld id="{32856FE7-E0E9-4EBA-A869-DADCA8253755}" type="slidenum">
              <a:rPr lang="en-US" smtClean="0"/>
              <a:t>‹#›</a:t>
            </a:fld>
            <a:endParaRPr lang="en-US"/>
          </a:p>
        </p:txBody>
      </p:sp>
    </p:spTree>
    <p:extLst>
      <p:ext uri="{BB962C8B-B14F-4D97-AF65-F5344CB8AC3E}">
        <p14:creationId xmlns:p14="http://schemas.microsoft.com/office/powerpoint/2010/main" val="1766429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A7943-5816-497C-B1C7-99C5FCD1D6F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79FB78E-7AF7-4DA7-95EA-139A1E92301F}"/>
              </a:ext>
            </a:extLst>
          </p:cNvPr>
          <p:cNvSpPr>
            <a:spLocks noGrp="1"/>
          </p:cNvSpPr>
          <p:nvPr>
            <p:ph type="dt" sz="half" idx="10"/>
          </p:nvPr>
        </p:nvSpPr>
        <p:spPr/>
        <p:txBody>
          <a:bodyPr/>
          <a:lstStyle/>
          <a:p>
            <a:fld id="{92ED040E-9AFD-4B4E-9100-7224B1CE13E1}" type="datetimeFigureOut">
              <a:rPr lang="en-US" smtClean="0"/>
              <a:t>11/5/2020</a:t>
            </a:fld>
            <a:endParaRPr lang="en-US"/>
          </a:p>
        </p:txBody>
      </p:sp>
      <p:sp>
        <p:nvSpPr>
          <p:cNvPr id="4" name="Footer Placeholder 3">
            <a:extLst>
              <a:ext uri="{FF2B5EF4-FFF2-40B4-BE49-F238E27FC236}">
                <a16:creationId xmlns:a16="http://schemas.microsoft.com/office/drawing/2014/main" id="{4412105A-9505-4F1F-8DBE-A69FD1E5907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81FFD6F-094E-4526-AA32-797871C6FE56}"/>
              </a:ext>
            </a:extLst>
          </p:cNvPr>
          <p:cNvSpPr>
            <a:spLocks noGrp="1"/>
          </p:cNvSpPr>
          <p:nvPr>
            <p:ph type="sldNum" sz="quarter" idx="12"/>
          </p:nvPr>
        </p:nvSpPr>
        <p:spPr/>
        <p:txBody>
          <a:bodyPr/>
          <a:lstStyle/>
          <a:p>
            <a:fld id="{32856FE7-E0E9-4EBA-A869-DADCA8253755}" type="slidenum">
              <a:rPr lang="en-US" smtClean="0"/>
              <a:t>‹#›</a:t>
            </a:fld>
            <a:endParaRPr lang="en-US"/>
          </a:p>
        </p:txBody>
      </p:sp>
    </p:spTree>
    <p:extLst>
      <p:ext uri="{BB962C8B-B14F-4D97-AF65-F5344CB8AC3E}">
        <p14:creationId xmlns:p14="http://schemas.microsoft.com/office/powerpoint/2010/main" val="3958903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9B8E10-700A-4BEB-B610-6F1F307D892A}"/>
              </a:ext>
            </a:extLst>
          </p:cNvPr>
          <p:cNvSpPr>
            <a:spLocks noGrp="1"/>
          </p:cNvSpPr>
          <p:nvPr>
            <p:ph type="dt" sz="half" idx="10"/>
          </p:nvPr>
        </p:nvSpPr>
        <p:spPr/>
        <p:txBody>
          <a:bodyPr/>
          <a:lstStyle/>
          <a:p>
            <a:fld id="{92ED040E-9AFD-4B4E-9100-7224B1CE13E1}" type="datetimeFigureOut">
              <a:rPr lang="en-US" smtClean="0"/>
              <a:t>11/5/2020</a:t>
            </a:fld>
            <a:endParaRPr lang="en-US"/>
          </a:p>
        </p:txBody>
      </p:sp>
      <p:sp>
        <p:nvSpPr>
          <p:cNvPr id="3" name="Footer Placeholder 2">
            <a:extLst>
              <a:ext uri="{FF2B5EF4-FFF2-40B4-BE49-F238E27FC236}">
                <a16:creationId xmlns:a16="http://schemas.microsoft.com/office/drawing/2014/main" id="{E2A8A268-3067-4FAE-B34B-0B702F5BF4D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585206-D3A1-4CD5-9087-E1F2F73EC968}"/>
              </a:ext>
            </a:extLst>
          </p:cNvPr>
          <p:cNvSpPr>
            <a:spLocks noGrp="1"/>
          </p:cNvSpPr>
          <p:nvPr>
            <p:ph type="sldNum" sz="quarter" idx="12"/>
          </p:nvPr>
        </p:nvSpPr>
        <p:spPr/>
        <p:txBody>
          <a:bodyPr/>
          <a:lstStyle/>
          <a:p>
            <a:fld id="{32856FE7-E0E9-4EBA-A869-DADCA8253755}" type="slidenum">
              <a:rPr lang="en-US" smtClean="0"/>
              <a:t>‹#›</a:t>
            </a:fld>
            <a:endParaRPr lang="en-US"/>
          </a:p>
        </p:txBody>
      </p:sp>
    </p:spTree>
    <p:extLst>
      <p:ext uri="{BB962C8B-B14F-4D97-AF65-F5344CB8AC3E}">
        <p14:creationId xmlns:p14="http://schemas.microsoft.com/office/powerpoint/2010/main" val="708767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FDC1A-3788-44B5-AF9E-3231ECBE4E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AE50D9B-B072-46CD-8A02-CDCBD5CBC6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38C3A8-CC2E-4A0D-A748-62E49CC81C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E8915B-46BA-4548-93D8-B80CDCE254DD}"/>
              </a:ext>
            </a:extLst>
          </p:cNvPr>
          <p:cNvSpPr>
            <a:spLocks noGrp="1"/>
          </p:cNvSpPr>
          <p:nvPr>
            <p:ph type="dt" sz="half" idx="10"/>
          </p:nvPr>
        </p:nvSpPr>
        <p:spPr/>
        <p:txBody>
          <a:bodyPr/>
          <a:lstStyle/>
          <a:p>
            <a:fld id="{92ED040E-9AFD-4B4E-9100-7224B1CE13E1}" type="datetimeFigureOut">
              <a:rPr lang="en-US" smtClean="0"/>
              <a:t>11/5/2020</a:t>
            </a:fld>
            <a:endParaRPr lang="en-US"/>
          </a:p>
        </p:txBody>
      </p:sp>
      <p:sp>
        <p:nvSpPr>
          <p:cNvPr id="6" name="Footer Placeholder 5">
            <a:extLst>
              <a:ext uri="{FF2B5EF4-FFF2-40B4-BE49-F238E27FC236}">
                <a16:creationId xmlns:a16="http://schemas.microsoft.com/office/drawing/2014/main" id="{AE52963F-1C41-4470-B3B7-AC31E5A7BD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CB4D27-7400-44B0-9615-BC801914666F}"/>
              </a:ext>
            </a:extLst>
          </p:cNvPr>
          <p:cNvSpPr>
            <a:spLocks noGrp="1"/>
          </p:cNvSpPr>
          <p:nvPr>
            <p:ph type="sldNum" sz="quarter" idx="12"/>
          </p:nvPr>
        </p:nvSpPr>
        <p:spPr/>
        <p:txBody>
          <a:bodyPr/>
          <a:lstStyle/>
          <a:p>
            <a:fld id="{32856FE7-E0E9-4EBA-A869-DADCA8253755}" type="slidenum">
              <a:rPr lang="en-US" smtClean="0"/>
              <a:t>‹#›</a:t>
            </a:fld>
            <a:endParaRPr lang="en-US"/>
          </a:p>
        </p:txBody>
      </p:sp>
    </p:spTree>
    <p:extLst>
      <p:ext uri="{BB962C8B-B14F-4D97-AF65-F5344CB8AC3E}">
        <p14:creationId xmlns:p14="http://schemas.microsoft.com/office/powerpoint/2010/main" val="1811295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7FE08-3BA3-4C0E-8C3A-F2E9722DD9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7B2582-48F8-4867-882C-385BD4B01D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76794CA-F56D-463C-ABB4-B5D8E7B5F4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7DCE4B-6886-4B09-B825-28243EC2E0A2}"/>
              </a:ext>
            </a:extLst>
          </p:cNvPr>
          <p:cNvSpPr>
            <a:spLocks noGrp="1"/>
          </p:cNvSpPr>
          <p:nvPr>
            <p:ph type="dt" sz="half" idx="10"/>
          </p:nvPr>
        </p:nvSpPr>
        <p:spPr/>
        <p:txBody>
          <a:bodyPr/>
          <a:lstStyle/>
          <a:p>
            <a:fld id="{92ED040E-9AFD-4B4E-9100-7224B1CE13E1}" type="datetimeFigureOut">
              <a:rPr lang="en-US" smtClean="0"/>
              <a:t>11/5/2020</a:t>
            </a:fld>
            <a:endParaRPr lang="en-US"/>
          </a:p>
        </p:txBody>
      </p:sp>
      <p:sp>
        <p:nvSpPr>
          <p:cNvPr id="6" name="Footer Placeholder 5">
            <a:extLst>
              <a:ext uri="{FF2B5EF4-FFF2-40B4-BE49-F238E27FC236}">
                <a16:creationId xmlns:a16="http://schemas.microsoft.com/office/drawing/2014/main" id="{F497F3DB-4816-4C65-BA31-0D8EA4F2E7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3C9D2-D0FE-45D5-A31C-FD7A23ACB699}"/>
              </a:ext>
            </a:extLst>
          </p:cNvPr>
          <p:cNvSpPr>
            <a:spLocks noGrp="1"/>
          </p:cNvSpPr>
          <p:nvPr>
            <p:ph type="sldNum" sz="quarter" idx="12"/>
          </p:nvPr>
        </p:nvSpPr>
        <p:spPr/>
        <p:txBody>
          <a:bodyPr/>
          <a:lstStyle/>
          <a:p>
            <a:fld id="{32856FE7-E0E9-4EBA-A869-DADCA8253755}" type="slidenum">
              <a:rPr lang="en-US" smtClean="0"/>
              <a:t>‹#›</a:t>
            </a:fld>
            <a:endParaRPr lang="en-US"/>
          </a:p>
        </p:txBody>
      </p:sp>
    </p:spTree>
    <p:extLst>
      <p:ext uri="{BB962C8B-B14F-4D97-AF65-F5344CB8AC3E}">
        <p14:creationId xmlns:p14="http://schemas.microsoft.com/office/powerpoint/2010/main" val="1807677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0B189A-A9EA-4332-B22B-8EBCAACD34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7B9F7AC-9409-4D21-BB2B-11B919854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8AF4B3-5933-4A46-8288-745A5B7553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ED040E-9AFD-4B4E-9100-7224B1CE13E1}" type="datetimeFigureOut">
              <a:rPr lang="en-US" smtClean="0"/>
              <a:t>11/5/2020</a:t>
            </a:fld>
            <a:endParaRPr lang="en-US"/>
          </a:p>
        </p:txBody>
      </p:sp>
      <p:sp>
        <p:nvSpPr>
          <p:cNvPr id="5" name="Footer Placeholder 4">
            <a:extLst>
              <a:ext uri="{FF2B5EF4-FFF2-40B4-BE49-F238E27FC236}">
                <a16:creationId xmlns:a16="http://schemas.microsoft.com/office/drawing/2014/main" id="{7962B58B-D9F8-45BC-B41C-144D570B7E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54FD54F-96F3-417B-9698-8E74DC79FA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856FE7-E0E9-4EBA-A869-DADCA8253755}" type="slidenum">
              <a:rPr lang="en-US" smtClean="0"/>
              <a:t>‹#›</a:t>
            </a:fld>
            <a:endParaRPr lang="en-US"/>
          </a:p>
        </p:txBody>
      </p:sp>
    </p:spTree>
    <p:extLst>
      <p:ext uri="{BB962C8B-B14F-4D97-AF65-F5344CB8AC3E}">
        <p14:creationId xmlns:p14="http://schemas.microsoft.com/office/powerpoint/2010/main" val="1773387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7bemy.oktaviany@unpak.ac.id1"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mailto:ema.nillafita@gmail.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 Id="rId9"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4FB0E47-B491-485B-AE6D-7D35A301D8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705" y="0"/>
            <a:ext cx="11814590" cy="6858000"/>
          </a:xfrm>
          <a:prstGeom prst="rect">
            <a:avLst/>
          </a:prstGeom>
        </p:spPr>
      </p:pic>
      <p:sp>
        <p:nvSpPr>
          <p:cNvPr id="2" name="Title 1">
            <a:extLst>
              <a:ext uri="{FF2B5EF4-FFF2-40B4-BE49-F238E27FC236}">
                <a16:creationId xmlns:a16="http://schemas.microsoft.com/office/drawing/2014/main" id="{DCE70048-B7AD-4C61-AC23-3C7459594E7A}"/>
              </a:ext>
            </a:extLst>
          </p:cNvPr>
          <p:cNvSpPr>
            <a:spLocks noGrp="1"/>
          </p:cNvSpPr>
          <p:nvPr>
            <p:ph type="ctrTitle"/>
          </p:nvPr>
        </p:nvSpPr>
        <p:spPr>
          <a:xfrm>
            <a:off x="1524000" y="2340430"/>
            <a:ext cx="9144000" cy="2149684"/>
          </a:xfrm>
        </p:spPr>
        <p:txBody>
          <a:bodyPr>
            <a:normAutofit/>
          </a:bodyPr>
          <a:lstStyle/>
          <a:p>
            <a:r>
              <a:rPr lang="sk-SK" sz="3600" b="1" dirty="0">
                <a:solidFill>
                  <a:schemeClr val="bg1"/>
                </a:solidFill>
                <a:effectLst/>
                <a:latin typeface="Times New Roman" panose="02020603050405020304" pitchFamily="18" charset="0"/>
                <a:ea typeface="Times" panose="02020603050405020304" pitchFamily="18" charset="0"/>
              </a:rPr>
              <a:t>Adjustment of Antidiabetic Doses Based on Creatinine Clearance and Its Relation with Glycemic Control in Type 2 DM Patients with Chronic Kidney Disease</a:t>
            </a:r>
            <a:endParaRPr lang="en-US" sz="8800" dirty="0">
              <a:solidFill>
                <a:schemeClr val="bg1"/>
              </a:solidFill>
            </a:endParaRPr>
          </a:p>
        </p:txBody>
      </p:sp>
      <p:sp>
        <p:nvSpPr>
          <p:cNvPr id="3" name="Subtitle 2">
            <a:extLst>
              <a:ext uri="{FF2B5EF4-FFF2-40B4-BE49-F238E27FC236}">
                <a16:creationId xmlns:a16="http://schemas.microsoft.com/office/drawing/2014/main" id="{6CE99EB6-BF60-4F73-BCF2-1F7D36CEC807}"/>
              </a:ext>
            </a:extLst>
          </p:cNvPr>
          <p:cNvSpPr>
            <a:spLocks noGrp="1"/>
          </p:cNvSpPr>
          <p:nvPr>
            <p:ph type="subTitle" idx="1"/>
          </p:nvPr>
        </p:nvSpPr>
        <p:spPr>
          <a:xfrm>
            <a:off x="1524000" y="4614592"/>
            <a:ext cx="9144000" cy="1655762"/>
          </a:xfrm>
        </p:spPr>
        <p:txBody>
          <a:bodyPr>
            <a:normAutofit fontScale="92500" lnSpcReduction="10000"/>
          </a:bodyPr>
          <a:lstStyle/>
          <a:p>
            <a:pPr marL="0" marR="0" indent="144145" algn="ctr">
              <a:lnSpc>
                <a:spcPct val="107000"/>
              </a:lnSpc>
              <a:spcBef>
                <a:spcPts val="0"/>
              </a:spcBef>
              <a:spcAft>
                <a:spcPts val="0"/>
              </a:spcAft>
            </a:pPr>
            <a:r>
              <a:rPr lang="sk-SK" sz="1800" dirty="0">
                <a:solidFill>
                  <a:schemeClr val="bg1"/>
                </a:solidFill>
                <a:effectLst/>
                <a:latin typeface="Times New Roman" panose="02020603050405020304" pitchFamily="18" charset="0"/>
                <a:ea typeface="Times" panose="02020603050405020304" pitchFamily="18" charset="0"/>
                <a:cs typeface="Times New Roman" panose="02020603050405020304" pitchFamily="18" charset="0"/>
              </a:rPr>
              <a:t>Emy Oktaviani</a:t>
            </a:r>
            <a:r>
              <a:rPr lang="sk-SK" sz="1800" baseline="30000" dirty="0">
                <a:solidFill>
                  <a:schemeClr val="bg1"/>
                </a:solidFill>
                <a:effectLst/>
                <a:latin typeface="Times New Roman" panose="02020603050405020304" pitchFamily="18" charset="0"/>
                <a:ea typeface="Times" panose="02020603050405020304" pitchFamily="18" charset="0"/>
                <a:cs typeface="Times New Roman" panose="02020603050405020304" pitchFamily="18" charset="0"/>
              </a:rPr>
              <a:t>1</a:t>
            </a:r>
            <a:r>
              <a:rPr lang="sk-SK" sz="1800" dirty="0">
                <a:solidFill>
                  <a:schemeClr val="bg1"/>
                </a:solidFill>
                <a:effectLst/>
                <a:latin typeface="Times New Roman" panose="02020603050405020304" pitchFamily="18" charset="0"/>
                <a:ea typeface="Times" panose="02020603050405020304" pitchFamily="18" charset="0"/>
                <a:cs typeface="Times New Roman" panose="02020603050405020304" pitchFamily="18" charset="0"/>
              </a:rPr>
              <a:t>, Ema Nillafita Putri Kusuma</a:t>
            </a:r>
            <a:r>
              <a:rPr lang="sk-SK" sz="1800" baseline="30000" dirty="0">
                <a:solidFill>
                  <a:schemeClr val="bg1"/>
                </a:solidFill>
                <a:effectLst/>
                <a:latin typeface="Times New Roman" panose="02020603050405020304" pitchFamily="18" charset="0"/>
                <a:ea typeface="Times" panose="02020603050405020304" pitchFamily="18" charset="0"/>
                <a:cs typeface="Times New Roman" panose="02020603050405020304" pitchFamily="18" charset="0"/>
              </a:rPr>
              <a:t>1</a:t>
            </a:r>
            <a:r>
              <a:rPr lang="sk-SK" sz="1800" dirty="0">
                <a:solidFill>
                  <a:schemeClr val="bg1"/>
                </a:solidFill>
                <a:effectLst/>
                <a:latin typeface="Times New Roman" panose="02020603050405020304" pitchFamily="18" charset="0"/>
                <a:ea typeface="Times" panose="02020603050405020304" pitchFamily="18" charset="0"/>
                <a:cs typeface="Times New Roman" panose="02020603050405020304" pitchFamily="18" charset="0"/>
              </a:rPr>
              <a:t>, Astri Fitrilia</a:t>
            </a:r>
            <a:r>
              <a:rPr lang="sk-SK" sz="1800" baseline="30000" dirty="0">
                <a:solidFill>
                  <a:schemeClr val="bg1"/>
                </a:solidFill>
                <a:effectLst/>
                <a:latin typeface="Times New Roman" panose="02020603050405020304" pitchFamily="18" charset="0"/>
                <a:ea typeface="Times" panose="02020603050405020304" pitchFamily="18" charset="0"/>
                <a:cs typeface="Times New Roman" panose="02020603050405020304" pitchFamily="18" charset="0"/>
              </a:rPr>
              <a:t>2</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sk-SK" sz="1800" u="sng" dirty="0">
                <a:solidFill>
                  <a:schemeClr val="bg1"/>
                </a:solidFill>
                <a:effectLst/>
                <a:latin typeface="Times New Roman" panose="02020603050405020304" pitchFamily="18" charset="0"/>
                <a:ea typeface="Times"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{emy.oktaviany@unpak.ac.id</a:t>
            </a:r>
            <a:r>
              <a:rPr lang="sk-SK" sz="1800" u="sng" baseline="30000" dirty="0">
                <a:solidFill>
                  <a:schemeClr val="bg1"/>
                </a:solidFill>
                <a:effectLst/>
                <a:latin typeface="Times New Roman" panose="02020603050405020304" pitchFamily="18" charset="0"/>
                <a:ea typeface="Times"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1</a:t>
            </a:r>
            <a:r>
              <a:rPr lang="sk-SK" sz="1800" baseline="30000" dirty="0">
                <a:solidFill>
                  <a:schemeClr val="bg1"/>
                </a:solidFill>
                <a:effectLst/>
                <a:latin typeface="Times New Roman" panose="02020603050405020304" pitchFamily="18" charset="0"/>
                <a:ea typeface="Times" panose="02020603050405020304" pitchFamily="18" charset="0"/>
                <a:cs typeface="Times New Roman" panose="02020603050405020304" pitchFamily="18" charset="0"/>
              </a:rPr>
              <a:t> </a:t>
            </a:r>
            <a:r>
              <a:rPr lang="sk-SK" sz="1800" dirty="0">
                <a:solidFill>
                  <a:schemeClr val="bg1"/>
                </a:solidFill>
                <a:effectLst/>
                <a:latin typeface="Times New Roman" panose="02020603050405020304" pitchFamily="18" charset="0"/>
                <a:ea typeface="Times" panose="02020603050405020304" pitchFamily="18" charset="0"/>
                <a:cs typeface="Times New Roman" panose="02020603050405020304" pitchFamily="18" charset="0"/>
              </a:rPr>
              <a:t>, </a:t>
            </a:r>
            <a:r>
              <a:rPr lang="sk-SK" sz="1800" u="sng" dirty="0">
                <a:solidFill>
                  <a:schemeClr val="bg1"/>
                </a:solidFill>
                <a:effectLst/>
                <a:latin typeface="Times New Roman" panose="02020603050405020304" pitchFamily="18" charset="0"/>
                <a:ea typeface="Times"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ema.nillafita@gmail.com</a:t>
            </a:r>
            <a:r>
              <a:rPr lang="sk-SK" sz="1800" u="sng" baseline="30000" dirty="0">
                <a:solidFill>
                  <a:schemeClr val="bg1"/>
                </a:solidFill>
                <a:effectLst/>
                <a:latin typeface="Times New Roman" panose="02020603050405020304" pitchFamily="18" charset="0"/>
                <a:ea typeface="Times" panose="02020603050405020304" pitchFamily="18" charset="0"/>
                <a:cs typeface="Times New Roman" panose="02020603050405020304" pitchFamily="18" charset="0"/>
              </a:rPr>
              <a:t>1</a:t>
            </a:r>
            <a:r>
              <a:rPr lang="sk-SK" sz="1800" dirty="0">
                <a:solidFill>
                  <a:schemeClr val="bg1"/>
                </a:solidFill>
                <a:effectLst/>
                <a:latin typeface="Times New Roman" panose="02020603050405020304" pitchFamily="18" charset="0"/>
                <a:ea typeface="Times" panose="02020603050405020304" pitchFamily="18" charset="0"/>
                <a:cs typeface="Times New Roman" panose="02020603050405020304" pitchFamily="18" charset="0"/>
              </a:rPr>
              <a:t>, astrifitrilia966@gmail.com</a:t>
            </a:r>
            <a:r>
              <a:rPr lang="sk-SK" sz="1800" baseline="30000" dirty="0">
                <a:solidFill>
                  <a:schemeClr val="bg1"/>
                </a:solidFill>
                <a:effectLst/>
                <a:latin typeface="Times New Roman" panose="02020603050405020304" pitchFamily="18" charset="0"/>
                <a:ea typeface="Times" panose="02020603050405020304" pitchFamily="18" charset="0"/>
                <a:cs typeface="Times New Roman" panose="02020603050405020304" pitchFamily="18" charset="0"/>
              </a:rPr>
              <a:t>2</a:t>
            </a:r>
            <a:r>
              <a:rPr lang="sk-SK" sz="1800" dirty="0">
                <a:solidFill>
                  <a:schemeClr val="bg1"/>
                </a:solidFill>
                <a:effectLst/>
                <a:latin typeface="Times New Roman" panose="02020603050405020304" pitchFamily="18" charset="0"/>
                <a:ea typeface="Times" panose="02020603050405020304" pitchFamily="18" charset="0"/>
                <a:cs typeface="Times New Roman" panose="02020603050405020304" pitchFamily="18" charset="0"/>
              </a:rPr>
              <a:t>}</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144145" algn="ctr">
              <a:lnSpc>
                <a:spcPct val="107000"/>
              </a:lnSpc>
              <a:spcBef>
                <a:spcPts val="0"/>
              </a:spcBef>
              <a:spcAft>
                <a:spcPts val="0"/>
              </a:spcAft>
            </a:pPr>
            <a:r>
              <a:rPr lang="sk-SK"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144145" algn="ctr">
              <a:lnSpc>
                <a:spcPct val="107000"/>
              </a:lnSpc>
              <a:spcBef>
                <a:spcPts val="0"/>
              </a:spcBef>
              <a:spcAft>
                <a:spcPts val="0"/>
              </a:spcAft>
            </a:pPr>
            <a:r>
              <a:rPr lang="sk-SK" sz="1800" dirty="0">
                <a:solidFill>
                  <a:schemeClr val="bg1"/>
                </a:solidFill>
                <a:effectLst/>
                <a:latin typeface="Times New Roman" panose="02020603050405020304" pitchFamily="18" charset="0"/>
                <a:ea typeface="Times" panose="02020603050405020304" pitchFamily="18" charset="0"/>
                <a:cs typeface="Times New Roman" panose="02020603050405020304" pitchFamily="18" charset="0"/>
              </a:rPr>
              <a:t>Clinical Pharmacy Major, Pharmacy, Mathematic and Natural Science Faculty, Pakuan University, West Java, Indonesia</a:t>
            </a:r>
            <a:r>
              <a:rPr lang="sk-SK" sz="1800" baseline="30000" dirty="0">
                <a:solidFill>
                  <a:schemeClr val="bg1"/>
                </a:solidFill>
                <a:effectLst/>
                <a:latin typeface="Times New Roman" panose="02020603050405020304" pitchFamily="18" charset="0"/>
                <a:ea typeface="Times" panose="02020603050405020304" pitchFamily="18" charset="0"/>
                <a:cs typeface="Times New Roman" panose="02020603050405020304" pitchFamily="18" charset="0"/>
              </a:rPr>
              <a:t>1</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144145" algn="ctr">
              <a:lnSpc>
                <a:spcPct val="107000"/>
              </a:lnSpc>
              <a:spcBef>
                <a:spcPts val="0"/>
              </a:spcBef>
              <a:spcAft>
                <a:spcPts val="0"/>
              </a:spcAft>
            </a:pPr>
            <a:r>
              <a:rPr lang="sk-SK" sz="1800" dirty="0">
                <a:solidFill>
                  <a:schemeClr val="bg1"/>
                </a:solidFill>
                <a:effectLst/>
                <a:latin typeface="Times New Roman" panose="02020603050405020304" pitchFamily="18" charset="0"/>
                <a:ea typeface="Times" panose="02020603050405020304" pitchFamily="18" charset="0"/>
                <a:cs typeface="Times New Roman" panose="02020603050405020304" pitchFamily="18" charset="0"/>
              </a:rPr>
              <a:t>Pharmacy, Mathematic and Natural Science Faculty, Pakuan University, West Java, Indonesia</a:t>
            </a:r>
            <a:r>
              <a:rPr lang="sk-SK" sz="1800" baseline="30000" dirty="0">
                <a:solidFill>
                  <a:schemeClr val="bg1"/>
                </a:solidFill>
                <a:effectLst/>
                <a:latin typeface="Times New Roman" panose="02020603050405020304" pitchFamily="18" charset="0"/>
                <a:ea typeface="Times" panose="02020603050405020304" pitchFamily="18" charset="0"/>
                <a:cs typeface="Times New Roman" panose="02020603050405020304" pitchFamily="18" charset="0"/>
              </a:rPr>
              <a:t>2</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solidFill>
                <a:schemeClr val="bg1"/>
              </a:solidFill>
            </a:endParaRPr>
          </a:p>
        </p:txBody>
      </p:sp>
    </p:spTree>
    <p:extLst>
      <p:ext uri="{BB962C8B-B14F-4D97-AF65-F5344CB8AC3E}">
        <p14:creationId xmlns:p14="http://schemas.microsoft.com/office/powerpoint/2010/main" val="4184768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2EA5D71-94B9-4319-99F3-6F8AEE96D5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705" y="0"/>
            <a:ext cx="11814590" cy="6858000"/>
          </a:xfrm>
          <a:prstGeom prst="rect">
            <a:avLst/>
          </a:prstGeom>
        </p:spPr>
      </p:pic>
      <p:sp>
        <p:nvSpPr>
          <p:cNvPr id="2" name="Title 1">
            <a:extLst>
              <a:ext uri="{FF2B5EF4-FFF2-40B4-BE49-F238E27FC236}">
                <a16:creationId xmlns:a16="http://schemas.microsoft.com/office/drawing/2014/main" id="{7AEF7FB8-F4D1-412E-8169-19539352EA20}"/>
              </a:ext>
            </a:extLst>
          </p:cNvPr>
          <p:cNvSpPr>
            <a:spLocks noGrp="1"/>
          </p:cNvSpPr>
          <p:nvPr>
            <p:ph type="title"/>
          </p:nvPr>
        </p:nvSpPr>
        <p:spPr/>
        <p:txBody>
          <a:bodyPr/>
          <a:lstStyle/>
          <a:p>
            <a:r>
              <a:rPr lang="en-US" b="1" dirty="0">
                <a:solidFill>
                  <a:schemeClr val="bg1"/>
                </a:solidFill>
              </a:rPr>
              <a:t>ACKNOWLEDGMENT</a:t>
            </a:r>
          </a:p>
        </p:txBody>
      </p:sp>
      <p:sp>
        <p:nvSpPr>
          <p:cNvPr id="3" name="Content Placeholder 2">
            <a:extLst>
              <a:ext uri="{FF2B5EF4-FFF2-40B4-BE49-F238E27FC236}">
                <a16:creationId xmlns:a16="http://schemas.microsoft.com/office/drawing/2014/main" id="{87782F82-0463-4822-B30D-F7F1265C22E3}"/>
              </a:ext>
            </a:extLst>
          </p:cNvPr>
          <p:cNvSpPr>
            <a:spLocks noGrp="1"/>
          </p:cNvSpPr>
          <p:nvPr>
            <p:ph type="body" idx="1"/>
          </p:nvPr>
        </p:nvSpPr>
        <p:spPr/>
        <p:txBody>
          <a:bodyPr>
            <a:normAutofit/>
          </a:bodyPr>
          <a:lstStyle/>
          <a:p>
            <a:r>
              <a:rPr lang="en-US" dirty="0">
                <a:solidFill>
                  <a:schemeClr val="bg1"/>
                </a:solidFill>
                <a:latin typeface="Times New Roman" panose="02020603050405020304" pitchFamily="18" charset="0"/>
                <a:cs typeface="Times New Roman" panose="02020603050405020304" pitchFamily="18" charset="0"/>
              </a:rPr>
              <a:t>Thanks to </a:t>
            </a:r>
            <a:r>
              <a:rPr lang="id-ID"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Direktorat Riset dan Pengabdian Masyarakat  Kementerian  Ristek dan  Teknologi/Badan Riset dan Inovasi Nasional</a:t>
            </a:r>
            <a:r>
              <a:rPr lang="en-US"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Research and Community Service </a:t>
            </a:r>
            <a:r>
              <a:rPr lang="en-US"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Pakuan</a:t>
            </a:r>
            <a:r>
              <a:rPr lang="en-US"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University, and </a:t>
            </a:r>
            <a:r>
              <a:rPr lang="en-US"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Fatmawati</a:t>
            </a:r>
            <a:r>
              <a:rPr lang="en-US"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General </a:t>
            </a:r>
            <a:r>
              <a:rPr lang="en-US"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Hospital, Indonesia </a:t>
            </a:r>
            <a:r>
              <a:rPr lang="en-US"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for the research support.</a:t>
            </a:r>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6152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66267-7E8C-45A3-9BE3-B6CEEE090BC9}"/>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0480F9BD-14D5-40C3-8ED4-B4A562DF77E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471190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4B374C6-08F9-420E-9D03-85C17906DA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705" y="0"/>
            <a:ext cx="11814590" cy="6858000"/>
          </a:xfrm>
          <a:prstGeom prst="rect">
            <a:avLst/>
          </a:prstGeom>
        </p:spPr>
      </p:pic>
      <p:sp>
        <p:nvSpPr>
          <p:cNvPr id="2" name="Title 1">
            <a:extLst>
              <a:ext uri="{FF2B5EF4-FFF2-40B4-BE49-F238E27FC236}">
                <a16:creationId xmlns:a16="http://schemas.microsoft.com/office/drawing/2014/main" id="{88493D52-6166-4A5D-AC4F-B52B663E7E01}"/>
              </a:ext>
            </a:extLst>
          </p:cNvPr>
          <p:cNvSpPr>
            <a:spLocks noGrp="1"/>
          </p:cNvSpPr>
          <p:nvPr>
            <p:ph type="title"/>
          </p:nvPr>
        </p:nvSpPr>
        <p:spPr/>
        <p:txBody>
          <a:bodyPr/>
          <a:lstStyle/>
          <a:p>
            <a:r>
              <a:rPr lang="en-US" b="1" dirty="0">
                <a:solidFill>
                  <a:schemeClr val="bg1"/>
                </a:solidFill>
              </a:rPr>
              <a:t>INTRODUCTION</a:t>
            </a:r>
          </a:p>
        </p:txBody>
      </p:sp>
      <p:graphicFrame>
        <p:nvGraphicFramePr>
          <p:cNvPr id="6" name="Content Placeholder 5">
            <a:extLst>
              <a:ext uri="{FF2B5EF4-FFF2-40B4-BE49-F238E27FC236}">
                <a16:creationId xmlns:a16="http://schemas.microsoft.com/office/drawing/2014/main" id="{F606A78C-C013-4003-A17D-CEA57C5EA906}"/>
              </a:ext>
            </a:extLst>
          </p:cNvPr>
          <p:cNvGraphicFramePr>
            <a:graphicFrameLocks noGrp="1"/>
          </p:cNvGraphicFramePr>
          <p:nvPr>
            <p:ph idx="1"/>
            <p:extLst>
              <p:ext uri="{D42A27DB-BD31-4B8C-83A1-F6EECF244321}">
                <p14:modId xmlns:p14="http://schemas.microsoft.com/office/powerpoint/2010/main" val="2802031124"/>
              </p:ext>
            </p:extLst>
          </p:nvPr>
        </p:nvGraphicFramePr>
        <p:xfrm>
          <a:off x="838200" y="1825625"/>
          <a:ext cx="10515600" cy="4834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89703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73B0C68-387A-48F7-BF9D-87172C438A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705" y="0"/>
            <a:ext cx="11814590" cy="6858000"/>
          </a:xfrm>
          <a:prstGeom prst="rect">
            <a:avLst/>
          </a:prstGeom>
        </p:spPr>
      </p:pic>
      <p:sp>
        <p:nvSpPr>
          <p:cNvPr id="2" name="Title 1">
            <a:extLst>
              <a:ext uri="{FF2B5EF4-FFF2-40B4-BE49-F238E27FC236}">
                <a16:creationId xmlns:a16="http://schemas.microsoft.com/office/drawing/2014/main" id="{CF4CF420-326F-4060-8BDA-D9E38CF46B25}"/>
              </a:ext>
            </a:extLst>
          </p:cNvPr>
          <p:cNvSpPr>
            <a:spLocks noGrp="1"/>
          </p:cNvSpPr>
          <p:nvPr>
            <p:ph type="title"/>
          </p:nvPr>
        </p:nvSpPr>
        <p:spPr>
          <a:xfrm>
            <a:off x="838200" y="929594"/>
            <a:ext cx="10515600" cy="896031"/>
          </a:xfrm>
        </p:spPr>
        <p:txBody>
          <a:bodyPr/>
          <a:lstStyle/>
          <a:p>
            <a:r>
              <a:rPr lang="en-US" b="1" dirty="0">
                <a:solidFill>
                  <a:schemeClr val="bg1"/>
                </a:solidFill>
              </a:rPr>
              <a:t>METHOD</a:t>
            </a:r>
          </a:p>
        </p:txBody>
      </p:sp>
      <p:graphicFrame>
        <p:nvGraphicFramePr>
          <p:cNvPr id="4" name="Content Placeholder 3">
            <a:extLst>
              <a:ext uri="{FF2B5EF4-FFF2-40B4-BE49-F238E27FC236}">
                <a16:creationId xmlns:a16="http://schemas.microsoft.com/office/drawing/2014/main" id="{B12F0EAD-6D02-439F-862D-F7B0466F7CD7}"/>
              </a:ext>
            </a:extLst>
          </p:cNvPr>
          <p:cNvGraphicFramePr>
            <a:graphicFrameLocks noGrp="1"/>
          </p:cNvGraphicFramePr>
          <p:nvPr>
            <p:ph idx="1"/>
            <p:extLst>
              <p:ext uri="{D42A27DB-BD31-4B8C-83A1-F6EECF244321}">
                <p14:modId xmlns:p14="http://schemas.microsoft.com/office/powerpoint/2010/main" val="238924582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0004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6327687-6147-4709-861F-D9A5547F0C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705" y="0"/>
            <a:ext cx="11814590" cy="6858000"/>
          </a:xfrm>
          <a:prstGeom prst="rect">
            <a:avLst/>
          </a:prstGeom>
        </p:spPr>
      </p:pic>
      <p:sp>
        <p:nvSpPr>
          <p:cNvPr id="2" name="Title 1">
            <a:extLst>
              <a:ext uri="{FF2B5EF4-FFF2-40B4-BE49-F238E27FC236}">
                <a16:creationId xmlns:a16="http://schemas.microsoft.com/office/drawing/2014/main" id="{CF4CF420-326F-4060-8BDA-D9E38CF46B25}"/>
              </a:ext>
            </a:extLst>
          </p:cNvPr>
          <p:cNvSpPr>
            <a:spLocks noGrp="1"/>
          </p:cNvSpPr>
          <p:nvPr>
            <p:ph type="title"/>
          </p:nvPr>
        </p:nvSpPr>
        <p:spPr>
          <a:xfrm>
            <a:off x="838200" y="931408"/>
            <a:ext cx="10515600" cy="1009651"/>
          </a:xfrm>
        </p:spPr>
        <p:txBody>
          <a:bodyPr/>
          <a:lstStyle/>
          <a:p>
            <a:r>
              <a:rPr lang="en-US" b="1" dirty="0">
                <a:solidFill>
                  <a:schemeClr val="bg1"/>
                </a:solidFill>
              </a:rPr>
              <a:t>METHOD continue…</a:t>
            </a:r>
          </a:p>
        </p:txBody>
      </p:sp>
      <p:graphicFrame>
        <p:nvGraphicFramePr>
          <p:cNvPr id="4" name="Content Placeholder 3">
            <a:extLst>
              <a:ext uri="{FF2B5EF4-FFF2-40B4-BE49-F238E27FC236}">
                <a16:creationId xmlns:a16="http://schemas.microsoft.com/office/drawing/2014/main" id="{B12F0EAD-6D02-439F-862D-F7B0466F7CD7}"/>
              </a:ext>
            </a:extLst>
          </p:cNvPr>
          <p:cNvGraphicFramePr>
            <a:graphicFrameLocks noGrp="1"/>
          </p:cNvGraphicFramePr>
          <p:nvPr>
            <p:ph idx="1"/>
            <p:extLst>
              <p:ext uri="{D42A27DB-BD31-4B8C-83A1-F6EECF244321}">
                <p14:modId xmlns:p14="http://schemas.microsoft.com/office/powerpoint/2010/main" val="2263454419"/>
              </p:ext>
            </p:extLst>
          </p:nvPr>
        </p:nvGraphicFramePr>
        <p:xfrm>
          <a:off x="838200" y="2264229"/>
          <a:ext cx="10515600" cy="39127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67429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335B877-5475-4F9F-A8B5-F48FAD0C25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705" y="0"/>
            <a:ext cx="11814590" cy="6858000"/>
          </a:xfrm>
          <a:prstGeom prst="rect">
            <a:avLst/>
          </a:prstGeom>
        </p:spPr>
      </p:pic>
      <p:sp>
        <p:nvSpPr>
          <p:cNvPr id="2" name="Title 1">
            <a:extLst>
              <a:ext uri="{FF2B5EF4-FFF2-40B4-BE49-F238E27FC236}">
                <a16:creationId xmlns:a16="http://schemas.microsoft.com/office/drawing/2014/main" id="{D84F6001-B79C-43CE-AD71-7A181F5EED53}"/>
              </a:ext>
            </a:extLst>
          </p:cNvPr>
          <p:cNvSpPr>
            <a:spLocks noGrp="1"/>
          </p:cNvSpPr>
          <p:nvPr>
            <p:ph type="title"/>
          </p:nvPr>
        </p:nvSpPr>
        <p:spPr>
          <a:xfrm>
            <a:off x="581891" y="6119381"/>
            <a:ext cx="10291618" cy="576984"/>
          </a:xfrm>
        </p:spPr>
        <p:txBody>
          <a:bodyPr>
            <a:normAutofit fontScale="90000"/>
          </a:bodyPr>
          <a:lstStyle/>
          <a:p>
            <a:r>
              <a:rPr lang="en-US" b="1" dirty="0">
                <a:solidFill>
                  <a:schemeClr val="bg1"/>
                </a:solidFill>
              </a:rPr>
              <a:t>METHOD-Dose </a:t>
            </a:r>
            <a:r>
              <a:rPr lang="en-US" b="1" dirty="0" err="1">
                <a:solidFill>
                  <a:schemeClr val="bg1"/>
                </a:solidFill>
              </a:rPr>
              <a:t>Adjusment</a:t>
            </a:r>
            <a:r>
              <a:rPr lang="en-US" b="1" dirty="0">
                <a:solidFill>
                  <a:schemeClr val="bg1"/>
                </a:solidFill>
              </a:rPr>
              <a:t> Calculation</a:t>
            </a:r>
          </a:p>
        </p:txBody>
      </p:sp>
      <p:graphicFrame>
        <p:nvGraphicFramePr>
          <p:cNvPr id="4" name="Content Placeholder 3">
            <a:extLst>
              <a:ext uri="{FF2B5EF4-FFF2-40B4-BE49-F238E27FC236}">
                <a16:creationId xmlns:a16="http://schemas.microsoft.com/office/drawing/2014/main" id="{653EAD17-B3AA-4849-8432-01921976AE01}"/>
              </a:ext>
            </a:extLst>
          </p:cNvPr>
          <p:cNvGraphicFramePr>
            <a:graphicFrameLocks noGrp="1"/>
          </p:cNvGraphicFramePr>
          <p:nvPr>
            <p:ph idx="1"/>
            <p:extLst>
              <p:ext uri="{D42A27DB-BD31-4B8C-83A1-F6EECF244321}">
                <p14:modId xmlns:p14="http://schemas.microsoft.com/office/powerpoint/2010/main" val="4252659145"/>
              </p:ext>
            </p:extLst>
          </p:nvPr>
        </p:nvGraphicFramePr>
        <p:xfrm>
          <a:off x="581891" y="1351478"/>
          <a:ext cx="10771909" cy="4966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AlternateContent xmlns:mc="http://schemas.openxmlformats.org/markup-compatibility/2006">
        <mc:Choice xmlns:a14="http://schemas.microsoft.com/office/drawing/2010/main" Requires="a14">
          <p:sp>
            <p:nvSpPr>
              <p:cNvPr id="5" name="Rectangle: Rounded Corners 4">
                <a:extLst>
                  <a:ext uri="{FF2B5EF4-FFF2-40B4-BE49-F238E27FC236}">
                    <a16:creationId xmlns:a16="http://schemas.microsoft.com/office/drawing/2014/main" id="{9FFC3537-9582-41C8-BE07-D488CF181C5F}"/>
                  </a:ext>
                </a:extLst>
              </p:cNvPr>
              <p:cNvSpPr/>
              <p:nvPr/>
            </p:nvSpPr>
            <p:spPr>
              <a:xfrm>
                <a:off x="581891" y="3324973"/>
                <a:ext cx="3362313" cy="73697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US" sz="1400" i="1" smtClean="0">
                          <a:effectLst/>
                          <a:latin typeface="Cambria Math" panose="02040503050406030204" pitchFamily="18" charset="0"/>
                          <a:ea typeface="Calibri" panose="020F0502020204030204" pitchFamily="34" charset="0"/>
                          <a:cs typeface="Times New Roman" panose="02020603050405020304" pitchFamily="18" charset="0"/>
                        </a:rPr>
                        <m:t>𝐾𝐾</m:t>
                      </m:r>
                      <m:r>
                        <a:rPr lang="en-US" sz="1400" i="1" smtClean="0">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1400" i="1">
                              <a:effectLst/>
                              <a:latin typeface="Cambria Math" panose="02040503050406030204" pitchFamily="18" charset="0"/>
                              <a:ea typeface="Calibri" panose="020F0502020204030204" pitchFamily="34" charset="0"/>
                              <a:cs typeface="Times New Roman" panose="02020603050405020304" pitchFamily="18" charset="0"/>
                            </a:rPr>
                          </m:ctrlPr>
                        </m:fPr>
                        <m:num>
                          <m:d>
                            <m:dPr>
                              <m:ctrlPr>
                                <a:rPr lang="en-US" sz="14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400" i="1">
                                  <a:effectLst/>
                                  <a:latin typeface="Cambria Math" panose="02040503050406030204" pitchFamily="18" charset="0"/>
                                  <a:ea typeface="Calibri" panose="020F0502020204030204" pitchFamily="34" charset="0"/>
                                  <a:cs typeface="Times New Roman" panose="02020603050405020304" pitchFamily="18" charset="0"/>
                                </a:rPr>
                                <m:t>140−</m:t>
                              </m:r>
                              <m:r>
                                <a:rPr lang="en-US" sz="1400" i="1">
                                  <a:effectLst/>
                                  <a:latin typeface="Cambria Math" panose="02040503050406030204" pitchFamily="18" charset="0"/>
                                  <a:ea typeface="Calibri" panose="020F0502020204030204" pitchFamily="34" charset="0"/>
                                  <a:cs typeface="Times New Roman" panose="02020603050405020304" pitchFamily="18" charset="0"/>
                                </a:rPr>
                                <m:t>𝑈</m:t>
                              </m:r>
                            </m:e>
                          </m:d>
                          <m:r>
                            <a:rPr lang="en-US" sz="1400" i="1">
                              <a:effectLst/>
                              <a:latin typeface="Cambria Math" panose="02040503050406030204" pitchFamily="18" charset="0"/>
                              <a:ea typeface="Calibri" panose="020F0502020204030204" pitchFamily="34" charset="0"/>
                              <a:cs typeface="Times New Roman" panose="02020603050405020304" pitchFamily="18" charset="0"/>
                            </a:rPr>
                            <m:t>𝑥</m:t>
                          </m:r>
                          <m:r>
                            <a:rPr lang="en-US" sz="1400" i="1">
                              <a:effectLst/>
                              <a:latin typeface="Cambria Math" panose="02040503050406030204" pitchFamily="18" charset="0"/>
                              <a:ea typeface="Calibri" panose="020F0502020204030204" pitchFamily="34" charset="0"/>
                              <a:cs typeface="Times New Roman" panose="02020603050405020304" pitchFamily="18" charset="0"/>
                            </a:rPr>
                            <m:t> </m:t>
                          </m:r>
                          <m:r>
                            <a:rPr lang="en-US" sz="1400" i="1">
                              <a:effectLst/>
                              <a:latin typeface="Cambria Math" panose="02040503050406030204" pitchFamily="18" charset="0"/>
                              <a:ea typeface="Calibri" panose="020F0502020204030204" pitchFamily="34" charset="0"/>
                              <a:cs typeface="Times New Roman" panose="02020603050405020304" pitchFamily="18" charset="0"/>
                            </a:rPr>
                            <m:t>𝐵𝐵</m:t>
                          </m:r>
                        </m:num>
                        <m:den>
                          <m:r>
                            <a:rPr lang="en-US" sz="1400" i="1">
                              <a:effectLst/>
                              <a:latin typeface="Cambria Math" panose="02040503050406030204" pitchFamily="18" charset="0"/>
                              <a:ea typeface="Calibri" panose="020F0502020204030204" pitchFamily="34" charset="0"/>
                              <a:cs typeface="Times New Roman" panose="02020603050405020304" pitchFamily="18" charset="0"/>
                            </a:rPr>
                            <m:t>72 </m:t>
                          </m:r>
                          <m:r>
                            <a:rPr lang="en-US" sz="1400" i="1">
                              <a:effectLst/>
                              <a:latin typeface="Cambria Math" panose="02040503050406030204" pitchFamily="18" charset="0"/>
                              <a:ea typeface="Calibri" panose="020F0502020204030204" pitchFamily="34" charset="0"/>
                              <a:cs typeface="Times New Roman" panose="02020603050405020304" pitchFamily="18" charset="0"/>
                            </a:rPr>
                            <m:t>𝑥</m:t>
                          </m:r>
                          <m:r>
                            <a:rPr lang="en-US" sz="1400" i="1">
                              <a:effectLst/>
                              <a:latin typeface="Cambria Math" panose="02040503050406030204" pitchFamily="18" charset="0"/>
                              <a:ea typeface="Calibri" panose="020F0502020204030204" pitchFamily="34" charset="0"/>
                              <a:cs typeface="Times New Roman" panose="02020603050405020304" pitchFamily="18" charset="0"/>
                            </a:rPr>
                            <m:t> </m:t>
                          </m:r>
                          <m:r>
                            <a:rPr lang="en-US" sz="1400" i="1">
                              <a:effectLst/>
                              <a:latin typeface="Cambria Math" panose="02040503050406030204" pitchFamily="18" charset="0"/>
                              <a:ea typeface="Calibri" panose="020F0502020204030204" pitchFamily="34" charset="0"/>
                              <a:cs typeface="Times New Roman" panose="02020603050405020304" pitchFamily="18" charset="0"/>
                            </a:rPr>
                            <m:t>𝐶𝑟</m:t>
                          </m:r>
                        </m:den>
                      </m:f>
                      <m:r>
                        <a:rPr lang="en-US" sz="1400" i="1">
                          <a:effectLst/>
                          <a:latin typeface="Cambria Math" panose="02040503050406030204" pitchFamily="18" charset="0"/>
                          <a:ea typeface="Calibri" panose="020F0502020204030204" pitchFamily="34" charset="0"/>
                          <a:cs typeface="Times New Roman" panose="02020603050405020304" pitchFamily="18" charset="0"/>
                        </a:rPr>
                        <m:t> </m:t>
                      </m:r>
                      <m:r>
                        <a:rPr lang="en-US" sz="1400" i="1">
                          <a:effectLst/>
                          <a:latin typeface="Cambria Math" panose="02040503050406030204" pitchFamily="18" charset="0"/>
                          <a:ea typeface="Calibri" panose="020F0502020204030204" pitchFamily="34" charset="0"/>
                          <a:cs typeface="Times New Roman" panose="02020603050405020304" pitchFamily="18" charset="0"/>
                        </a:rPr>
                        <m:t>𝑘𝑜𝑛𝑠𝑡𝑎𝑛𝑡𝑎</m:t>
                      </m:r>
                    </m:oMath>
                  </m:oMathPara>
                </a14:m>
                <a:endParaRPr lang="en-US" sz="1400" dirty="0"/>
              </a:p>
            </p:txBody>
          </p:sp>
        </mc:Choice>
        <mc:Fallback>
          <p:sp>
            <p:nvSpPr>
              <p:cNvPr id="5" name="Rectangle: Rounded Corners 4">
                <a:extLst>
                  <a:ext uri="{FF2B5EF4-FFF2-40B4-BE49-F238E27FC236}">
                    <a16:creationId xmlns:a16="http://schemas.microsoft.com/office/drawing/2014/main" id="{9FFC3537-9582-41C8-BE07-D488CF181C5F}"/>
                  </a:ext>
                </a:extLst>
              </p:cNvPr>
              <p:cNvSpPr>
                <a:spLocks noRot="1" noChangeAspect="1" noMove="1" noResize="1" noEditPoints="1" noAdjustHandles="1" noChangeArrowheads="1" noChangeShapeType="1" noTextEdit="1"/>
              </p:cNvSpPr>
              <p:nvPr/>
            </p:nvSpPr>
            <p:spPr>
              <a:xfrm>
                <a:off x="581891" y="3324973"/>
                <a:ext cx="3362313" cy="736979"/>
              </a:xfrm>
              <a:prstGeom prst="round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Rectangle: Rounded Corners 6">
                <a:extLst>
                  <a:ext uri="{FF2B5EF4-FFF2-40B4-BE49-F238E27FC236}">
                    <a16:creationId xmlns:a16="http://schemas.microsoft.com/office/drawing/2014/main" id="{4DD62196-0F22-4719-8B9B-4349E720E5B5}"/>
                  </a:ext>
                </a:extLst>
              </p:cNvPr>
              <p:cNvSpPr/>
              <p:nvPr/>
            </p:nvSpPr>
            <p:spPr>
              <a:xfrm>
                <a:off x="6096000" y="3324973"/>
                <a:ext cx="3293660" cy="73697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G</a:t>
                </a:r>
                <a14:m>
                  <m:oMath xmlns:m="http://schemas.openxmlformats.org/officeDocument/2006/math">
                    <m:r>
                      <a:rPr lang="en-US" i="1"/>
                      <m:t>=</m:t>
                    </m:r>
                    <m:f>
                      <m:fPr>
                        <m:ctrlPr>
                          <a:rPr lang="en-US" i="1"/>
                        </m:ctrlPr>
                      </m:fPr>
                      <m:num>
                        <m:sSup>
                          <m:sSupPr>
                            <m:ctrlPr>
                              <a:rPr lang="en-US" i="1"/>
                            </m:ctrlPr>
                          </m:sSupPr>
                          <m:e>
                            <m:r>
                              <a:rPr lang="en-US" i="1"/>
                              <m:t>𝐾</m:t>
                            </m:r>
                          </m:e>
                          <m:sup>
                            <m:r>
                              <a:rPr lang="en-US" i="1"/>
                              <m:t>𝑈</m:t>
                            </m:r>
                          </m:sup>
                        </m:sSup>
                      </m:num>
                      <m:den>
                        <m:sSup>
                          <m:sSupPr>
                            <m:ctrlPr>
                              <a:rPr lang="en-US" i="1"/>
                            </m:ctrlPr>
                          </m:sSupPr>
                          <m:e>
                            <m:r>
                              <a:rPr lang="en-US" i="1"/>
                              <m:t>𝐾</m:t>
                            </m:r>
                          </m:e>
                          <m:sup>
                            <m:r>
                              <a:rPr lang="en-US" i="1"/>
                              <m:t>𝑁</m:t>
                            </m:r>
                          </m:sup>
                        </m:sSup>
                      </m:den>
                    </m:f>
                    <m:r>
                      <a:rPr lang="en-US" i="1"/>
                      <m:t>=1−</m:t>
                    </m:r>
                    <m:r>
                      <a:rPr lang="en-US" i="1"/>
                      <m:t>𝑓</m:t>
                    </m:r>
                    <m:r>
                      <a:rPr lang="en-US" i="1"/>
                      <m:t>(1−</m:t>
                    </m:r>
                    <m:f>
                      <m:fPr>
                        <m:ctrlPr>
                          <a:rPr lang="en-US" i="1"/>
                        </m:ctrlPr>
                      </m:fPr>
                      <m:num>
                        <m:sSubSup>
                          <m:sSubSupPr>
                            <m:ctrlPr>
                              <a:rPr lang="en-US" i="1"/>
                            </m:ctrlPr>
                          </m:sSubSupPr>
                          <m:e>
                            <m:r>
                              <a:rPr lang="en-US" i="1"/>
                              <m:t>𝐶𝐿</m:t>
                            </m:r>
                          </m:e>
                          <m:sub>
                            <m:r>
                              <a:rPr lang="en-US" i="1"/>
                              <m:t>𝑅</m:t>
                            </m:r>
                          </m:sub>
                          <m:sup>
                            <m:r>
                              <a:rPr lang="en-US" i="1"/>
                              <m:t>𝑈</m:t>
                            </m:r>
                          </m:sup>
                        </m:sSubSup>
                      </m:num>
                      <m:den>
                        <m:sSubSup>
                          <m:sSubSupPr>
                            <m:ctrlPr>
                              <a:rPr lang="en-US" i="1"/>
                            </m:ctrlPr>
                          </m:sSubSupPr>
                          <m:e>
                            <m:r>
                              <a:rPr lang="en-US" i="1"/>
                              <m:t>𝐶𝐿</m:t>
                            </m:r>
                          </m:e>
                          <m:sub>
                            <m:r>
                              <a:rPr lang="en-US" i="1"/>
                              <m:t>𝑅</m:t>
                            </m:r>
                          </m:sub>
                          <m:sup>
                            <m:r>
                              <a:rPr lang="en-US" i="1"/>
                              <m:t>𝑁</m:t>
                            </m:r>
                          </m:sup>
                        </m:sSubSup>
                      </m:den>
                    </m:f>
                    <m:r>
                      <a:rPr lang="en-US" i="1"/>
                      <m:t>)</m:t>
                    </m:r>
                  </m:oMath>
                </a14:m>
                <a:endParaRPr lang="en-US" sz="1400" dirty="0"/>
              </a:p>
            </p:txBody>
          </p:sp>
        </mc:Choice>
        <mc:Fallback>
          <p:sp>
            <p:nvSpPr>
              <p:cNvPr id="7" name="Rectangle: Rounded Corners 6">
                <a:extLst>
                  <a:ext uri="{FF2B5EF4-FFF2-40B4-BE49-F238E27FC236}">
                    <a16:creationId xmlns:a16="http://schemas.microsoft.com/office/drawing/2014/main" id="{4DD62196-0F22-4719-8B9B-4349E720E5B5}"/>
                  </a:ext>
                </a:extLst>
              </p:cNvPr>
              <p:cNvSpPr>
                <a:spLocks noRot="1" noChangeAspect="1" noMove="1" noResize="1" noEditPoints="1" noAdjustHandles="1" noChangeArrowheads="1" noChangeShapeType="1" noTextEdit="1"/>
              </p:cNvSpPr>
              <p:nvPr/>
            </p:nvSpPr>
            <p:spPr>
              <a:xfrm>
                <a:off x="6096000" y="3324973"/>
                <a:ext cx="3293660" cy="736979"/>
              </a:xfrm>
              <a:prstGeom prst="roundRect">
                <a:avLst/>
              </a:prstGeom>
              <a:blipFill>
                <a:blip r:embed="rId9"/>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43643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B992E05-3A86-43F6-9C44-3002EE5DBA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705" y="0"/>
            <a:ext cx="11814590" cy="6858000"/>
          </a:xfrm>
          <a:prstGeom prst="rect">
            <a:avLst/>
          </a:prstGeom>
        </p:spPr>
      </p:pic>
      <p:sp>
        <p:nvSpPr>
          <p:cNvPr id="2" name="Title 1">
            <a:extLst>
              <a:ext uri="{FF2B5EF4-FFF2-40B4-BE49-F238E27FC236}">
                <a16:creationId xmlns:a16="http://schemas.microsoft.com/office/drawing/2014/main" id="{CE509FC1-FB8E-43A1-877B-BE32D8E2A1C9}"/>
              </a:ext>
            </a:extLst>
          </p:cNvPr>
          <p:cNvSpPr>
            <a:spLocks noGrp="1"/>
          </p:cNvSpPr>
          <p:nvPr>
            <p:ph type="title"/>
          </p:nvPr>
        </p:nvSpPr>
        <p:spPr/>
        <p:txBody>
          <a:bodyPr/>
          <a:lstStyle/>
          <a:p>
            <a:r>
              <a:rPr lang="en-US" b="1" dirty="0">
                <a:solidFill>
                  <a:schemeClr val="bg1"/>
                </a:solidFill>
              </a:rPr>
              <a:t>Patient Characteristic</a:t>
            </a:r>
          </a:p>
        </p:txBody>
      </p:sp>
      <p:sp>
        <p:nvSpPr>
          <p:cNvPr id="3" name="Content Placeholder 2">
            <a:extLst>
              <a:ext uri="{FF2B5EF4-FFF2-40B4-BE49-F238E27FC236}">
                <a16:creationId xmlns:a16="http://schemas.microsoft.com/office/drawing/2014/main" id="{B2C3D718-F6D0-4ACD-A405-F5689B0A6383}"/>
              </a:ext>
            </a:extLst>
          </p:cNvPr>
          <p:cNvSpPr>
            <a:spLocks noGrp="1"/>
          </p:cNvSpPr>
          <p:nvPr>
            <p:ph idx="1"/>
          </p:nvPr>
        </p:nvSpPr>
        <p:spPr/>
        <p:txBody>
          <a:bodyPr/>
          <a:lstStyle/>
          <a:p>
            <a:endParaRPr lang="en-US" dirty="0"/>
          </a:p>
        </p:txBody>
      </p:sp>
      <p:pic>
        <p:nvPicPr>
          <p:cNvPr id="4" name="Picture 3">
            <a:extLst>
              <a:ext uri="{FF2B5EF4-FFF2-40B4-BE49-F238E27FC236}">
                <a16:creationId xmlns:a16="http://schemas.microsoft.com/office/drawing/2014/main" id="{A236F80E-7D6D-484E-913D-E260BE186476}"/>
              </a:ext>
            </a:extLst>
          </p:cNvPr>
          <p:cNvPicPr>
            <a:picLocks noChangeAspect="1"/>
          </p:cNvPicPr>
          <p:nvPr/>
        </p:nvPicPr>
        <p:blipFill rotWithShape="1">
          <a:blip r:embed="rId3"/>
          <a:srcRect l="33334" t="28283" r="32879" b="21347"/>
          <a:stretch/>
        </p:blipFill>
        <p:spPr>
          <a:xfrm>
            <a:off x="664028" y="1401780"/>
            <a:ext cx="6071199" cy="5091095"/>
          </a:xfrm>
          <a:prstGeom prst="rect">
            <a:avLst/>
          </a:prstGeom>
        </p:spPr>
      </p:pic>
      <p:sp>
        <p:nvSpPr>
          <p:cNvPr id="5" name="Rectangle: Rounded Corners 4">
            <a:extLst>
              <a:ext uri="{FF2B5EF4-FFF2-40B4-BE49-F238E27FC236}">
                <a16:creationId xmlns:a16="http://schemas.microsoft.com/office/drawing/2014/main" id="{B4C363A1-9934-4169-A621-B81FE393CDE3}"/>
              </a:ext>
            </a:extLst>
          </p:cNvPr>
          <p:cNvSpPr/>
          <p:nvPr/>
        </p:nvSpPr>
        <p:spPr>
          <a:xfrm>
            <a:off x="6735227" y="2394856"/>
            <a:ext cx="5108430" cy="4016829"/>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solidFill>
                  <a:schemeClr val="bg1"/>
                </a:solidFill>
                <a:effectLst/>
                <a:latin typeface="Times New Roman" panose="02020603050405020304" pitchFamily="18" charset="0"/>
                <a:ea typeface="Calibri" panose="020F0502020204030204" pitchFamily="34" charset="0"/>
              </a:rPr>
              <a:t>From the study results, it was found that the number of research subjects was mostly male, 92 people (53.49%), where the number of women was 80 people (46.51%) which most of them aged &gt; 44 years (98.8%). The results of this study are supported by [6] which states that people aged ≥45 years are at 9 times the risk of developing type 2 diabetes mellitus compared to people aged less than 45 years. Most of the study subjects also had creatinine clearance values ​​in the range of 30-59 ml / min (43.60%) which is stage 3 CKD and in the range 15-29 ml / min (36.63%) which is stage 4 CKD. In general, early stage CKD is often not diagnosed compared to end-stage CKD. Most comorbid are macrovascular where use 1-5 types of drugs. This result is in line with </a:t>
            </a:r>
            <a:r>
              <a:rPr lang="en-US" sz="1400" dirty="0" err="1">
                <a:solidFill>
                  <a:schemeClr val="bg1"/>
                </a:solidFill>
                <a:effectLst/>
                <a:latin typeface="Times New Roman" panose="02020603050405020304" pitchFamily="18" charset="0"/>
                <a:ea typeface="Calibri" panose="020F0502020204030204" pitchFamily="34" charset="0"/>
              </a:rPr>
              <a:t>Yuhelma</a:t>
            </a:r>
            <a:r>
              <a:rPr lang="en-US" sz="1400" dirty="0">
                <a:solidFill>
                  <a:schemeClr val="bg1"/>
                </a:solidFill>
                <a:effectLst/>
                <a:latin typeface="Times New Roman" panose="02020603050405020304" pitchFamily="18" charset="0"/>
                <a:ea typeface="Calibri" panose="020F0502020204030204" pitchFamily="34" charset="0"/>
              </a:rPr>
              <a:t> (2013)[14] which states that patients with macrovascular complications are more than those with microvascular complications and the most types of complications are hypertension and coronary heart disease[11,14,15].  </a:t>
            </a:r>
            <a:endParaRPr lang="en-US" sz="1400" dirty="0">
              <a:solidFill>
                <a:schemeClr val="bg1"/>
              </a:solidFill>
            </a:endParaRPr>
          </a:p>
        </p:txBody>
      </p:sp>
    </p:spTree>
    <p:extLst>
      <p:ext uri="{BB962C8B-B14F-4D97-AF65-F5344CB8AC3E}">
        <p14:creationId xmlns:p14="http://schemas.microsoft.com/office/powerpoint/2010/main" val="3011369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7B85E7AB-9A19-40E7-8348-70C7C53DFD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705" y="0"/>
            <a:ext cx="11814590" cy="6858000"/>
          </a:xfrm>
          <a:prstGeom prst="rect">
            <a:avLst/>
          </a:prstGeom>
        </p:spPr>
      </p:pic>
      <p:sp>
        <p:nvSpPr>
          <p:cNvPr id="2" name="Title 1">
            <a:extLst>
              <a:ext uri="{FF2B5EF4-FFF2-40B4-BE49-F238E27FC236}">
                <a16:creationId xmlns:a16="http://schemas.microsoft.com/office/drawing/2014/main" id="{03431C8A-F79D-4B1E-8FA4-EAC6377B1753}"/>
              </a:ext>
            </a:extLst>
          </p:cNvPr>
          <p:cNvSpPr>
            <a:spLocks noGrp="1"/>
          </p:cNvSpPr>
          <p:nvPr>
            <p:ph type="title"/>
          </p:nvPr>
        </p:nvSpPr>
        <p:spPr>
          <a:xfrm>
            <a:off x="339115" y="5793508"/>
            <a:ext cx="7472219" cy="890321"/>
          </a:xfrm>
        </p:spPr>
        <p:txBody>
          <a:bodyPr>
            <a:normAutofit fontScale="90000"/>
          </a:bodyPr>
          <a:lstStyle/>
          <a:p>
            <a:r>
              <a:rPr lang="en-US" sz="4000" b="1" dirty="0">
                <a:solidFill>
                  <a:schemeClr val="bg1"/>
                </a:solidFill>
              </a:rPr>
              <a:t>Suitability of Oral Antidiabetic Dose </a:t>
            </a:r>
            <a:r>
              <a:rPr lang="en-US" sz="4000" b="1" dirty="0" err="1">
                <a:solidFill>
                  <a:schemeClr val="bg1"/>
                </a:solidFill>
              </a:rPr>
              <a:t>Adjusment</a:t>
            </a:r>
            <a:endParaRPr lang="en-US" sz="4000" b="1" dirty="0">
              <a:solidFill>
                <a:schemeClr val="bg1"/>
              </a:solidFill>
            </a:endParaRPr>
          </a:p>
        </p:txBody>
      </p:sp>
      <p:graphicFrame>
        <p:nvGraphicFramePr>
          <p:cNvPr id="10" name="Content Placeholder 9">
            <a:extLst>
              <a:ext uri="{FF2B5EF4-FFF2-40B4-BE49-F238E27FC236}">
                <a16:creationId xmlns:a16="http://schemas.microsoft.com/office/drawing/2014/main" id="{75742D58-046E-496B-9A01-9A49059E187C}"/>
              </a:ext>
            </a:extLst>
          </p:cNvPr>
          <p:cNvGraphicFramePr>
            <a:graphicFrameLocks noGrp="1"/>
          </p:cNvGraphicFramePr>
          <p:nvPr>
            <p:ph idx="1"/>
            <p:extLst>
              <p:ext uri="{D42A27DB-BD31-4B8C-83A1-F6EECF244321}">
                <p14:modId xmlns:p14="http://schemas.microsoft.com/office/powerpoint/2010/main" val="3290326509"/>
              </p:ext>
            </p:extLst>
          </p:nvPr>
        </p:nvGraphicFramePr>
        <p:xfrm>
          <a:off x="339115" y="2415309"/>
          <a:ext cx="6605971" cy="3049320"/>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a:extLst>
              <a:ext uri="{FF2B5EF4-FFF2-40B4-BE49-F238E27FC236}">
                <a16:creationId xmlns:a16="http://schemas.microsoft.com/office/drawing/2014/main" id="{C8D88CDB-8C94-4C4A-9D9C-96E8FFF3223E}"/>
              </a:ext>
            </a:extLst>
          </p:cNvPr>
          <p:cNvPicPr>
            <a:picLocks noChangeAspect="1"/>
          </p:cNvPicPr>
          <p:nvPr/>
        </p:nvPicPr>
        <p:blipFill rotWithShape="1">
          <a:blip r:embed="rId4"/>
          <a:srcRect l="12045" t="38982" r="53788" b="48014"/>
          <a:stretch/>
        </p:blipFill>
        <p:spPr>
          <a:xfrm>
            <a:off x="635637" y="1064492"/>
            <a:ext cx="6309449" cy="1350817"/>
          </a:xfrm>
          <a:prstGeom prst="rect">
            <a:avLst/>
          </a:prstGeom>
        </p:spPr>
      </p:pic>
      <p:sp>
        <p:nvSpPr>
          <p:cNvPr id="13" name="Rectangle: Rounded Corners 12">
            <a:extLst>
              <a:ext uri="{FF2B5EF4-FFF2-40B4-BE49-F238E27FC236}">
                <a16:creationId xmlns:a16="http://schemas.microsoft.com/office/drawing/2014/main" id="{A85B7EE8-25AC-4852-883E-EF8712951F4B}"/>
              </a:ext>
            </a:extLst>
          </p:cNvPr>
          <p:cNvSpPr/>
          <p:nvPr/>
        </p:nvSpPr>
        <p:spPr>
          <a:xfrm>
            <a:off x="6945086" y="2322224"/>
            <a:ext cx="4907799" cy="4040291"/>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0" marR="0" indent="22860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Distribution of the accuracy of oral antidiabetic dose adjustment in T2DM patients with CKD can be seen in Table 3. From the results of the analysis, it can be seen that more dose adjustments categorized into appropriate category (54.10%) compared to the inappropriate category (45, 93%) although the difference between the two is not very large. This is shown differently by other studies where drugs with rational doses were 41.8% and drugs with irrational doses were 58.2%[17]. This is because in this study most of the oral antidiabetic used was </a:t>
            </a:r>
            <a:r>
              <a:rPr lang="en-US" sz="1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Glyquidone</a:t>
            </a: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and most of them were given in appropriate doses.</a:t>
            </a:r>
          </a:p>
          <a:p>
            <a:pPr marL="0" marR="0" indent="228600" algn="just">
              <a:spcBef>
                <a:spcPts val="0"/>
              </a:spcBef>
              <a:spcAft>
                <a:spcPts val="0"/>
              </a:spcAft>
            </a:pPr>
            <a:endParaRPr lang="en-US"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228600" algn="just">
              <a:spcBef>
                <a:spcPts val="0"/>
              </a:spcBef>
              <a:spcAft>
                <a:spcPts val="0"/>
              </a:spcAft>
            </a:pP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Metformin, Gliclazide, and Acarbose was the most inappropriate dose. Metformin is a drug that is mostly eliminated in the kidneys and isn’t recommended for CKD with certain </a:t>
            </a:r>
            <a:r>
              <a:rPr lang="en-US" sz="1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CrCl</a:t>
            </a: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Likewise with Gliclazide and Acarbose. Inappropriate was assessed by 3 parameters, </a:t>
            </a:r>
            <a:r>
              <a:rPr lang="en-US"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inappropriate </a:t>
            </a:r>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dose, drug interval, and both of dose and </a:t>
            </a:r>
            <a:r>
              <a:rPr lang="en-US"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drug interval.</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1393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6A0A529C-1B50-4879-BDB9-F1291CCDCC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705" y="0"/>
            <a:ext cx="11814590" cy="6858000"/>
          </a:xfrm>
          <a:prstGeom prst="rect">
            <a:avLst/>
          </a:prstGeom>
        </p:spPr>
      </p:pic>
      <p:sp>
        <p:nvSpPr>
          <p:cNvPr id="2" name="Title 1">
            <a:extLst>
              <a:ext uri="{FF2B5EF4-FFF2-40B4-BE49-F238E27FC236}">
                <a16:creationId xmlns:a16="http://schemas.microsoft.com/office/drawing/2014/main" id="{3945C26F-82CE-4C6B-A7D8-4DA87CC709AD}"/>
              </a:ext>
            </a:extLst>
          </p:cNvPr>
          <p:cNvSpPr>
            <a:spLocks noGrp="1"/>
          </p:cNvSpPr>
          <p:nvPr>
            <p:ph type="title"/>
          </p:nvPr>
        </p:nvSpPr>
        <p:spPr>
          <a:xfrm>
            <a:off x="729342" y="784188"/>
            <a:ext cx="5366657" cy="1284098"/>
          </a:xfrm>
        </p:spPr>
        <p:txBody>
          <a:bodyPr>
            <a:normAutofit fontScale="90000"/>
          </a:bodyPr>
          <a:lstStyle/>
          <a:p>
            <a:r>
              <a:rPr lang="en-US" sz="4000" b="1" dirty="0">
                <a:solidFill>
                  <a:schemeClr val="bg1"/>
                </a:solidFill>
              </a:rPr>
              <a:t>Relationship Between Dose Suitability and Clinical Outcome</a:t>
            </a:r>
          </a:p>
        </p:txBody>
      </p:sp>
      <p:sp>
        <p:nvSpPr>
          <p:cNvPr id="6" name="Content Placeholder 5">
            <a:extLst>
              <a:ext uri="{FF2B5EF4-FFF2-40B4-BE49-F238E27FC236}">
                <a16:creationId xmlns:a16="http://schemas.microsoft.com/office/drawing/2014/main" id="{679DD723-A51C-4A3B-A5F3-5A6ACE0BDEA6}"/>
              </a:ext>
            </a:extLst>
          </p:cNvPr>
          <p:cNvSpPr>
            <a:spLocks noGrp="1"/>
          </p:cNvSpPr>
          <p:nvPr>
            <p:ph idx="1"/>
          </p:nvPr>
        </p:nvSpPr>
        <p:spPr/>
        <p:txBody>
          <a:bodyPr/>
          <a:lstStyle/>
          <a:p>
            <a:endParaRPr lang="en-US" dirty="0"/>
          </a:p>
        </p:txBody>
      </p:sp>
      <p:sp>
        <p:nvSpPr>
          <p:cNvPr id="9" name="Rectangle: Rounded Corners 8">
            <a:extLst>
              <a:ext uri="{FF2B5EF4-FFF2-40B4-BE49-F238E27FC236}">
                <a16:creationId xmlns:a16="http://schemas.microsoft.com/office/drawing/2014/main" id="{9A1A43BC-4AE1-4A2D-8BBC-26D95AEBEA87}"/>
              </a:ext>
            </a:extLst>
          </p:cNvPr>
          <p:cNvSpPr/>
          <p:nvPr/>
        </p:nvSpPr>
        <p:spPr>
          <a:xfrm>
            <a:off x="1328058" y="4005942"/>
            <a:ext cx="9688286" cy="2511539"/>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solidFill>
                  <a:schemeClr val="bg1"/>
                </a:solidFill>
              </a:rPr>
              <a:t>From the results of the relationship test between dose suitability and clinical outcomes using the Chi square, it shows that there is a significant relationship between dose suitability and fasting blood glucose (FPG) (p = 0.041). However, it does not show a significant relationship between dose suitability and 2 hours post prandial glucose (PPG) (p = 0.104). One research stated that the suitability of dose adjustment in geriatric patients with impaired renal function did not show a significant relationship (p = 0.289).</a:t>
            </a:r>
          </a:p>
          <a:p>
            <a:pPr algn="ctr"/>
            <a:endParaRPr lang="en-US" sz="1400" dirty="0">
              <a:solidFill>
                <a:schemeClr val="bg1"/>
              </a:solidFill>
            </a:endParaRPr>
          </a:p>
          <a:p>
            <a:pPr algn="ctr"/>
            <a:r>
              <a:rPr lang="en-US" sz="1400" dirty="0">
                <a:solidFill>
                  <a:schemeClr val="bg1"/>
                </a:solidFill>
              </a:rPr>
              <a:t>There are many factors that can affect the suitability of a drug dose adjustment such as age, obesity, </a:t>
            </a:r>
            <a:r>
              <a:rPr lang="en-US" sz="1400" dirty="0" err="1">
                <a:solidFill>
                  <a:schemeClr val="bg1"/>
                </a:solidFill>
              </a:rPr>
              <a:t>comorbids</a:t>
            </a:r>
            <a:r>
              <a:rPr lang="en-US" sz="1400" dirty="0">
                <a:solidFill>
                  <a:schemeClr val="bg1"/>
                </a:solidFill>
              </a:rPr>
              <a:t>, drug interactions and changes in ADME. In patients with CKD as well, the excretion and metabolism of drugs in the kidneys will be impaired which can cause the accumulation of the amount of drug in the body. In addition, the amount of plasma protein has decreased significantly where this decrease can have an impact on the pharmacokinetic process of a drug, especially on the distribution and elimination process of the drug, so it is necessary to adjust the dose in patients with CKD [20]</a:t>
            </a:r>
          </a:p>
        </p:txBody>
      </p:sp>
      <p:pic>
        <p:nvPicPr>
          <p:cNvPr id="13" name="Picture 12">
            <a:extLst>
              <a:ext uri="{FF2B5EF4-FFF2-40B4-BE49-F238E27FC236}">
                <a16:creationId xmlns:a16="http://schemas.microsoft.com/office/drawing/2014/main" id="{700D5A67-3F4A-4699-949B-19DFD7D3EDD8}"/>
              </a:ext>
            </a:extLst>
          </p:cNvPr>
          <p:cNvPicPr>
            <a:picLocks noChangeAspect="1"/>
          </p:cNvPicPr>
          <p:nvPr/>
        </p:nvPicPr>
        <p:blipFill rotWithShape="1">
          <a:blip r:embed="rId3"/>
          <a:srcRect l="22500" t="39047" r="22768" b="36350"/>
          <a:stretch/>
        </p:blipFill>
        <p:spPr>
          <a:xfrm>
            <a:off x="2917371" y="2314009"/>
            <a:ext cx="6672943" cy="1687285"/>
          </a:xfrm>
          <a:prstGeom prst="rect">
            <a:avLst/>
          </a:prstGeom>
        </p:spPr>
      </p:pic>
    </p:spTree>
    <p:extLst>
      <p:ext uri="{BB962C8B-B14F-4D97-AF65-F5344CB8AC3E}">
        <p14:creationId xmlns:p14="http://schemas.microsoft.com/office/powerpoint/2010/main" val="2950470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36C37A6-569E-4D26-BF87-9F1E152E35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705" y="0"/>
            <a:ext cx="11814590" cy="6858000"/>
          </a:xfrm>
          <a:prstGeom prst="rect">
            <a:avLst/>
          </a:prstGeom>
        </p:spPr>
      </p:pic>
      <p:sp>
        <p:nvSpPr>
          <p:cNvPr id="2" name="Title 1">
            <a:extLst>
              <a:ext uri="{FF2B5EF4-FFF2-40B4-BE49-F238E27FC236}">
                <a16:creationId xmlns:a16="http://schemas.microsoft.com/office/drawing/2014/main" id="{A83213CD-F440-459C-9C94-57CC2DBC929B}"/>
              </a:ext>
            </a:extLst>
          </p:cNvPr>
          <p:cNvSpPr>
            <a:spLocks noGrp="1"/>
          </p:cNvSpPr>
          <p:nvPr>
            <p:ph type="title"/>
          </p:nvPr>
        </p:nvSpPr>
        <p:spPr>
          <a:xfrm>
            <a:off x="838200" y="403452"/>
            <a:ext cx="10515600" cy="2852737"/>
          </a:xfrm>
        </p:spPr>
        <p:txBody>
          <a:bodyPr/>
          <a:lstStyle/>
          <a:p>
            <a:r>
              <a:rPr lang="en-US" b="1" dirty="0">
                <a:solidFill>
                  <a:schemeClr val="bg1"/>
                </a:solidFill>
              </a:rPr>
              <a:t>CONCLUSION</a:t>
            </a:r>
          </a:p>
        </p:txBody>
      </p:sp>
      <p:sp>
        <p:nvSpPr>
          <p:cNvPr id="3" name="Text Placeholder 2">
            <a:extLst>
              <a:ext uri="{FF2B5EF4-FFF2-40B4-BE49-F238E27FC236}">
                <a16:creationId xmlns:a16="http://schemas.microsoft.com/office/drawing/2014/main" id="{5DE7EFC0-2AE5-4032-838A-025C63177E2A}"/>
              </a:ext>
            </a:extLst>
          </p:cNvPr>
          <p:cNvSpPr>
            <a:spLocks noGrp="1"/>
          </p:cNvSpPr>
          <p:nvPr>
            <p:ph type="body" idx="1"/>
          </p:nvPr>
        </p:nvSpPr>
        <p:spPr>
          <a:xfrm>
            <a:off x="838200" y="3256189"/>
            <a:ext cx="10515600" cy="3198359"/>
          </a:xfrm>
        </p:spPr>
        <p:txBody>
          <a:bodyPr>
            <a:noAutofit/>
          </a:bodyPr>
          <a:lstStyle/>
          <a:p>
            <a:pPr algn="just"/>
            <a:r>
              <a:rPr lang="en-US" sz="2800" dirty="0">
                <a:solidFill>
                  <a:schemeClr val="bg1"/>
                </a:solidFill>
              </a:rPr>
              <a:t>There are most oral antidiabetics that require dose adjustments and fall into the inappropriate category. There is a significant relationship between dose suitability and clinical outcome for fasting blood glucose (FPG) (p = 0.041) and it is necessary to further investigate the effect model of dose suitability on FPG and on other parameters such as HbA1C. It is necessary to increase the role of clinical pharmacy in adjusting drug doses in patients with chronic kidney disease in order to increase efficacy and reduce the incidence of adverse drug reactions.</a:t>
            </a:r>
          </a:p>
        </p:txBody>
      </p:sp>
    </p:spTree>
    <p:extLst>
      <p:ext uri="{BB962C8B-B14F-4D97-AF65-F5344CB8AC3E}">
        <p14:creationId xmlns:p14="http://schemas.microsoft.com/office/powerpoint/2010/main" val="37295543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1135</Words>
  <Application>Microsoft Office PowerPoint</Application>
  <PresentationFormat>Widescreen</PresentationFormat>
  <Paragraphs>49</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Cambria Math</vt:lpstr>
      <vt:lpstr>Times New Roman</vt:lpstr>
      <vt:lpstr>Office Theme</vt:lpstr>
      <vt:lpstr>Adjustment of Antidiabetic Doses Based on Creatinine Clearance and Its Relation with Glycemic Control in Type 2 DM Patients with Chronic Kidney Disease</vt:lpstr>
      <vt:lpstr>INTRODUCTION</vt:lpstr>
      <vt:lpstr>METHOD</vt:lpstr>
      <vt:lpstr>METHOD continue…</vt:lpstr>
      <vt:lpstr>METHOD-Dose Adjusment Calculation</vt:lpstr>
      <vt:lpstr>Patient Characteristic</vt:lpstr>
      <vt:lpstr>Suitability of Oral Antidiabetic Dose Adjusment</vt:lpstr>
      <vt:lpstr>Relationship Between Dose Suitability and Clinical Outcome</vt:lpstr>
      <vt:lpstr>CONCLUSION</vt:lpstr>
      <vt:lpstr>ACKNOWLEDGMENT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Adjustment of Antidiabetic Doses Based on Creatinine Clearance and Its Relation with Glycemic Control in Type 2 DM Patients with Chronic Kidney Disease</dc:title>
  <dc:creator>Emy Oktaviani</dc:creator>
  <cp:lastModifiedBy>Emy Oktaviani</cp:lastModifiedBy>
  <cp:revision>12</cp:revision>
  <dcterms:created xsi:type="dcterms:W3CDTF">2020-11-05T12:40:17Z</dcterms:created>
  <dcterms:modified xsi:type="dcterms:W3CDTF">2020-11-05T14:19:22Z</dcterms:modified>
</cp:coreProperties>
</file>