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firstSlideNum="0" strictFirstAndLastChars="0" saveSubsetFonts="1" showSpecialPlsOnTitleSld="0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embeddedFontLst>
    <p:embeddedFont>
      <p:font typeface="Lato"/>
      <p:regular r:id="rId15"/>
      <p:bold r:id="rId16"/>
      <p:italic r:id="rId17"/>
      <p:boldItalic r:id="rId18"/>
    </p:embeddedFont>
    <p:embeddedFont>
      <p:font typeface="Arial Black"/>
      <p:regular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:go="http://customooxmlschemas.google.com/" r:id="rId20" roundtripDataSignature="AMtx7mgBeBaOMpbCFH+dCn7/AcU3JrOQq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Lato-regular.fntdata"/><Relationship Id="rId14" Type="http://schemas.openxmlformats.org/officeDocument/2006/relationships/slide" Target="slides/slide9.xml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19" Type="http://schemas.openxmlformats.org/officeDocument/2006/relationships/font" Target="fonts/ArialBlack-regular.fntdata"/><Relationship Id="rId18" Type="http://schemas.openxmlformats.org/officeDocument/2006/relationships/font" Target="fonts/Lato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fr-F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7f7e40aac6_2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7f7e40aac6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g7f7e40aac6_2_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f7e40aac6_2_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7f7e40aac6_2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g7f7e40aac6_2_2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f7e40aac6_0_1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7f7e40aac6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g7f7e40aac6_0_11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f7e40aac6_0_1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7f7e40aac6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g7f7e40aac6_0_12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f7e40aac6_0_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7f7e40aac6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g7f7e40aac6_0_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7f7e40aac6_0_12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7f7e40aac6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g7f7e40aac6_0_12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7f7e40aac6_0_5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7f7e40aac6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7f7e40aac6_0_5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jp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Relationship Id="rId3" Type="http://schemas.openxmlformats.org/officeDocument/2006/relationships/hyperlink" Target="https://bibliotheques.u-paris2.fr/fr/contactez-nous" TargetMode="External"/><Relationship Id="rId4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Relationship Id="rId3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">
  <p:cSld name="Titr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OGO_PantheonAssas.jpg" id="17" name="Google Shape;17;p6"/>
          <p:cNvPicPr preferRelativeResize="0"/>
          <p:nvPr/>
        </p:nvPicPr>
        <p:blipFill rotWithShape="1">
          <a:blip r:embed="rId2">
            <a:alphaModFix/>
          </a:blip>
          <a:srcRect b="14212" l="0" r="0" t="0"/>
          <a:stretch/>
        </p:blipFill>
        <p:spPr>
          <a:xfrm>
            <a:off x="5916504" y="322385"/>
            <a:ext cx="2863657" cy="2456688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6"/>
          <p:cNvSpPr txBox="1"/>
          <p:nvPr>
            <p:ph type="title"/>
          </p:nvPr>
        </p:nvSpPr>
        <p:spPr>
          <a:xfrm>
            <a:off x="3752442" y="3251618"/>
            <a:ext cx="493435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756"/>
              </a:buClr>
              <a:buSzPts val="3600"/>
              <a:buFont typeface="Arial Black"/>
              <a:buNone/>
              <a:defRPr b="0" i="0" sz="3600" u="none" cap="none" strike="noStrike">
                <a:solidFill>
                  <a:srgbClr val="535756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9" name="Google Shape;19;p6"/>
          <p:cNvSpPr txBox="1"/>
          <p:nvPr>
            <p:ph idx="1" type="body"/>
          </p:nvPr>
        </p:nvSpPr>
        <p:spPr>
          <a:xfrm>
            <a:off x="4934914" y="4503171"/>
            <a:ext cx="3751887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r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2" name="Google Shape;2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tête de section">
  <p:cSld name="En tête de section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S3_0302152.jpg" id="24" name="Google Shape;24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30" y="0"/>
            <a:ext cx="914197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7"/>
          <p:cNvSpPr txBox="1"/>
          <p:nvPr>
            <p:ph idx="12" type="sldNum"/>
          </p:nvPr>
        </p:nvSpPr>
        <p:spPr>
          <a:xfrm>
            <a:off x="6486778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27" name="Google Shape;27;p7"/>
          <p:cNvSpPr txBox="1"/>
          <p:nvPr>
            <p:ph type="title"/>
          </p:nvPr>
        </p:nvSpPr>
        <p:spPr>
          <a:xfrm>
            <a:off x="5929682" y="456072"/>
            <a:ext cx="3037515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Times"/>
              <a:buNone/>
              <a:defRPr b="0" i="0" sz="3200" u="none" cap="none" strike="noStrike">
                <a:solidFill>
                  <a:schemeClr val="lt1"/>
                </a:solidFill>
                <a:latin typeface="Times"/>
                <a:ea typeface="Times"/>
                <a:cs typeface="Times"/>
                <a:sym typeface="Time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8" name="Google Shape;28;p7"/>
          <p:cNvSpPr txBox="1"/>
          <p:nvPr>
            <p:ph idx="1" type="body"/>
          </p:nvPr>
        </p:nvSpPr>
        <p:spPr>
          <a:xfrm>
            <a:off x="5929683" y="1706413"/>
            <a:ext cx="3060100" cy="7350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Times"/>
                <a:ea typeface="Times"/>
                <a:cs typeface="Times"/>
                <a:sym typeface="Times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29" name="Google Shape;29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46050" y="6315063"/>
            <a:ext cx="83820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30;p7"/>
          <p:cNvSpPr txBox="1"/>
          <p:nvPr/>
        </p:nvSpPr>
        <p:spPr>
          <a:xfrm>
            <a:off x="6962875" y="6562800"/>
            <a:ext cx="16173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>
                <a:solidFill>
                  <a:srgbClr val="666666"/>
                </a:solidFill>
              </a:rPr>
              <a:t>Attribution 4.0 international</a:t>
            </a:r>
            <a:endParaRPr sz="900">
              <a:solidFill>
                <a:srgbClr val="666666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re de la partie et contenu">
  <p:cSld name="Titre de la partie et contenu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S3_0302153.jpg" id="32" name="Google Shape;32;p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197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8"/>
          <p:cNvSpPr txBox="1"/>
          <p:nvPr/>
        </p:nvSpPr>
        <p:spPr>
          <a:xfrm>
            <a:off x="-166009" y="-107902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8"/>
          <p:cNvSpPr txBox="1"/>
          <p:nvPr/>
        </p:nvSpPr>
        <p:spPr>
          <a:xfrm>
            <a:off x="-298817" y="74701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6486855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36" name="Google Shape;36;p8"/>
          <p:cNvSpPr txBox="1"/>
          <p:nvPr>
            <p:ph type="title"/>
          </p:nvPr>
        </p:nvSpPr>
        <p:spPr>
          <a:xfrm>
            <a:off x="457199" y="304778"/>
            <a:ext cx="6585845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756"/>
              </a:buClr>
              <a:buSzPts val="3200"/>
              <a:buFont typeface="Arial"/>
              <a:buNone/>
              <a:defRPr b="1" i="0" sz="3200" u="none" cap="none" strike="noStrike">
                <a:solidFill>
                  <a:srgbClr val="53575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7" name="Google Shape;37;p8"/>
          <p:cNvSpPr txBox="1"/>
          <p:nvPr/>
        </p:nvSpPr>
        <p:spPr>
          <a:xfrm>
            <a:off x="457200" y="1600201"/>
            <a:ext cx="8229600" cy="39941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756"/>
              </a:buClr>
              <a:buSzPts val="3200"/>
              <a:buFont typeface="Arial"/>
              <a:buNone/>
            </a:pPr>
            <a:r>
              <a:t/>
            </a:r>
            <a:endParaRPr b="1" sz="3200" u="none">
              <a:solidFill>
                <a:srgbClr val="53575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457200" y="1599707"/>
            <a:ext cx="8229600" cy="3994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535756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53575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535756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rgbClr val="53575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535756"/>
              </a:buClr>
              <a:buSzPts val="2000"/>
              <a:buFont typeface="Arial"/>
              <a:buAutoNum type="arabicPeriod"/>
              <a:defRPr b="0" i="0" sz="2000" u="none" cap="none" strike="noStrike">
                <a:solidFill>
                  <a:srgbClr val="53575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8"/>
          <p:cNvSpPr txBox="1"/>
          <p:nvPr/>
        </p:nvSpPr>
        <p:spPr>
          <a:xfrm>
            <a:off x="338475" y="6322974"/>
            <a:ext cx="2226000" cy="3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fr-FR" sz="1100" u="sng">
                <a:solidFill>
                  <a:srgbClr val="AF4345"/>
                </a:solidFill>
                <a:hlinkClick r:id="rId3"/>
              </a:rPr>
              <a:t>Besoin d’aide?</a:t>
            </a:r>
            <a:endParaRPr sz="1100">
              <a:solidFill>
                <a:srgbClr val="AF4345"/>
              </a:solidFill>
            </a:endParaRPr>
          </a:p>
        </p:txBody>
      </p:sp>
      <p:pic>
        <p:nvPicPr>
          <p:cNvPr id="40" name="Google Shape;40;p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46050" y="6315063"/>
            <a:ext cx="83820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8"/>
          <p:cNvSpPr txBox="1"/>
          <p:nvPr/>
        </p:nvSpPr>
        <p:spPr>
          <a:xfrm>
            <a:off x="6962875" y="6562800"/>
            <a:ext cx="16173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>
                <a:solidFill>
                  <a:srgbClr val="666666"/>
                </a:solidFill>
              </a:rPr>
              <a:t>Attribution 4.0 international</a:t>
            </a:r>
            <a:endParaRPr sz="900">
              <a:solidFill>
                <a:srgbClr val="666666"/>
              </a:solidFill>
            </a:endParaRPr>
          </a:p>
        </p:txBody>
      </p:sp>
      <p:sp>
        <p:nvSpPr>
          <p:cNvPr id="42" name="Google Shape;42;p8"/>
          <p:cNvSpPr txBox="1"/>
          <p:nvPr/>
        </p:nvSpPr>
        <p:spPr>
          <a:xfrm>
            <a:off x="7852675" y="242900"/>
            <a:ext cx="1233300" cy="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</a:pPr>
            <a:r>
              <a:rPr b="1" lang="fr-FR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Zotero</a:t>
            </a:r>
            <a:endParaRPr b="1"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ise en page personnalisée 1">
  <p:cSld name="CUSTOM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7f7e40aac6_1_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>
            <a:lvl1pPr lvl="0">
              <a:buClr>
                <a:srgbClr val="000000"/>
              </a:buClr>
              <a:buFont typeface="Arial"/>
              <a:buNone/>
              <a:defRPr/>
            </a:lvl1pPr>
            <a:lvl2pPr lvl="1">
              <a:buClr>
                <a:srgbClr val="000000"/>
              </a:buClr>
              <a:buFont typeface="Arial"/>
              <a:buNone/>
              <a:defRPr/>
            </a:lvl2pPr>
            <a:lvl3pPr lvl="2">
              <a:buClr>
                <a:srgbClr val="000000"/>
              </a:buClr>
              <a:buFont typeface="Arial"/>
              <a:buNone/>
              <a:defRPr/>
            </a:lvl3pPr>
            <a:lvl4pPr lvl="3">
              <a:buClr>
                <a:srgbClr val="000000"/>
              </a:buClr>
              <a:buFont typeface="Arial"/>
              <a:buNone/>
              <a:defRPr/>
            </a:lvl4pPr>
            <a:lvl5pPr lvl="4">
              <a:buClr>
                <a:srgbClr val="000000"/>
              </a:buClr>
              <a:buFont typeface="Arial"/>
              <a:buNone/>
              <a:defRPr/>
            </a:lvl5pPr>
            <a:lvl6pPr lvl="5">
              <a:buClr>
                <a:srgbClr val="000000"/>
              </a:buClr>
              <a:buFont typeface="Arial"/>
              <a:buNone/>
              <a:defRPr/>
            </a:lvl6pPr>
            <a:lvl7pPr lvl="6">
              <a:buClr>
                <a:srgbClr val="000000"/>
              </a:buClr>
              <a:buFont typeface="Arial"/>
              <a:buNone/>
              <a:defRPr/>
            </a:lvl7pPr>
            <a:lvl8pPr lvl="7">
              <a:buClr>
                <a:srgbClr val="000000"/>
              </a:buClr>
              <a:buFont typeface="Arial"/>
              <a:buNone/>
              <a:defRPr/>
            </a:lvl8pPr>
            <a:lvl9pPr lvl="8">
              <a:buClr>
                <a:srgbClr val="000000"/>
              </a:buClr>
              <a:buFont typeface="Arial"/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45" name="Google Shape;45;g7f7e40aac6_1_0"/>
          <p:cNvSpPr txBox="1"/>
          <p:nvPr/>
        </p:nvSpPr>
        <p:spPr>
          <a:xfrm>
            <a:off x="7852675" y="242900"/>
            <a:ext cx="1233300" cy="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</a:pPr>
            <a:r>
              <a:rPr b="1" lang="fr-FR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Zotero</a:t>
            </a:r>
            <a:endParaRPr b="1"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 avec légende">
  <p:cSld name="Image avec légende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S3_0302153.jpg" id="47" name="Google Shape;47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197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9"/>
          <p:cNvSpPr txBox="1"/>
          <p:nvPr>
            <p:ph type="title"/>
          </p:nvPr>
        </p:nvSpPr>
        <p:spPr>
          <a:xfrm>
            <a:off x="1792288" y="46429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756"/>
              </a:buClr>
              <a:buSzPts val="2000"/>
              <a:buFont typeface="Arial"/>
              <a:buNone/>
              <a:defRPr b="1" i="0" sz="2000" u="none" cap="none" strike="noStrike">
                <a:solidFill>
                  <a:srgbClr val="53575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9" name="Google Shape;49;p9"/>
          <p:cNvSpPr/>
          <p:nvPr>
            <p:ph idx="2" type="pic"/>
          </p:nvPr>
        </p:nvSpPr>
        <p:spPr>
          <a:xfrm>
            <a:off x="1792288" y="4550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640"/>
              </a:spcBef>
              <a:spcAft>
                <a:spcPts val="0"/>
              </a:spcAft>
              <a:buClr>
                <a:srgbClr val="535756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535756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9"/>
          <p:cNvSpPr txBox="1"/>
          <p:nvPr>
            <p:ph idx="1" type="body"/>
          </p:nvPr>
        </p:nvSpPr>
        <p:spPr>
          <a:xfrm>
            <a:off x="1792288" y="5209638"/>
            <a:ext cx="5486400" cy="484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535756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3575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9"/>
          <p:cNvSpPr txBox="1"/>
          <p:nvPr/>
        </p:nvSpPr>
        <p:spPr>
          <a:xfrm>
            <a:off x="8325367" y="4631484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9"/>
          <p:cNvSpPr txBox="1"/>
          <p:nvPr/>
        </p:nvSpPr>
        <p:spPr>
          <a:xfrm>
            <a:off x="7960146" y="4448881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9"/>
          <p:cNvSpPr txBox="1"/>
          <p:nvPr/>
        </p:nvSpPr>
        <p:spPr>
          <a:xfrm>
            <a:off x="7611527" y="3220459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6486854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56" name="Google Shape;56;p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46050" y="6315063"/>
            <a:ext cx="83820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9"/>
          <p:cNvSpPr txBox="1"/>
          <p:nvPr/>
        </p:nvSpPr>
        <p:spPr>
          <a:xfrm>
            <a:off x="6962875" y="6562800"/>
            <a:ext cx="16173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>
                <a:solidFill>
                  <a:srgbClr val="666666"/>
                </a:solidFill>
              </a:rPr>
              <a:t>Attribution 4.0 international</a:t>
            </a:r>
            <a:endParaRPr sz="900">
              <a:solidFill>
                <a:srgbClr val="666666"/>
              </a:solidFill>
            </a:endParaRPr>
          </a:p>
        </p:txBody>
      </p:sp>
      <p:sp>
        <p:nvSpPr>
          <p:cNvPr id="58" name="Google Shape;58;p9"/>
          <p:cNvSpPr txBox="1"/>
          <p:nvPr/>
        </p:nvSpPr>
        <p:spPr>
          <a:xfrm>
            <a:off x="7852675" y="242900"/>
            <a:ext cx="1233300" cy="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</a:pPr>
            <a:r>
              <a:rPr b="1" lang="fr-FR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Zotero</a:t>
            </a:r>
            <a:endParaRPr b="1"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6.jpg"/><Relationship Id="rId2" Type="http://schemas.openxmlformats.org/officeDocument/2006/relationships/image" Target="../media/image2.jp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9" Type="http://schemas.openxmlformats.org/officeDocument/2006/relationships/theme" Target="../theme/theme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ES3_030215.jpg" id="10" name="Google Shape;10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30" y="0"/>
            <a:ext cx="914197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4" name="Google Shape;14;p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46050" y="6315063"/>
            <a:ext cx="83820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5"/>
          <p:cNvSpPr txBox="1"/>
          <p:nvPr/>
        </p:nvSpPr>
        <p:spPr>
          <a:xfrm>
            <a:off x="6962875" y="6562800"/>
            <a:ext cx="16173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>
                <a:solidFill>
                  <a:srgbClr val="666666"/>
                </a:solidFill>
              </a:rPr>
              <a:t>Attribution 4.0 international</a:t>
            </a:r>
            <a:endParaRPr sz="900">
              <a:solidFill>
                <a:srgbClr val="666666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4"/>
    <p:sldLayoutId id="2147483650" r:id="rId5"/>
    <p:sldLayoutId id="2147483651" r:id="rId6"/>
    <p:sldLayoutId id="2147483652" r:id="rId7"/>
    <p:sldLayoutId id="2147483653" r:id="rId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zotero.org/download/" TargetMode="External"/><Relationship Id="rId4" Type="http://schemas.openxmlformats.org/officeDocument/2006/relationships/image" Target="../media/image8.png"/><Relationship Id="rId5" Type="http://schemas.openxmlformats.org/officeDocument/2006/relationships/hyperlink" Target="https://www.zotero.org/user/register/" TargetMode="External"/><Relationship Id="rId6" Type="http://schemas.openxmlformats.org/officeDocument/2006/relationships/hyperlink" Target="https://www.zotero.org/support/fr/start" TargetMode="External"/><Relationship Id="rId7" Type="http://schemas.openxmlformats.org/officeDocument/2006/relationships/hyperlink" Target="https://zotero.hypotheses.org/" TargetMode="External"/></Relationships>
</file>

<file path=ppt/slides/_rels/slide3.xml.rels><?xml version="1.0" encoding="UTF-8" standalone="yes"?><Relationships xmlns="http://schemas.openxmlformats.org/package/2006/relationships"><Relationship Id="rId20" Type="http://schemas.openxmlformats.org/officeDocument/2006/relationships/hyperlink" Target="https://biblionum.u-paris2.fr/url?http://search.ebscohost.com" TargetMode="External"/><Relationship Id="rId22" Type="http://schemas.openxmlformats.org/officeDocument/2006/relationships/hyperlink" Target="https://www-jstor-org-s.biblionum.u-paris2.fr/" TargetMode="External"/><Relationship Id="rId21" Type="http://schemas.openxmlformats.org/officeDocument/2006/relationships/hyperlink" Target="https://www-cairn-info-s.biblionum.u-paris2.fr/" TargetMode="External"/><Relationship Id="rId24" Type="http://schemas.openxmlformats.org/officeDocument/2006/relationships/hyperlink" Target="http://assasrecherche.u-paris2.fr" TargetMode="External"/><Relationship Id="rId23" Type="http://schemas.openxmlformats.org/officeDocument/2006/relationships/hyperlink" Target="https://dumas.ccsd.cnrs.fr/search/index/?q=%2A&amp;domain_t=shs.gestion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sudoc.abes.fr/" TargetMode="External"/><Relationship Id="rId4" Type="http://schemas.openxmlformats.org/officeDocument/2006/relationships/hyperlink" Target="https://bibliotheques.u-paris2.fr/fr/ressources/alphabetique" TargetMode="External"/><Relationship Id="rId9" Type="http://schemas.openxmlformats.org/officeDocument/2006/relationships/hyperlink" Target="https://www.base-search.net/" TargetMode="External"/><Relationship Id="rId26" Type="http://schemas.openxmlformats.org/officeDocument/2006/relationships/hyperlink" Target="https://www.persee.fr/" TargetMode="External"/><Relationship Id="rId25" Type="http://schemas.openxmlformats.org/officeDocument/2006/relationships/hyperlink" Target="https://www-cairn-info-s.biblionum.u-paris2.fr/" TargetMode="External"/><Relationship Id="rId28" Type="http://schemas.openxmlformats.org/officeDocument/2006/relationships/hyperlink" Target="https://www.base-search.net/" TargetMode="External"/><Relationship Id="rId27" Type="http://schemas.openxmlformats.org/officeDocument/2006/relationships/hyperlink" Target="https://journals-openedition-org-s.biblionum.u-paris2.fr/" TargetMode="External"/><Relationship Id="rId5" Type="http://schemas.openxmlformats.org/officeDocument/2006/relationships/hyperlink" Target="https://www.theses.fr/" TargetMode="External"/><Relationship Id="rId6" Type="http://schemas.openxmlformats.org/officeDocument/2006/relationships/hyperlink" Target="http://www.dart-europe.eu/basic-search.php" TargetMode="External"/><Relationship Id="rId29" Type="http://schemas.openxmlformats.org/officeDocument/2006/relationships/hyperlink" Target="http://fr" TargetMode="External"/><Relationship Id="rId7" Type="http://schemas.openxmlformats.org/officeDocument/2006/relationships/hyperlink" Target="http://assasrecherche.u-paris2.fr" TargetMode="External"/><Relationship Id="rId8" Type="http://schemas.openxmlformats.org/officeDocument/2006/relationships/hyperlink" Target="https://ent.u-paris2.fr/" TargetMode="External"/><Relationship Id="rId31" Type="http://schemas.openxmlformats.org/officeDocument/2006/relationships/hyperlink" Target="http://assasrecherche.u-paris2.fr" TargetMode="External"/><Relationship Id="rId30" Type="http://schemas.openxmlformats.org/officeDocument/2006/relationships/hyperlink" Target="https://dumas.ccsd.cnrs.fr/search/index/?q=%2A&amp;domain_t=shs.info" TargetMode="External"/><Relationship Id="rId11" Type="http://schemas.openxmlformats.org/officeDocument/2006/relationships/hyperlink" Target="https://newip-doctrinalplus-fr.biblionum.u-paris2.fr/doctrinal/simple" TargetMode="External"/><Relationship Id="rId33" Type="http://schemas.openxmlformats.org/officeDocument/2006/relationships/hyperlink" Target="https://biblionum.u-paris2.fr/http/global.factiva.com/en/sess/login.asp?XSID=S002GFoMcVkZHmnNdmnMT2nODatM9Am5DByWcNGOTNHYdNZUUFBQUFBQUFBQUFBQUFBQUFBQUFBQUFBQUFBQUFBQUFBQ" TargetMode="External"/><Relationship Id="rId10" Type="http://schemas.openxmlformats.org/officeDocument/2006/relationships/hyperlink" Target="https://www-dalloz-fr-s.biblionum.u-paris2.fr/etudiants" TargetMode="External"/><Relationship Id="rId32" Type="http://schemas.openxmlformats.org/officeDocument/2006/relationships/hyperlink" Target="https://biblionum.u-paris2.fr/url?https://nouveau.europresse.com/access/ip/default.aspx?un=ASSAST_1" TargetMode="External"/><Relationship Id="rId13" Type="http://schemas.openxmlformats.org/officeDocument/2006/relationships/hyperlink" Target="https://signin.lexisnexis.com/lnaccess/app/signin?back=https%3a%2f%2fwww-lexis360-fr-s.biblionum.u-paris2.fr%2fHome.aspx%3Ffederationidp=7SQ5VZ57399&amp;aci=l360" TargetMode="External"/><Relationship Id="rId35" Type="http://schemas.openxmlformats.org/officeDocument/2006/relationships/hyperlink" Target="https://reseau-mirabel.info/" TargetMode="External"/><Relationship Id="rId12" Type="http://schemas.openxmlformats.org/officeDocument/2006/relationships/hyperlink" Target="https://biblionum.u-paris2.fr/url?http://lamyline.lamy.fr/Content/Search.aspx?DATA=tcxZZCK3rKrbmIABJzwNyn" TargetMode="External"/><Relationship Id="rId34" Type="http://schemas.openxmlformats.org/officeDocument/2006/relationships/hyperlink" Target="https://doaj.org/" TargetMode="External"/><Relationship Id="rId15" Type="http://schemas.openxmlformats.org/officeDocument/2006/relationships/hyperlink" Target="https://abonnes-efl-fr-s.biblionum.u-paris2.fr/" TargetMode="External"/><Relationship Id="rId37" Type="http://schemas.openxmlformats.org/officeDocument/2006/relationships/image" Target="../media/image8.png"/><Relationship Id="rId14" Type="http://schemas.openxmlformats.org/officeDocument/2006/relationships/hyperlink" Target="https://www-lextenso-fr-s.biblionum.u-paris2.fr/" TargetMode="External"/><Relationship Id="rId36" Type="http://schemas.openxmlformats.org/officeDocument/2006/relationships/hyperlink" Target="https://www.doabooks.org/" TargetMode="External"/><Relationship Id="rId17" Type="http://schemas.openxmlformats.org/officeDocument/2006/relationships/hyperlink" Target="https://biblionum.u-paris2.fr/url?https://next.westlaw.com/Browse/Home/InternationalMaterials?transitionType=Default&amp;contextData=(sc.Default)&amp;sp=wlnupapii-000" TargetMode="External"/><Relationship Id="rId16" Type="http://schemas.openxmlformats.org/officeDocument/2006/relationships/hyperlink" Target="https://www-stradalex-eu-s.biblionum.u-paris2.fr/fr" TargetMode="External"/><Relationship Id="rId19" Type="http://schemas.openxmlformats.org/officeDocument/2006/relationships/hyperlink" Target="https://search-proquest-com-s.biblionum.u-paris2.fr/business/index" TargetMode="External"/><Relationship Id="rId18" Type="http://schemas.openxmlformats.org/officeDocument/2006/relationships/hyperlink" Target="https://biblionum.u-paris2.fr/url?https://westlawuk.thomsonreuters.co.uk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jpg"/><Relationship Id="rId4" Type="http://schemas.openxmlformats.org/officeDocument/2006/relationships/hyperlink" Target="https://www.zotero.org/styles?q=universit%C3%A9%20de%20bordeaux" TargetMode="External"/><Relationship Id="rId9" Type="http://schemas.openxmlformats.org/officeDocument/2006/relationships/hyperlink" Target="https://bibliotheques.u-paris2.fr/fr/contactez-nous" TargetMode="External"/><Relationship Id="rId5" Type="http://schemas.openxmlformats.org/officeDocument/2006/relationships/hyperlink" Target="https://www.zotero.org/styles?q=iso690" TargetMode="External"/><Relationship Id="rId6" Type="http://schemas.openxmlformats.org/officeDocument/2006/relationships/hyperlink" Target="https://www.zotero.org/styles?q=american%20psychological%20association%207th%20edition" TargetMode="External"/><Relationship Id="rId7" Type="http://schemas.openxmlformats.org/officeDocument/2006/relationships/hyperlink" Target="https://www.zotero.org/styles?q=Chicago%20Manual%20of%20Style%2017th%20edition" TargetMode="External"/><Relationship Id="rId8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zotero.org/support/fr/adding_items_to_zotero" TargetMode="External"/><Relationship Id="rId4" Type="http://schemas.openxmlformats.org/officeDocument/2006/relationships/hyperlink" Target="https://www.zotero.org/support/fr/adding_items_to_zotero" TargetMode="External"/><Relationship Id="rId5" Type="http://schemas.openxmlformats.org/officeDocument/2006/relationships/hyperlink" Target="https://www.zotero.org/support/fr/adding_items_to_zotero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www.zotero.org/support/fr/word_processor_integration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bibliotheques.u-paris2.fr/" TargetMode="External"/><Relationship Id="rId4" Type="http://schemas.openxmlformats.org/officeDocument/2006/relationships/hyperlink" Target="https://bibliotheques.u-paris2.fr/fr/contactez-no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"/>
          <p:cNvSpPr txBox="1"/>
          <p:nvPr>
            <p:ph type="title"/>
          </p:nvPr>
        </p:nvSpPr>
        <p:spPr>
          <a:xfrm>
            <a:off x="3926350" y="3429000"/>
            <a:ext cx="45162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756"/>
              </a:buClr>
              <a:buSzPts val="3600"/>
              <a:buFont typeface="Arial Black"/>
              <a:buNone/>
            </a:pPr>
            <a:r>
              <a:rPr lang="fr-FR" sz="4800"/>
              <a:t>Zotero.org</a:t>
            </a:r>
            <a:endParaRPr sz="4800"/>
          </a:p>
        </p:txBody>
      </p:sp>
      <p:sp>
        <p:nvSpPr>
          <p:cNvPr id="65" name="Google Shape;65;p1"/>
          <p:cNvSpPr txBox="1"/>
          <p:nvPr>
            <p:ph idx="1" type="body"/>
          </p:nvPr>
        </p:nvSpPr>
        <p:spPr>
          <a:xfrm>
            <a:off x="3926350" y="4528150"/>
            <a:ext cx="51477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None/>
            </a:pPr>
            <a:r>
              <a:rPr b="1" lang="fr-FR">
                <a:solidFill>
                  <a:srgbClr val="CC0000"/>
                </a:solidFill>
              </a:rPr>
              <a:t>Un logiciel pour r</a:t>
            </a:r>
            <a:r>
              <a:rPr b="1" lang="fr-FR">
                <a:solidFill>
                  <a:srgbClr val="CC0000"/>
                </a:solidFill>
              </a:rPr>
              <a:t>édiger des références bibliographiques</a:t>
            </a:r>
            <a:endParaRPr b="1">
              <a:solidFill>
                <a:srgbClr val="CC0000"/>
              </a:solidFill>
            </a:endParaRPr>
          </a:p>
        </p:txBody>
      </p:sp>
      <p:pic>
        <p:nvPicPr>
          <p:cNvPr id="66" name="Google Shape;66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246050" y="6315063"/>
            <a:ext cx="83820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"/>
          <p:cNvSpPr txBox="1"/>
          <p:nvPr/>
        </p:nvSpPr>
        <p:spPr>
          <a:xfrm>
            <a:off x="6962875" y="6562800"/>
            <a:ext cx="16173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>
                <a:solidFill>
                  <a:srgbClr val="666666"/>
                </a:solidFill>
              </a:rPr>
              <a:t>Attribution 4.0 international</a:t>
            </a:r>
            <a:endParaRPr sz="90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7f7e40aac6_2_0"/>
          <p:cNvSpPr txBox="1"/>
          <p:nvPr>
            <p:ph idx="12" type="sldNum"/>
          </p:nvPr>
        </p:nvSpPr>
        <p:spPr>
          <a:xfrm>
            <a:off x="6486855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74" name="Google Shape;74;g7f7e40aac6_2_0"/>
          <p:cNvSpPr txBox="1"/>
          <p:nvPr>
            <p:ph type="title"/>
          </p:nvPr>
        </p:nvSpPr>
        <p:spPr>
          <a:xfrm>
            <a:off x="457199" y="304778"/>
            <a:ext cx="6585900" cy="566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Avant de commencer - 1/2</a:t>
            </a:r>
            <a:endParaRPr/>
          </a:p>
        </p:txBody>
      </p:sp>
      <p:sp>
        <p:nvSpPr>
          <p:cNvPr id="75" name="Google Shape;75;g7f7e40aac6_2_0"/>
          <p:cNvSpPr txBox="1"/>
          <p:nvPr>
            <p:ph idx="1" type="body"/>
          </p:nvPr>
        </p:nvSpPr>
        <p:spPr>
          <a:xfrm>
            <a:off x="457200" y="1599707"/>
            <a:ext cx="8229600" cy="399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800"/>
              <a:buFont typeface="Lato"/>
              <a:buChar char="•"/>
            </a:pP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Installer</a:t>
            </a:r>
            <a:r>
              <a:rPr lang="fr-FR" sz="1800">
                <a:solidFill>
                  <a:srgbClr val="AF4345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fr-FR" sz="1800" u="sng">
                <a:solidFill>
                  <a:srgbClr val="AF4345"/>
                </a:solidFill>
                <a:latin typeface="Lato"/>
                <a:ea typeface="Lato"/>
                <a:cs typeface="Lato"/>
                <a:sym typeface="Lato"/>
                <a:hlinkClick r:id="rId3"/>
              </a:rPr>
              <a:t>le logiciel ET le connecteur</a:t>
            </a: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 (sur Chrome ou Firefox) permet d’avoir sur l’ordinateur l’outil de gestion de références : le collecteur permet de collecter les références bibliographiques directement récupérables sur Internet… lorsque l’éditeur le permet.</a:t>
            </a:r>
            <a:endParaRPr sz="18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1000"/>
              </a:spcAft>
              <a:buClr>
                <a:srgbClr val="5E696C"/>
              </a:buClr>
              <a:buSzPts val="1800"/>
              <a:buFont typeface="Lato"/>
              <a:buChar char="•"/>
            </a:pP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Zotero est compatible avec la suite Office de microsoft (Word) et avec Libreoffice. Cela est beaucoup plus complexe avec d’autres suites.</a:t>
            </a:r>
            <a:endParaRPr sz="1800"/>
          </a:p>
        </p:txBody>
      </p:sp>
      <p:sp>
        <p:nvSpPr>
          <p:cNvPr id="76" name="Google Shape;76;g7f7e40aac6_2_0"/>
          <p:cNvSpPr txBox="1"/>
          <p:nvPr>
            <p:ph idx="1" type="body"/>
          </p:nvPr>
        </p:nvSpPr>
        <p:spPr>
          <a:xfrm>
            <a:off x="457200" y="997100"/>
            <a:ext cx="7569300" cy="628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fr-FR" sz="2400" u="sng"/>
              <a:t>Installer Zotero</a:t>
            </a:r>
            <a:r>
              <a:rPr lang="fr-FR" sz="2400"/>
              <a:t>, q</a:t>
            </a:r>
            <a:r>
              <a:rPr lang="fr-FR" sz="2400"/>
              <a:t>uestions techniques</a:t>
            </a:r>
            <a:endParaRPr sz="2400"/>
          </a:p>
        </p:txBody>
      </p:sp>
      <p:pic>
        <p:nvPicPr>
          <p:cNvPr id="77" name="Google Shape;77;g7f7e40aac6_2_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0575" y="3708200"/>
            <a:ext cx="2823184" cy="2508136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g7f7e40aac6_2_0"/>
          <p:cNvSpPr txBox="1"/>
          <p:nvPr/>
        </p:nvSpPr>
        <p:spPr>
          <a:xfrm>
            <a:off x="640575" y="3729725"/>
            <a:ext cx="2823300" cy="25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Astuce</a:t>
            </a:r>
            <a:endParaRPr b="1"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600"/>
              </a:spcAft>
              <a:buNone/>
            </a:pPr>
            <a:r>
              <a:rPr b="1" lang="fr-FR" u="sng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  <a:hlinkClick r:id="rId5"/>
              </a:rPr>
              <a:t>Créer un compte Zotero</a:t>
            </a:r>
            <a:r>
              <a:rPr b="1" lang="fr-FR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est proposé, mais ce n’est pas utile pour que “cela fonctionne” : cette option permet de pouvoir retrouver ses références et sa veille sur n’importe quel ordinateur (attention : le stockage est limité!)</a:t>
            </a:r>
            <a:endParaRPr b="1">
              <a:solidFill>
                <a:srgbClr val="FFFFFF"/>
              </a:solidFill>
            </a:endParaRPr>
          </a:p>
        </p:txBody>
      </p:sp>
      <p:sp>
        <p:nvSpPr>
          <p:cNvPr id="79" name="Google Shape;79;g7f7e40aac6_2_0"/>
          <p:cNvSpPr txBox="1"/>
          <p:nvPr/>
        </p:nvSpPr>
        <p:spPr>
          <a:xfrm>
            <a:off x="4441125" y="3616546"/>
            <a:ext cx="4275300" cy="162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1000"/>
              </a:spcAft>
              <a:buClr>
                <a:srgbClr val="5E696C"/>
              </a:buClr>
              <a:buSzPts val="1800"/>
              <a:buFont typeface="Lato"/>
              <a:buChar char="•"/>
            </a:pP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Pour du pas-à-pas ou aller plus loin, Zotero met à disposition des</a:t>
            </a: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fr-FR" sz="1800" u="sng">
                <a:solidFill>
                  <a:srgbClr val="AF4345"/>
                </a:solidFill>
                <a:latin typeface="Lato"/>
                <a:ea typeface="Lato"/>
                <a:cs typeface="Lato"/>
                <a:sym typeface="Lato"/>
                <a:hlinkClick r:id="rId6"/>
              </a:rPr>
              <a:t>tutoriels</a:t>
            </a: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 utiles et un </a:t>
            </a:r>
            <a:r>
              <a:rPr lang="fr-FR" sz="1800" u="sng">
                <a:solidFill>
                  <a:srgbClr val="AF4345"/>
                </a:solidFill>
                <a:latin typeface="Lato"/>
                <a:ea typeface="Lato"/>
                <a:cs typeface="Lato"/>
                <a:sym typeface="Lato"/>
                <a:hlinkClick r:id="rId7"/>
              </a:rPr>
              <a:t>blog francophone</a:t>
            </a:r>
            <a:r>
              <a:rPr lang="fr-FR" sz="1800">
                <a:solidFill>
                  <a:srgbClr val="535756"/>
                </a:solidFill>
              </a:rPr>
              <a:t> </a:t>
            </a:r>
            <a:r>
              <a:rPr lang="fr-FR" sz="1800">
                <a:solidFill>
                  <a:srgbClr val="535756"/>
                </a:solidFill>
                <a:latin typeface="Lato"/>
                <a:ea typeface="Lato"/>
                <a:cs typeface="Lato"/>
                <a:sym typeface="Lato"/>
              </a:rPr>
              <a:t>très actif.</a:t>
            </a:r>
            <a:endParaRPr sz="1800">
              <a:solidFill>
                <a:srgbClr val="535756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f7e40aac6_2_27"/>
          <p:cNvSpPr txBox="1"/>
          <p:nvPr>
            <p:ph idx="12" type="sldNum"/>
          </p:nvPr>
        </p:nvSpPr>
        <p:spPr>
          <a:xfrm>
            <a:off x="6486855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86" name="Google Shape;86;g7f7e40aac6_2_27"/>
          <p:cNvSpPr txBox="1"/>
          <p:nvPr>
            <p:ph type="title"/>
          </p:nvPr>
        </p:nvSpPr>
        <p:spPr>
          <a:xfrm>
            <a:off x="457199" y="304778"/>
            <a:ext cx="6585900" cy="566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Avant de commencer - 2/2</a:t>
            </a:r>
            <a:endParaRPr/>
          </a:p>
        </p:txBody>
      </p:sp>
      <p:sp>
        <p:nvSpPr>
          <p:cNvPr id="87" name="Google Shape;87;g7f7e40aac6_2_27"/>
          <p:cNvSpPr txBox="1"/>
          <p:nvPr>
            <p:ph idx="1" type="body"/>
          </p:nvPr>
        </p:nvSpPr>
        <p:spPr>
          <a:xfrm>
            <a:off x="457200" y="1599707"/>
            <a:ext cx="8229600" cy="399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/>
              <a:t>Catalogues de bibliothèques : </a:t>
            </a:r>
            <a:endParaRPr sz="14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 u="sng">
                <a:solidFill>
                  <a:srgbClr val="AF4345"/>
                </a:solidFill>
                <a:hlinkClick r:id="rId3"/>
              </a:rPr>
              <a:t>Sudoc</a:t>
            </a:r>
            <a:r>
              <a:rPr lang="fr-FR" sz="1400">
                <a:solidFill>
                  <a:srgbClr val="5E696C"/>
                </a:solidFill>
              </a:rPr>
              <a:t> ; </a:t>
            </a:r>
            <a:r>
              <a:rPr lang="fr-FR" sz="1400" u="sng">
                <a:solidFill>
                  <a:srgbClr val="AF4345"/>
                </a:solidFill>
                <a:hlinkClick r:id="rId4"/>
              </a:rPr>
              <a:t>Paris2</a:t>
            </a:r>
            <a:endParaRPr sz="1400">
              <a:solidFill>
                <a:srgbClr val="AF4345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400"/>
              <a:t>Thèses : </a:t>
            </a:r>
            <a:r>
              <a:rPr lang="fr-FR" sz="1400" u="sng">
                <a:solidFill>
                  <a:srgbClr val="AF4345"/>
                </a:solidFill>
                <a:hlinkClick r:id="rId5"/>
              </a:rPr>
              <a:t>France</a:t>
            </a:r>
            <a:r>
              <a:rPr lang="fr-FR" sz="1400"/>
              <a:t> / </a:t>
            </a:r>
            <a:r>
              <a:rPr lang="fr-FR" sz="1400" u="sng">
                <a:solidFill>
                  <a:srgbClr val="AF4345"/>
                </a:solidFill>
                <a:hlinkClick r:id="rId6"/>
              </a:rPr>
              <a:t>Europe</a:t>
            </a:r>
            <a:r>
              <a:rPr lang="fr-FR" sz="1400"/>
              <a:t> / </a:t>
            </a:r>
            <a:r>
              <a:rPr lang="fr-FR" sz="1400" u="sng">
                <a:solidFill>
                  <a:srgbClr val="AF4345"/>
                </a:solidFill>
                <a:hlinkClick r:id="rId7"/>
              </a:rPr>
              <a:t>Paris2</a:t>
            </a:r>
            <a:endParaRPr sz="1400"/>
          </a:p>
        </p:txBody>
      </p:sp>
      <p:sp>
        <p:nvSpPr>
          <p:cNvPr id="88" name="Google Shape;88;g7f7e40aac6_2_27"/>
          <p:cNvSpPr txBox="1"/>
          <p:nvPr>
            <p:ph idx="1" type="body"/>
          </p:nvPr>
        </p:nvSpPr>
        <p:spPr>
          <a:xfrm>
            <a:off x="505200" y="923750"/>
            <a:ext cx="8133600" cy="96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fr-FR" sz="2400" u="sng"/>
              <a:t>Avoir identifié ses sources documentaires</a:t>
            </a:r>
            <a:r>
              <a:rPr lang="fr-FR" sz="2400"/>
              <a:t> sur l’</a:t>
            </a:r>
            <a:r>
              <a:rPr lang="fr-FR" sz="2400" u="sng">
                <a:solidFill>
                  <a:srgbClr val="AF4345"/>
                </a:solidFill>
                <a:hlinkClick r:id="rId8"/>
              </a:rPr>
              <a:t>ENT</a:t>
            </a:r>
            <a:r>
              <a:rPr lang="fr-FR" sz="2400"/>
              <a:t> (bases de données) ou sur Internet (</a:t>
            </a:r>
            <a:r>
              <a:rPr i="1" lang="fr-FR" sz="2400" u="sng">
                <a:solidFill>
                  <a:srgbClr val="AF4345"/>
                </a:solidFill>
                <a:hlinkClick r:id="rId9"/>
              </a:rPr>
              <a:t>Open Access</a:t>
            </a:r>
            <a:r>
              <a:rPr lang="fr-FR" sz="2400"/>
              <a:t>)</a:t>
            </a:r>
            <a:endParaRPr sz="2400"/>
          </a:p>
        </p:txBody>
      </p:sp>
      <p:sp>
        <p:nvSpPr>
          <p:cNvPr id="89" name="Google Shape;89;g7f7e40aac6_2_27"/>
          <p:cNvSpPr txBox="1"/>
          <p:nvPr/>
        </p:nvSpPr>
        <p:spPr>
          <a:xfrm>
            <a:off x="457200" y="29253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535756"/>
                </a:solidFill>
              </a:rPr>
              <a:t>Droit</a:t>
            </a:r>
            <a:endParaRPr>
              <a:solidFill>
                <a:srgbClr val="535756"/>
              </a:solidFill>
            </a:endParaRPr>
          </a:p>
          <a:p>
            <a:pPr indent="-317500" lvl="0" marL="457200" rtl="0" algn="l">
              <a:spcBef>
                <a:spcPts val="100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 u="sng">
                <a:solidFill>
                  <a:srgbClr val="AF4345"/>
                </a:solidFill>
                <a:hlinkClick r:id="rId10"/>
              </a:rPr>
              <a:t>Dalloz</a:t>
            </a:r>
            <a:endParaRPr>
              <a:solidFill>
                <a:srgbClr val="AF4345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 u="sng">
                <a:solidFill>
                  <a:srgbClr val="AF4345"/>
                </a:solidFill>
                <a:hlinkClick r:id="rId11"/>
              </a:rPr>
              <a:t>Doctrinal Plus</a:t>
            </a:r>
            <a:endParaRPr>
              <a:solidFill>
                <a:srgbClr val="AF4345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 u="sng">
                <a:solidFill>
                  <a:srgbClr val="AF4345"/>
                </a:solidFill>
                <a:hlinkClick r:id="rId12"/>
              </a:rPr>
              <a:t>Lamyline</a:t>
            </a:r>
            <a:endParaRPr>
              <a:solidFill>
                <a:srgbClr val="AF4345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 u="sng">
                <a:solidFill>
                  <a:srgbClr val="AF4345"/>
                </a:solidFill>
                <a:hlinkClick r:id="rId13"/>
              </a:rPr>
              <a:t>Lexis360</a:t>
            </a:r>
            <a:endParaRPr>
              <a:solidFill>
                <a:srgbClr val="AF4345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 u="sng">
                <a:solidFill>
                  <a:srgbClr val="AF4345"/>
                </a:solidFill>
                <a:hlinkClick r:id="rId14"/>
              </a:rPr>
              <a:t>Lextenso</a:t>
            </a:r>
            <a:endParaRPr>
              <a:solidFill>
                <a:srgbClr val="AF4345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 u="sng">
                <a:solidFill>
                  <a:srgbClr val="AF4345"/>
                </a:solidFill>
                <a:hlinkClick r:id="rId15"/>
              </a:rPr>
              <a:t>Navis</a:t>
            </a:r>
            <a:endParaRPr>
              <a:solidFill>
                <a:srgbClr val="AF4345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 u="sng">
                <a:solidFill>
                  <a:srgbClr val="AF4345"/>
                </a:solidFill>
                <a:hlinkClick r:id="rId16"/>
              </a:rPr>
              <a:t>Stradalex</a:t>
            </a:r>
            <a:endParaRPr>
              <a:solidFill>
                <a:srgbClr val="AF4345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 u="sng">
                <a:solidFill>
                  <a:srgbClr val="AF4345"/>
                </a:solidFill>
                <a:hlinkClick r:id="rId17"/>
              </a:rPr>
              <a:t>Westlaw Next</a:t>
            </a:r>
            <a:r>
              <a:rPr lang="fr-FR">
                <a:solidFill>
                  <a:srgbClr val="535756"/>
                </a:solidFill>
              </a:rPr>
              <a:t> et </a:t>
            </a:r>
            <a:r>
              <a:rPr lang="fr-FR" u="sng">
                <a:solidFill>
                  <a:srgbClr val="AF4345"/>
                </a:solidFill>
                <a:hlinkClick r:id="rId18"/>
              </a:rPr>
              <a:t>Westlaw UK</a:t>
            </a:r>
            <a:endParaRPr/>
          </a:p>
        </p:txBody>
      </p:sp>
      <p:sp>
        <p:nvSpPr>
          <p:cNvPr id="90" name="Google Shape;90;g7f7e40aac6_2_27"/>
          <p:cNvSpPr txBox="1"/>
          <p:nvPr/>
        </p:nvSpPr>
        <p:spPr>
          <a:xfrm>
            <a:off x="3125200" y="3010763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535756"/>
                </a:solidFill>
              </a:rPr>
              <a:t>Sciences de gestion</a:t>
            </a:r>
            <a:endParaRPr sz="1800">
              <a:solidFill>
                <a:srgbClr val="535756"/>
              </a:solidFill>
            </a:endParaRPr>
          </a:p>
          <a:p>
            <a:pPr indent="-317500" lvl="0" marL="457200" rtl="0" algn="l">
              <a:spcBef>
                <a:spcPts val="100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 u="sng">
                <a:solidFill>
                  <a:srgbClr val="AF4345"/>
                </a:solidFill>
                <a:hlinkClick r:id="rId19"/>
              </a:rPr>
              <a:t>Abi/Inform</a:t>
            </a:r>
            <a:endParaRPr>
              <a:solidFill>
                <a:srgbClr val="5E696C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 u="sng">
                <a:solidFill>
                  <a:srgbClr val="AF4345"/>
                </a:solidFill>
                <a:hlinkClick r:id="rId20"/>
              </a:rPr>
              <a:t>Business source complete (business search interface</a:t>
            </a:r>
            <a:r>
              <a:rPr lang="fr-FR">
                <a:solidFill>
                  <a:srgbClr val="5E696C"/>
                </a:solidFill>
              </a:rPr>
              <a:t>)</a:t>
            </a:r>
            <a:endParaRPr>
              <a:solidFill>
                <a:srgbClr val="5E696C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 u="sng">
                <a:solidFill>
                  <a:srgbClr val="AF4345"/>
                </a:solidFill>
                <a:hlinkClick r:id="rId21"/>
              </a:rPr>
              <a:t>Cairn</a:t>
            </a:r>
            <a:endParaRPr>
              <a:solidFill>
                <a:srgbClr val="535756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 u="sng">
                <a:solidFill>
                  <a:srgbClr val="AF4345"/>
                </a:solidFill>
                <a:hlinkClick r:id="rId22"/>
              </a:rPr>
              <a:t>Jstor</a:t>
            </a:r>
            <a:endParaRPr>
              <a:solidFill>
                <a:srgbClr val="AF4345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>
                <a:solidFill>
                  <a:srgbClr val="535756"/>
                </a:solidFill>
              </a:rPr>
              <a:t>Mémoire </a:t>
            </a:r>
            <a:r>
              <a:rPr lang="fr-FR" u="sng">
                <a:solidFill>
                  <a:srgbClr val="AF4345"/>
                </a:solidFill>
                <a:hlinkClick r:id="rId23"/>
              </a:rPr>
              <a:t>France</a:t>
            </a:r>
            <a:r>
              <a:rPr lang="fr-FR">
                <a:solidFill>
                  <a:srgbClr val="535756"/>
                </a:solidFill>
              </a:rPr>
              <a:t> / </a:t>
            </a:r>
            <a:r>
              <a:rPr lang="fr-FR" u="sng">
                <a:solidFill>
                  <a:srgbClr val="AF4345"/>
                </a:solidFill>
                <a:hlinkClick r:id="rId24"/>
              </a:rPr>
              <a:t>Paris2</a:t>
            </a:r>
            <a:endParaRPr>
              <a:solidFill>
                <a:srgbClr val="AF4345"/>
              </a:solidFill>
            </a:endParaRPr>
          </a:p>
        </p:txBody>
      </p:sp>
      <p:sp>
        <p:nvSpPr>
          <p:cNvPr id="91" name="Google Shape;91;g7f7e40aac6_2_27"/>
          <p:cNvSpPr txBox="1"/>
          <p:nvPr/>
        </p:nvSpPr>
        <p:spPr>
          <a:xfrm>
            <a:off x="6053650" y="30107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535756"/>
                </a:solidFill>
              </a:rPr>
              <a:t>I</a:t>
            </a:r>
            <a:r>
              <a:rPr lang="fr-FR" sz="1800">
                <a:solidFill>
                  <a:srgbClr val="535756"/>
                </a:solidFill>
              </a:rPr>
              <a:t>nformation-communication</a:t>
            </a:r>
            <a:endParaRPr sz="1800">
              <a:solidFill>
                <a:srgbClr val="535756"/>
              </a:solidFill>
            </a:endParaRPr>
          </a:p>
          <a:p>
            <a:pPr indent="-317500" lvl="0" marL="457200" rtl="0" algn="l">
              <a:spcBef>
                <a:spcPts val="100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 u="sng">
                <a:solidFill>
                  <a:srgbClr val="AF4345"/>
                </a:solidFill>
                <a:hlinkClick r:id="rId25"/>
              </a:rPr>
              <a:t>Cairn</a:t>
            </a:r>
            <a:endParaRPr>
              <a:solidFill>
                <a:srgbClr val="535756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535756"/>
              </a:buClr>
              <a:buSzPts val="1400"/>
              <a:buFont typeface="Arial"/>
              <a:buChar char="●"/>
            </a:pPr>
            <a:r>
              <a:rPr lang="fr-FR" u="sng">
                <a:solidFill>
                  <a:srgbClr val="AF4345"/>
                </a:solidFill>
                <a:hlinkClick r:id="rId26"/>
              </a:rPr>
              <a:t>Persée</a:t>
            </a:r>
            <a:endParaRPr>
              <a:solidFill>
                <a:srgbClr val="AF4345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535756"/>
              </a:buClr>
              <a:buSzPts val="1400"/>
              <a:buFont typeface="Arial"/>
              <a:buChar char="●"/>
            </a:pPr>
            <a:r>
              <a:rPr lang="fr-FR" u="sng">
                <a:solidFill>
                  <a:srgbClr val="AF4345"/>
                </a:solidFill>
                <a:hlinkClick r:id="rId27"/>
              </a:rPr>
              <a:t>OpenEdition</a:t>
            </a:r>
            <a:endParaRPr>
              <a:solidFill>
                <a:srgbClr val="AF4345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>
                <a:solidFill>
                  <a:srgbClr val="535756"/>
                </a:solidFill>
              </a:rPr>
              <a:t>Recherches en </a:t>
            </a:r>
            <a:r>
              <a:rPr i="1" lang="fr-FR" u="sng">
                <a:solidFill>
                  <a:srgbClr val="AF4345"/>
                </a:solidFill>
                <a:hlinkClick r:id="rId28"/>
              </a:rPr>
              <a:t>Open Access</a:t>
            </a:r>
            <a:endParaRPr>
              <a:solidFill>
                <a:srgbClr val="AF4345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>
                <a:solidFill>
                  <a:srgbClr val="535756"/>
                </a:solidFill>
              </a:rPr>
              <a:t>Mémoires France </a:t>
            </a:r>
            <a:r>
              <a:rPr lang="fr-FR" u="sng">
                <a:solidFill>
                  <a:srgbClr val="AF4345"/>
                </a:solidFill>
                <a:hlinkClick r:id="rId29"/>
              </a:rPr>
              <a:t>ici</a:t>
            </a:r>
            <a:r>
              <a:rPr lang="fr-FR">
                <a:solidFill>
                  <a:srgbClr val="535756"/>
                </a:solidFill>
              </a:rPr>
              <a:t> et </a:t>
            </a:r>
            <a:r>
              <a:rPr lang="fr-FR" u="sng">
                <a:solidFill>
                  <a:srgbClr val="AF4345"/>
                </a:solidFill>
                <a:hlinkClick r:id="rId30"/>
              </a:rPr>
              <a:t>ici</a:t>
            </a:r>
            <a:r>
              <a:rPr lang="fr-FR">
                <a:solidFill>
                  <a:srgbClr val="535756"/>
                </a:solidFill>
              </a:rPr>
              <a:t> / </a:t>
            </a:r>
            <a:r>
              <a:rPr lang="fr-FR" u="sng">
                <a:solidFill>
                  <a:srgbClr val="AF4345"/>
                </a:solidFill>
                <a:hlinkClick r:id="rId31"/>
              </a:rPr>
              <a:t>Paris 2</a:t>
            </a:r>
            <a:endParaRPr>
              <a:solidFill>
                <a:srgbClr val="AF4345"/>
              </a:solidFill>
            </a:endParaRPr>
          </a:p>
        </p:txBody>
      </p:sp>
      <p:sp>
        <p:nvSpPr>
          <p:cNvPr id="92" name="Google Shape;92;g7f7e40aac6_2_27"/>
          <p:cNvSpPr txBox="1"/>
          <p:nvPr/>
        </p:nvSpPr>
        <p:spPr>
          <a:xfrm>
            <a:off x="3245950" y="1874075"/>
            <a:ext cx="2807700" cy="121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fr-FR">
                <a:solidFill>
                  <a:srgbClr val="535756"/>
                </a:solidFill>
              </a:rPr>
              <a:t>Presse, actualité par l’ENT</a:t>
            </a:r>
            <a:endParaRPr>
              <a:solidFill>
                <a:srgbClr val="535756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 u="sng">
                <a:solidFill>
                  <a:srgbClr val="AF4345"/>
                </a:solidFill>
                <a:hlinkClick r:id="rId32"/>
              </a:rPr>
              <a:t>Europresse</a:t>
            </a:r>
            <a:r>
              <a:rPr lang="fr-FR">
                <a:solidFill>
                  <a:srgbClr val="5E696C"/>
                </a:solidFill>
              </a:rPr>
              <a:t> (dont </a:t>
            </a:r>
            <a:r>
              <a:rPr i="1" lang="fr-FR">
                <a:solidFill>
                  <a:srgbClr val="5E696C"/>
                </a:solidFill>
              </a:rPr>
              <a:t>Le Monde)</a:t>
            </a:r>
            <a:endParaRPr i="1">
              <a:solidFill>
                <a:srgbClr val="5E696C"/>
              </a:solidFill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400"/>
              <a:buFont typeface="Arial"/>
              <a:buChar char="●"/>
            </a:pPr>
            <a:r>
              <a:rPr lang="fr-FR" u="sng">
                <a:solidFill>
                  <a:srgbClr val="AF4345"/>
                </a:solidFill>
                <a:hlinkClick r:id="rId33"/>
              </a:rPr>
              <a:t>Factiva</a:t>
            </a:r>
            <a:endParaRPr>
              <a:solidFill>
                <a:srgbClr val="535756"/>
              </a:solidFill>
            </a:endParaRPr>
          </a:p>
        </p:txBody>
      </p:sp>
      <p:sp>
        <p:nvSpPr>
          <p:cNvPr id="93" name="Google Shape;93;g7f7e40aac6_2_27"/>
          <p:cNvSpPr txBox="1"/>
          <p:nvPr/>
        </p:nvSpPr>
        <p:spPr>
          <a:xfrm>
            <a:off x="6125200" y="1874075"/>
            <a:ext cx="3000000" cy="10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>
                <a:solidFill>
                  <a:srgbClr val="5E696C"/>
                </a:solidFill>
              </a:rPr>
              <a:t>Annuaire de revues / sommaires en Open Access : </a:t>
            </a:r>
            <a:r>
              <a:rPr lang="fr-FR" u="sng">
                <a:solidFill>
                  <a:srgbClr val="AF4345"/>
                </a:solidFill>
                <a:hlinkClick r:id="rId34"/>
              </a:rPr>
              <a:t>DOAJ</a:t>
            </a:r>
            <a:r>
              <a:rPr lang="fr-FR">
                <a:solidFill>
                  <a:srgbClr val="5E696C"/>
                </a:solidFill>
              </a:rPr>
              <a:t>, </a:t>
            </a:r>
            <a:r>
              <a:rPr lang="fr-FR" u="sng">
                <a:solidFill>
                  <a:srgbClr val="AF4345"/>
                </a:solidFill>
                <a:hlinkClick r:id="rId35"/>
              </a:rPr>
              <a:t>Mir@bel</a:t>
            </a:r>
            <a:endParaRPr>
              <a:solidFill>
                <a:srgbClr val="53575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>
                <a:solidFill>
                  <a:srgbClr val="5E696C"/>
                </a:solidFill>
              </a:rPr>
              <a:t>Annuaire de livres électroniques en Open Access : </a:t>
            </a:r>
            <a:r>
              <a:rPr lang="fr-FR" u="sng">
                <a:solidFill>
                  <a:srgbClr val="AF4345"/>
                </a:solidFill>
                <a:hlinkClick r:id="rId36"/>
              </a:rPr>
              <a:t>DOAB</a:t>
            </a:r>
            <a:endParaRPr>
              <a:solidFill>
                <a:srgbClr val="535756"/>
              </a:solidFill>
            </a:endParaRPr>
          </a:p>
        </p:txBody>
      </p:sp>
      <p:pic>
        <p:nvPicPr>
          <p:cNvPr id="94" name="Google Shape;94;g7f7e40aac6_2_27"/>
          <p:cNvPicPr preferRelativeResize="0"/>
          <p:nvPr/>
        </p:nvPicPr>
        <p:blipFill>
          <a:blip r:embed="rId37">
            <a:alphaModFix/>
          </a:blip>
          <a:stretch>
            <a:fillRect/>
          </a:stretch>
        </p:blipFill>
        <p:spPr>
          <a:xfrm>
            <a:off x="2582800" y="5358425"/>
            <a:ext cx="4262400" cy="11161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g7f7e40aac6_2_27"/>
          <p:cNvSpPr txBox="1"/>
          <p:nvPr/>
        </p:nvSpPr>
        <p:spPr>
          <a:xfrm>
            <a:off x="2544550" y="5335225"/>
            <a:ext cx="4262400" cy="10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Attention</a:t>
            </a:r>
            <a:endParaRPr b="1"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lang="fr-FR" sz="11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Rechercher (trouver) des références ne donne pas le droit de tout lire de manière libre et gratuite, ce sont deux choses distinctes. </a:t>
            </a:r>
            <a:r>
              <a:rPr b="1" lang="fr-FR" sz="11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L</a:t>
            </a:r>
            <a:r>
              <a:rPr b="1" lang="fr-FR" sz="11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e texte intégral n’est pas toujours disponible.</a:t>
            </a:r>
            <a:endParaRPr b="1" sz="11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"/>
          <p:cNvSpPr txBox="1"/>
          <p:nvPr>
            <p:ph type="title"/>
          </p:nvPr>
        </p:nvSpPr>
        <p:spPr>
          <a:xfrm>
            <a:off x="457199" y="304778"/>
            <a:ext cx="6585845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35756"/>
              </a:buClr>
              <a:buSzPts val="3200"/>
              <a:buFont typeface="Arial"/>
              <a:buNone/>
            </a:pPr>
            <a:r>
              <a:rPr lang="fr-FR"/>
              <a:t>Un peu de norme….</a:t>
            </a:r>
            <a:endParaRPr/>
          </a:p>
        </p:txBody>
      </p:sp>
      <p:sp>
        <p:nvSpPr>
          <p:cNvPr id="101" name="Google Shape;101;p3"/>
          <p:cNvSpPr txBox="1"/>
          <p:nvPr>
            <p:ph idx="1" type="body"/>
          </p:nvPr>
        </p:nvSpPr>
        <p:spPr>
          <a:xfrm>
            <a:off x="457200" y="1145725"/>
            <a:ext cx="8229600" cy="4448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Une bibliographie est une production de l’esprit qui est régie par une norme internationale, l’ISO 690, dont la dernière version date de 2010. </a:t>
            </a:r>
            <a:endParaRPr sz="18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Cette norme donne des principes directeurs pour la rédaction des références bibliographiques et des citations.  </a:t>
            </a:r>
            <a:endParaRPr sz="18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On ne peut donc pas rédiger une bibliographie et des notes </a:t>
            </a:r>
            <a:endParaRPr sz="18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de bas de page comme on le souhaite !</a:t>
            </a:r>
            <a:endParaRPr sz="18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Zotero est un logiciel qui permet de récupérer des références et de rédiger une bibliographie  :</a:t>
            </a:r>
            <a:endParaRPr sz="18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800"/>
              <a:buFont typeface="Lato"/>
              <a:buChar char="•"/>
            </a:pP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qui respecte cette norme.</a:t>
            </a:r>
            <a:endParaRPr sz="18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800"/>
              <a:buFont typeface="Lato"/>
              <a:buChar char="•"/>
            </a:pP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qui suit une mise en forme (un “Style”) uniforme… il en existe des milliers : </a:t>
            </a:r>
            <a:endParaRPr sz="18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800"/>
              <a:buFont typeface="Lato"/>
              <a:buChar char="–"/>
            </a:pP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en droit, on peut envisager </a:t>
            </a:r>
            <a:r>
              <a:rPr lang="fr-FR" sz="1800" u="sng">
                <a:solidFill>
                  <a:schemeClr val="accent2"/>
                </a:solidFill>
                <a:latin typeface="Lato"/>
                <a:ea typeface="Lato"/>
                <a:cs typeface="Lato"/>
                <a:sym typeface="Lato"/>
                <a:hlinkClick r:id="rId4"/>
              </a:rPr>
              <a:t>ce style</a:t>
            </a: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 ou la </a:t>
            </a:r>
            <a:r>
              <a:rPr lang="fr-FR" sz="1800" u="sng">
                <a:solidFill>
                  <a:srgbClr val="AF4345"/>
                </a:solidFill>
                <a:latin typeface="Lato"/>
                <a:ea typeface="Lato"/>
                <a:cs typeface="Lato"/>
                <a:sym typeface="Lato"/>
                <a:hlinkClick r:id="rId5"/>
              </a:rPr>
              <a:t>norme ISO 690</a:t>
            </a:r>
            <a:endParaRPr sz="1800">
              <a:solidFill>
                <a:srgbClr val="AF4345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800"/>
              <a:buFont typeface="Lato"/>
              <a:buChar char="–"/>
            </a:pP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en sciences de gestion, on prend souvent </a:t>
            </a:r>
            <a:r>
              <a:rPr lang="fr-FR" sz="1800" u="sng">
                <a:solidFill>
                  <a:srgbClr val="AF4345"/>
                </a:solidFill>
                <a:latin typeface="Lato"/>
                <a:ea typeface="Lato"/>
                <a:cs typeface="Lato"/>
                <a:sym typeface="Lato"/>
                <a:hlinkClick r:id="rId6"/>
              </a:rPr>
              <a:t>APA</a:t>
            </a:r>
            <a:r>
              <a:rPr lang="fr-FR" sz="1800">
                <a:solidFill>
                  <a:srgbClr val="AF4345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ou </a:t>
            </a:r>
            <a:r>
              <a:rPr lang="fr-FR" sz="1800" u="sng">
                <a:solidFill>
                  <a:srgbClr val="AF4345"/>
                </a:solidFill>
                <a:latin typeface="Lato"/>
                <a:ea typeface="Lato"/>
                <a:cs typeface="Lato"/>
                <a:sym typeface="Lato"/>
                <a:hlinkClick r:id="rId7"/>
              </a:rPr>
              <a:t>Chicago Manual of Style</a:t>
            </a:r>
            <a:endParaRPr sz="1800">
              <a:solidFill>
                <a:srgbClr val="AF4345"/>
              </a:solidFill>
              <a:latin typeface="Lato"/>
              <a:ea typeface="Lato"/>
              <a:cs typeface="Lato"/>
              <a:sym typeface="Lato"/>
            </a:endParaRPr>
          </a:p>
          <a:p>
            <a:pPr indent="-342900" lvl="1" marL="9144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1800"/>
              <a:buFont typeface="Lato"/>
              <a:buChar char="–"/>
            </a:pP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en information-communication, de mêm</a:t>
            </a: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e</a:t>
            </a:r>
            <a:endParaRPr sz="18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2" name="Google Shape;102;p3"/>
          <p:cNvSpPr txBox="1"/>
          <p:nvPr>
            <p:ph idx="12" type="sldNum"/>
          </p:nvPr>
        </p:nvSpPr>
        <p:spPr>
          <a:xfrm>
            <a:off x="6486855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pic>
        <p:nvPicPr>
          <p:cNvPr id="103" name="Google Shape;103;p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7246050" y="6315063"/>
            <a:ext cx="838200" cy="295275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3"/>
          <p:cNvSpPr txBox="1"/>
          <p:nvPr/>
        </p:nvSpPr>
        <p:spPr>
          <a:xfrm>
            <a:off x="6962875" y="6562800"/>
            <a:ext cx="16173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900">
                <a:solidFill>
                  <a:srgbClr val="666666"/>
                </a:solidFill>
              </a:rPr>
              <a:t>Attribution 4.0 international</a:t>
            </a:r>
            <a:endParaRPr sz="900">
              <a:solidFill>
                <a:srgbClr val="666666"/>
              </a:solidFill>
            </a:endParaRPr>
          </a:p>
        </p:txBody>
      </p:sp>
      <p:sp>
        <p:nvSpPr>
          <p:cNvPr id="105" name="Google Shape;105;p3"/>
          <p:cNvSpPr txBox="1"/>
          <p:nvPr/>
        </p:nvSpPr>
        <p:spPr>
          <a:xfrm>
            <a:off x="7852675" y="242900"/>
            <a:ext cx="1233300" cy="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None/>
            </a:pPr>
            <a:r>
              <a:rPr b="1" lang="fr-FR" sz="24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Zotero</a:t>
            </a:r>
            <a:endParaRPr b="1" sz="24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6" name="Google Shape;106;p3"/>
          <p:cNvSpPr txBox="1"/>
          <p:nvPr/>
        </p:nvSpPr>
        <p:spPr>
          <a:xfrm>
            <a:off x="338475" y="6322974"/>
            <a:ext cx="2226000" cy="35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fr-FR" sz="1100" u="sng">
                <a:solidFill>
                  <a:srgbClr val="AF4345"/>
                </a:solidFill>
                <a:hlinkClick r:id="rId9"/>
              </a:rPr>
              <a:t>Besoin d’aide?</a:t>
            </a:r>
            <a:endParaRPr sz="1100">
              <a:solidFill>
                <a:srgbClr val="AF4345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7f7e40aac6_0_112"/>
          <p:cNvSpPr txBox="1"/>
          <p:nvPr>
            <p:ph idx="12" type="sldNum"/>
          </p:nvPr>
        </p:nvSpPr>
        <p:spPr>
          <a:xfrm>
            <a:off x="6486855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13" name="Google Shape;113;g7f7e40aac6_0_112"/>
          <p:cNvSpPr txBox="1"/>
          <p:nvPr>
            <p:ph type="title"/>
          </p:nvPr>
        </p:nvSpPr>
        <p:spPr>
          <a:xfrm>
            <a:off x="457199" y="304778"/>
            <a:ext cx="6585900" cy="566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L’ajout de références</a:t>
            </a:r>
            <a:endParaRPr/>
          </a:p>
        </p:txBody>
      </p:sp>
      <p:sp>
        <p:nvSpPr>
          <p:cNvPr id="114" name="Google Shape;114;g7f7e40aac6_0_112"/>
          <p:cNvSpPr txBox="1"/>
          <p:nvPr>
            <p:ph idx="1" type="body"/>
          </p:nvPr>
        </p:nvSpPr>
        <p:spPr>
          <a:xfrm>
            <a:off x="457200" y="1599707"/>
            <a:ext cx="8229600" cy="399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latin typeface="Lato"/>
                <a:ea typeface="Lato"/>
                <a:cs typeface="Lato"/>
                <a:sym typeface="Lato"/>
              </a:rPr>
              <a:t>Ajout automatique par le connecteur : </a:t>
            </a:r>
            <a:r>
              <a:rPr lang="fr-FR" sz="2000" u="sng">
                <a:solidFill>
                  <a:srgbClr val="AF4345"/>
                </a:solidFill>
                <a:latin typeface="Lato"/>
                <a:ea typeface="Lato"/>
                <a:cs typeface="Lato"/>
                <a:sym typeface="Lato"/>
                <a:hlinkClick r:id="rId3"/>
              </a:rPr>
              <a:t>tutoriel </a:t>
            </a:r>
            <a:endParaRPr sz="2000">
              <a:solidFill>
                <a:srgbClr val="AF4345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latin typeface="Lato"/>
                <a:ea typeface="Lato"/>
                <a:cs typeface="Lato"/>
                <a:sym typeface="Lato"/>
              </a:rPr>
              <a:t>Ajout manuel :  avec le bouton “baguette magique”, </a:t>
            </a:r>
            <a:r>
              <a:rPr lang="fr-FR" sz="2000">
                <a:latin typeface="Lato"/>
                <a:ea typeface="Lato"/>
                <a:cs typeface="Lato"/>
                <a:sym typeface="Lato"/>
              </a:rPr>
              <a:t>Zotero permet d’enregistrer des références en appelant dans le logiciel </a:t>
            </a:r>
            <a:endParaRPr sz="2000">
              <a:latin typeface="Lato"/>
              <a:ea typeface="Lato"/>
              <a:cs typeface="Lato"/>
              <a:sym typeface="La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-"/>
            </a:pPr>
            <a:r>
              <a:rPr lang="fr-FR" sz="2000">
                <a:latin typeface="Lato"/>
                <a:ea typeface="Lato"/>
                <a:cs typeface="Lato"/>
                <a:sym typeface="Lato"/>
              </a:rPr>
              <a:t>les ISBN des ouvrages, </a:t>
            </a:r>
            <a:endParaRPr sz="2000">
              <a:latin typeface="Lato"/>
              <a:ea typeface="Lato"/>
              <a:cs typeface="Lato"/>
              <a:sym typeface="Lato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Lato"/>
              <a:buChar char="-"/>
            </a:pPr>
            <a:r>
              <a:rPr lang="fr-FR" sz="2000">
                <a:latin typeface="Lato"/>
                <a:ea typeface="Lato"/>
                <a:cs typeface="Lato"/>
                <a:sym typeface="Lato"/>
              </a:rPr>
              <a:t>les DOI des articles</a:t>
            </a:r>
            <a:endParaRPr sz="20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latin typeface="Lato"/>
                <a:ea typeface="Lato"/>
                <a:cs typeface="Lato"/>
                <a:sym typeface="Lato"/>
              </a:rPr>
              <a:t>Partie “ajouter par son identifiant” du </a:t>
            </a:r>
            <a:r>
              <a:rPr lang="fr-FR" sz="2000" u="sng">
                <a:solidFill>
                  <a:srgbClr val="AF4345"/>
                </a:solidFill>
                <a:latin typeface="Lato"/>
                <a:ea typeface="Lato"/>
                <a:cs typeface="Lato"/>
                <a:sym typeface="Lato"/>
                <a:hlinkClick r:id="rId4"/>
              </a:rPr>
              <a:t>tutoriel </a:t>
            </a:r>
            <a:endParaRPr sz="2000">
              <a:solidFill>
                <a:srgbClr val="AF4345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latin typeface="Lato"/>
                <a:ea typeface="Lato"/>
                <a:cs typeface="Lato"/>
                <a:sym typeface="Lato"/>
              </a:rPr>
              <a:t>Avec le bouton “Plus” Zotero permet de créer de nouvelles références </a:t>
            </a:r>
            <a:r>
              <a:rPr i="1" lang="fr-FR" sz="2000">
                <a:latin typeface="Lato"/>
                <a:ea typeface="Lato"/>
                <a:cs typeface="Lato"/>
                <a:sym typeface="Lato"/>
              </a:rPr>
              <a:t>ad hoc </a:t>
            </a:r>
            <a:r>
              <a:rPr lang="fr-FR" sz="2000">
                <a:latin typeface="Lato"/>
                <a:ea typeface="Lato"/>
                <a:cs typeface="Lato"/>
                <a:sym typeface="Lato"/>
              </a:rPr>
              <a:t>pour </a:t>
            </a:r>
            <a:r>
              <a:rPr lang="fr-FR" sz="2000">
                <a:latin typeface="Lato"/>
                <a:ea typeface="Lato"/>
                <a:cs typeface="Lato"/>
                <a:sym typeface="Lato"/>
              </a:rPr>
              <a:t>saisir soi-même une référence jurisprudentielle, un acte, un rapport, une émission de télévision, un manuscrit, une illustration, un </a:t>
            </a:r>
            <a:r>
              <a:rPr i="1" lang="fr-FR" sz="2000">
                <a:latin typeface="Lato"/>
                <a:ea typeface="Lato"/>
                <a:cs typeface="Lato"/>
                <a:sym typeface="Lato"/>
              </a:rPr>
              <a:t>working paper</a:t>
            </a:r>
            <a:r>
              <a:rPr lang="fr-FR" sz="2000">
                <a:latin typeface="Lato"/>
                <a:ea typeface="Lato"/>
                <a:cs typeface="Lato"/>
                <a:sym typeface="Lato"/>
              </a:rPr>
              <a:t>… dont on ne parvient pas à récupérer la référence de manière automatique</a:t>
            </a:r>
            <a:endParaRPr sz="20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2000">
                <a:latin typeface="Lato"/>
                <a:ea typeface="Lato"/>
                <a:cs typeface="Lato"/>
                <a:sym typeface="Lato"/>
              </a:rPr>
              <a:t>Partie “ajouter manuellement des documents” du </a:t>
            </a:r>
            <a:r>
              <a:rPr lang="fr-FR" sz="2000" u="sng">
                <a:solidFill>
                  <a:srgbClr val="AF4345"/>
                </a:solidFill>
                <a:latin typeface="Lato"/>
                <a:ea typeface="Lato"/>
                <a:cs typeface="Lato"/>
                <a:sym typeface="Lato"/>
                <a:hlinkClick r:id="rId5"/>
              </a:rPr>
              <a:t>tutoriel </a:t>
            </a:r>
            <a:endParaRPr sz="2000">
              <a:solidFill>
                <a:srgbClr val="AF4345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7f7e40aac6_0_120"/>
          <p:cNvSpPr txBox="1"/>
          <p:nvPr>
            <p:ph idx="12" type="sldNum"/>
          </p:nvPr>
        </p:nvSpPr>
        <p:spPr>
          <a:xfrm>
            <a:off x="6486855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21" name="Google Shape;121;g7f7e40aac6_0_120"/>
          <p:cNvSpPr txBox="1"/>
          <p:nvPr>
            <p:ph type="title"/>
          </p:nvPr>
        </p:nvSpPr>
        <p:spPr>
          <a:xfrm>
            <a:off x="457200" y="304775"/>
            <a:ext cx="7268400" cy="7191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/>
              <a:t>Rappel : </a:t>
            </a:r>
            <a:r>
              <a:rPr lang="fr-FR"/>
              <a:t>Zotero gère des références </a:t>
            </a:r>
            <a:endParaRPr/>
          </a:p>
        </p:txBody>
      </p:sp>
      <p:sp>
        <p:nvSpPr>
          <p:cNvPr id="122" name="Google Shape;122;g7f7e40aac6_0_120"/>
          <p:cNvSpPr txBox="1"/>
          <p:nvPr>
            <p:ph idx="1" type="body"/>
          </p:nvPr>
        </p:nvSpPr>
        <p:spPr>
          <a:xfrm>
            <a:off x="457200" y="1396025"/>
            <a:ext cx="8229600" cy="3315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Une bibliographie vise à référencer des documents de manière non ambiguë, mais ne donne pas les documents à lire (c’est à celui qui lit la bibliographie d’aller ensuite chercher les documents, qu’ils soient imprimés ou électroniques, pour les lire).</a:t>
            </a:r>
            <a:endParaRPr sz="18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Parfois, Zotero peut enregistrer la référence bibliographique et le document en PDF lorsque celui-ci est disponible. </a:t>
            </a:r>
            <a:endParaRPr sz="18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 sz="18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Si l’article est en accès libre sur internet, vous pourrez le lire en suivant l’URL, s’il est soumis à un abonnement, Zotero ne fera pas disparaître cette barrière.</a:t>
            </a:r>
            <a:endParaRPr sz="1800"/>
          </a:p>
        </p:txBody>
      </p:sp>
      <p:pic>
        <p:nvPicPr>
          <p:cNvPr id="123" name="Google Shape;123;g7f7e40aac6_0_1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5775" y="4422150"/>
            <a:ext cx="2000900" cy="1794275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g7f7e40aac6_0_120"/>
          <p:cNvSpPr txBox="1"/>
          <p:nvPr/>
        </p:nvSpPr>
        <p:spPr>
          <a:xfrm>
            <a:off x="335775" y="4492850"/>
            <a:ext cx="20010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18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Astuce</a:t>
            </a:r>
            <a:endParaRPr b="1" sz="18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600"/>
              </a:spcAft>
              <a:buNone/>
            </a:pPr>
            <a:r>
              <a:rPr b="1" lang="fr-FR" sz="11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Pour respecter le droit d’auteur, si on intègre dans son travail une reproduction d’extrait de texte, des chiffres, une image, on doit toujours citer sa source.</a:t>
            </a:r>
            <a:endParaRPr b="1" sz="11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7f7e40aac6_0_16"/>
          <p:cNvSpPr txBox="1"/>
          <p:nvPr>
            <p:ph idx="12" type="sldNum"/>
          </p:nvPr>
        </p:nvSpPr>
        <p:spPr>
          <a:xfrm>
            <a:off x="6486855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31" name="Google Shape;131;g7f7e40aac6_0_16"/>
          <p:cNvSpPr txBox="1"/>
          <p:nvPr>
            <p:ph type="title"/>
          </p:nvPr>
        </p:nvSpPr>
        <p:spPr>
          <a:xfrm>
            <a:off x="457200" y="304771"/>
            <a:ext cx="6585900" cy="12948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Traitement de texte et Zotero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FAQ technique 1/2</a:t>
            </a:r>
            <a:endParaRPr/>
          </a:p>
        </p:txBody>
      </p:sp>
      <p:sp>
        <p:nvSpPr>
          <p:cNvPr id="132" name="Google Shape;132;g7f7e40aac6_0_16"/>
          <p:cNvSpPr txBox="1"/>
          <p:nvPr>
            <p:ph idx="1" type="body"/>
          </p:nvPr>
        </p:nvSpPr>
        <p:spPr>
          <a:xfrm>
            <a:off x="457200" y="2050426"/>
            <a:ext cx="8229600" cy="3543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Si l’onglet “Zotero” n’apparaît pas sur le traitement de texte (Word ou Libreoffice), ce </a:t>
            </a:r>
            <a:r>
              <a:rPr lang="fr-FR" sz="2000" u="sng">
                <a:solidFill>
                  <a:srgbClr val="AF4345"/>
                </a:solidFill>
                <a:latin typeface="Lato"/>
                <a:ea typeface="Lato"/>
                <a:cs typeface="Lato"/>
                <a:sym typeface="Lato"/>
                <a:hlinkClick r:id="rId3"/>
              </a:rPr>
              <a:t>tutoriel</a:t>
            </a:r>
            <a:r>
              <a:rPr lang="fr-FR" sz="2000">
                <a:solidFill>
                  <a:srgbClr val="AF4345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fr-FR" sz="20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décrit les étapes. Il est conseillé de :</a:t>
            </a:r>
            <a:endParaRPr sz="20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2000"/>
              <a:buFont typeface="Lato"/>
              <a:buAutoNum type="arabicPeriod"/>
            </a:pPr>
            <a:r>
              <a:rPr lang="fr-FR" sz="20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fermer tous les documents ouverts sur Word ou Libreoffice</a:t>
            </a:r>
            <a:endParaRPr sz="20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E696C"/>
              </a:buClr>
              <a:buSzPts val="2000"/>
              <a:buFont typeface="Lato"/>
              <a:buAutoNum type="arabicPeriod"/>
            </a:pPr>
            <a:r>
              <a:rPr lang="fr-FR" sz="20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dans le logiciel Zotero, aller dans édition &gt; préférences &gt; citer &gt; traitement de texte &gt; installer le module</a:t>
            </a:r>
            <a:endParaRPr sz="20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  <a:p>
            <a:pPr indent="-35560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E696C"/>
              </a:buClr>
              <a:buSzPts val="2000"/>
              <a:buFont typeface="Lato"/>
              <a:buAutoNum type="arabicPeriod"/>
            </a:pPr>
            <a:r>
              <a:rPr lang="fr-FR" sz="20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rouvrir le traitement de texte :</a:t>
            </a:r>
            <a:endParaRPr sz="20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  <a:p>
            <a:pPr indent="-35560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5E696C"/>
              </a:buClr>
              <a:buSzPts val="2000"/>
              <a:buFont typeface="Lato"/>
              <a:buChar char="–"/>
            </a:pPr>
            <a:r>
              <a:rPr lang="fr-FR" sz="20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Word, l’onglet Zotero sera en haut à droite</a:t>
            </a:r>
            <a:endParaRPr sz="2000">
              <a:solidFill>
                <a:srgbClr val="5E696C"/>
              </a:solidFill>
              <a:latin typeface="Lato"/>
              <a:ea typeface="Lato"/>
              <a:cs typeface="Lato"/>
              <a:sym typeface="Lato"/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E696C"/>
              </a:buClr>
              <a:buSzPts val="2000"/>
              <a:buFont typeface="Lato"/>
              <a:buChar char="–"/>
            </a:pPr>
            <a:r>
              <a:rPr lang="fr-FR" sz="2000">
                <a:solidFill>
                  <a:srgbClr val="5E696C"/>
                </a:solidFill>
                <a:latin typeface="Lato"/>
                <a:ea typeface="Lato"/>
                <a:cs typeface="Lato"/>
                <a:sym typeface="Lato"/>
              </a:rPr>
              <a:t>LibreOffice, les boutons Zotero seront en haut à gauche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f7e40aac6_0_128"/>
          <p:cNvSpPr txBox="1"/>
          <p:nvPr>
            <p:ph idx="12" type="sldNum"/>
          </p:nvPr>
        </p:nvSpPr>
        <p:spPr>
          <a:xfrm>
            <a:off x="6486855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39" name="Google Shape;139;g7f7e40aac6_0_128"/>
          <p:cNvSpPr txBox="1"/>
          <p:nvPr>
            <p:ph type="title"/>
          </p:nvPr>
        </p:nvSpPr>
        <p:spPr>
          <a:xfrm>
            <a:off x="457199" y="304778"/>
            <a:ext cx="6585900" cy="566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-FR"/>
              <a:t>FAQ</a:t>
            </a:r>
            <a:r>
              <a:rPr lang="fr-FR"/>
              <a:t> technique 2/2</a:t>
            </a:r>
            <a:endParaRPr/>
          </a:p>
        </p:txBody>
      </p:sp>
      <p:sp>
        <p:nvSpPr>
          <p:cNvPr id="140" name="Google Shape;140;g7f7e40aac6_0_128"/>
          <p:cNvSpPr txBox="1"/>
          <p:nvPr>
            <p:ph idx="1" type="body"/>
          </p:nvPr>
        </p:nvSpPr>
        <p:spPr>
          <a:xfrm>
            <a:off x="4859025" y="1023850"/>
            <a:ext cx="4184700" cy="14415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CC0000"/>
                </a:solidFill>
                <a:latin typeface="Lato"/>
                <a:ea typeface="Lato"/>
                <a:cs typeface="Lato"/>
                <a:sym typeface="Lato"/>
              </a:rPr>
              <a:t>Pour afficher les URL dans les références bibliographiques</a:t>
            </a:r>
            <a:endParaRPr sz="18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fr-FR" sz="1200">
                <a:latin typeface="Lato"/>
                <a:ea typeface="Lato"/>
                <a:cs typeface="Lato"/>
                <a:sym typeface="Lato"/>
              </a:rPr>
              <a:t>O</a:t>
            </a:r>
            <a:r>
              <a:rPr lang="fr-FR" sz="1200">
                <a:latin typeface="Lato"/>
                <a:ea typeface="Lato"/>
                <a:cs typeface="Lato"/>
                <a:sym typeface="Lato"/>
              </a:rPr>
              <a:t>n peut cocher l’option dans les préférences de Zotero</a:t>
            </a:r>
            <a:endParaRPr sz="12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fr-FR" sz="1200">
                <a:latin typeface="Lato"/>
                <a:ea typeface="Lato"/>
                <a:cs typeface="Lato"/>
                <a:sym typeface="Lato"/>
              </a:rPr>
              <a:t>Editions &gt; préférences &gt; citer &gt; style</a:t>
            </a:r>
            <a:r>
              <a:rPr lang="fr-FR" sz="1400">
                <a:latin typeface="Lato"/>
                <a:ea typeface="Lato"/>
                <a:cs typeface="Lato"/>
                <a:sym typeface="Lato"/>
              </a:rPr>
              <a:t>s</a:t>
            </a:r>
            <a:endParaRPr sz="1400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41" name="Google Shape;141;g7f7e40aac6_0_1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6024" y="2319375"/>
            <a:ext cx="3509475" cy="3829599"/>
          </a:xfrm>
          <a:prstGeom prst="rect">
            <a:avLst/>
          </a:prstGeom>
          <a:noFill/>
          <a:ln cap="flat" cmpd="sng" w="9525">
            <a:solidFill>
              <a:srgbClr val="5E696C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42" name="Google Shape;142;g7f7e40aac6_0_1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35225" y="2319375"/>
            <a:ext cx="3509475" cy="3833781"/>
          </a:xfrm>
          <a:prstGeom prst="rect">
            <a:avLst/>
          </a:prstGeom>
          <a:noFill/>
          <a:ln cap="flat" cmpd="sng" w="9525">
            <a:solidFill>
              <a:srgbClr val="5E696C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43" name="Google Shape;143;g7f7e40aac6_0_128"/>
          <p:cNvSpPr txBox="1"/>
          <p:nvPr/>
        </p:nvSpPr>
        <p:spPr>
          <a:xfrm>
            <a:off x="457200" y="947700"/>
            <a:ext cx="4114800" cy="164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CC0000"/>
                </a:solidFill>
                <a:latin typeface="Lato"/>
                <a:ea typeface="Lato"/>
                <a:cs typeface="Lato"/>
                <a:sym typeface="Lato"/>
              </a:rPr>
              <a:t>Pour appeler ses références en la “vue classique” au lieu de la barre rouge</a:t>
            </a:r>
            <a:endParaRPr sz="1800">
              <a:solidFill>
                <a:srgbClr val="CC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535756"/>
                </a:solidFill>
                <a:latin typeface="Lato"/>
                <a:ea typeface="Lato"/>
                <a:cs typeface="Lato"/>
                <a:sym typeface="Lato"/>
              </a:rPr>
              <a:t>O</a:t>
            </a:r>
            <a:r>
              <a:rPr lang="fr-FR" sz="1200">
                <a:solidFill>
                  <a:srgbClr val="535756"/>
                </a:solidFill>
                <a:latin typeface="Lato"/>
                <a:ea typeface="Lato"/>
                <a:cs typeface="Lato"/>
                <a:sym typeface="Lato"/>
              </a:rPr>
              <a:t>n peut cocher l’option dans les préférences de Zotero</a:t>
            </a:r>
            <a:endParaRPr sz="1200">
              <a:solidFill>
                <a:srgbClr val="535756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560"/>
              </a:spcBef>
              <a:spcAft>
                <a:spcPts val="0"/>
              </a:spcAft>
              <a:buNone/>
            </a:pPr>
            <a:r>
              <a:rPr lang="fr-FR" sz="1200">
                <a:solidFill>
                  <a:srgbClr val="535756"/>
                </a:solidFill>
                <a:latin typeface="Lato"/>
                <a:ea typeface="Lato"/>
                <a:cs typeface="Lato"/>
                <a:sym typeface="Lato"/>
              </a:rPr>
              <a:t>Editions &gt; préférences &gt; citer &gt; traitement de texte</a:t>
            </a:r>
            <a:endParaRPr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7f7e40aac6_0_56"/>
          <p:cNvSpPr txBox="1"/>
          <p:nvPr>
            <p:ph idx="12" type="sldNum"/>
          </p:nvPr>
        </p:nvSpPr>
        <p:spPr>
          <a:xfrm>
            <a:off x="6486855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  <p:sp>
        <p:nvSpPr>
          <p:cNvPr id="150" name="Google Shape;150;g7f7e40aac6_0_56"/>
          <p:cNvSpPr txBox="1"/>
          <p:nvPr>
            <p:ph idx="1" type="body"/>
          </p:nvPr>
        </p:nvSpPr>
        <p:spPr>
          <a:xfrm>
            <a:off x="4345150" y="1599700"/>
            <a:ext cx="4702800" cy="3994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-FR" sz="3000">
                <a:latin typeface="Lato"/>
                <a:ea typeface="Lato"/>
                <a:cs typeface="Lato"/>
                <a:sym typeface="Lato"/>
              </a:rPr>
              <a:t>L’équipe de la bibliothèque se tient à votre disposition.</a:t>
            </a:r>
            <a:endParaRPr b="1" sz="30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000"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-FR" sz="2400" u="sng">
                <a:solidFill>
                  <a:srgbClr val="AF4345"/>
                </a:solidFill>
                <a:latin typeface="Lato"/>
                <a:ea typeface="Lato"/>
                <a:cs typeface="Lato"/>
                <a:sym typeface="Lato"/>
                <a:hlinkClick r:id="rId3"/>
              </a:rPr>
              <a:t>https://bibliotheques.u-paris2.fr/</a:t>
            </a:r>
            <a:endParaRPr b="1" sz="2400">
              <a:solidFill>
                <a:srgbClr val="AF4345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200">
              <a:solidFill>
                <a:srgbClr val="AF4345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fr-FR" sz="2400" u="sng">
                <a:solidFill>
                  <a:srgbClr val="AF4345"/>
                </a:solidFill>
                <a:latin typeface="Lato"/>
                <a:ea typeface="Lato"/>
                <a:cs typeface="Lato"/>
                <a:sym typeface="Lato"/>
                <a:hlinkClick r:id="rId4"/>
              </a:rPr>
              <a:t>Contact</a:t>
            </a:r>
            <a:endParaRPr b="1" sz="2400">
              <a:solidFill>
                <a:srgbClr val="AF4345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nthéon-Assas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Bureau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2015-02-03T10:48:58Z</dcterms:created>
  <dc:creator>Chloé</dc:creator>
</cp:coreProperties>
</file>