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0" r:id="rId1"/>
    <p:sldMasterId id="2147483842" r:id="rId2"/>
  </p:sldMasterIdLst>
  <p:sldIdLst>
    <p:sldId id="256" r:id="rId3"/>
    <p:sldId id="264" r:id="rId4"/>
    <p:sldId id="257" r:id="rId5"/>
    <p:sldId id="258" r:id="rId6"/>
    <p:sldId id="259" r:id="rId7"/>
    <p:sldId id="261" r:id="rId8"/>
    <p:sldId id="260" r:id="rId9"/>
    <p:sldId id="267" r:id="rId10"/>
    <p:sldId id="262" r:id="rId11"/>
    <p:sldId id="263" r:id="rId12"/>
    <p:sldId id="266" r:id="rId13"/>
    <p:sldId id="26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D447"/>
    <a:srgbClr val="2434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32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08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370BE6C-E1DD-4E5C-AFF1-A3DDD0DBDD14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70AB24A-1AD5-42E3-91BA-B7CED2408CF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5509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BE6C-E1DD-4E5C-AFF1-A3DDD0DBDD14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AB24A-1AD5-42E3-91BA-B7CED2408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186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BE6C-E1DD-4E5C-AFF1-A3DDD0DBDD14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AB24A-1AD5-42E3-91BA-B7CED2408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0371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BE6C-E1DD-4E5C-AFF1-A3DDD0DBDD14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AB24A-1AD5-42E3-91BA-B7CED2408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4602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BE6C-E1DD-4E5C-AFF1-A3DDD0DBDD14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AB24A-1AD5-42E3-91BA-B7CED2408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8092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BE6C-E1DD-4E5C-AFF1-A3DDD0DBDD14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AB24A-1AD5-42E3-91BA-B7CED2408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7111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BE6C-E1DD-4E5C-AFF1-A3DDD0DBDD14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AB24A-1AD5-42E3-91BA-B7CED2408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0357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BE6C-E1DD-4E5C-AFF1-A3DDD0DBDD14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AB24A-1AD5-42E3-91BA-B7CED2408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5635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BE6C-E1DD-4E5C-AFF1-A3DDD0DBDD14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AB24A-1AD5-42E3-91BA-B7CED2408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2553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BE6C-E1DD-4E5C-AFF1-A3DDD0DBDD14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AB24A-1AD5-42E3-91BA-B7CED2408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811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BE6C-E1DD-4E5C-AFF1-A3DDD0DBDD14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AB24A-1AD5-42E3-91BA-B7CED2408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421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BE6C-E1DD-4E5C-AFF1-A3DDD0DBDD14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AB24A-1AD5-42E3-91BA-B7CED2408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7720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BE6C-E1DD-4E5C-AFF1-A3DDD0DBDD14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AB24A-1AD5-42E3-91BA-B7CED2408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2243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BE6C-E1DD-4E5C-AFF1-A3DDD0DBDD14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AB24A-1AD5-42E3-91BA-B7CED2408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6098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BE6C-E1DD-4E5C-AFF1-A3DDD0DBDD14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AB24A-1AD5-42E3-91BA-B7CED2408CF7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936079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BE6C-E1DD-4E5C-AFF1-A3DDD0DBDD14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AB24A-1AD5-42E3-91BA-B7CED2408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1287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BE6C-E1DD-4E5C-AFF1-A3DDD0DBDD14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AB24A-1AD5-42E3-91BA-B7CED2408CF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426143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BE6C-E1DD-4E5C-AFF1-A3DDD0DBDD14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AB24A-1AD5-42E3-91BA-B7CED2408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72396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BE6C-E1DD-4E5C-AFF1-A3DDD0DBDD14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AB24A-1AD5-42E3-91BA-B7CED2408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2277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BE6C-E1DD-4E5C-AFF1-A3DDD0DBDD14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AB24A-1AD5-42E3-91BA-B7CED2408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142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BE6C-E1DD-4E5C-AFF1-A3DDD0DBDD14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AB24A-1AD5-42E3-91BA-B7CED2408CF7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7759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BE6C-E1DD-4E5C-AFF1-A3DDD0DBDD14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AB24A-1AD5-42E3-91BA-B7CED2408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0490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BE6C-E1DD-4E5C-AFF1-A3DDD0DBDD14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AB24A-1AD5-42E3-91BA-B7CED2408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0310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BE6C-E1DD-4E5C-AFF1-A3DDD0DBDD14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AB24A-1AD5-42E3-91BA-B7CED2408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198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BE6C-E1DD-4E5C-AFF1-A3DDD0DBDD14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AB24A-1AD5-42E3-91BA-B7CED2408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374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BE6C-E1DD-4E5C-AFF1-A3DDD0DBDD14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AB24A-1AD5-42E3-91BA-B7CED2408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2767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BE6C-E1DD-4E5C-AFF1-A3DDD0DBDD14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AB24A-1AD5-42E3-91BA-B7CED2408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829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370BE6C-E1DD-4E5C-AFF1-A3DDD0DBDD14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A70AB24A-1AD5-42E3-91BA-B7CED2408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14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0BE6C-E1DD-4E5C-AFF1-A3DDD0DBDD14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70AB24A-1AD5-42E3-91BA-B7CED2408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220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3" r:id="rId1"/>
    <p:sldLayoutId id="2147483844" r:id="rId2"/>
    <p:sldLayoutId id="2147483845" r:id="rId3"/>
    <p:sldLayoutId id="2147483846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852" r:id="rId10"/>
    <p:sldLayoutId id="2147483853" r:id="rId11"/>
    <p:sldLayoutId id="2147483854" r:id="rId12"/>
    <p:sldLayoutId id="2147483855" r:id="rId13"/>
    <p:sldLayoutId id="2147483856" r:id="rId14"/>
    <p:sldLayoutId id="2147483857" r:id="rId15"/>
    <p:sldLayoutId id="214748385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9838" y="1101436"/>
            <a:ext cx="8915399" cy="2262781"/>
          </a:xfrm>
        </p:spPr>
        <p:txBody>
          <a:bodyPr/>
          <a:lstStyle/>
          <a:p>
            <a:r>
              <a:rPr lang="en-US" sz="6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AIRWAY &amp; BREATHING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9837" y="4203800"/>
            <a:ext cx="8915399" cy="1126283"/>
          </a:xfrm>
        </p:spPr>
        <p:txBody>
          <a:bodyPr>
            <a:noAutofit/>
          </a:bodyPr>
          <a:lstStyle/>
          <a:p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Bahnschrift SemiBold" panose="020B0502040204020203" pitchFamily="34" charset="0"/>
              </a:rPr>
              <a:t>Muhammad Tanzeel ul Haque</a:t>
            </a:r>
            <a:b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Bahnschrift SemiBold" panose="020B0502040204020203" pitchFamily="34" charset="0"/>
              </a:rPr>
            </a:br>
            <a:endParaRPr lang="en-US" sz="2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8224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solidFill>
                  <a:srgbClr val="243418"/>
                </a:solidFill>
              </a:rPr>
              <a:t>Rescue Breaths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243418"/>
                </a:solidFill>
              </a:rPr>
              <a:t>Bend the knee</a:t>
            </a:r>
          </a:p>
          <a:p>
            <a:r>
              <a:rPr lang="en-US" sz="2800" b="1" dirty="0">
                <a:solidFill>
                  <a:srgbClr val="243418"/>
                </a:solidFill>
              </a:rPr>
              <a:t>Cover the mouth for precaution</a:t>
            </a:r>
          </a:p>
          <a:p>
            <a:r>
              <a:rPr lang="en-US" sz="2800" i="1" dirty="0">
                <a:solidFill>
                  <a:srgbClr val="243418"/>
                </a:solidFill>
                <a:highlight>
                  <a:srgbClr val="D7D447"/>
                </a:highlight>
              </a:rPr>
              <a:t>Perform the chin lift → retract lower lip using thumb </a:t>
            </a:r>
            <a:r>
              <a:rPr lang="en-US" sz="2800" b="1" i="1" dirty="0">
                <a:solidFill>
                  <a:srgbClr val="243418"/>
                </a:solidFill>
                <a:highlight>
                  <a:srgbClr val="D7D447"/>
                </a:highlight>
              </a:rPr>
              <a:t>→</a:t>
            </a:r>
            <a:r>
              <a:rPr lang="en-US" sz="2800" i="1" dirty="0">
                <a:solidFill>
                  <a:srgbClr val="243418"/>
                </a:solidFill>
                <a:highlight>
                  <a:srgbClr val="D7D447"/>
                </a:highlight>
              </a:rPr>
              <a:t> seal the nose </a:t>
            </a:r>
          </a:p>
          <a:p>
            <a:r>
              <a:rPr lang="en-US" sz="2800" dirty="0">
                <a:solidFill>
                  <a:srgbClr val="243418"/>
                </a:solidFill>
              </a:rPr>
              <a:t>Inhale before giving a breath</a:t>
            </a:r>
          </a:p>
          <a:p>
            <a:r>
              <a:rPr lang="en-US" sz="2800" dirty="0">
                <a:solidFill>
                  <a:srgbClr val="243418"/>
                </a:solidFill>
              </a:rPr>
              <a:t>Give TWO rescue breaths in less than FIVE seconds</a:t>
            </a:r>
          </a:p>
          <a:p>
            <a:r>
              <a:rPr lang="en-US" sz="2800" dirty="0">
                <a:solidFill>
                  <a:srgbClr val="243418"/>
                </a:solidFill>
              </a:rPr>
              <a:t>Look for chest rise </a:t>
            </a:r>
            <a:r>
              <a:rPr lang="en-US" sz="2800" i="1" dirty="0">
                <a:solidFill>
                  <a:srgbClr val="243418"/>
                </a:solidFill>
              </a:rPr>
              <a:t>simultaneously</a:t>
            </a:r>
            <a:r>
              <a:rPr lang="en-US" sz="2800" dirty="0">
                <a:solidFill>
                  <a:srgbClr val="243418"/>
                </a:solidFill>
              </a:rPr>
              <a:t> </a:t>
            </a:r>
          </a:p>
          <a:p>
            <a:pPr marL="45720" indent="0">
              <a:buNone/>
            </a:pPr>
            <a:endParaRPr lang="en-US" sz="2800" dirty="0">
              <a:solidFill>
                <a:srgbClr val="2434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930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ECBB7-DF92-4A19-B199-64EEE268E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 dirty="0"/>
          </a:p>
        </p:txBody>
      </p:sp>
      <p:pic>
        <p:nvPicPr>
          <p:cNvPr id="7" name="Content Placeholder 6" descr="A close up of a logo&#10;&#10;Description automatically generated">
            <a:extLst>
              <a:ext uri="{FF2B5EF4-FFF2-40B4-BE49-F238E27FC236}">
                <a16:creationId xmlns:a16="http://schemas.microsoft.com/office/drawing/2014/main" id="{B4954E74-E311-4372-BB8E-5F6D6D326C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6" r="3572"/>
          <a:stretch/>
        </p:blipFill>
        <p:spPr>
          <a:xfrm>
            <a:off x="488343" y="427812"/>
            <a:ext cx="11184834" cy="4130169"/>
          </a:xfrm>
        </p:spPr>
      </p:pic>
    </p:spTree>
    <p:extLst>
      <p:ext uri="{BB962C8B-B14F-4D97-AF65-F5344CB8AC3E}">
        <p14:creationId xmlns:p14="http://schemas.microsoft.com/office/powerpoint/2010/main" val="266526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09599"/>
            <a:ext cx="9875520" cy="5691447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rgbClr val="243418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778034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rgbClr val="24341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FIRST RESPONSE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S</a:t>
            </a:r>
            <a:r>
              <a:rPr lang="en-US" sz="2800" dirty="0"/>
              <a:t>afety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R</a:t>
            </a:r>
            <a:r>
              <a:rPr lang="en-US" sz="2800" dirty="0"/>
              <a:t>esponse</a:t>
            </a:r>
          </a:p>
          <a:p>
            <a:r>
              <a:rPr lang="en-US" sz="2800" dirty="0">
                <a:solidFill>
                  <a:schemeClr val="tx1"/>
                </a:solidFill>
              </a:rPr>
              <a:t>c</a:t>
            </a:r>
            <a:r>
              <a:rPr lang="en-US" sz="2800" dirty="0"/>
              <a:t>-spine</a:t>
            </a:r>
          </a:p>
          <a:p>
            <a:r>
              <a:rPr lang="en-US" sz="2800" b="1" i="1" dirty="0">
                <a:solidFill>
                  <a:schemeClr val="tx1"/>
                </a:solidFill>
              </a:rPr>
              <a:t>A</a:t>
            </a:r>
            <a:r>
              <a:rPr lang="en-US" sz="2800" i="1" dirty="0"/>
              <a:t>irway</a:t>
            </a:r>
          </a:p>
          <a:p>
            <a:r>
              <a:rPr lang="en-US" sz="2800" b="1" i="1" dirty="0">
                <a:solidFill>
                  <a:schemeClr val="tx1"/>
                </a:solidFill>
              </a:rPr>
              <a:t>B</a:t>
            </a:r>
            <a:r>
              <a:rPr lang="en-US" sz="2800" i="1" dirty="0"/>
              <a:t>reathing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C</a:t>
            </a:r>
            <a:r>
              <a:rPr lang="en-US" sz="2800" dirty="0"/>
              <a:t>irculation</a:t>
            </a:r>
          </a:p>
        </p:txBody>
      </p:sp>
    </p:spTree>
    <p:extLst>
      <p:ext uri="{BB962C8B-B14F-4D97-AF65-F5344CB8AC3E}">
        <p14:creationId xmlns:p14="http://schemas.microsoft.com/office/powerpoint/2010/main" val="3722860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037861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AIRWAY</a:t>
            </a:r>
            <a:r>
              <a:rPr lang="en-US" sz="48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2" y="2252750"/>
            <a:ext cx="9601196" cy="3855875"/>
          </a:xfrm>
        </p:spPr>
        <p:txBody>
          <a:bodyPr/>
          <a:lstStyle/>
          <a:p>
            <a:pPr marL="0" indent="0">
              <a:buNone/>
            </a:pPr>
            <a:endParaRPr lang="en-US" dirty="0">
              <a:solidFill>
                <a:srgbClr val="243418"/>
              </a:solidFill>
            </a:endParaRPr>
          </a:p>
          <a:p>
            <a:pPr marL="0" indent="0" algn="ctr">
              <a:buNone/>
            </a:pPr>
            <a:r>
              <a:rPr lang="en-US" sz="3600" dirty="0">
                <a:solidFill>
                  <a:srgbClr val="24341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en-US" sz="3200" dirty="0">
                <a:solidFill>
                  <a:srgbClr val="24341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passage by which air reaches a person's lungs</a:t>
            </a:r>
          </a:p>
        </p:txBody>
      </p:sp>
    </p:spTree>
    <p:extLst>
      <p:ext uri="{BB962C8B-B14F-4D97-AF65-F5344CB8AC3E}">
        <p14:creationId xmlns:p14="http://schemas.microsoft.com/office/powerpoint/2010/main" val="2952149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3362" y="609600"/>
            <a:ext cx="2857501" cy="976314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7511" y="462654"/>
            <a:ext cx="6209118" cy="6079461"/>
          </a:xfrm>
        </p:spPr>
      </p:pic>
    </p:spTree>
    <p:extLst>
      <p:ext uri="{BB962C8B-B14F-4D97-AF65-F5344CB8AC3E}">
        <p14:creationId xmlns:p14="http://schemas.microsoft.com/office/powerpoint/2010/main" val="2531613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solidFill>
                  <a:schemeClr val="accent6">
                    <a:lumMod val="50000"/>
                  </a:schemeClr>
                </a:solidFill>
              </a:rPr>
              <a:t>Airway Patency in First Response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Kneel beside the casualty </a:t>
            </a:r>
          </a:p>
          <a:p>
            <a:r>
              <a:rPr lang="en-US" sz="2800" dirty="0">
                <a:solidFill>
                  <a:schemeClr val="tx1"/>
                </a:solidFill>
              </a:rPr>
              <a:t>Keep the tip of the index and middle fingers on the bony part of chin, now lift the chin </a:t>
            </a:r>
          </a:p>
          <a:p>
            <a:r>
              <a:rPr lang="en-US" sz="2800" dirty="0">
                <a:solidFill>
                  <a:schemeClr val="tx1"/>
                </a:solidFill>
              </a:rPr>
              <a:t>with the other hand on the forehead, tilt the head down</a:t>
            </a:r>
          </a:p>
          <a:p>
            <a:r>
              <a:rPr lang="en-US" sz="2800" dirty="0">
                <a:solidFill>
                  <a:schemeClr val="tx1"/>
                </a:solidFill>
              </a:rPr>
              <a:t>Check for response a </a:t>
            </a:r>
            <a:r>
              <a:rPr lang="en-US" sz="2800" i="1" dirty="0">
                <a:solidFill>
                  <a:schemeClr val="tx1"/>
                </a:solidFill>
              </a:rPr>
              <a:t>second</a:t>
            </a:r>
            <a:r>
              <a:rPr lang="en-US" sz="2800" dirty="0">
                <a:solidFill>
                  <a:schemeClr val="tx1"/>
                </a:solidFill>
              </a:rPr>
              <a:t> time by performing </a:t>
            </a:r>
          </a:p>
          <a:p>
            <a:pPr marL="1337310" lvl="3" indent="-514350">
              <a:buFont typeface="+mj-lt"/>
              <a:buAutoNum type="arabicPeriod"/>
            </a:pPr>
            <a:r>
              <a:rPr lang="en-US" sz="2800" b="1" i="1" dirty="0">
                <a:solidFill>
                  <a:schemeClr val="tx1"/>
                </a:solidFill>
              </a:rPr>
              <a:t>L</a:t>
            </a:r>
            <a:r>
              <a:rPr lang="en-US" sz="2800" i="1" dirty="0">
                <a:solidFill>
                  <a:schemeClr val="tx1"/>
                </a:solidFill>
              </a:rPr>
              <a:t>ook </a:t>
            </a:r>
            <a:r>
              <a:rPr lang="en-US" sz="2800" dirty="0">
                <a:solidFill>
                  <a:schemeClr val="tx1"/>
                </a:solidFill>
              </a:rPr>
              <a:t>for chest rise</a:t>
            </a:r>
          </a:p>
          <a:p>
            <a:pPr marL="1337310" lvl="3" indent="-514350">
              <a:buFont typeface="+mj-lt"/>
              <a:buAutoNum type="arabicPeriod"/>
            </a:pPr>
            <a:r>
              <a:rPr lang="en-US" sz="2800" b="1" i="1" dirty="0">
                <a:solidFill>
                  <a:schemeClr val="tx1"/>
                </a:solidFill>
              </a:rPr>
              <a:t>L</a:t>
            </a:r>
            <a:r>
              <a:rPr lang="en-US" sz="2800" i="1" dirty="0">
                <a:solidFill>
                  <a:schemeClr val="tx1"/>
                </a:solidFill>
              </a:rPr>
              <a:t>isten </a:t>
            </a:r>
            <a:r>
              <a:rPr lang="en-US" sz="2800" dirty="0">
                <a:solidFill>
                  <a:schemeClr val="tx1"/>
                </a:solidFill>
              </a:rPr>
              <a:t>for breath sounds</a:t>
            </a:r>
          </a:p>
          <a:p>
            <a:pPr marL="1337310" lvl="3" indent="-514350">
              <a:buFont typeface="+mj-lt"/>
              <a:buAutoNum type="arabicPeriod"/>
            </a:pPr>
            <a:r>
              <a:rPr lang="en-US" sz="2800" b="1" i="1" dirty="0">
                <a:solidFill>
                  <a:schemeClr val="tx1"/>
                </a:solidFill>
              </a:rPr>
              <a:t>F</a:t>
            </a:r>
            <a:r>
              <a:rPr lang="en-US" sz="2800" i="1" dirty="0">
                <a:solidFill>
                  <a:schemeClr val="tx1"/>
                </a:solidFill>
              </a:rPr>
              <a:t>eel </a:t>
            </a:r>
            <a:r>
              <a:rPr lang="en-US" sz="2800" dirty="0">
                <a:solidFill>
                  <a:schemeClr val="tx1"/>
                </a:solidFill>
              </a:rPr>
              <a:t>the warmth of the expired air on your cheek</a:t>
            </a:r>
          </a:p>
          <a:p>
            <a:pPr marL="4572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726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9CBD3C9-4E66-426D-948E-7CF4778107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DB95FCF-AD96-482F-9FB8-CD95725E6E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4EEEC00-AD80-4734-BEE6-04CBDEC830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2ED84DD6-8A68-4994-8094-8DDBE89BF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210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76049D7-366E-4AC9-B689-460CC28F8E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2944" y="246887"/>
            <a:ext cx="4397755" cy="6377939"/>
          </a:xfrm>
          <a:prstGeom prst="rect">
            <a:avLst/>
          </a:prstGeom>
          <a:solidFill>
            <a:srgbClr val="A6B727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C9E91F8-C4AE-4EB0-8B76-FF3F3FC718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370284" y="4405863"/>
            <a:ext cx="2763075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4AD45A04-4150-4943-BB06-EEEDDD73BF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95138" y="857675"/>
            <a:ext cx="3113366" cy="362284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85000"/>
              </a:lnSpc>
            </a:pPr>
            <a:r>
              <a:rPr lang="en-US" sz="5400" b="1" cap="all" dirty="0">
                <a:solidFill>
                  <a:schemeClr val="tx1"/>
                </a:solidFill>
              </a:rPr>
              <a:t>Why chin lift?</a:t>
            </a:r>
          </a:p>
        </p:txBody>
      </p:sp>
      <p:pic>
        <p:nvPicPr>
          <p:cNvPr id="4" name="Content Placeholder 3" descr="A close up of a mans face&#10;&#10;Description automatically generated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064" y="1493425"/>
            <a:ext cx="6045576" cy="3869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305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solidFill>
                  <a:schemeClr val="accent6">
                    <a:lumMod val="50000"/>
                  </a:schemeClr>
                </a:solidFill>
              </a:rPr>
              <a:t>Airway Patency in First Aid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If no response, open the mouth and see for any physical obstructions</a:t>
            </a:r>
          </a:p>
          <a:p>
            <a:r>
              <a:rPr lang="en-US" sz="2800" dirty="0">
                <a:solidFill>
                  <a:schemeClr val="tx1"/>
                </a:solidFill>
              </a:rPr>
              <a:t>Using finger sweep motion, remove the obstruction</a:t>
            </a:r>
          </a:p>
          <a:p>
            <a:r>
              <a:rPr lang="en-US" sz="2800" dirty="0">
                <a:solidFill>
                  <a:schemeClr val="tx1"/>
                </a:solidFill>
              </a:rPr>
              <a:t>Do the finger sweep in one go or else the obstruction would descend further</a:t>
            </a:r>
          </a:p>
          <a:p>
            <a:endParaRPr lang="en-US" sz="2800" dirty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235687" y="4081670"/>
            <a:ext cx="3813313" cy="2014330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Precaution!</a:t>
            </a:r>
            <a:br>
              <a:rPr lang="en-US" b="1" dirty="0"/>
            </a:br>
            <a:r>
              <a:rPr lang="en-US" b="1" dirty="0">
                <a:solidFill>
                  <a:srgbClr val="FF0000"/>
                </a:solidFill>
              </a:rPr>
              <a:t>Use gloved or covered finger when doing the finger sweep</a:t>
            </a:r>
          </a:p>
        </p:txBody>
      </p:sp>
    </p:spTree>
    <p:extLst>
      <p:ext uri="{BB962C8B-B14F-4D97-AF65-F5344CB8AC3E}">
        <p14:creationId xmlns:p14="http://schemas.microsoft.com/office/powerpoint/2010/main" val="3680324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40901-65ED-4533-A755-BD9B58E69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070335"/>
            <a:ext cx="5199926" cy="1443269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chemeClr val="tx1"/>
                </a:solidFill>
                <a:cs typeface="Aparajita" panose="020B0502040204020203" pitchFamily="18" charset="0"/>
              </a:rPr>
              <a:t>FINGER SWEEP</a:t>
            </a:r>
            <a:br>
              <a:rPr lang="en-US" sz="4000" dirty="0">
                <a:latin typeface="Aparajita" panose="020B0502040204020203" pitchFamily="18" charset="0"/>
                <a:cs typeface="Aparajita" panose="020B0502040204020203" pitchFamily="18" charset="0"/>
              </a:rPr>
            </a:br>
            <a:endParaRPr lang="en-PK" sz="4000" dirty="0">
              <a:latin typeface="Aparajita" panose="020B0502040204020203" pitchFamily="18" charset="0"/>
              <a:cs typeface="Aparajita" panose="020B0502040204020203" pitchFamily="18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7B9A2ED-BDA2-4466-8ADF-F8574962DD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2" y="2546430"/>
            <a:ext cx="5377068" cy="3708596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Do not perform finger sweep for liquid or small unremovable obstructions!</a:t>
            </a:r>
          </a:p>
          <a:p>
            <a:r>
              <a:rPr lang="en-US" sz="2800" dirty="0">
                <a:solidFill>
                  <a:schemeClr val="tx1"/>
                </a:solidFill>
              </a:rPr>
              <a:t>Check for response a </a:t>
            </a:r>
            <a:r>
              <a:rPr lang="en-US" sz="2800" i="1" dirty="0">
                <a:solidFill>
                  <a:schemeClr val="tx1"/>
                </a:solidFill>
              </a:rPr>
              <a:t>third</a:t>
            </a:r>
            <a:r>
              <a:rPr lang="en-US" sz="2800" dirty="0">
                <a:solidFill>
                  <a:schemeClr val="tx1"/>
                </a:solidFill>
              </a:rPr>
              <a:t> time by performing </a:t>
            </a:r>
          </a:p>
          <a:p>
            <a:pPr marL="1337310" lvl="3" indent="-514350">
              <a:buFont typeface="+mj-lt"/>
              <a:buAutoNum type="arabicPeriod"/>
            </a:pPr>
            <a:r>
              <a:rPr lang="en-US" sz="2800" b="1" i="1" dirty="0">
                <a:solidFill>
                  <a:schemeClr val="tx1"/>
                </a:solidFill>
              </a:rPr>
              <a:t>L</a:t>
            </a:r>
            <a:r>
              <a:rPr lang="en-US" sz="2800" i="1" dirty="0">
                <a:solidFill>
                  <a:schemeClr val="tx1"/>
                </a:solidFill>
              </a:rPr>
              <a:t>ook</a:t>
            </a:r>
          </a:p>
          <a:p>
            <a:pPr marL="1337310" lvl="3" indent="-514350">
              <a:buFont typeface="+mj-lt"/>
              <a:buAutoNum type="arabicPeriod"/>
            </a:pPr>
            <a:r>
              <a:rPr lang="en-US" sz="2800" b="1" i="1" dirty="0">
                <a:solidFill>
                  <a:schemeClr val="tx1"/>
                </a:solidFill>
              </a:rPr>
              <a:t>L</a:t>
            </a:r>
            <a:r>
              <a:rPr lang="en-US" sz="2800" i="1" dirty="0">
                <a:solidFill>
                  <a:schemeClr val="tx1"/>
                </a:solidFill>
              </a:rPr>
              <a:t>isten</a:t>
            </a:r>
          </a:p>
          <a:p>
            <a:pPr marL="1337310" lvl="3" indent="-514350">
              <a:buFont typeface="+mj-lt"/>
              <a:buAutoNum type="arabicPeriod"/>
            </a:pPr>
            <a:r>
              <a:rPr lang="en-US" sz="2800" b="1" i="1" dirty="0">
                <a:solidFill>
                  <a:schemeClr val="tx1"/>
                </a:solidFill>
              </a:rPr>
              <a:t>F</a:t>
            </a:r>
            <a:r>
              <a:rPr lang="en-US" sz="2800" i="1" dirty="0">
                <a:solidFill>
                  <a:schemeClr val="tx1"/>
                </a:solidFill>
              </a:rPr>
              <a:t>eel</a:t>
            </a:r>
          </a:p>
          <a:p>
            <a:endParaRPr lang="en-PK" sz="18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F70DF45-D07A-4D7E-82F0-C3EB055659C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033" r="2" b="2"/>
          <a:stretch/>
        </p:blipFill>
        <p:spPr>
          <a:xfrm>
            <a:off x="6636743" y="1238487"/>
            <a:ext cx="4741120" cy="4493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676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BREATHING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ctr">
              <a:buNone/>
            </a:pPr>
            <a:endParaRPr lang="en-US" sz="3200" dirty="0">
              <a:solidFill>
                <a:schemeClr val="tx1"/>
              </a:solidFill>
            </a:endParaRPr>
          </a:p>
          <a:p>
            <a:pPr marL="45720" indent="0" algn="ctr">
              <a:buNone/>
            </a:pPr>
            <a:r>
              <a:rPr lang="en-US" sz="3200" dirty="0">
                <a:solidFill>
                  <a:schemeClr val="tx1"/>
                </a:solidFill>
              </a:rPr>
              <a:t>the process of moving air into and out of the lungs to facilitate gas exchange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70234095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238</Words>
  <Application>Microsoft Office PowerPoint</Application>
  <PresentationFormat>Widescreen</PresentationFormat>
  <Paragraphs>43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Aparajita</vt:lpstr>
      <vt:lpstr>Arial</vt:lpstr>
      <vt:lpstr>Bahnschrift SemiBold</vt:lpstr>
      <vt:lpstr>Calibri</vt:lpstr>
      <vt:lpstr>Cambria Math</vt:lpstr>
      <vt:lpstr>Corbel</vt:lpstr>
      <vt:lpstr>Trebuchet MS</vt:lpstr>
      <vt:lpstr>Wingdings 3</vt:lpstr>
      <vt:lpstr>Basis</vt:lpstr>
      <vt:lpstr>Facet</vt:lpstr>
      <vt:lpstr>AIRWAY &amp; BREATHING</vt:lpstr>
      <vt:lpstr>FIRST RESPONSE</vt:lpstr>
      <vt:lpstr>AIRWAY </vt:lpstr>
      <vt:lpstr>PowerPoint Presentation</vt:lpstr>
      <vt:lpstr>Airway Patency in First Response</vt:lpstr>
      <vt:lpstr>Why chin lift?</vt:lpstr>
      <vt:lpstr>Airway Patency in First Aid</vt:lpstr>
      <vt:lpstr>FINGER SWEEP </vt:lpstr>
      <vt:lpstr>BREATHING</vt:lpstr>
      <vt:lpstr>Rescue Breaths</vt:lpstr>
      <vt:lpstr>PowerPoint Presentation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AIRWAY &amp; BREATHING</dc:title>
  <dc:creator>M Tanzeel Ul Haque</dc:creator>
  <cp:lastModifiedBy>Muhammad Tanzeel Ul Haque</cp:lastModifiedBy>
  <cp:revision>8</cp:revision>
  <dcterms:created xsi:type="dcterms:W3CDTF">2019-08-24T15:39:34Z</dcterms:created>
  <dcterms:modified xsi:type="dcterms:W3CDTF">2020-07-19T10:54:08Z</dcterms:modified>
</cp:coreProperties>
</file>