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9" r:id="rId4"/>
    <p:sldId id="262" r:id="rId5"/>
    <p:sldId id="257" r:id="rId6"/>
    <p:sldId id="258" r:id="rId7"/>
  </p:sldIdLst>
  <p:sldSz cx="6858000" cy="9906000" type="A4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77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3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9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6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2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1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85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4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DC392-1572-491B-8536-5A6B5561DFC2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2810-6F35-42C8-AD5F-FF74FB4A0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2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658" y="2541319"/>
            <a:ext cx="4762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 FILE:</a:t>
            </a:r>
          </a:p>
          <a:p>
            <a:pPr algn="ctr"/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Kidnapping of Biggles the Teddy Bear </a:t>
            </a:r>
          </a:p>
        </p:txBody>
      </p:sp>
      <p:sp>
        <p:nvSpPr>
          <p:cNvPr id="5" name="Rectangle 4"/>
          <p:cNvSpPr/>
          <p:nvPr/>
        </p:nvSpPr>
        <p:spPr>
          <a:xfrm rot="20989612">
            <a:off x="639303" y="4695917"/>
            <a:ext cx="3401455" cy="630942"/>
          </a:xfrm>
          <a:prstGeom prst="rect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CONFIDENTIAL</a:t>
            </a:r>
            <a:endParaRPr lang="en-US" sz="35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098971"/>
            <a:ext cx="2073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Detectives in charge of investigation: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434442" y="8430008"/>
            <a:ext cx="365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34442" y="8784287"/>
            <a:ext cx="365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34442" y="9128673"/>
            <a:ext cx="365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34442" y="9473057"/>
            <a:ext cx="365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75657" y="5622288"/>
            <a:ext cx="4762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CSI: Beckley</a:t>
            </a:r>
          </a:p>
        </p:txBody>
      </p:sp>
    </p:spTree>
    <p:extLst>
      <p:ext uri="{BB962C8B-B14F-4D97-AF65-F5344CB8AC3E}">
        <p14:creationId xmlns:p14="http://schemas.microsoft.com/office/powerpoint/2010/main" val="110698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58" y="11877"/>
            <a:ext cx="5443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How can we identify the kidnapper?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7158" y="416344"/>
            <a:ext cx="6685808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Introduction:</a:t>
            </a:r>
          </a:p>
          <a:p>
            <a:r>
              <a:rPr lang="en-GB" sz="1400" dirty="0" smtClean="0">
                <a:cs typeface="Courier New" panose="02070309020205020404" pitchFamily="49" charset="0"/>
              </a:rPr>
              <a:t>The police were called to the SGC at 7.30am this morning after a ransom note for Biggles the Teddy was found in the offices.</a:t>
            </a:r>
          </a:p>
          <a:p>
            <a:r>
              <a:rPr lang="en-GB" sz="1400" dirty="0">
                <a:cs typeface="Courier New" panose="02070309020205020404" pitchFamily="49" charset="0"/>
              </a:rPr>
              <a:t>A white powder was also found at the scene of the crime but we don’t know what it is. Identifying it might help identify the suspect. </a:t>
            </a:r>
          </a:p>
          <a:p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The police think it was an inside job and have rounded up the potential suspects to find out who wrote the </a:t>
            </a:r>
            <a:r>
              <a:rPr lang="en-GB" sz="1400" dirty="0" smtClean="0">
                <a:cs typeface="Courier New" panose="02070309020205020404" pitchFamily="49" charset="0"/>
              </a:rPr>
              <a:t>note</a:t>
            </a:r>
            <a:r>
              <a:rPr lang="en-GB" sz="1400" dirty="0"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cs typeface="Courier New" panose="02070309020205020404" pitchFamily="49" charset="0"/>
              </a:rPr>
              <a:t>and left the powder behind.</a:t>
            </a:r>
          </a:p>
          <a:p>
            <a:r>
              <a:rPr lang="en-GB" sz="1400" dirty="0" smtClean="0">
                <a:cs typeface="Courier New" panose="02070309020205020404" pitchFamily="49" charset="0"/>
              </a:rPr>
              <a:t>We will test the properties of the powder to work out what it is. </a:t>
            </a:r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 smtClean="0">
                <a:cs typeface="Courier New" panose="02070309020205020404" pitchFamily="49" charset="0"/>
              </a:rPr>
              <a:t>We will also compare the ink used on </a:t>
            </a:r>
            <a:r>
              <a:rPr lang="en-GB" sz="1400" dirty="0">
                <a:cs typeface="Courier New" panose="02070309020205020404" pitchFamily="49" charset="0"/>
              </a:rPr>
              <a:t>the ransom note </a:t>
            </a:r>
            <a:r>
              <a:rPr lang="en-GB" sz="1400" dirty="0" smtClean="0">
                <a:cs typeface="Courier New" panose="02070309020205020404" pitchFamily="49" charset="0"/>
              </a:rPr>
              <a:t>to pens taken from the suspects, using a method called Chromatography.</a:t>
            </a: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The four suspects are</a:t>
            </a:r>
            <a:r>
              <a:rPr lang="en-GB" sz="1400" dirty="0" smtClean="0">
                <a:cs typeface="Courier New" panose="02070309020205020404" pitchFamily="49" charset="0"/>
              </a:rPr>
              <a:t>:</a:t>
            </a:r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1. </a:t>
            </a:r>
            <a:r>
              <a:rPr lang="en-GB" sz="1400" dirty="0" smtClean="0">
                <a:cs typeface="Courier New" panose="02070309020205020404" pitchFamily="49" charset="0"/>
              </a:rPr>
              <a:t>Nick Fox – regular provider of doughnuts to the SGC – often seen covered in icing sugar.</a:t>
            </a:r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2. </a:t>
            </a:r>
            <a:r>
              <a:rPr lang="en-GB" sz="1400" dirty="0" smtClean="0">
                <a:cs typeface="Courier New" panose="02070309020205020404" pitchFamily="49" charset="0"/>
              </a:rPr>
              <a:t>Ellie Williams – regular Beckley visitor with clothes still covered with Bicarbonate  powder from the last science session.</a:t>
            </a:r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3</a:t>
            </a:r>
            <a:r>
              <a:rPr lang="en-GB" sz="1400" dirty="0" smtClean="0">
                <a:cs typeface="Courier New" panose="02070309020205020404" pitchFamily="49" charset="0"/>
              </a:rPr>
              <a:t>.</a:t>
            </a:r>
            <a:r>
              <a:rPr lang="en-GB" sz="1400" dirty="0"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cs typeface="Courier New" panose="02070309020205020404" pitchFamily="49" charset="0"/>
              </a:rPr>
              <a:t>Henry </a:t>
            </a:r>
            <a:r>
              <a:rPr lang="en-GB" sz="1400" dirty="0">
                <a:cs typeface="Courier New" panose="02070309020205020404" pitchFamily="49" charset="0"/>
              </a:rPr>
              <a:t>Bailey – Follower of </a:t>
            </a:r>
            <a:r>
              <a:rPr lang="en-GB" sz="1400" dirty="0" err="1">
                <a:cs typeface="Courier New" panose="02070309020205020404" pitchFamily="49" charset="0"/>
              </a:rPr>
              <a:t>bakeoff</a:t>
            </a:r>
            <a:r>
              <a:rPr lang="en-GB" sz="1400" dirty="0">
                <a:cs typeface="Courier New" panose="02070309020205020404" pitchFamily="49" charset="0"/>
              </a:rPr>
              <a:t> and last seen icing a Victoria sponge.</a:t>
            </a:r>
          </a:p>
          <a:p>
            <a:r>
              <a:rPr lang="en-GB" sz="1400" dirty="0" smtClean="0">
                <a:cs typeface="Courier New" panose="02070309020205020404" pitchFamily="49" charset="0"/>
              </a:rPr>
              <a:t>4</a:t>
            </a:r>
            <a:r>
              <a:rPr lang="en-GB" sz="1400" dirty="0">
                <a:cs typeface="Courier New" panose="02070309020205020404" pitchFamily="49" charset="0"/>
              </a:rPr>
              <a:t>. </a:t>
            </a:r>
            <a:r>
              <a:rPr lang="en-GB" sz="1400" dirty="0" smtClean="0">
                <a:cs typeface="Courier New" panose="02070309020205020404" pitchFamily="49" charset="0"/>
              </a:rPr>
              <a:t>Jesse </a:t>
            </a:r>
            <a:r>
              <a:rPr lang="en-GB" sz="1400" dirty="0">
                <a:cs typeface="Courier New" panose="02070309020205020404" pitchFamily="49" charset="0"/>
              </a:rPr>
              <a:t>Coker – big fan of </a:t>
            </a:r>
            <a:r>
              <a:rPr lang="en-GB" sz="1400" dirty="0" err="1">
                <a:cs typeface="Courier New" panose="02070309020205020404" pitchFamily="49" charset="0"/>
              </a:rPr>
              <a:t>ooblek</a:t>
            </a:r>
            <a:r>
              <a:rPr lang="en-GB" sz="1400" dirty="0">
                <a:cs typeface="Courier New" panose="02070309020205020404" pitchFamily="49" charset="0"/>
              </a:rPr>
              <a:t> and last seen making some with packets of cornflour</a:t>
            </a:r>
            <a:r>
              <a:rPr lang="en-GB" sz="1400" dirty="0" smtClean="0">
                <a:cs typeface="Courier New" panose="02070309020205020404" pitchFamily="49" charset="0"/>
              </a:rPr>
              <a:t>.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b="1" dirty="0"/>
              <a:t>Questions to answer:</a:t>
            </a:r>
          </a:p>
          <a:p>
            <a:pPr marL="285738" indent="-285738">
              <a:buFont typeface="Arial" panose="020B0604020202020204" pitchFamily="34" charset="0"/>
              <a:buChar char="•"/>
            </a:pPr>
            <a:r>
              <a:rPr lang="en-GB" sz="1400" dirty="0"/>
              <a:t>What is the white powder and who did it come from?</a:t>
            </a:r>
          </a:p>
          <a:p>
            <a:pPr marL="285738" indent="-285738">
              <a:buFont typeface="Arial" panose="020B0604020202020204" pitchFamily="34" charset="0"/>
              <a:buChar char="•"/>
            </a:pPr>
            <a:r>
              <a:rPr lang="en-GB" sz="1400" dirty="0" smtClean="0"/>
              <a:t>Which ink matches the kidnappers ransom note? Who wrote the note?</a:t>
            </a:r>
          </a:p>
          <a:p>
            <a:pPr marL="285738" indent="-285738">
              <a:buFont typeface="Arial" panose="020B0604020202020204" pitchFamily="34" charset="0"/>
              <a:buChar char="•"/>
            </a:pPr>
            <a:r>
              <a:rPr lang="en-GB" sz="1400" dirty="0" smtClean="0"/>
              <a:t>Who kidnapped Biggles the teddy?</a:t>
            </a:r>
          </a:p>
          <a:p>
            <a:pPr marL="285738" indent="-285738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sz="1400" b="1" dirty="0" smtClean="0"/>
          </a:p>
          <a:p>
            <a:r>
              <a:rPr lang="en-GB" sz="1400" b="1" dirty="0" smtClean="0"/>
              <a:t>In order to have confidence in our answer, we need to have evidence from two different sources that give us the same result. </a:t>
            </a:r>
            <a:endParaRPr lang="en-GB" sz="1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913434" y="3010533"/>
            <a:ext cx="4944566" cy="2253292"/>
            <a:chOff x="-5645963" y="2342459"/>
            <a:chExt cx="4944566" cy="2253292"/>
          </a:xfrm>
        </p:grpSpPr>
        <p:sp>
          <p:nvSpPr>
            <p:cNvPr id="8" name="Oval 25"/>
            <p:cNvSpPr/>
            <p:nvPr/>
          </p:nvSpPr>
          <p:spPr>
            <a:xfrm rot="15168339" flipH="1">
              <a:off x="-1352336" y="2175799"/>
              <a:ext cx="335605" cy="966273"/>
            </a:xfrm>
            <a:custGeom>
              <a:avLst/>
              <a:gdLst>
                <a:gd name="connsiteX0" fmla="*/ 0 w 890649"/>
                <a:gd name="connsiteY0" fmla="*/ 1136465 h 2272929"/>
                <a:gd name="connsiteX1" fmla="*/ 445325 w 890649"/>
                <a:gd name="connsiteY1" fmla="*/ 0 h 2272929"/>
                <a:gd name="connsiteX2" fmla="*/ 890650 w 890649"/>
                <a:gd name="connsiteY2" fmla="*/ 1136465 h 2272929"/>
                <a:gd name="connsiteX3" fmla="*/ 445325 w 890649"/>
                <a:gd name="connsiteY3" fmla="*/ 2272930 h 2272929"/>
                <a:gd name="connsiteX4" fmla="*/ 0 w 890649"/>
                <a:gd name="connsiteY4" fmla="*/ 1136465 h 2272929"/>
                <a:gd name="connsiteX0" fmla="*/ 5093 w 900836"/>
                <a:gd name="connsiteY0" fmla="*/ 1136465 h 2273129"/>
                <a:gd name="connsiteX1" fmla="*/ 450418 w 900836"/>
                <a:gd name="connsiteY1" fmla="*/ 0 h 2273129"/>
                <a:gd name="connsiteX2" fmla="*/ 895743 w 900836"/>
                <a:gd name="connsiteY2" fmla="*/ 1136465 h 2273129"/>
                <a:gd name="connsiteX3" fmla="*/ 450418 w 900836"/>
                <a:gd name="connsiteY3" fmla="*/ 2272930 h 2273129"/>
                <a:gd name="connsiteX4" fmla="*/ 5093 w 900836"/>
                <a:gd name="connsiteY4" fmla="*/ 1136465 h 2273129"/>
                <a:gd name="connsiteX0" fmla="*/ 5093 w 900836"/>
                <a:gd name="connsiteY0" fmla="*/ 1136465 h 2273129"/>
                <a:gd name="connsiteX1" fmla="*/ 450418 w 900836"/>
                <a:gd name="connsiteY1" fmla="*/ 0 h 2273129"/>
                <a:gd name="connsiteX2" fmla="*/ 895743 w 900836"/>
                <a:gd name="connsiteY2" fmla="*/ 1136465 h 2273129"/>
                <a:gd name="connsiteX3" fmla="*/ 450418 w 900836"/>
                <a:gd name="connsiteY3" fmla="*/ 2272930 h 2273129"/>
                <a:gd name="connsiteX4" fmla="*/ 5093 w 900836"/>
                <a:gd name="connsiteY4" fmla="*/ 1136465 h 2273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836" h="2273129">
                  <a:moveTo>
                    <a:pt x="5093" y="1136465"/>
                  </a:moveTo>
                  <a:cubicBezTo>
                    <a:pt x="5093" y="508813"/>
                    <a:pt x="-56785" y="0"/>
                    <a:pt x="450418" y="0"/>
                  </a:cubicBezTo>
                  <a:cubicBezTo>
                    <a:pt x="957621" y="0"/>
                    <a:pt x="895743" y="508813"/>
                    <a:pt x="895743" y="1136465"/>
                  </a:cubicBezTo>
                  <a:cubicBezTo>
                    <a:pt x="895743" y="1764117"/>
                    <a:pt x="981372" y="2261055"/>
                    <a:pt x="450418" y="2272930"/>
                  </a:cubicBezTo>
                  <a:cubicBezTo>
                    <a:pt x="-80536" y="2284805"/>
                    <a:pt x="5093" y="1764117"/>
                    <a:pt x="5093" y="1136465"/>
                  </a:cubicBezTo>
                  <a:close/>
                </a:path>
              </a:pathLst>
            </a:custGeom>
            <a:noFill/>
            <a:ln w="571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grpSp>
          <p:nvGrpSpPr>
            <p:cNvPr id="9" name="Group 8"/>
            <p:cNvGrpSpPr/>
            <p:nvPr/>
          </p:nvGrpSpPr>
          <p:grpSpPr>
            <a:xfrm flipH="1">
              <a:off x="-5645963" y="2342459"/>
              <a:ext cx="4892634" cy="2253292"/>
              <a:chOff x="0" y="3740727"/>
              <a:chExt cx="4892634" cy="2253292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0" y="3740727"/>
                <a:ext cx="4892634" cy="2253292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12" name="TextBox 2"/>
              <p:cNvSpPr txBox="1"/>
              <p:nvPr/>
            </p:nvSpPr>
            <p:spPr>
              <a:xfrm>
                <a:off x="294608" y="4021204"/>
                <a:ext cx="4303417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GB" b="1" dirty="0" smtClean="0">
                    <a:latin typeface="Bradley Hand ITC" panose="03070402050302030203" pitchFamily="66" charset="0"/>
                  </a:rPr>
                  <a:t>Biggles The Teddy has been taken!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b="1" dirty="0" smtClean="0">
                    <a:latin typeface="Bradley Hand ITC" panose="03070402050302030203" pitchFamily="66" charset="0"/>
                  </a:rPr>
                  <a:t>If you want to see him again, you will deliver a dozen doughnuts to the SGC coffee room by 4pm!</a:t>
                </a:r>
                <a:endParaRPr lang="en-GB" dirty="0">
                  <a:latin typeface="Bradley Hand ITC" panose="03070402050302030203" pitchFamily="66" charset="0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 flipV="1">
                <a:off x="294608" y="4441372"/>
                <a:ext cx="4303417" cy="23750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294607" y="4885289"/>
                <a:ext cx="4303417" cy="23751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294608" y="5329207"/>
                <a:ext cx="4303417" cy="23751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294607" y="5773125"/>
                <a:ext cx="4303417" cy="23751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Oval 25"/>
            <p:cNvSpPr/>
            <p:nvPr/>
          </p:nvSpPr>
          <p:spPr>
            <a:xfrm rot="15168339" flipH="1">
              <a:off x="-1212583" y="2198893"/>
              <a:ext cx="248113" cy="765108"/>
            </a:xfrm>
            <a:custGeom>
              <a:avLst/>
              <a:gdLst>
                <a:gd name="connsiteX0" fmla="*/ 0 w 890649"/>
                <a:gd name="connsiteY0" fmla="*/ 1136465 h 2272929"/>
                <a:gd name="connsiteX1" fmla="*/ 445325 w 890649"/>
                <a:gd name="connsiteY1" fmla="*/ 0 h 2272929"/>
                <a:gd name="connsiteX2" fmla="*/ 890650 w 890649"/>
                <a:gd name="connsiteY2" fmla="*/ 1136465 h 2272929"/>
                <a:gd name="connsiteX3" fmla="*/ 445325 w 890649"/>
                <a:gd name="connsiteY3" fmla="*/ 2272930 h 2272929"/>
                <a:gd name="connsiteX4" fmla="*/ 0 w 890649"/>
                <a:gd name="connsiteY4" fmla="*/ 1136465 h 2272929"/>
                <a:gd name="connsiteX0" fmla="*/ 5093 w 900836"/>
                <a:gd name="connsiteY0" fmla="*/ 1136465 h 2273129"/>
                <a:gd name="connsiteX1" fmla="*/ 450418 w 900836"/>
                <a:gd name="connsiteY1" fmla="*/ 0 h 2273129"/>
                <a:gd name="connsiteX2" fmla="*/ 895743 w 900836"/>
                <a:gd name="connsiteY2" fmla="*/ 1136465 h 2273129"/>
                <a:gd name="connsiteX3" fmla="*/ 450418 w 900836"/>
                <a:gd name="connsiteY3" fmla="*/ 2272930 h 2273129"/>
                <a:gd name="connsiteX4" fmla="*/ 5093 w 900836"/>
                <a:gd name="connsiteY4" fmla="*/ 1136465 h 2273129"/>
                <a:gd name="connsiteX0" fmla="*/ 5093 w 900836"/>
                <a:gd name="connsiteY0" fmla="*/ 1136465 h 2273129"/>
                <a:gd name="connsiteX1" fmla="*/ 450418 w 900836"/>
                <a:gd name="connsiteY1" fmla="*/ 0 h 2273129"/>
                <a:gd name="connsiteX2" fmla="*/ 895743 w 900836"/>
                <a:gd name="connsiteY2" fmla="*/ 1136465 h 2273129"/>
                <a:gd name="connsiteX3" fmla="*/ 450418 w 900836"/>
                <a:gd name="connsiteY3" fmla="*/ 2272930 h 2273129"/>
                <a:gd name="connsiteX4" fmla="*/ 5093 w 900836"/>
                <a:gd name="connsiteY4" fmla="*/ 1136465 h 2273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836" h="2273129">
                  <a:moveTo>
                    <a:pt x="5093" y="1136465"/>
                  </a:moveTo>
                  <a:cubicBezTo>
                    <a:pt x="5093" y="508813"/>
                    <a:pt x="-56785" y="0"/>
                    <a:pt x="450418" y="0"/>
                  </a:cubicBezTo>
                  <a:cubicBezTo>
                    <a:pt x="957621" y="0"/>
                    <a:pt x="895743" y="508813"/>
                    <a:pt x="895743" y="1136465"/>
                  </a:cubicBezTo>
                  <a:cubicBezTo>
                    <a:pt x="895743" y="1764117"/>
                    <a:pt x="981372" y="2261055"/>
                    <a:pt x="450418" y="2272930"/>
                  </a:cubicBezTo>
                  <a:cubicBezTo>
                    <a:pt x="-80536" y="2284805"/>
                    <a:pt x="5093" y="1764117"/>
                    <a:pt x="5093" y="1136465"/>
                  </a:cubicBezTo>
                  <a:close/>
                </a:path>
              </a:pathLst>
            </a:custGeom>
            <a:noFill/>
            <a:ln w="571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0013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0" y="4884172"/>
            <a:ext cx="1288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Equipment:</a:t>
            </a:r>
            <a:endParaRPr lang="en-GB" b="1" dirty="0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6858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The </a:t>
            </a:r>
            <a:r>
              <a:rPr lang="en-GB" sz="1400" b="1" dirty="0" smtClean="0"/>
              <a:t>First Experiment</a:t>
            </a:r>
            <a:r>
              <a:rPr lang="en-GB" sz="1400" b="1" dirty="0"/>
              <a:t>:</a:t>
            </a:r>
          </a:p>
          <a:p>
            <a:r>
              <a:rPr lang="en-GB" sz="1400" i="1" dirty="0" smtClean="0"/>
              <a:t>Identifying the powders:</a:t>
            </a:r>
          </a:p>
          <a:p>
            <a:endParaRPr lang="en-GB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Icing sugar dissolves easily in water but does not fizz with vinegar and does not react to </a:t>
            </a:r>
            <a:r>
              <a:rPr lang="en-GB" sz="1400" dirty="0" err="1" smtClean="0"/>
              <a:t>lugols</a:t>
            </a:r>
            <a:r>
              <a:rPr lang="en-GB" sz="1400" dirty="0" smtClean="0"/>
              <a:t> solution.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Bicarbonate will react with vinegar to release gas and fizz.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Cornflour does not dissolve easily and contains a chemical called starch. Starch reacts with a solution called ‘</a:t>
            </a:r>
            <a:r>
              <a:rPr lang="en-GB" sz="1400" dirty="0" err="1" smtClean="0"/>
              <a:t>lugols</a:t>
            </a:r>
            <a:r>
              <a:rPr lang="en-GB" sz="1400" dirty="0" smtClean="0"/>
              <a:t> solution’ to go black. </a:t>
            </a:r>
            <a:endParaRPr lang="en-GB" sz="1400" dirty="0"/>
          </a:p>
          <a:p>
            <a:endParaRPr lang="en-GB" sz="1400" i="1" dirty="0" smtClean="0"/>
          </a:p>
          <a:p>
            <a:endParaRPr lang="en-GB" sz="1400" i="1" dirty="0" smtClean="0"/>
          </a:p>
          <a:p>
            <a:r>
              <a:rPr lang="en-GB" sz="1400" dirty="0" smtClean="0"/>
              <a:t>Take a three samples of powder 1 and put three small piles in one of the plastic trays.</a:t>
            </a:r>
          </a:p>
          <a:p>
            <a:r>
              <a:rPr lang="en-GB" sz="1400" dirty="0" smtClean="0"/>
              <a:t>Add a few drops of Vinegar to one pile using a pipette and note the results.</a:t>
            </a:r>
          </a:p>
          <a:p>
            <a:r>
              <a:rPr lang="en-GB" sz="1400" dirty="0" smtClean="0"/>
              <a:t>Add a few drops of </a:t>
            </a:r>
            <a:r>
              <a:rPr lang="en-GB" sz="1400" dirty="0" err="1" smtClean="0"/>
              <a:t>Lugols</a:t>
            </a:r>
            <a:r>
              <a:rPr lang="en-GB" sz="1400" dirty="0" smtClean="0"/>
              <a:t> solution to one pile using a pipette and note the results.</a:t>
            </a:r>
          </a:p>
          <a:p>
            <a:r>
              <a:rPr lang="en-GB" sz="1400" dirty="0" smtClean="0"/>
              <a:t>Add a few drops of water to one pile using a pipette and note the results.</a:t>
            </a:r>
          </a:p>
          <a:p>
            <a:endParaRPr lang="en-GB" sz="1400" dirty="0"/>
          </a:p>
          <a:p>
            <a:r>
              <a:rPr lang="en-GB" sz="1400" dirty="0" smtClean="0"/>
              <a:t>Repeat for the other two powders and look at your results.</a:t>
            </a:r>
          </a:p>
          <a:p>
            <a:r>
              <a:rPr lang="en-GB" sz="1400" dirty="0" smtClean="0"/>
              <a:t>Can you tell what each of the powders are?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Now – take a sample of powder from the crime scene and test it in the same way. Can you identify the powder from the crime scene?</a:t>
            </a:r>
            <a:endParaRPr lang="en-GB" sz="1400" dirty="0"/>
          </a:p>
        </p:txBody>
      </p:sp>
      <p:sp>
        <p:nvSpPr>
          <p:cNvPr id="3" name="Rectangle 2"/>
          <p:cNvSpPr/>
          <p:nvPr/>
        </p:nvSpPr>
        <p:spPr>
          <a:xfrm>
            <a:off x="273132" y="8336478"/>
            <a:ext cx="5854536" cy="855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66256" y="8134597"/>
            <a:ext cx="6008914" cy="320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/>
          <p:cNvSpPr/>
          <p:nvPr/>
        </p:nvSpPr>
        <p:spPr>
          <a:xfrm>
            <a:off x="712519" y="8134597"/>
            <a:ext cx="1092530" cy="105690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2658093" y="8134597"/>
            <a:ext cx="1092530" cy="105690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>
          <a:xfrm>
            <a:off x="4603667" y="8134597"/>
            <a:ext cx="1092530" cy="105690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985651" y="6495803"/>
            <a:ext cx="546265" cy="1341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75951" y="5849472"/>
            <a:ext cx="1365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few drops of Water</a:t>
            </a:r>
            <a:endParaRPr lang="en-GB" dirty="0"/>
          </a:p>
        </p:txBody>
      </p:sp>
      <p:sp>
        <p:nvSpPr>
          <p:cNvPr id="36" name="Down Arrow 35"/>
          <p:cNvSpPr/>
          <p:nvPr/>
        </p:nvSpPr>
        <p:spPr>
          <a:xfrm>
            <a:off x="2931225" y="6495803"/>
            <a:ext cx="546265" cy="1341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2521525" y="5849472"/>
            <a:ext cx="1365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few drops of Vinegar</a:t>
            </a:r>
            <a:endParaRPr lang="en-GB" dirty="0"/>
          </a:p>
        </p:txBody>
      </p:sp>
      <p:sp>
        <p:nvSpPr>
          <p:cNvPr id="38" name="Down Arrow 37"/>
          <p:cNvSpPr/>
          <p:nvPr/>
        </p:nvSpPr>
        <p:spPr>
          <a:xfrm>
            <a:off x="4898569" y="6495803"/>
            <a:ext cx="546265" cy="1341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4488869" y="5564463"/>
            <a:ext cx="13656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few drops of </a:t>
            </a:r>
            <a:r>
              <a:rPr lang="en-GB" dirty="0" err="1" smtClean="0"/>
              <a:t>Lugols</a:t>
            </a:r>
            <a:r>
              <a:rPr lang="en-GB" dirty="0" smtClean="0"/>
              <a:t>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29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50697" y="9168063"/>
            <a:ext cx="3007895" cy="425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0" y="5447645"/>
            <a:ext cx="1288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Equipment:</a:t>
            </a:r>
            <a:endParaRPr lang="en-GB" b="1" dirty="0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6858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The </a:t>
            </a:r>
            <a:r>
              <a:rPr lang="en-GB" sz="1400" b="1" dirty="0" smtClean="0"/>
              <a:t>Second Experiment:</a:t>
            </a:r>
          </a:p>
          <a:p>
            <a:endParaRPr lang="en-GB" sz="1400" b="1" dirty="0"/>
          </a:p>
          <a:p>
            <a:r>
              <a:rPr lang="en-GB" sz="1400" dirty="0">
                <a:cs typeface="Courier New" panose="02070309020205020404" pitchFamily="49" charset="0"/>
              </a:rPr>
              <a:t>All the suspects used </a:t>
            </a:r>
            <a:r>
              <a:rPr lang="en-GB" sz="1400" dirty="0" smtClean="0">
                <a:cs typeface="Courier New" panose="02070309020205020404" pitchFamily="49" charset="0"/>
              </a:rPr>
              <a:t>the same colour pen </a:t>
            </a:r>
            <a:r>
              <a:rPr lang="en-GB" sz="1400" dirty="0">
                <a:cs typeface="Courier New" panose="02070309020205020404" pitchFamily="49" charset="0"/>
              </a:rPr>
              <a:t>so it’s hard to tell which is which.</a:t>
            </a:r>
          </a:p>
          <a:p>
            <a:r>
              <a:rPr lang="en-GB" sz="1400" dirty="0" smtClean="0">
                <a:cs typeface="Courier New" panose="02070309020205020404" pitchFamily="49" charset="0"/>
              </a:rPr>
              <a:t>However</a:t>
            </a:r>
            <a:r>
              <a:rPr lang="en-GB" sz="1400" dirty="0">
                <a:cs typeface="Courier New" panose="02070309020205020404" pitchFamily="49" charset="0"/>
              </a:rPr>
              <a:t>, the ink in each </a:t>
            </a:r>
            <a:r>
              <a:rPr lang="en-GB" sz="1400" dirty="0" smtClean="0">
                <a:cs typeface="Courier New" panose="02070309020205020404" pitchFamily="49" charset="0"/>
              </a:rPr>
              <a:t>pen </a:t>
            </a:r>
            <a:r>
              <a:rPr lang="en-GB" sz="1400" dirty="0">
                <a:cs typeface="Courier New" panose="02070309020205020404" pitchFamily="49" charset="0"/>
              </a:rPr>
              <a:t>will be a different mix of coloured inks depending on which brand it is</a:t>
            </a:r>
            <a:r>
              <a:rPr lang="en-GB" sz="1400" dirty="0" smtClean="0">
                <a:cs typeface="Courier New" panose="02070309020205020404" pitchFamily="49" charset="0"/>
              </a:rPr>
              <a:t>.</a:t>
            </a:r>
          </a:p>
          <a:p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 smtClean="0">
                <a:cs typeface="Courier New" panose="02070309020205020404" pitchFamily="49" charset="0"/>
              </a:rPr>
              <a:t>If </a:t>
            </a:r>
            <a:r>
              <a:rPr lang="en-GB" sz="1400" dirty="0">
                <a:cs typeface="Courier New" panose="02070309020205020404" pitchFamily="49" charset="0"/>
              </a:rPr>
              <a:t>we can work out what the different components are, we can identify the right pen.</a:t>
            </a: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r>
              <a:rPr lang="en-GB" sz="1400" dirty="0" smtClean="0">
                <a:cs typeface="Courier New" panose="02070309020205020404" pitchFamily="49" charset="0"/>
              </a:rPr>
              <a:t>We </a:t>
            </a:r>
            <a:r>
              <a:rPr lang="en-GB" sz="1400" dirty="0">
                <a:cs typeface="Courier New" panose="02070309020205020404" pitchFamily="49" charset="0"/>
              </a:rPr>
              <a:t>are going to use a method called ‘Chromatography’ to separate out the mix of colourings in the ink</a:t>
            </a:r>
            <a:r>
              <a:rPr lang="en-GB" sz="1400" dirty="0" smtClean="0">
                <a:cs typeface="Courier New" panose="02070309020205020404" pitchFamily="49" charset="0"/>
              </a:rPr>
              <a:t>.</a:t>
            </a:r>
          </a:p>
          <a:p>
            <a:endParaRPr lang="en-GB" sz="1400" dirty="0" smtClean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Take your piece of paper and mark in </a:t>
            </a:r>
            <a:r>
              <a:rPr lang="en-GB" sz="1400" b="1" dirty="0">
                <a:cs typeface="Courier New" panose="02070309020205020404" pitchFamily="49" charset="0"/>
              </a:rPr>
              <a:t>PENCIL</a:t>
            </a:r>
            <a:r>
              <a:rPr lang="en-GB" sz="1400" dirty="0">
                <a:cs typeface="Courier New" panose="02070309020205020404" pitchFamily="49" charset="0"/>
              </a:rPr>
              <a:t> a line along the bottom 1cm up from the bottom going through the ‘ransom note’ sample.</a:t>
            </a:r>
          </a:p>
          <a:p>
            <a:r>
              <a:rPr lang="en-GB" sz="1400" dirty="0" smtClean="0">
                <a:cs typeface="Courier New" panose="02070309020205020404" pitchFamily="49" charset="0"/>
              </a:rPr>
              <a:t>Then </a:t>
            </a:r>
            <a:r>
              <a:rPr lang="en-GB" sz="1400" dirty="0">
                <a:cs typeface="Courier New" panose="02070309020205020404" pitchFamily="49" charset="0"/>
              </a:rPr>
              <a:t>spaced evenly along the line, place a dot of ink from each of the four suspects pens</a:t>
            </a: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i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430" y="6008303"/>
            <a:ext cx="1532431" cy="35848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Rectangle 14"/>
          <p:cNvSpPr/>
          <p:nvPr/>
        </p:nvSpPr>
        <p:spPr>
          <a:xfrm>
            <a:off x="550697" y="9444789"/>
            <a:ext cx="3007895" cy="148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3539430"/>
            <a:ext cx="67737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cs typeface="Courier New" panose="02070309020205020404" pitchFamily="49" charset="0"/>
              </a:rPr>
              <a:t>Chromatography separates out the elements based on how well they mix with water. </a:t>
            </a:r>
            <a:r>
              <a:rPr lang="en-GB" sz="1400" dirty="0" smtClean="0">
                <a:cs typeface="Courier New" panose="02070309020205020404" pitchFamily="49" charset="0"/>
              </a:rPr>
              <a:t> This </a:t>
            </a:r>
            <a:r>
              <a:rPr lang="en-GB" sz="1400" dirty="0">
                <a:cs typeface="Courier New" panose="02070309020205020404" pitchFamily="49" charset="0"/>
              </a:rPr>
              <a:t>is called ‘solubility’</a:t>
            </a:r>
          </a:p>
          <a:p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Put about 1/2cm of water in the bottom of the beaker.</a:t>
            </a:r>
          </a:p>
          <a:p>
            <a:endParaRPr lang="en-GB" sz="1400" dirty="0">
              <a:cs typeface="Courier New" panose="02070309020205020404" pitchFamily="49" charset="0"/>
            </a:endParaRPr>
          </a:p>
          <a:p>
            <a:r>
              <a:rPr lang="en-GB" sz="1400" dirty="0">
                <a:cs typeface="Courier New" panose="02070309020205020404" pitchFamily="49" charset="0"/>
              </a:rPr>
              <a:t>Place your piece of paper in the beaker of water so only the very bottom is touching the liquid and the ink spots are </a:t>
            </a:r>
            <a:r>
              <a:rPr lang="en-GB" sz="1400" b="1" dirty="0">
                <a:cs typeface="Courier New" panose="02070309020205020404" pitchFamily="49" charset="0"/>
              </a:rPr>
              <a:t>above</a:t>
            </a:r>
            <a:r>
              <a:rPr lang="en-GB" sz="1400" dirty="0">
                <a:cs typeface="Courier New" panose="02070309020205020404" pitchFamily="49" charset="0"/>
              </a:rPr>
              <a:t> the level of the </a:t>
            </a:r>
            <a:r>
              <a:rPr lang="en-GB" sz="1400" dirty="0" smtClean="0">
                <a:cs typeface="Courier New" panose="02070309020205020404" pitchFamily="49" charset="0"/>
              </a:rPr>
              <a:t>water</a:t>
            </a:r>
          </a:p>
          <a:p>
            <a:endParaRPr lang="en-GB" sz="1400" dirty="0">
              <a:cs typeface="Courier New" panose="02070309020205020404" pitchFamily="49" charset="0"/>
            </a:endParaRPr>
          </a:p>
          <a:p>
            <a:endParaRPr lang="en-GB" sz="1400" dirty="0"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82451" y="6008303"/>
            <a:ext cx="246647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The water will be soaked up by the paper and move towards the top. This is called capillary action.</a:t>
            </a:r>
          </a:p>
          <a:p>
            <a:endParaRPr lang="en-GB" sz="1400" dirty="0"/>
          </a:p>
          <a:p>
            <a:r>
              <a:rPr lang="en-GB" sz="1400" dirty="0"/>
              <a:t>If the ink is made up of soluble parts then the soluble parts will move at different rates with the water.</a:t>
            </a:r>
          </a:p>
          <a:p>
            <a:endParaRPr lang="en-GB" sz="1400" dirty="0"/>
          </a:p>
          <a:p>
            <a:r>
              <a:rPr lang="en-GB" sz="1400" dirty="0"/>
              <a:t>This will separate them out so we can see what the ink was made of.</a:t>
            </a:r>
          </a:p>
        </p:txBody>
      </p:sp>
    </p:spTree>
    <p:extLst>
      <p:ext uri="{BB962C8B-B14F-4D97-AF65-F5344CB8AC3E}">
        <p14:creationId xmlns:p14="http://schemas.microsoft.com/office/powerpoint/2010/main" val="270932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590" y="-47500"/>
            <a:ext cx="4285019" cy="717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The </a:t>
            </a:r>
            <a:r>
              <a:rPr lang="en-GB" b="1" dirty="0" smtClean="0"/>
              <a:t>Results</a:t>
            </a:r>
          </a:p>
          <a:p>
            <a:r>
              <a:rPr lang="en-GB" dirty="0" smtClean="0"/>
              <a:t>Experiments 1: How did the powders react?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Experiment 2:</a:t>
            </a:r>
          </a:p>
          <a:p>
            <a:r>
              <a:rPr lang="en-GB" sz="1400" dirty="0" smtClean="0"/>
              <a:t>Stick your piece of chromatography paper here</a:t>
            </a:r>
          </a:p>
          <a:p>
            <a:r>
              <a:rPr lang="en-GB" sz="1400" dirty="0" smtClean="0"/>
              <a:t>Which pen matches the  note?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97626"/>
              </p:ext>
            </p:extLst>
          </p:nvPr>
        </p:nvGraphicFramePr>
        <p:xfrm>
          <a:off x="86092" y="571214"/>
          <a:ext cx="6148452" cy="5521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7113"/>
                <a:gridCol w="1537113"/>
                <a:gridCol w="1537113"/>
                <a:gridCol w="1537113"/>
              </a:tblGrid>
              <a:tr h="1080505">
                <a:tc>
                  <a:txBody>
                    <a:bodyPr/>
                    <a:lstStyle/>
                    <a:p>
                      <a:r>
                        <a:rPr lang="en-GB" dirty="0" smtClean="0"/>
                        <a:t>Powder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With water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With Vinegar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With </a:t>
                      </a:r>
                      <a:r>
                        <a:rPr lang="en-GB" dirty="0" err="1" smtClean="0"/>
                        <a:t>Lugols</a:t>
                      </a:r>
                      <a:r>
                        <a:rPr lang="en-GB" dirty="0" smtClean="0"/>
                        <a:t> solution</a:t>
                      </a:r>
                      <a:endParaRPr lang="en-GB" dirty="0"/>
                    </a:p>
                  </a:txBody>
                  <a:tcPr/>
                </a:tc>
              </a:tr>
              <a:tr h="796736">
                <a:tc>
                  <a:txBody>
                    <a:bodyPr/>
                    <a:lstStyle/>
                    <a:p>
                      <a:r>
                        <a:rPr lang="en-GB" dirty="0" smtClean="0"/>
                        <a:t>Icing Sugar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80505">
                <a:tc>
                  <a:txBody>
                    <a:bodyPr/>
                    <a:lstStyle/>
                    <a:p>
                      <a:r>
                        <a:rPr lang="en-GB" dirty="0" smtClean="0"/>
                        <a:t>Bicarbonate</a:t>
                      </a:r>
                      <a:r>
                        <a:rPr lang="en-GB" baseline="0" dirty="0" smtClean="0"/>
                        <a:t> of soda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96736">
                <a:tc>
                  <a:txBody>
                    <a:bodyPr/>
                    <a:lstStyle/>
                    <a:p>
                      <a:r>
                        <a:rPr lang="en-GB" dirty="0" smtClean="0"/>
                        <a:t>Cornflour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736">
                <a:tc>
                  <a:txBody>
                    <a:bodyPr/>
                    <a:lstStyle/>
                    <a:p>
                      <a:r>
                        <a:rPr lang="en-GB" dirty="0" smtClean="0"/>
                        <a:t>Unknown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8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49580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Conclusions:</a:t>
            </a:r>
          </a:p>
          <a:p>
            <a:endParaRPr lang="en-GB" dirty="0"/>
          </a:p>
          <a:p>
            <a:r>
              <a:rPr lang="en-GB" sz="1400" dirty="0" smtClean="0"/>
              <a:t>What was the powder from the unknown sample from the crime scene?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Who could this have come from?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Which pen wrote the ransom note?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Who owned this pen?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 smtClean="0"/>
              <a:t>From our results who kidnapped </a:t>
            </a:r>
            <a:r>
              <a:rPr lang="en-GB" sz="1400" dirty="0"/>
              <a:t>B</a:t>
            </a:r>
            <a:r>
              <a:rPr lang="en-GB" sz="1400" dirty="0" smtClean="0"/>
              <a:t>iggles the teddy?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8613338"/>
            <a:ext cx="61947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What else could we ask? (What question do you want to ask?)</a:t>
            </a:r>
          </a:p>
          <a:p>
            <a:r>
              <a:rPr lang="en-GB" sz="1400" dirty="0" smtClean="0"/>
              <a:t>Why do pens contain different kinds of ink?</a:t>
            </a:r>
          </a:p>
          <a:p>
            <a:r>
              <a:rPr lang="en-GB" sz="1400" dirty="0" smtClean="0"/>
              <a:t>Are there any colours that surprise you in your experiments?</a:t>
            </a:r>
          </a:p>
          <a:p>
            <a:r>
              <a:rPr lang="en-GB" sz="1400" dirty="0" smtClean="0"/>
              <a:t>Are there any other properties of the powders that we could use to identify them?</a:t>
            </a:r>
          </a:p>
        </p:txBody>
      </p:sp>
    </p:spTree>
    <p:extLst>
      <p:ext uri="{BB962C8B-B14F-4D97-AF65-F5344CB8AC3E}">
        <p14:creationId xmlns:p14="http://schemas.microsoft.com/office/powerpoint/2010/main" val="257879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915</Words>
  <Application>Microsoft Office PowerPoint</Application>
  <PresentationFormat>A4 Paper (210x297 mm)</PresentationFormat>
  <Paragraphs>164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Williams</dc:creator>
  <cp:lastModifiedBy>Eleanor Williams</cp:lastModifiedBy>
  <cp:revision>21</cp:revision>
  <cp:lastPrinted>2019-05-22T10:24:12Z</cp:lastPrinted>
  <dcterms:created xsi:type="dcterms:W3CDTF">2018-09-20T09:10:12Z</dcterms:created>
  <dcterms:modified xsi:type="dcterms:W3CDTF">2019-05-22T16:16:35Z</dcterms:modified>
</cp:coreProperties>
</file>