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EA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670" autoAdjust="0"/>
    <p:restoredTop sz="94629" autoAdjust="0"/>
  </p:normalViewPr>
  <p:slideViewPr>
    <p:cSldViewPr snapToGrid="0">
      <p:cViewPr varScale="1">
        <p:scale>
          <a:sx n="83" d="100"/>
          <a:sy n="83" d="100"/>
        </p:scale>
        <p:origin x="60" y="8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42"/>
    </p:cViewPr>
  </p:sorterViewPr>
  <p:notesViewPr>
    <p:cSldViewPr snapToGrid="0">
      <p:cViewPr varScale="1">
        <p:scale>
          <a:sx n="68" d="100"/>
          <a:sy n="68" d="100"/>
        </p:scale>
        <p:origin x="2592" y="39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633CFB-2D84-44DD-B53A-C54EB6E3792A}" type="datetimeFigureOut">
              <a:rPr lang="it-IT" smtClean="0"/>
              <a:t>22/10/2022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FE97A4-AB8D-46FD-860C-8D87B73F901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54786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FE97A4-AB8D-46FD-860C-8D87B73F9014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5420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it-IT" sz="1200" dirty="0">
                <a:solidFill>
                  <a:srgbClr val="222222"/>
                </a:solidFill>
                <a:latin typeface="Arial" panose="020B0604020202020204" pitchFamily="34" charset="0"/>
              </a:rPr>
              <a:t>Conferenza a c. di Elena Giglia (tra gli esperti del </a:t>
            </a:r>
            <a:r>
              <a:rPr lang="it-IT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GdL</a:t>
            </a:r>
            <a:r>
              <a:rPr lang="it-IT" sz="1200" dirty="0">
                <a:solidFill>
                  <a:srgbClr val="222222"/>
                </a:solidFill>
                <a:latin typeface="Arial" panose="020B0604020202020204" pitchFamily="34" charset="0"/>
              </a:rPr>
              <a:t> del Piano nazionale per la scienza aperta) «Open Access e </a:t>
            </a:r>
            <a:r>
              <a:rPr lang="it-IT" sz="1200" dirty="0" err="1">
                <a:solidFill>
                  <a:srgbClr val="222222"/>
                </a:solidFill>
                <a:latin typeface="Arial" panose="020B0604020202020204" pitchFamily="34" charset="0"/>
              </a:rPr>
              <a:t>VQR</a:t>
            </a:r>
            <a:r>
              <a:rPr lang="it-IT" sz="1200" dirty="0">
                <a:solidFill>
                  <a:srgbClr val="222222"/>
                </a:solidFill>
                <a:latin typeface="Arial" panose="020B0604020202020204" pitchFamily="34" charset="0"/>
              </a:rPr>
              <a:t> 2015-2019» 5-3-20 annullato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FE97A4-AB8D-46FD-860C-8D87B73F9014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029890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/>
              <a:t>Es. no </a:t>
            </a:r>
            <a:r>
              <a:rPr lang="it-IT" dirty="0" err="1"/>
              <a:t>Lippincott</a:t>
            </a:r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FE97A4-AB8D-46FD-860C-8D87B73F9014}" type="slidenum">
              <a:rPr lang="it-IT" smtClean="0"/>
              <a:t>7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826913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it-IT" dirty="0">
                <a:solidFill>
                  <a:srgbClr val="222222"/>
                </a:solidFill>
                <a:latin typeface="Arial" panose="020B0604020202020204" pitchFamily="34" charset="0"/>
              </a:rPr>
              <a:t>Percentuali </a:t>
            </a:r>
            <a:r>
              <a:rPr lang="it-IT" dirty="0" err="1">
                <a:solidFill>
                  <a:srgbClr val="222222"/>
                </a:solidFill>
                <a:latin typeface="Arial" panose="020B0604020202020204" pitchFamily="34" charset="0"/>
              </a:rPr>
              <a:t>Unipv</a:t>
            </a:r>
            <a:r>
              <a:rPr lang="it-IT" dirty="0">
                <a:solidFill>
                  <a:srgbClr val="222222"/>
                </a:solidFill>
                <a:latin typeface="Arial" panose="020B0604020202020204" pitchFamily="34" charset="0"/>
              </a:rPr>
              <a:t> OA pubblicazioni </a:t>
            </a:r>
            <a:r>
              <a:rPr lang="it-IT" dirty="0" err="1">
                <a:solidFill>
                  <a:srgbClr val="222222"/>
                </a:solidFill>
                <a:latin typeface="Arial" panose="020B0604020202020204" pitchFamily="34" charset="0"/>
              </a:rPr>
              <a:t>VQR</a:t>
            </a:r>
            <a:r>
              <a:rPr lang="it-IT" dirty="0">
                <a:solidFill>
                  <a:srgbClr val="222222"/>
                </a:solidFill>
                <a:latin typeface="Arial" panose="020B0604020202020204" pitchFamily="34" charset="0"/>
              </a:rPr>
              <a:t>: 66% (1708/2586)</a:t>
            </a:r>
          </a:p>
          <a:p>
            <a:r>
              <a:rPr lang="it-IT" dirty="0">
                <a:solidFill>
                  <a:srgbClr val="222222"/>
                </a:solidFill>
                <a:latin typeface="Arial" panose="020B0604020202020204" pitchFamily="34" charset="0"/>
              </a:rPr>
              <a:t>Percentuali </a:t>
            </a:r>
            <a:r>
              <a:rPr lang="it-IT" dirty="0" err="1">
                <a:solidFill>
                  <a:srgbClr val="222222"/>
                </a:solidFill>
                <a:latin typeface="Arial" panose="020B0604020202020204" pitchFamily="34" charset="0"/>
              </a:rPr>
              <a:t>Unipv</a:t>
            </a:r>
            <a:r>
              <a:rPr lang="it-IT" dirty="0">
                <a:solidFill>
                  <a:srgbClr val="222222"/>
                </a:solidFill>
                <a:latin typeface="Arial" panose="020B0604020202020204" pitchFamily="34" charset="0"/>
              </a:rPr>
              <a:t> pubblicazioni OA o embargo 21-22: 1% (54/4639)</a:t>
            </a:r>
          </a:p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FE97A4-AB8D-46FD-860C-8D87B73F9014}" type="slidenum">
              <a:rPr lang="it-IT" smtClean="0"/>
              <a:t>8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00136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FFE97A4-AB8D-46FD-860C-8D87B73F9014}" type="slidenum">
              <a:rPr lang="it-IT" smtClean="0"/>
              <a:t>9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8684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0B86F-7CEA-4C0A-A607-966418EB41DF}" type="datetime1">
              <a:rPr lang="it-IT" smtClean="0"/>
              <a:t>22/10/2022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VII Convegno AISA - Tavola Rotonda 21-10-22 – Elisa Roma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A9B6-24A9-47FC-8BAF-5C6AB882DD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00048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3F7980-BAEB-45BD-B2F1-0F6A1C7D4C2B}" type="datetime1">
              <a:rPr lang="it-IT" smtClean="0"/>
              <a:t>22/10/2022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VII Convegno AISA - Tavola Rotonda 21-10-22 – Elisa Roma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A9B6-24A9-47FC-8BAF-5C6AB882DD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897277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2F2CC-B5FE-4A10-A5B4-0BD2D395A046}" type="datetime1">
              <a:rPr lang="it-IT" smtClean="0"/>
              <a:t>22/10/2022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VII Convegno AISA - Tavola Rotonda 21-10-22 – Elisa Roma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A9B6-24A9-47FC-8BAF-5C6AB882DD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463083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B690D-86F2-4565-9627-36E0C28DE793}" type="datetime1">
              <a:rPr lang="it-IT" smtClean="0"/>
              <a:t>22/10/2022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VII Convegno AISA - Tavola Rotonda 21-10-22 – Elisa Roma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A9B6-24A9-47FC-8BAF-5C6AB882DD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49146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B9F03-2624-41A1-825D-02F8252B7842}" type="datetime1">
              <a:rPr lang="it-IT" smtClean="0"/>
              <a:t>22/10/2022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VII Convegno AISA - Tavola Rotonda 21-10-22 – Elisa Roma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A9B6-24A9-47FC-8BAF-5C6AB882DD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041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4AD4EC-B6DA-4D01-856C-D3170FF57D91}" type="datetime1">
              <a:rPr lang="it-IT" smtClean="0"/>
              <a:t>22/10/2022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VII Convegno AISA - Tavola Rotonda 21-10-22 – Elisa Roma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A9B6-24A9-47FC-8BAF-5C6AB882DD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18994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8C13D-C2C4-49A4-896B-0C870570C456}" type="datetime1">
              <a:rPr lang="it-IT" smtClean="0"/>
              <a:t>22/10/2022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VII Convegno AISA - Tavola Rotonda 21-10-22 – Elisa Roma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A9B6-24A9-47FC-8BAF-5C6AB882DD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1835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B5056-9DE3-436E-94BF-01B989B9BFBD}" type="datetime1">
              <a:rPr lang="it-IT" smtClean="0"/>
              <a:t>22/10/2022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VII Convegno AISA - Tavola Rotonda 21-10-22 – Elisa Roma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A9B6-24A9-47FC-8BAF-5C6AB882DD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88450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0B7FCC-0E9C-42F9-8007-3D74C43F84BB}" type="datetime1">
              <a:rPr lang="it-IT" smtClean="0"/>
              <a:t>22/10/2022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VII Convegno AISA - Tavola Rotonda 21-10-22 – Elisa Roma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A9B6-24A9-47FC-8BAF-5C6AB882DD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29727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B2C112-37CA-4D98-B9D2-1C4B1C037528}" type="datetime1">
              <a:rPr lang="it-IT" smtClean="0"/>
              <a:t>22/10/2022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VII Convegno AISA - Tavola Rotonda 21-10-22 – Elisa Roma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A9B6-24A9-47FC-8BAF-5C6AB882DD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15930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ACBE1-6FFE-4735-964B-6599B5D14D95}" type="datetime1">
              <a:rPr lang="it-IT" smtClean="0"/>
              <a:t>22/10/2022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VII Convegno AISA - Tavola Rotonda 21-10-22 – Elisa Roma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7A9B6-24A9-47FC-8BAF-5C6AB882DD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1998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F80BC0-55AC-407C-AF25-4ED63A974F7C}" type="datetime1">
              <a:rPr lang="it-IT" smtClean="0"/>
              <a:t>22/10/2022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VII Convegno AISA - Tavola Rotonda 21-10-22 – Elisa Roma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7A9B6-24A9-47FC-8BAF-5C6AB882DD9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25382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biblioteche.unipv.it/wp-content/uploads/2019/03/DR_approvazione.pdf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red.it/internet/web/2015/04/16/emoji-usati-in-reale-twitter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s://creativecommons.org/licenses/by-nc-nd/3.0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freepngclipart.com/png/85280-emoticon-emotion-samsung-iphone-galaxy-emoji" TargetMode="External"/><Relationship Id="rId5" Type="http://schemas.openxmlformats.org/officeDocument/2006/relationships/image" Target="../media/image5.png"/><Relationship Id="rId4" Type="http://schemas.openxmlformats.org/officeDocument/2006/relationships/hyperlink" Target="https://www.freepngimg.com/png/85277-emoticon-emotion-sadness-iphone-emoji-free-hd-im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8F2F601E-B381-A47D-210F-DAB522899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VII Convegno AISA - Tavola Rotonda 21-10-22 – Elisa Roma</a:t>
            </a:r>
          </a:p>
        </p:txBody>
      </p:sp>
    </p:spTree>
    <p:extLst>
      <p:ext uri="{BB962C8B-B14F-4D97-AF65-F5344CB8AC3E}">
        <p14:creationId xmlns:p14="http://schemas.microsoft.com/office/powerpoint/2010/main" val="3358215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0C7FE1BA-C68D-1079-2BD6-75D374096A21}"/>
              </a:ext>
            </a:extLst>
          </p:cNvPr>
          <p:cNvSpPr txBox="1"/>
          <p:nvPr/>
        </p:nvSpPr>
        <p:spPr>
          <a:xfrm>
            <a:off x="3103416" y="4208771"/>
            <a:ext cx="63620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3A06AF44-7625-AC70-FBD6-8973A4B33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/>
              <a:t>VII Convegno </a:t>
            </a:r>
            <a:r>
              <a:rPr lang="it-IT" dirty="0" err="1"/>
              <a:t>AISA</a:t>
            </a:r>
            <a:r>
              <a:rPr lang="it-IT" dirty="0"/>
              <a:t> - Tavola Rotonda 21-10-22 – Elisa Roma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85BDDCBF-0F8D-96B0-C92B-FD54362F9291}"/>
              </a:ext>
            </a:extLst>
          </p:cNvPr>
          <p:cNvSpPr txBox="1"/>
          <p:nvPr/>
        </p:nvSpPr>
        <p:spPr>
          <a:xfrm>
            <a:off x="790178" y="450469"/>
            <a:ext cx="10944000" cy="46012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600" b="1" dirty="0"/>
              <a:t>Università di Pavia</a:t>
            </a:r>
          </a:p>
          <a:p>
            <a:endParaRPr lang="it-IT" sz="2800" dirty="0"/>
          </a:p>
          <a:p>
            <a:pPr>
              <a:spcAft>
                <a:spcPts val="600"/>
              </a:spcAft>
            </a:pPr>
            <a:r>
              <a:rPr lang="it-IT" sz="3200" dirty="0" err="1"/>
              <a:t>Prorettorato</a:t>
            </a:r>
            <a:r>
              <a:rPr lang="it-IT" sz="3200" dirty="0"/>
              <a:t> alla ricerca (da 1-10-2019)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dirty="0"/>
              <a:t>Prorettore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dirty="0"/>
              <a:t>Delegato Ricerca internazionale e ranking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b="1" dirty="0"/>
              <a:t>Delegata Ricerca nazionale e valutazione &gt; presiede </a:t>
            </a:r>
            <a:r>
              <a:rPr lang="it-IT" sz="3200" b="1" dirty="0" err="1"/>
              <a:t>GdL</a:t>
            </a:r>
            <a:r>
              <a:rPr lang="it-IT" sz="3200" b="1" dirty="0"/>
              <a:t> Open Access </a:t>
            </a:r>
            <a:r>
              <a:rPr lang="it-IT" sz="2800" dirty="0"/>
              <a:t>(Senato 19-21, esperti nominati settembre 2022)</a:t>
            </a:r>
            <a:r>
              <a:rPr lang="it-IT" sz="3200" dirty="0"/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dirty="0"/>
              <a:t>Delegato Ricerca in area medica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it-IT" sz="3200" dirty="0"/>
              <a:t>Delegato Biblioteche</a:t>
            </a:r>
          </a:p>
        </p:txBody>
      </p:sp>
      <p:sp>
        <p:nvSpPr>
          <p:cNvPr id="4" name="CasellaDiTesto 3">
            <a:extLst>
              <a:ext uri="{FF2B5EF4-FFF2-40B4-BE49-F238E27FC236}">
                <a16:creationId xmlns:a16="http://schemas.microsoft.com/office/drawing/2014/main" id="{9CA6324E-19C6-0E37-8F24-9536CAC8F626}"/>
              </a:ext>
            </a:extLst>
          </p:cNvPr>
          <p:cNvSpPr txBox="1"/>
          <p:nvPr/>
        </p:nvSpPr>
        <p:spPr>
          <a:xfrm>
            <a:off x="790178" y="5442429"/>
            <a:ext cx="1068158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/>
              <a:t>Un referente OA per dipartimento, giugno 2022</a:t>
            </a:r>
          </a:p>
        </p:txBody>
      </p:sp>
    </p:spTree>
    <p:extLst>
      <p:ext uri="{BB962C8B-B14F-4D97-AF65-F5344CB8AC3E}">
        <p14:creationId xmlns:p14="http://schemas.microsoft.com/office/powerpoint/2010/main" val="1283296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874482F-AEB0-0424-EEE1-57EECAA28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1 Policy – Regolamenti Scienza aperta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D29664D-4716-1F41-2A0B-1F327E2B03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1822" y="1603952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it-IT" dirty="0"/>
              <a:t>Dal 26-1-19 è in vigore la </a:t>
            </a:r>
            <a:r>
              <a:rPr lang="it-IT" dirty="0">
                <a:hlinkClick r:id="rId2"/>
              </a:rPr>
              <a:t>«Policy dell’Università degli Studi di Pavia per la gestione dell’Archivio istituzionale della ricerca e per l’applicazione del principio dell’accesso aperto (Open Access) alla produzione scientifica accademica»</a:t>
            </a:r>
            <a:r>
              <a:rPr lang="it-IT" dirty="0"/>
              <a:t> </a:t>
            </a:r>
          </a:p>
          <a:p>
            <a:r>
              <a:rPr lang="it-IT" dirty="0"/>
              <a:t>Il Regolamento definisce tre opzioni e relative licenze di deposito della produzione scientifica nell’archivio istituzionale (IRIS), raccomanda l’opzione aperta, stabilisce l’archiviazione aperta delle tesi di dottorato, attribuisce agli autori la responsabilità di quanto dichiarato, autorizzato e concesso all’atto del caricamento dei metadati e dei documenti   </a:t>
            </a:r>
          </a:p>
          <a:p>
            <a:r>
              <a:rPr lang="it-IT" dirty="0"/>
              <a:t>Nuova versione repository maggio 2020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8C3CC108-63D7-5406-EE98-7D9D99521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VII Convegno AISA - Tavola Rotonda 21-10-22 – Elisa Roma</a:t>
            </a:r>
          </a:p>
        </p:txBody>
      </p:sp>
    </p:spTree>
    <p:extLst>
      <p:ext uri="{BB962C8B-B14F-4D97-AF65-F5344CB8AC3E}">
        <p14:creationId xmlns:p14="http://schemas.microsoft.com/office/powerpoint/2010/main" val="21478614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3CEF4E-E3A1-4EA0-5451-89B2AB8FE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2 Personale e risorse dedicate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565051-7F93-71A6-BCE2-F4EC8A629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3989" y="2067114"/>
            <a:ext cx="10515600" cy="3168000"/>
          </a:xfrm>
        </p:spPr>
        <p:txBody>
          <a:bodyPr/>
          <a:lstStyle/>
          <a:p>
            <a:r>
              <a:rPr lang="it-IT" dirty="0"/>
              <a:t>2 persone dedicate a contratti con editori, inclusi trasformativi, nell’area Beni culturali e biblioteche</a:t>
            </a:r>
          </a:p>
          <a:p>
            <a:r>
              <a:rPr lang="it-IT" dirty="0"/>
              <a:t>3 persone dedicate (anche) al repository e alla valutazione della ricerca nell’area Ricerca e Terza Missione</a:t>
            </a:r>
          </a:p>
          <a:p>
            <a:r>
              <a:rPr lang="it-IT" dirty="0"/>
              <a:t>assenza di fondi dedicati per OA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37BE9B4-2B17-B7A5-C399-28D892F38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VII Convegno AISA - Tavola Rotonda 21-10-22 – Elisa Roma</a:t>
            </a:r>
          </a:p>
        </p:txBody>
      </p:sp>
    </p:spTree>
    <p:extLst>
      <p:ext uri="{BB962C8B-B14F-4D97-AF65-F5344CB8AC3E}">
        <p14:creationId xmlns:p14="http://schemas.microsoft.com/office/powerpoint/2010/main" val="511375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BE50946-C14B-77DB-0AB0-2802EC339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3 Programmi formativi e iniziative pubbliche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88E08B9-7560-4A76-DDF2-7AEF40B167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47850"/>
            <a:ext cx="10515600" cy="3528000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</a:pPr>
            <a:r>
              <a:rPr lang="it-IT" sz="9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corso</a:t>
            </a:r>
            <a:br>
              <a:rPr lang="it-IT" sz="96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</a:br>
            <a:r>
              <a:rPr lang="it-IT" sz="96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Open access, Open data, open science &amp; </a:t>
            </a:r>
            <a:r>
              <a:rPr lang="it-IT" sz="9600" b="1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Bibliometria</a:t>
            </a:r>
            <a:r>
              <a:rPr lang="it-IT" sz="9600" b="1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- una definizione ampia- applicazioni 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it-IT" sz="960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(a cura di P. Galimberti 12-2-20), in collaborazione con </a:t>
            </a:r>
            <a:r>
              <a:rPr lang="it-IT" sz="9600" dirty="0">
                <a:solidFill>
                  <a:srgbClr val="222222"/>
                </a:solidFill>
                <a:latin typeface="Arial" panose="020B0604020202020204" pitchFamily="34" charset="0"/>
              </a:rPr>
              <a:t>la Scuola di Alta formazione Dottorale, aperto a tutti ma destinato principalmente ai dottorandi, con attività seminariale e possibile riconoscimento di crediti per competenze trasversali</a:t>
            </a:r>
          </a:p>
          <a:p>
            <a:pPr>
              <a:lnSpc>
                <a:spcPct val="120000"/>
              </a:lnSpc>
              <a:spcBef>
                <a:spcPts val="1200"/>
              </a:spcBef>
            </a:pPr>
            <a:r>
              <a:rPr lang="it-IT" sz="9600" dirty="0">
                <a:solidFill>
                  <a:srgbClr val="222222"/>
                </a:solidFill>
                <a:latin typeface="Arial" panose="020B0604020202020204" pitchFamily="34" charset="0"/>
              </a:rPr>
              <a:t>Le iniziative non sono a cadenza regolare</a:t>
            </a:r>
          </a:p>
          <a:p>
            <a:pPr marL="0" indent="0">
              <a:spcBef>
                <a:spcPts val="0"/>
              </a:spcBef>
              <a:buNone/>
            </a:pPr>
            <a:endParaRPr lang="it-IT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endParaRPr lang="it-IT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endParaRPr lang="it-IT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F42BBA6-9EC5-9186-F5FA-CF7D47FE85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VII Convegno AISA - Tavola Rotonda 21-10-22 – Elisa Roma</a:t>
            </a:r>
          </a:p>
        </p:txBody>
      </p:sp>
    </p:spTree>
    <p:extLst>
      <p:ext uri="{BB962C8B-B14F-4D97-AF65-F5344CB8AC3E}">
        <p14:creationId xmlns:p14="http://schemas.microsoft.com/office/powerpoint/2010/main" val="11316516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9C0EBF5-8FEC-33DB-5EC8-3D62CC25F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4 Reti di promozione Scienza Aperta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9841309-1AEE-55B6-BC01-7CC8B7939C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55627"/>
            <a:ext cx="10515600" cy="2232000"/>
          </a:xfrm>
        </p:spPr>
        <p:txBody>
          <a:bodyPr/>
          <a:lstStyle/>
          <a:p>
            <a:pPr algn="l"/>
            <a:r>
              <a:rPr lang="it-IT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No</a:t>
            </a:r>
          </a:p>
          <a:p>
            <a:pPr algn="l"/>
            <a:r>
              <a:rPr lang="it-IT" dirty="0">
                <a:solidFill>
                  <a:srgbClr val="222222"/>
                </a:solidFill>
                <a:latin typeface="Arial" panose="020B0604020202020204" pitchFamily="34" charset="0"/>
              </a:rPr>
              <a:t>Coordinamento atenei Open Science </a:t>
            </a:r>
            <a:r>
              <a:rPr lang="it-IT" dirty="0" err="1">
                <a:solidFill>
                  <a:srgbClr val="222222"/>
                </a:solidFill>
                <a:latin typeface="Arial" panose="020B0604020202020204" pitchFamily="34" charset="0"/>
              </a:rPr>
              <a:t>UniMI</a:t>
            </a:r>
            <a:endParaRPr lang="it-IT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9487AA5B-CCF7-4035-62FD-0B5BEB91C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VII Convegno AISA - Tavola Rotonda 21-10-22 – Elisa Roma</a:t>
            </a:r>
          </a:p>
        </p:txBody>
      </p:sp>
    </p:spTree>
    <p:extLst>
      <p:ext uri="{BB962C8B-B14F-4D97-AF65-F5344CB8AC3E}">
        <p14:creationId xmlns:p14="http://schemas.microsoft.com/office/powerpoint/2010/main" val="14247540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9230EB4-150C-3B0C-3DBE-776487E9A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5 Monitoraggio dello stato: fase embrionale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C9E1A51-03E0-695B-6CE3-7EA3E35F7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3997" y="1354747"/>
            <a:ext cx="10764000" cy="4644000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endParaRPr lang="it-IT" sz="3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r>
              <a:rPr lang="it-IT" sz="3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settembre 2021 </a:t>
            </a:r>
            <a:r>
              <a:rPr lang="it-IT" sz="3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GdL</a:t>
            </a:r>
            <a:r>
              <a:rPr lang="it-IT" sz="3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senatoriale OA ha esaminato i dati relativi alle pubblicazioni </a:t>
            </a:r>
            <a:r>
              <a:rPr lang="it-IT" sz="3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VQR</a:t>
            </a:r>
            <a:r>
              <a:rPr lang="it-IT" sz="3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(prima fase) e sui contratti trasformativi (numero articoli pubblicati per editore)</a:t>
            </a:r>
          </a:p>
          <a:p>
            <a:pPr algn="l">
              <a:lnSpc>
                <a:spcPct val="120000"/>
              </a:lnSpc>
            </a:pPr>
            <a:r>
              <a:rPr lang="it-IT" sz="3400" dirty="0">
                <a:solidFill>
                  <a:srgbClr val="222222"/>
                </a:solidFill>
                <a:latin typeface="Arial" panose="020B0604020202020204" pitchFamily="34" charset="0"/>
              </a:rPr>
              <a:t>n</a:t>
            </a:r>
            <a:r>
              <a:rPr lang="it-IT" sz="3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uovo </a:t>
            </a:r>
            <a:r>
              <a:rPr lang="it-IT" sz="3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GdL</a:t>
            </a:r>
            <a:r>
              <a:rPr lang="it-IT" sz="3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di esperti appena nominato esaminerà i dati definitivi su </a:t>
            </a:r>
            <a:r>
              <a:rPr lang="it-IT" sz="3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VQR</a:t>
            </a:r>
            <a:r>
              <a:rPr lang="it-IT" sz="3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le pubblicazioni caricate in IRIS  e i </a:t>
            </a:r>
            <a:r>
              <a:rPr lang="it-IT" sz="3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CT</a:t>
            </a:r>
            <a:endParaRPr lang="it-IT" sz="34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lnSpc>
                <a:spcPct val="120000"/>
              </a:lnSpc>
            </a:pPr>
            <a:r>
              <a:rPr lang="it-IT" sz="3400" dirty="0">
                <a:solidFill>
                  <a:srgbClr val="222222"/>
                </a:solidFill>
                <a:latin typeface="Arial" panose="020B0604020202020204" pitchFamily="34" charset="0"/>
              </a:rPr>
              <a:t>n</a:t>
            </a:r>
            <a:r>
              <a:rPr lang="it-IT" sz="3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on sono stati prodotti rapporti</a:t>
            </a:r>
          </a:p>
          <a:p>
            <a:pPr algn="l">
              <a:lnSpc>
                <a:spcPct val="120000"/>
              </a:lnSpc>
            </a:pPr>
            <a:r>
              <a:rPr lang="it-IT" sz="3400" dirty="0">
                <a:solidFill>
                  <a:srgbClr val="222222"/>
                </a:solidFill>
                <a:latin typeface="Arial" panose="020B0604020202020204" pitchFamily="34" charset="0"/>
              </a:rPr>
              <a:t>la raccolta dati sui costi di OA (a pagamento e in contratto trasformativo) è cominciata dal 2022 su sollecitazione linee guida Crui/</a:t>
            </a:r>
            <a:r>
              <a:rPr lang="it-IT" sz="3400" dirty="0" err="1">
                <a:solidFill>
                  <a:srgbClr val="222222"/>
                </a:solidFill>
                <a:latin typeface="Arial" panose="020B0604020202020204" pitchFamily="34" charset="0"/>
              </a:rPr>
              <a:t>CoDAU</a:t>
            </a:r>
            <a:r>
              <a:rPr lang="it-IT" sz="3400" dirty="0">
                <a:solidFill>
                  <a:srgbClr val="222222"/>
                </a:solidFill>
                <a:latin typeface="Arial" panose="020B0604020202020204" pitchFamily="34" charset="0"/>
              </a:rPr>
              <a:t> </a:t>
            </a:r>
          </a:p>
          <a:p>
            <a:pPr algn="l">
              <a:lnSpc>
                <a:spcPct val="120000"/>
              </a:lnSpc>
            </a:pPr>
            <a:r>
              <a:rPr lang="it-IT" sz="3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Unipv</a:t>
            </a:r>
            <a:r>
              <a:rPr lang="it-IT" sz="3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ha aderito a tutti i contratti trasformativi Crui-CARE con editori con cui aveva in essere abbonamenti, non con alcuni editori con cui non aveva contratti </a:t>
            </a:r>
            <a:r>
              <a:rPr lang="it-IT" sz="3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read</a:t>
            </a:r>
            <a:r>
              <a:rPr lang="it-IT" sz="3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  </a:t>
            </a:r>
          </a:p>
          <a:p>
            <a:pPr algn="l">
              <a:lnSpc>
                <a:spcPct val="120000"/>
              </a:lnSpc>
            </a:pPr>
            <a:r>
              <a:rPr lang="it-IT" sz="3400" dirty="0">
                <a:solidFill>
                  <a:srgbClr val="222222"/>
                </a:solidFill>
                <a:latin typeface="Arial" panose="020B0604020202020204" pitchFamily="34" charset="0"/>
              </a:rPr>
              <a:t>Monitoraggio </a:t>
            </a:r>
            <a:r>
              <a:rPr lang="it-IT" sz="3400" dirty="0" err="1">
                <a:solidFill>
                  <a:srgbClr val="222222"/>
                </a:solidFill>
                <a:latin typeface="Arial" panose="020B0604020202020204" pitchFamily="34" charset="0"/>
              </a:rPr>
              <a:t>CT</a:t>
            </a:r>
            <a:r>
              <a:rPr lang="it-IT" sz="3400" dirty="0">
                <a:solidFill>
                  <a:srgbClr val="222222"/>
                </a:solidFill>
                <a:latin typeface="Arial" panose="020B0604020202020204" pitchFamily="34" charset="0"/>
              </a:rPr>
              <a:t> a cura di area biblioteche; esauriti i voucher Springer (ott.), Wiley, Emerald (nov.) 2021, Springer e Wiley (sett.) 2022</a:t>
            </a:r>
            <a:endParaRPr lang="it-IT" sz="34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418AADA3-7609-318C-BEA2-BB1FA0FE98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VII Convegno AISA - Tavola Rotonda 21-10-22 – Elisa Roma</a:t>
            </a:r>
          </a:p>
        </p:txBody>
      </p:sp>
    </p:spTree>
    <p:extLst>
      <p:ext uri="{BB962C8B-B14F-4D97-AF65-F5344CB8AC3E}">
        <p14:creationId xmlns:p14="http://schemas.microsoft.com/office/powerpoint/2010/main" val="32169311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2817BA-DF29-C8FA-121D-D71CF6024C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-457200"/>
            <a:r>
              <a:rPr lang="it-IT"/>
              <a:t>6 Pregi e difetti delle politiche europee e 	italiane Scienza aperta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044D1486-93C5-C367-ED00-537D154116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1086" y="2086264"/>
            <a:ext cx="10152000" cy="3816000"/>
          </a:xfrm>
          <a:solidFill>
            <a:schemeClr val="bg1"/>
          </a:solidFill>
        </p:spPr>
        <p:txBody>
          <a:bodyPr>
            <a:normAutofit/>
          </a:bodyPr>
          <a:lstStyle/>
          <a:p>
            <a:pPr algn="l"/>
            <a:r>
              <a:rPr lang="it-IT" sz="31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Non si può negare che la previsione del bando </a:t>
            </a:r>
            <a:r>
              <a:rPr lang="it-IT" sz="31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VQR</a:t>
            </a:r>
            <a:r>
              <a:rPr lang="it-IT" sz="31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15-19 abbia reso accessibili un gran numero di pubblicazioni che altrimenti non lo sarebbero, ma l’indirizzo ha conseguenze a lungo termine? </a:t>
            </a:r>
          </a:p>
          <a:p>
            <a:pPr algn="l"/>
            <a:endParaRPr lang="it-IT" sz="31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algn="l">
              <a:buFont typeface="Wingdings" panose="05000000000000000000" pitchFamily="2" charset="2"/>
              <a:buChar char="Ø"/>
            </a:pPr>
            <a:r>
              <a:rPr lang="it-IT" sz="2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Unipv</a:t>
            </a:r>
            <a:r>
              <a:rPr lang="it-IT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pubblicazioni </a:t>
            </a:r>
            <a:r>
              <a:rPr lang="it-IT" sz="20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VQR</a:t>
            </a:r>
            <a:r>
              <a:rPr lang="it-IT" sz="20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OA				66% (di cui 41% su iris)</a:t>
            </a:r>
          </a:p>
          <a:p>
            <a:pPr algn="l">
              <a:buFont typeface="Wingdings" panose="05000000000000000000" pitchFamily="2" charset="2"/>
              <a:buChar char="Ø"/>
            </a:pPr>
            <a:r>
              <a:rPr lang="it-IT" sz="2000" dirty="0" err="1">
                <a:solidFill>
                  <a:srgbClr val="222222"/>
                </a:solidFill>
                <a:latin typeface="Arial" panose="020B0604020202020204" pitchFamily="34" charset="0"/>
              </a:rPr>
              <a:t>Unipv</a:t>
            </a:r>
            <a:r>
              <a:rPr lang="it-IT" sz="2000" dirty="0">
                <a:solidFill>
                  <a:srgbClr val="222222"/>
                </a:solidFill>
                <a:latin typeface="Arial" panose="020B0604020202020204" pitchFamily="34" charset="0"/>
              </a:rPr>
              <a:t> pubblicazioni 21-22 caricate OA &amp; embargo	1% </a:t>
            </a:r>
            <a:endParaRPr lang="it-IT" sz="2000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EBDA1E8-6480-D19D-53F8-709FEC55A2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VII Convegno AISA - Tavola Rotonda 21-10-22 – Elisa Roma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2465C145-406C-1E52-CF38-801600B2D43E}"/>
              </a:ext>
            </a:extLst>
          </p:cNvPr>
          <p:cNvSpPr txBox="1"/>
          <p:nvPr/>
        </p:nvSpPr>
        <p:spPr>
          <a:xfrm>
            <a:off x="381000" y="6995487"/>
            <a:ext cx="613913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>
                <a:hlinkClick r:id="rId3" tooltip="https://www.wired.it/internet/web/2015/04/16/emoji-usati-in-reale-twitter/"/>
              </a:rPr>
              <a:t>Questa foto</a:t>
            </a:r>
            <a:r>
              <a:rPr lang="it-IT" sz="900"/>
              <a:t> di Autore sconosciuto è concesso in licenza da </a:t>
            </a:r>
            <a:r>
              <a:rPr lang="it-IT" sz="900">
                <a:hlinkClick r:id="rId4" tooltip="https://creativecommons.org/licenses/by-nc-nd/3.0/"/>
              </a:rPr>
              <a:t>CC BY-NC-ND</a:t>
            </a:r>
            <a:endParaRPr lang="it-IT" sz="900"/>
          </a:p>
        </p:txBody>
      </p:sp>
      <p:pic>
        <p:nvPicPr>
          <p:cNvPr id="9" name="Immagine 8" descr="Immagine che contiene clipart&#10;&#10;Descrizione generata automaticamente">
            <a:extLst>
              <a:ext uri="{FF2B5EF4-FFF2-40B4-BE49-F238E27FC236}">
                <a16:creationId xmlns:a16="http://schemas.microsoft.com/office/drawing/2014/main" id="{4BFA0D31-6D27-A9A7-0157-F801483DC85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60341" y="2086264"/>
            <a:ext cx="1669143" cy="987576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E64FF614-D67B-5C1C-8DA9-2ACB33E4631C}"/>
              </a:ext>
            </a:extLst>
          </p:cNvPr>
          <p:cNvSpPr txBox="1"/>
          <p:nvPr/>
        </p:nvSpPr>
        <p:spPr>
          <a:xfrm>
            <a:off x="-1513114" y="7587616"/>
            <a:ext cx="7260771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900">
                <a:hlinkClick r:id="rId3" tooltip="https://www.wired.it/internet/web/2015/04/16/emoji-usati-in-reale-twitter/"/>
              </a:rPr>
              <a:t>Questa foto</a:t>
            </a:r>
            <a:r>
              <a:rPr lang="it-IT" sz="900"/>
              <a:t> di Autore sconosciuto è concesso in licenza da </a:t>
            </a:r>
            <a:r>
              <a:rPr lang="it-IT" sz="900">
                <a:hlinkClick r:id="rId4" tooltip="https://creativecommons.org/licenses/by-nc-nd/3.0/"/>
              </a:rPr>
              <a:t>CC BY-NC-ND</a:t>
            </a:r>
            <a:endParaRPr lang="it-IT" sz="900"/>
          </a:p>
        </p:txBody>
      </p:sp>
    </p:spTree>
    <p:extLst>
      <p:ext uri="{BB962C8B-B14F-4D97-AF65-F5344CB8AC3E}">
        <p14:creationId xmlns:p14="http://schemas.microsoft.com/office/powerpoint/2010/main" val="18817060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piè di pagina 1">
            <a:extLst>
              <a:ext uri="{FF2B5EF4-FFF2-40B4-BE49-F238E27FC236}">
                <a16:creationId xmlns:a16="http://schemas.microsoft.com/office/drawing/2014/main" id="{44CEFA18-2BD1-737A-1902-21B8C0D96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VII Convegno AISA - Tavola Rotonda 21-10-22 – Elisa Roma</a:t>
            </a:r>
          </a:p>
        </p:txBody>
      </p:sp>
      <p:sp>
        <p:nvSpPr>
          <p:cNvPr id="3" name="CasellaDiTesto 2">
            <a:extLst>
              <a:ext uri="{FF2B5EF4-FFF2-40B4-BE49-F238E27FC236}">
                <a16:creationId xmlns:a16="http://schemas.microsoft.com/office/drawing/2014/main" id="{63A2DCD3-48A8-76F3-539F-C6E4C4BA2E70}"/>
              </a:ext>
            </a:extLst>
          </p:cNvPr>
          <p:cNvSpPr txBox="1"/>
          <p:nvPr/>
        </p:nvSpPr>
        <p:spPr>
          <a:xfrm>
            <a:off x="1071066" y="803056"/>
            <a:ext cx="11016000" cy="48782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it-IT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Manca una regolamentazione del diritto d’autore aggiornata, a livello </a:t>
            </a:r>
            <a:r>
              <a:rPr lang="it-IT" sz="2400" dirty="0">
                <a:solidFill>
                  <a:srgbClr val="222222"/>
                </a:solidFill>
                <a:latin typeface="Arial" panose="020B0604020202020204" pitchFamily="34" charset="0"/>
              </a:rPr>
              <a:t>e</a:t>
            </a:r>
            <a:r>
              <a:rPr lang="it-IT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uropeo, che riconosca la pubblicazione scientifica sulla base della revisione tra pari e regolamenti un nuovo ruolo </a:t>
            </a:r>
            <a:r>
              <a:rPr lang="it-IT" sz="2400" dirty="0">
                <a:solidFill>
                  <a:srgbClr val="222222"/>
                </a:solidFill>
                <a:latin typeface="Arial" panose="020B0604020202020204" pitchFamily="34" charset="0"/>
              </a:rPr>
              <a:t>per </a:t>
            </a:r>
            <a:r>
              <a:rPr lang="it-IT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le case editrici</a:t>
            </a:r>
          </a:p>
          <a:p>
            <a:pPr marL="342900" indent="-342900" algn="l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it-IT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Il sistema di valutazione della ricerca italiano non dovrebbe essere legato da una parte esclusivamente alla </a:t>
            </a:r>
            <a:r>
              <a:rPr lang="it-IT" sz="2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bibliometria</a:t>
            </a:r>
            <a:r>
              <a:rPr lang="it-IT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proprietaria, dall’altra esclusivamente al vaglio [lento e protezionista] di ristretti gruppi nazionali in </a:t>
            </a:r>
            <a:r>
              <a:rPr lang="it-IT" sz="2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Anvur</a:t>
            </a:r>
            <a:r>
              <a:rPr lang="it-IT" sz="2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it-IT" sz="2400" dirty="0">
                <a:solidFill>
                  <a:srgbClr val="222222"/>
                </a:solidFill>
                <a:latin typeface="Arial" panose="020B0604020202020204" pitchFamily="34" charset="0"/>
              </a:rPr>
              <a:t>Si potrebbe immaginare un sistema di incentivazione dell’accesso aperto non rivolto agli autori ma che incentivi o disincentivi le sedi di pubblicazione, in particolare alcune storiche (es. sostegno pubblico unificato alle sedi/ai titoli in accesso aperto; acquisto dei titoli da parte delle istituzioni </a:t>
            </a:r>
            <a:r>
              <a:rPr lang="it-IT" sz="2400">
                <a:solidFill>
                  <a:srgbClr val="222222"/>
                </a:solidFill>
                <a:latin typeface="Arial" panose="020B0604020202020204" pitchFamily="34" charset="0"/>
              </a:rPr>
              <a:t>di ricerca; </a:t>
            </a:r>
            <a:r>
              <a:rPr lang="it-IT" sz="2400" dirty="0">
                <a:solidFill>
                  <a:srgbClr val="222222"/>
                </a:solidFill>
                <a:latin typeface="Arial" panose="020B0604020202020204" pitchFamily="34" charset="0"/>
              </a:rPr>
              <a:t>divieto di uso di fondi pubblici per pubblicazioni se non OA?)</a:t>
            </a:r>
          </a:p>
          <a:p>
            <a:endParaRPr lang="it-IT" dirty="0"/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1F82A6E3-A581-5F48-4507-C1DF8370A40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490639" y="819844"/>
            <a:ext cx="900000" cy="900000"/>
          </a:xfrm>
          <a:prstGeom prst="rect">
            <a:avLst/>
          </a:prstGeom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08DC64D0-2391-0D44-C1CD-AB4784E75C5D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346639" y="3317047"/>
            <a:ext cx="1188000" cy="11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615405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798</Words>
  <Application>Microsoft Office PowerPoint</Application>
  <PresentationFormat>Widescreen</PresentationFormat>
  <Paragraphs>62</Paragraphs>
  <Slides>9</Slides>
  <Notes>5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</vt:lpstr>
      <vt:lpstr>Tema di Office</vt:lpstr>
      <vt:lpstr>Presentazione standard di PowerPoint</vt:lpstr>
      <vt:lpstr>Presentazione standard di PowerPoint</vt:lpstr>
      <vt:lpstr>1 Policy – Regolamenti Scienza aperta</vt:lpstr>
      <vt:lpstr>2 Personale e risorse dedicate</vt:lpstr>
      <vt:lpstr>3 Programmi formativi e iniziative pubbliche</vt:lpstr>
      <vt:lpstr>4 Reti di promozione Scienza Aperta</vt:lpstr>
      <vt:lpstr>5 Monitoraggio dello stato: fase embrionale</vt:lpstr>
      <vt:lpstr>6 Pregi e difetti delle politiche europee e  italiane Scienza aperta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Alberto Zannetti</dc:creator>
  <cp:lastModifiedBy>Elisa Roma</cp:lastModifiedBy>
  <cp:revision>65</cp:revision>
  <dcterms:created xsi:type="dcterms:W3CDTF">2018-06-26T10:19:55Z</dcterms:created>
  <dcterms:modified xsi:type="dcterms:W3CDTF">2022-10-22T13:58:37Z</dcterms:modified>
</cp:coreProperties>
</file>