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6" r:id="rId12"/>
    <p:sldId id="273" r:id="rId13"/>
    <p:sldId id="267" r:id="rId14"/>
    <p:sldId id="268" r:id="rId15"/>
    <p:sldId id="269" r:id="rId16"/>
    <p:sldId id="270"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10/24/2022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10/24/2022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10/24/2022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10/24/2022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10/24/2022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10/24/2022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10/24/2022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10/24/2022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10/24/2022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10/24/2022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10/24/2022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10/24/2022</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F6498-61DD-4A87-A276-C922BFFA6A9B}"/>
              </a:ext>
            </a:extLst>
          </p:cNvPr>
          <p:cNvSpPr>
            <a:spLocks noGrp="1"/>
          </p:cNvSpPr>
          <p:nvPr>
            <p:ph type="ctrTitle"/>
          </p:nvPr>
        </p:nvSpPr>
        <p:spPr>
          <a:xfrm>
            <a:off x="2611808" y="3750366"/>
            <a:ext cx="5518066" cy="1947192"/>
          </a:xfrm>
        </p:spPr>
        <p:txBody>
          <a:bodyPr>
            <a:noAutofit/>
          </a:bodyPr>
          <a:lstStyle/>
          <a:p>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R. </a:t>
            </a:r>
            <a:r>
              <a:rPr lang="en-US" sz="2800" dirty="0" err="1">
                <a:latin typeface="Times New Roman" panose="02020603050405020304" pitchFamily="18" charset="0"/>
                <a:cs typeface="Times New Roman" panose="02020603050405020304" pitchFamily="18" charset="0"/>
              </a:rPr>
              <a:t>Heru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Kristanto</a:t>
            </a:r>
            <a:r>
              <a:rPr lang="en-US" sz="2800" dirty="0">
                <a:latin typeface="Times New Roman" panose="02020603050405020304" pitchFamily="18" charset="0"/>
                <a:cs typeface="Times New Roman" panose="02020603050405020304" pitchFamily="18" charset="0"/>
              </a:rPr>
              <a:t> HC</a:t>
            </a:r>
            <a:br>
              <a:rPr lang="en-US" sz="2800" dirty="0">
                <a:latin typeface="Times New Roman" panose="02020603050405020304" pitchFamily="18" charset="0"/>
                <a:cs typeface="Times New Roman" panose="02020603050405020304" pitchFamily="18" charset="0"/>
              </a:rPr>
            </a:br>
            <a:r>
              <a:rPr lang="en-US" sz="2800" dirty="0" err="1">
                <a:latin typeface="Times New Roman" panose="02020603050405020304" pitchFamily="18" charset="0"/>
                <a:cs typeface="Times New Roman" panose="02020603050405020304" pitchFamily="18" charset="0"/>
              </a:rPr>
              <a:t>Tugiyo</a:t>
            </a:r>
            <a:br>
              <a:rPr lang="en-US" sz="2800" dirty="0">
                <a:latin typeface="Times New Roman" panose="02020603050405020304" pitchFamily="18" charset="0"/>
                <a:cs typeface="Times New Roman" panose="02020603050405020304" pitchFamily="18" charset="0"/>
              </a:rPr>
            </a:br>
            <a:r>
              <a:rPr lang="en-US" sz="2800" dirty="0" err="1">
                <a:latin typeface="Times New Roman" panose="02020603050405020304" pitchFamily="18" charset="0"/>
                <a:cs typeface="Times New Roman" panose="02020603050405020304" pitchFamily="18" charset="0"/>
              </a:rPr>
              <a:t>Purbudi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Wahyuni</a:t>
            </a:r>
            <a:br>
              <a:rPr lang="en-US" sz="2800" dirty="0">
                <a:latin typeface="Times New Roman" panose="02020603050405020304" pitchFamily="18" charset="0"/>
                <a:cs typeface="Times New Roman" panose="02020603050405020304" pitchFamily="18" charset="0"/>
              </a:rPr>
            </a:b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81CC20F6-6087-4D7C-B60B-DB5DC03D6EEC}"/>
              </a:ext>
            </a:extLst>
          </p:cNvPr>
          <p:cNvSpPr>
            <a:spLocks noGrp="1"/>
          </p:cNvSpPr>
          <p:nvPr>
            <p:ph type="subTitle" idx="1"/>
          </p:nvPr>
        </p:nvSpPr>
        <p:spPr>
          <a:xfrm>
            <a:off x="1086678" y="1046922"/>
            <a:ext cx="7043196" cy="2382078"/>
          </a:xfrm>
        </p:spPr>
        <p:txBody>
          <a:bodyPr>
            <a:noAutofit/>
          </a:bodyPr>
          <a:lstStyle/>
          <a:p>
            <a:r>
              <a:rPr lang="en-US" sz="2400" dirty="0">
                <a:latin typeface="Times New Roman" panose="02020603050405020304" pitchFamily="18" charset="0"/>
                <a:cs typeface="Times New Roman" panose="02020603050405020304" pitchFamily="18" charset="0"/>
              </a:rPr>
              <a:t>Impact of Reliable Infrastructure on Improving Academic Performance of Management Study Program FEB UPN Veteran Yogyakarta</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4068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927DC-CF03-4058-AB8D-C9E5B75AD7CE}"/>
              </a:ext>
            </a:extLst>
          </p:cNvPr>
          <p:cNvSpPr>
            <a:spLocks noGrp="1"/>
          </p:cNvSpPr>
          <p:nvPr>
            <p:ph type="title"/>
          </p:nvPr>
        </p:nvSpPr>
        <p:spPr/>
        <p:txBody>
          <a:bodyPr/>
          <a:lstStyle/>
          <a:p>
            <a:r>
              <a:rPr lang="en-US" dirty="0"/>
              <a:t>Statistical Model</a:t>
            </a:r>
          </a:p>
        </p:txBody>
      </p:sp>
      <p:sp>
        <p:nvSpPr>
          <p:cNvPr id="3" name="Content Placeholder 2">
            <a:extLst>
              <a:ext uri="{FF2B5EF4-FFF2-40B4-BE49-F238E27FC236}">
                <a16:creationId xmlns:a16="http://schemas.microsoft.com/office/drawing/2014/main" id="{B98AD825-756B-4383-852D-C13D78777616}"/>
              </a:ext>
            </a:extLst>
          </p:cNvPr>
          <p:cNvSpPr>
            <a:spLocks noGrp="1"/>
          </p:cNvSpPr>
          <p:nvPr>
            <p:ph idx="1"/>
          </p:nvPr>
        </p:nvSpPr>
        <p:spPr/>
        <p:txBody>
          <a:bodyPr/>
          <a:lstStyle/>
          <a:p>
            <a:r>
              <a:rPr lang="en-US" dirty="0"/>
              <a:t>The results of the reliability test in table 1. indicate that the question items on the questionnaire each research variable are reliable and valid. This is indicated by the magnitude of Cronbach's Alpha and </a:t>
            </a:r>
            <a:r>
              <a:rPr lang="en-US" dirty="0" err="1"/>
              <a:t>rho_A</a:t>
            </a:r>
            <a:r>
              <a:rPr lang="en-US" dirty="0"/>
              <a:t> 0.800. Other results also show Composite Reliability 0.9, Average Variance Extracted 0.500.</a:t>
            </a:r>
          </a:p>
        </p:txBody>
      </p:sp>
    </p:spTree>
    <p:extLst>
      <p:ext uri="{BB962C8B-B14F-4D97-AF65-F5344CB8AC3E}">
        <p14:creationId xmlns:p14="http://schemas.microsoft.com/office/powerpoint/2010/main" val="3664570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76934-502B-44E3-B924-35DCD10627B9}"/>
              </a:ext>
            </a:extLst>
          </p:cNvPr>
          <p:cNvSpPr>
            <a:spLocks noGrp="1"/>
          </p:cNvSpPr>
          <p:nvPr>
            <p:ph type="title"/>
          </p:nvPr>
        </p:nvSpPr>
        <p:spPr/>
        <p:txBody>
          <a:bodyPr>
            <a:normAutofit/>
          </a:bodyPr>
          <a:lstStyle/>
          <a:p>
            <a:r>
              <a:rPr lang="en-US" sz="2800" dirty="0"/>
              <a:t>Operational Definition of Variables and Measurement</a:t>
            </a:r>
          </a:p>
        </p:txBody>
      </p:sp>
      <p:sp>
        <p:nvSpPr>
          <p:cNvPr id="3" name="Content Placeholder 2">
            <a:extLst>
              <a:ext uri="{FF2B5EF4-FFF2-40B4-BE49-F238E27FC236}">
                <a16:creationId xmlns:a16="http://schemas.microsoft.com/office/drawing/2014/main" id="{3867456B-E851-4C39-9824-6972478E0B78}"/>
              </a:ext>
            </a:extLst>
          </p:cNvPr>
          <p:cNvSpPr>
            <a:spLocks noGrp="1"/>
          </p:cNvSpPr>
          <p:nvPr>
            <p:ph idx="1"/>
          </p:nvPr>
        </p:nvSpPr>
        <p:spPr>
          <a:xfrm>
            <a:off x="2773599" y="1885285"/>
            <a:ext cx="7796540" cy="4164659"/>
          </a:xfrm>
        </p:spPr>
        <p:txBody>
          <a:bodyPr>
            <a:normAutofit/>
          </a:bodyPr>
          <a:lstStyle/>
          <a:p>
            <a:r>
              <a:rPr lang="en-US" dirty="0"/>
              <a:t>Accepted technical online is the ability to receive, use facilities, electronic infrastructure for online learning (</a:t>
            </a:r>
            <a:r>
              <a:rPr lang="en-US" dirty="0" err="1"/>
              <a:t>Horzum</a:t>
            </a:r>
            <a:r>
              <a:rPr lang="en-US" dirty="0"/>
              <a:t>, </a:t>
            </a:r>
            <a:r>
              <a:rPr lang="en-US" dirty="0" err="1"/>
              <a:t>et.all</a:t>
            </a:r>
            <a:r>
              <a:rPr lang="en-US" dirty="0"/>
              <a:t>., 2014). </a:t>
            </a:r>
          </a:p>
          <a:p>
            <a:r>
              <a:rPr lang="en-US" dirty="0"/>
              <a:t>Technical competence is expertise or proficiency in using electronic infrastructure in online learning and utilizing it to improve learning outcomes.</a:t>
            </a:r>
          </a:p>
          <a:p>
            <a:r>
              <a:rPr lang="en-US" dirty="0"/>
              <a:t> E-journaling is the ability to use online journaling in the learning process and also the ability to write journal papers (Diane S. Halm, 2017). </a:t>
            </a:r>
          </a:p>
        </p:txBody>
      </p:sp>
    </p:spTree>
    <p:extLst>
      <p:ext uri="{BB962C8B-B14F-4D97-AF65-F5344CB8AC3E}">
        <p14:creationId xmlns:p14="http://schemas.microsoft.com/office/powerpoint/2010/main" val="3306792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04B71E-8F8D-46EB-ABB8-6C31AF004944}"/>
              </a:ext>
            </a:extLst>
          </p:cNvPr>
          <p:cNvSpPr>
            <a:spLocks noGrp="1"/>
          </p:cNvSpPr>
          <p:nvPr>
            <p:ph idx="1"/>
          </p:nvPr>
        </p:nvSpPr>
        <p:spPr>
          <a:xfrm>
            <a:off x="2504661" y="914400"/>
            <a:ext cx="8065478" cy="5135544"/>
          </a:xfrm>
        </p:spPr>
        <p:txBody>
          <a:bodyPr>
            <a:normAutofit/>
          </a:bodyPr>
          <a:lstStyle/>
          <a:p>
            <a:r>
              <a:rPr lang="en-US" dirty="0"/>
              <a:t>The e-learning quality standard is the standard quality of e-learning used in the learning process. </a:t>
            </a:r>
          </a:p>
          <a:p>
            <a:endParaRPr lang="en-US" dirty="0"/>
          </a:p>
          <a:p>
            <a:r>
              <a:rPr lang="en-US" dirty="0"/>
              <a:t>Reliable infrastructure reliable supporting infrastructure in the online learning process owned by universities. </a:t>
            </a:r>
          </a:p>
          <a:p>
            <a:endParaRPr lang="en-US" dirty="0"/>
          </a:p>
          <a:p>
            <a:r>
              <a:rPr lang="en-US" dirty="0"/>
              <a:t>Academic performance is the performance of the learning process and social skills obtained in learning.</a:t>
            </a:r>
          </a:p>
        </p:txBody>
      </p:sp>
    </p:spTree>
    <p:extLst>
      <p:ext uri="{BB962C8B-B14F-4D97-AF65-F5344CB8AC3E}">
        <p14:creationId xmlns:p14="http://schemas.microsoft.com/office/powerpoint/2010/main" val="4147382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8AA87-3D43-4FDA-94C5-C8235CF868C5}"/>
              </a:ext>
            </a:extLst>
          </p:cNvPr>
          <p:cNvSpPr>
            <a:spLocks noGrp="1"/>
          </p:cNvSpPr>
          <p:nvPr>
            <p:ph type="title"/>
          </p:nvPr>
        </p:nvSpPr>
        <p:spPr/>
        <p:txBody>
          <a:bodyPr/>
          <a:lstStyle/>
          <a:p>
            <a:r>
              <a:rPr lang="en-US" dirty="0"/>
              <a:t>RESULTS AND DISCUSSION</a:t>
            </a:r>
          </a:p>
        </p:txBody>
      </p:sp>
      <p:sp>
        <p:nvSpPr>
          <p:cNvPr id="3" name="Content Placeholder 2">
            <a:extLst>
              <a:ext uri="{FF2B5EF4-FFF2-40B4-BE49-F238E27FC236}">
                <a16:creationId xmlns:a16="http://schemas.microsoft.com/office/drawing/2014/main" id="{BA7EA76C-0B63-40A9-AB3A-F1F7707FDB8B}"/>
              </a:ext>
            </a:extLst>
          </p:cNvPr>
          <p:cNvSpPr>
            <a:spLocks noGrp="1"/>
          </p:cNvSpPr>
          <p:nvPr>
            <p:ph idx="1"/>
          </p:nvPr>
        </p:nvSpPr>
        <p:spPr/>
        <p:txBody>
          <a:bodyPr/>
          <a:lstStyle/>
          <a:p>
            <a:r>
              <a:rPr lang="en-US" dirty="0"/>
              <a:t>The results of the reliability test in table 1. indicate that the question items on the questionnaire each research variable are reliable and valid. This is indicated by the magnitude of Cronbach's Alpha and </a:t>
            </a:r>
            <a:r>
              <a:rPr lang="en-US" dirty="0" err="1"/>
              <a:t>rho_A</a:t>
            </a:r>
            <a:r>
              <a:rPr lang="en-US" dirty="0"/>
              <a:t> 0.800. Other results also show Composite Reliability 0.9, Average Variance Extracted 0.500.</a:t>
            </a:r>
          </a:p>
          <a:p>
            <a:endParaRPr lang="en-US" dirty="0"/>
          </a:p>
        </p:txBody>
      </p:sp>
    </p:spTree>
    <p:extLst>
      <p:ext uri="{BB962C8B-B14F-4D97-AF65-F5344CB8AC3E}">
        <p14:creationId xmlns:p14="http://schemas.microsoft.com/office/powerpoint/2010/main" val="4292540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42D546-D247-4938-9158-306A1D70DDDE}"/>
              </a:ext>
            </a:extLst>
          </p:cNvPr>
          <p:cNvSpPr>
            <a:spLocks noGrp="1"/>
          </p:cNvSpPr>
          <p:nvPr>
            <p:ph idx="1"/>
          </p:nvPr>
        </p:nvSpPr>
        <p:spPr>
          <a:xfrm>
            <a:off x="2478157" y="1166191"/>
            <a:ext cx="8091982" cy="4883753"/>
          </a:xfrm>
        </p:spPr>
        <p:txBody>
          <a:bodyPr/>
          <a:lstStyle/>
          <a:p>
            <a:r>
              <a:rPr lang="en-US" dirty="0"/>
              <a:t>Based on the results of statistical tests in table 2, it shows that academic performance has an R Square Adjusted of 0.403. Reliable infrastructure has an R Square Adjusted of 0.534. These results indicate that changes in academic performance can be explained by reliable infrastructure. Reliable infrastructure can be explained by change accepted technical online, technical competence, e-journaling and also-learning quality standards.</a:t>
            </a:r>
          </a:p>
        </p:txBody>
      </p:sp>
    </p:spTree>
    <p:extLst>
      <p:ext uri="{BB962C8B-B14F-4D97-AF65-F5344CB8AC3E}">
        <p14:creationId xmlns:p14="http://schemas.microsoft.com/office/powerpoint/2010/main" val="3332625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A902B-81B4-4FB2-A781-391E967ACDED}"/>
              </a:ext>
            </a:extLst>
          </p:cNvPr>
          <p:cNvSpPr>
            <a:spLocks noGrp="1"/>
          </p:cNvSpPr>
          <p:nvPr>
            <p:ph type="title"/>
          </p:nvPr>
        </p:nvSpPr>
        <p:spPr/>
        <p:txBody>
          <a:bodyPr/>
          <a:lstStyle/>
          <a:p>
            <a:r>
              <a:rPr lang="en-US" dirty="0"/>
              <a:t>Path Analysis</a:t>
            </a:r>
          </a:p>
        </p:txBody>
      </p:sp>
      <p:pic>
        <p:nvPicPr>
          <p:cNvPr id="4" name="Content Placeholder 3">
            <a:extLst>
              <a:ext uri="{FF2B5EF4-FFF2-40B4-BE49-F238E27FC236}">
                <a16:creationId xmlns:a16="http://schemas.microsoft.com/office/drawing/2014/main" id="{452A1712-B3B6-48A9-BECB-52EA94A5E473}"/>
              </a:ext>
            </a:extLst>
          </p:cNvPr>
          <p:cNvPicPr>
            <a:picLocks noGrp="1" noChangeAspect="1"/>
          </p:cNvPicPr>
          <p:nvPr>
            <p:ph idx="1"/>
          </p:nvPr>
        </p:nvPicPr>
        <p:blipFill>
          <a:blip r:embed="rId2"/>
          <a:stretch>
            <a:fillRect/>
          </a:stretch>
        </p:blipFill>
        <p:spPr>
          <a:xfrm>
            <a:off x="2822713" y="1590261"/>
            <a:ext cx="7606748" cy="4572000"/>
          </a:xfrm>
          <a:prstGeom prst="rect">
            <a:avLst/>
          </a:prstGeom>
        </p:spPr>
      </p:pic>
    </p:spTree>
    <p:extLst>
      <p:ext uri="{BB962C8B-B14F-4D97-AF65-F5344CB8AC3E}">
        <p14:creationId xmlns:p14="http://schemas.microsoft.com/office/powerpoint/2010/main" val="2933648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3F221404-B0E4-4689-8BB8-EB45090454B6}"/>
              </a:ext>
            </a:extLst>
          </p:cNvPr>
          <p:cNvPicPr>
            <a:picLocks noGrp="1" noChangeAspect="1"/>
          </p:cNvPicPr>
          <p:nvPr>
            <p:ph idx="1"/>
          </p:nvPr>
        </p:nvPicPr>
        <p:blipFill>
          <a:blip r:embed="rId2"/>
          <a:stretch>
            <a:fillRect/>
          </a:stretch>
        </p:blipFill>
        <p:spPr>
          <a:xfrm>
            <a:off x="2385392" y="1007165"/>
            <a:ext cx="7898296" cy="5168348"/>
          </a:xfrm>
          <a:prstGeom prst="rect">
            <a:avLst/>
          </a:prstGeom>
        </p:spPr>
      </p:pic>
    </p:spTree>
    <p:extLst>
      <p:ext uri="{BB962C8B-B14F-4D97-AF65-F5344CB8AC3E}">
        <p14:creationId xmlns:p14="http://schemas.microsoft.com/office/powerpoint/2010/main" val="3029364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90157-5786-4648-9701-62CE2D37B59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FF9DD6E-7B53-4CE4-862B-2A35A7366AC0}"/>
              </a:ext>
            </a:extLst>
          </p:cNvPr>
          <p:cNvSpPr>
            <a:spLocks noGrp="1"/>
          </p:cNvSpPr>
          <p:nvPr>
            <p:ph idx="1"/>
          </p:nvPr>
        </p:nvSpPr>
        <p:spPr>
          <a:xfrm>
            <a:off x="2773599" y="1457739"/>
            <a:ext cx="7796540" cy="4592205"/>
          </a:xfrm>
        </p:spPr>
        <p:txBody>
          <a:bodyPr>
            <a:normAutofit fontScale="92500" lnSpcReduction="20000"/>
          </a:bodyPr>
          <a:lstStyle/>
          <a:p>
            <a:r>
              <a:rPr lang="en-US" dirty="0"/>
              <a:t>The use of information technology is an integral part of the learning process at the University. The influence of information technology on the academic performance of students and lecturers is still a matter of debate (</a:t>
            </a:r>
            <a:r>
              <a:rPr lang="en-US" dirty="0" err="1"/>
              <a:t>Bawaneh</a:t>
            </a:r>
            <a:r>
              <a:rPr lang="en-US" dirty="0"/>
              <a:t>, 2011; </a:t>
            </a:r>
            <a:r>
              <a:rPr lang="en-US" dirty="0" err="1"/>
              <a:t>Guney</a:t>
            </a:r>
            <a:r>
              <a:rPr lang="en-US" dirty="0"/>
              <a:t>, Y. (2009). T</a:t>
            </a:r>
          </a:p>
          <a:p>
            <a:r>
              <a:rPr lang="en-US" dirty="0"/>
              <a:t>he factors that affect the academic performance of students and lecturers are very important to solve. These factors will greatly influence or determine policy University academics, evaluation of lecturer performance and modification of the way lecturers teach (</a:t>
            </a:r>
            <a:r>
              <a:rPr lang="en-US" dirty="0" err="1"/>
              <a:t>Guney</a:t>
            </a:r>
            <a:r>
              <a:rPr lang="en-US" dirty="0"/>
              <a:t>, 2009; </a:t>
            </a:r>
            <a:r>
              <a:rPr lang="en-US" dirty="0" err="1"/>
              <a:t>Bawaneh</a:t>
            </a:r>
            <a:r>
              <a:rPr lang="en-US" dirty="0"/>
              <a:t>, 2011; Bakhsh, M., </a:t>
            </a:r>
            <a:r>
              <a:rPr lang="en-US" dirty="0" err="1"/>
              <a:t>et.all</a:t>
            </a:r>
            <a:r>
              <a:rPr lang="en-US" dirty="0"/>
              <a:t>., 2017) Technological advances, computer use, statistical applications, websites, e-journals in education has developed rapidly.</a:t>
            </a:r>
          </a:p>
          <a:p>
            <a:r>
              <a:rPr lang="en-US" dirty="0"/>
              <a:t>The increasing use of information technology has had a positive impact on education, especially in the way and process of delivering learning materials, research and publications.</a:t>
            </a:r>
          </a:p>
        </p:txBody>
      </p:sp>
    </p:spTree>
    <p:extLst>
      <p:ext uri="{BB962C8B-B14F-4D97-AF65-F5344CB8AC3E}">
        <p14:creationId xmlns:p14="http://schemas.microsoft.com/office/powerpoint/2010/main" val="1350710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96C4C-8D77-410F-913F-ED13B8B170B2}"/>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A891E4B8-3A51-4EC6-ADFC-FAE47CDDBDC7}"/>
              </a:ext>
            </a:extLst>
          </p:cNvPr>
          <p:cNvSpPr>
            <a:spLocks noGrp="1"/>
          </p:cNvSpPr>
          <p:nvPr>
            <p:ph idx="1"/>
          </p:nvPr>
        </p:nvSpPr>
        <p:spPr>
          <a:xfrm>
            <a:off x="2425148" y="1577009"/>
            <a:ext cx="8144991" cy="4472935"/>
          </a:xfrm>
        </p:spPr>
        <p:txBody>
          <a:bodyPr/>
          <a:lstStyle/>
          <a:p>
            <a:r>
              <a:rPr lang="en-US" dirty="0"/>
              <a:t>The online academic process since the COVID-19 pandemic has required universities to provide quality infrastructure. Scientific publications of students and lecturers of the Management Study Program are determined by the creativity and innovation of students, lecturers, infrastructure, accepted technical online, technical competence, e-journaling, e-learning quality standards, reliable infrastructure, and also support from institutions </a:t>
            </a:r>
          </a:p>
        </p:txBody>
      </p:sp>
    </p:spTree>
    <p:extLst>
      <p:ext uri="{BB962C8B-B14F-4D97-AF65-F5344CB8AC3E}">
        <p14:creationId xmlns:p14="http://schemas.microsoft.com/office/powerpoint/2010/main" val="1309382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7117C0-1C16-4864-A55F-B17AA748861A}"/>
              </a:ext>
            </a:extLst>
          </p:cNvPr>
          <p:cNvSpPr>
            <a:spLocks noGrp="1"/>
          </p:cNvSpPr>
          <p:nvPr>
            <p:ph idx="1"/>
          </p:nvPr>
        </p:nvSpPr>
        <p:spPr>
          <a:xfrm>
            <a:off x="2773599" y="1020417"/>
            <a:ext cx="7796540" cy="5029527"/>
          </a:xfrm>
        </p:spPr>
        <p:txBody>
          <a:bodyPr/>
          <a:lstStyle/>
          <a:p>
            <a:r>
              <a:rPr lang="en-US" dirty="0"/>
              <a:t>The use of information technology is an integral part of the learning process at the University. The influence of information technology on the academic performance of students and lecturers is still a matter of debate (</a:t>
            </a:r>
            <a:r>
              <a:rPr lang="en-US" dirty="0" err="1"/>
              <a:t>Bawaneh</a:t>
            </a:r>
            <a:r>
              <a:rPr lang="en-US" dirty="0"/>
              <a:t>, 2011; </a:t>
            </a:r>
            <a:r>
              <a:rPr lang="en-US" dirty="0" err="1"/>
              <a:t>Guney</a:t>
            </a:r>
            <a:r>
              <a:rPr lang="en-US" dirty="0"/>
              <a:t>, Y. (2009). The factors that affect the academic performance of students and lecturers are very important to solve. These factors will greatly influence or determine policy University academics, evaluation of lecturer performance and modification of the way lecturers teach (</a:t>
            </a:r>
            <a:r>
              <a:rPr lang="en-US" dirty="0" err="1"/>
              <a:t>Guney</a:t>
            </a:r>
            <a:r>
              <a:rPr lang="en-US" dirty="0"/>
              <a:t>, 2009; </a:t>
            </a:r>
            <a:r>
              <a:rPr lang="en-US" dirty="0" err="1"/>
              <a:t>Bawaneh</a:t>
            </a:r>
            <a:r>
              <a:rPr lang="en-US" dirty="0"/>
              <a:t>, 2011; Bakhsh, M., </a:t>
            </a:r>
            <a:r>
              <a:rPr lang="en-US" dirty="0" err="1"/>
              <a:t>et.all</a:t>
            </a:r>
            <a:r>
              <a:rPr lang="en-US" dirty="0"/>
              <a:t>., 2017).</a:t>
            </a:r>
          </a:p>
        </p:txBody>
      </p:sp>
    </p:spTree>
    <p:extLst>
      <p:ext uri="{BB962C8B-B14F-4D97-AF65-F5344CB8AC3E}">
        <p14:creationId xmlns:p14="http://schemas.microsoft.com/office/powerpoint/2010/main" val="4192219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938BA9-BB09-491B-8CD1-2DE19B18B782}"/>
              </a:ext>
            </a:extLst>
          </p:cNvPr>
          <p:cNvSpPr>
            <a:spLocks noGrp="1"/>
          </p:cNvSpPr>
          <p:nvPr>
            <p:ph idx="1"/>
          </p:nvPr>
        </p:nvSpPr>
        <p:spPr>
          <a:xfrm>
            <a:off x="2464904" y="834887"/>
            <a:ext cx="8105235" cy="5215057"/>
          </a:xfrm>
        </p:spPr>
        <p:txBody>
          <a:bodyPr/>
          <a:lstStyle/>
          <a:p>
            <a:r>
              <a:rPr lang="en-US" dirty="0" err="1"/>
              <a:t>Cyboran</a:t>
            </a:r>
            <a:r>
              <a:rPr lang="en-US" dirty="0"/>
              <a:t>, (2005) stated that . . . people need to bring what they are learning to consciousness. Discourse, both oral and written.</a:t>
            </a:r>
          </a:p>
          <a:p>
            <a:endParaRPr lang="en-US" dirty="0"/>
          </a:p>
          <a:p>
            <a:r>
              <a:rPr lang="en-US" dirty="0"/>
              <a:t>The purpose of the study was to investigate the effect of accepted technical online, technical competence, e-journaling, e-learning quality standards, and reliable infrastructure on academic performance.</a:t>
            </a:r>
          </a:p>
          <a:p>
            <a:endParaRPr lang="en-US" dirty="0"/>
          </a:p>
        </p:txBody>
      </p:sp>
    </p:spTree>
    <p:extLst>
      <p:ext uri="{BB962C8B-B14F-4D97-AF65-F5344CB8AC3E}">
        <p14:creationId xmlns:p14="http://schemas.microsoft.com/office/powerpoint/2010/main" val="4258701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81066-F985-4FAC-AF04-3C91E6986539}"/>
              </a:ext>
            </a:extLst>
          </p:cNvPr>
          <p:cNvSpPr>
            <a:spLocks noGrp="1"/>
          </p:cNvSpPr>
          <p:nvPr>
            <p:ph type="title"/>
          </p:nvPr>
        </p:nvSpPr>
        <p:spPr/>
        <p:txBody>
          <a:bodyPr/>
          <a:lstStyle/>
          <a:p>
            <a:r>
              <a:rPr lang="en-US" dirty="0"/>
              <a:t>LITERATURE REVIEW</a:t>
            </a:r>
          </a:p>
        </p:txBody>
      </p:sp>
      <p:sp>
        <p:nvSpPr>
          <p:cNvPr id="3" name="Content Placeholder 2">
            <a:extLst>
              <a:ext uri="{FF2B5EF4-FFF2-40B4-BE49-F238E27FC236}">
                <a16:creationId xmlns:a16="http://schemas.microsoft.com/office/drawing/2014/main" id="{5593FD55-7F5C-4A25-BD3F-396792311825}"/>
              </a:ext>
            </a:extLst>
          </p:cNvPr>
          <p:cNvSpPr>
            <a:spLocks noGrp="1"/>
          </p:cNvSpPr>
          <p:nvPr>
            <p:ph idx="1"/>
          </p:nvPr>
        </p:nvSpPr>
        <p:spPr/>
        <p:txBody>
          <a:bodyPr/>
          <a:lstStyle/>
          <a:p>
            <a:r>
              <a:rPr lang="en-US" dirty="0"/>
              <a:t>The act of writing can be a means of learning and discovery (Olson, 2009, p.7). Writing as a Way of Learning, </a:t>
            </a:r>
            <a:r>
              <a:rPr lang="en-US" dirty="0" err="1"/>
              <a:t>Emig</a:t>
            </a:r>
            <a:r>
              <a:rPr lang="en-US" dirty="0"/>
              <a:t> (1977: 122) argues that writing represents a unique way of learning – not only valuable, not special, but unique. This philosophy becomes a pedagogical approach, appropriately calling the writing movement for learning (Bazerman, 2005). </a:t>
            </a:r>
          </a:p>
          <a:p>
            <a:endParaRPr lang="en-US" dirty="0"/>
          </a:p>
        </p:txBody>
      </p:sp>
    </p:spTree>
    <p:extLst>
      <p:ext uri="{BB962C8B-B14F-4D97-AF65-F5344CB8AC3E}">
        <p14:creationId xmlns:p14="http://schemas.microsoft.com/office/powerpoint/2010/main" val="3956099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33290E-A0D7-480B-8037-0D2E97E50FFB}"/>
              </a:ext>
            </a:extLst>
          </p:cNvPr>
          <p:cNvSpPr>
            <a:spLocks noGrp="1"/>
          </p:cNvSpPr>
          <p:nvPr>
            <p:ph idx="1"/>
          </p:nvPr>
        </p:nvSpPr>
        <p:spPr>
          <a:xfrm>
            <a:off x="2478157" y="901148"/>
            <a:ext cx="8091982" cy="5148796"/>
          </a:xfrm>
        </p:spPr>
        <p:txBody>
          <a:bodyPr/>
          <a:lstStyle/>
          <a:p>
            <a:r>
              <a:rPr lang="en-US" dirty="0"/>
              <a:t>Langer and Applebee (1987) ask the question, "What contribution if any, does writing language make to intellectual development?" Among their conclusions, they found, “Writing activities promote learning better than activities involving only studying or reading.</a:t>
            </a:r>
          </a:p>
          <a:p>
            <a:endParaRPr lang="en-US" dirty="0"/>
          </a:p>
          <a:p>
            <a:r>
              <a:rPr lang="en-US" dirty="0"/>
              <a:t>Useful for critical and creative writing assignments, which sets this form of journaling apart from others.</a:t>
            </a:r>
          </a:p>
        </p:txBody>
      </p:sp>
    </p:spTree>
    <p:extLst>
      <p:ext uri="{BB962C8B-B14F-4D97-AF65-F5344CB8AC3E}">
        <p14:creationId xmlns:p14="http://schemas.microsoft.com/office/powerpoint/2010/main" val="1847880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EA3764-87FB-475F-B2F9-F8C008C9E222}"/>
              </a:ext>
            </a:extLst>
          </p:cNvPr>
          <p:cNvSpPr>
            <a:spLocks noGrp="1"/>
          </p:cNvSpPr>
          <p:nvPr>
            <p:ph idx="1"/>
          </p:nvPr>
        </p:nvSpPr>
        <p:spPr>
          <a:xfrm>
            <a:off x="2451652" y="834887"/>
            <a:ext cx="8118487" cy="5215057"/>
          </a:xfrm>
        </p:spPr>
        <p:txBody>
          <a:bodyPr/>
          <a:lstStyle/>
          <a:p>
            <a:r>
              <a:rPr lang="en-US" dirty="0"/>
              <a:t>The process of rapid development of information technology affects the education process in higher education. The academic performance of students and lecturers will be greatly helped by the presence of e-resources information and the ability or proficiency to use e-resources (Bakhsh, M, </a:t>
            </a:r>
            <a:r>
              <a:rPr lang="en-US" dirty="0" err="1"/>
              <a:t>et.all</a:t>
            </a:r>
            <a:r>
              <a:rPr lang="en-US" dirty="0"/>
              <a:t>., 2017; Carrillo, P., </a:t>
            </a:r>
            <a:r>
              <a:rPr lang="en-US" dirty="0" err="1"/>
              <a:t>et.all</a:t>
            </a:r>
            <a:r>
              <a:rPr lang="en-US" dirty="0"/>
              <a:t>., 2011).</a:t>
            </a:r>
          </a:p>
          <a:p>
            <a:pPr marL="6160" indent="0">
              <a:buNone/>
            </a:pPr>
            <a:r>
              <a:rPr lang="en-US" dirty="0"/>
              <a:t> </a:t>
            </a:r>
          </a:p>
          <a:p>
            <a:r>
              <a:rPr lang="en-US" dirty="0"/>
              <a:t>Student final assignments, lecturer research, and publications are largely determined by the expertise and availability of infrastructure that provides e-resources information (Bakhsh, M., </a:t>
            </a:r>
            <a:r>
              <a:rPr lang="en-US" dirty="0" err="1"/>
              <a:t>et.all</a:t>
            </a:r>
            <a:r>
              <a:rPr lang="en-US" dirty="0"/>
              <a:t>., 2017; Nor Hasan, </a:t>
            </a:r>
            <a:r>
              <a:rPr lang="en-US" dirty="0" err="1"/>
              <a:t>et.all</a:t>
            </a:r>
            <a:r>
              <a:rPr lang="en-US" dirty="0"/>
              <a:t>., 2019).</a:t>
            </a:r>
          </a:p>
        </p:txBody>
      </p:sp>
    </p:spTree>
    <p:extLst>
      <p:ext uri="{BB962C8B-B14F-4D97-AF65-F5344CB8AC3E}">
        <p14:creationId xmlns:p14="http://schemas.microsoft.com/office/powerpoint/2010/main" val="738032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803DB-C0BB-4CE5-8D0A-C42A7A55ABBA}"/>
              </a:ext>
            </a:extLst>
          </p:cNvPr>
          <p:cNvSpPr>
            <a:spLocks noGrp="1"/>
          </p:cNvSpPr>
          <p:nvPr>
            <p:ph type="title"/>
          </p:nvPr>
        </p:nvSpPr>
        <p:spPr/>
        <p:txBody>
          <a:bodyPr/>
          <a:lstStyle/>
          <a:p>
            <a:r>
              <a:rPr lang="en-US" dirty="0"/>
              <a:t>RESEARCH METHODS</a:t>
            </a:r>
          </a:p>
        </p:txBody>
      </p:sp>
      <p:sp>
        <p:nvSpPr>
          <p:cNvPr id="3" name="Content Placeholder 2">
            <a:extLst>
              <a:ext uri="{FF2B5EF4-FFF2-40B4-BE49-F238E27FC236}">
                <a16:creationId xmlns:a16="http://schemas.microsoft.com/office/drawing/2014/main" id="{67375CAD-DE72-4961-90F5-EBEBE9E798D1}"/>
              </a:ext>
            </a:extLst>
          </p:cNvPr>
          <p:cNvSpPr>
            <a:spLocks noGrp="1"/>
          </p:cNvSpPr>
          <p:nvPr>
            <p:ph idx="1"/>
          </p:nvPr>
        </p:nvSpPr>
        <p:spPr>
          <a:xfrm>
            <a:off x="2773599" y="1663148"/>
            <a:ext cx="7796540" cy="4386796"/>
          </a:xfrm>
        </p:spPr>
        <p:txBody>
          <a:bodyPr>
            <a:normAutofit fontScale="925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Picture. 1. Research Thinking Framework</a:t>
            </a:r>
          </a:p>
          <a:p>
            <a:endParaRPr lang="en-US" dirty="0"/>
          </a:p>
        </p:txBody>
      </p:sp>
      <p:pic>
        <p:nvPicPr>
          <p:cNvPr id="4" name="Picture 3">
            <a:extLst>
              <a:ext uri="{FF2B5EF4-FFF2-40B4-BE49-F238E27FC236}">
                <a16:creationId xmlns:a16="http://schemas.microsoft.com/office/drawing/2014/main" id="{AD4D92ED-BA72-4AB7-85B7-A81D3AF5CCBA}"/>
              </a:ext>
            </a:extLst>
          </p:cNvPr>
          <p:cNvPicPr>
            <a:picLocks noChangeAspect="1"/>
          </p:cNvPicPr>
          <p:nvPr/>
        </p:nvPicPr>
        <p:blipFill>
          <a:blip r:embed="rId2"/>
          <a:stretch>
            <a:fillRect/>
          </a:stretch>
        </p:blipFill>
        <p:spPr>
          <a:xfrm>
            <a:off x="2915479" y="1885285"/>
            <a:ext cx="6824870" cy="3309567"/>
          </a:xfrm>
          <a:prstGeom prst="rect">
            <a:avLst/>
          </a:prstGeom>
        </p:spPr>
      </p:pic>
    </p:spTree>
    <p:extLst>
      <p:ext uri="{BB962C8B-B14F-4D97-AF65-F5344CB8AC3E}">
        <p14:creationId xmlns:p14="http://schemas.microsoft.com/office/powerpoint/2010/main" val="3563860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DF6F22-DE7F-4A34-9DC8-F08D734AD773}"/>
              </a:ext>
            </a:extLst>
          </p:cNvPr>
          <p:cNvSpPr>
            <a:spLocks noGrp="1"/>
          </p:cNvSpPr>
          <p:nvPr>
            <p:ph idx="1"/>
          </p:nvPr>
        </p:nvSpPr>
        <p:spPr>
          <a:xfrm>
            <a:off x="2372139" y="1404730"/>
            <a:ext cx="8198000" cy="4645214"/>
          </a:xfrm>
        </p:spPr>
        <p:txBody>
          <a:bodyPr/>
          <a:lstStyle/>
          <a:p>
            <a:r>
              <a:rPr lang="en-US" dirty="0"/>
              <a:t>The study was designed using a quantitative causality approach through testing the formulation of the problem and analyzing primary data. The research sample is students who take a thesis or who will conduct an undergraduate thesis exam in Management Study Program. </a:t>
            </a:r>
          </a:p>
          <a:p>
            <a:endParaRPr lang="en-US" dirty="0"/>
          </a:p>
          <a:p>
            <a:r>
              <a:rPr lang="en-US" dirty="0"/>
              <a:t>After successful data collection, the questionnaire was coded, input data, analyzed and concluded. Mediation or intervening regression models are used to answer the hypothesis (Greene, 2012; </a:t>
            </a:r>
            <a:r>
              <a:rPr lang="en-US" dirty="0" err="1"/>
              <a:t>Wooldrige</a:t>
            </a:r>
            <a:r>
              <a:rPr lang="en-US" dirty="0"/>
              <a:t>, 2013).</a:t>
            </a:r>
          </a:p>
        </p:txBody>
      </p:sp>
    </p:spTree>
    <p:extLst>
      <p:ext uri="{BB962C8B-B14F-4D97-AF65-F5344CB8AC3E}">
        <p14:creationId xmlns:p14="http://schemas.microsoft.com/office/powerpoint/2010/main" val="7547354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82E"/>
      </a:dk2>
      <a:lt2>
        <a:srgbClr val="C2F5FC"/>
      </a:lt2>
      <a:accent1>
        <a:srgbClr val="4091F3"/>
      </a:accent1>
      <a:accent2>
        <a:srgbClr val="8BBCF1"/>
      </a:accent2>
      <a:accent3>
        <a:srgbClr val="CB6A6A"/>
      </a:accent3>
      <a:accent4>
        <a:srgbClr val="C567AF"/>
      </a:accent4>
      <a:accent5>
        <a:srgbClr val="A684F9"/>
      </a:accent5>
      <a:accent6>
        <a:srgbClr val="A9ACEE"/>
      </a:accent6>
      <a:hlink>
        <a:srgbClr val="6D9CC5"/>
      </a:hlink>
      <a:folHlink>
        <a:srgbClr val="6D82A0"/>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178B2DAB-5DDE-4060-A857-D2E1CDA9250F}"/>
    </a:ext>
  </a:extLst>
</a:theme>
</file>

<file path=docProps/app.xml><?xml version="1.0" encoding="utf-8"?>
<Properties xmlns="http://schemas.openxmlformats.org/officeDocument/2006/extended-properties" xmlns:vt="http://schemas.openxmlformats.org/officeDocument/2006/docPropsVTypes">
  <Template>Madison</Template>
  <TotalTime>46</TotalTime>
  <Words>1045</Words>
  <Application>Microsoft Office PowerPoint</Application>
  <PresentationFormat>Widescreen</PresentationFormat>
  <Paragraphs>49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MS Shell Dlg 2</vt:lpstr>
      <vt:lpstr>Times New Roman</vt:lpstr>
      <vt:lpstr>Wingdings</vt:lpstr>
      <vt:lpstr>Wingdings 3</vt:lpstr>
      <vt:lpstr>Madison</vt:lpstr>
      <vt:lpstr> R. Heru Kristanto HC Tugiyo Purbudi Wahyuni  </vt:lpstr>
      <vt:lpstr>INTRODUCTION.</vt:lpstr>
      <vt:lpstr>PowerPoint Presentation</vt:lpstr>
      <vt:lpstr>PowerPoint Presentation</vt:lpstr>
      <vt:lpstr>LITERATURE REVIEW</vt:lpstr>
      <vt:lpstr>PowerPoint Presentation</vt:lpstr>
      <vt:lpstr>PowerPoint Presentation</vt:lpstr>
      <vt:lpstr>RESEARCH METHODS</vt:lpstr>
      <vt:lpstr>PowerPoint Presentation</vt:lpstr>
      <vt:lpstr>Statistical Model</vt:lpstr>
      <vt:lpstr>Operational Definition of Variables and Measurement</vt:lpstr>
      <vt:lpstr>PowerPoint Presentation</vt:lpstr>
      <vt:lpstr>RESULTS AND DISCUSSION</vt:lpstr>
      <vt:lpstr>PowerPoint Presentation</vt:lpstr>
      <vt:lpstr>Path Analysis</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Tugiyo Purbudi Wahyuni R. Heru Kristanto HC </dc:title>
  <dc:creator>Dharma Surya Wibisono</dc:creator>
  <cp:lastModifiedBy>Dharma Surya Wibisono</cp:lastModifiedBy>
  <cp:revision>8</cp:revision>
  <dcterms:created xsi:type="dcterms:W3CDTF">2022-10-16T03:33:39Z</dcterms:created>
  <dcterms:modified xsi:type="dcterms:W3CDTF">2022-10-24T12:24:08Z</dcterms:modified>
</cp:coreProperties>
</file>