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1" r:id="rId2"/>
    <p:sldId id="263" r:id="rId3"/>
    <p:sldId id="259" r:id="rId4"/>
    <p:sldId id="261" r:id="rId5"/>
    <p:sldId id="282" r:id="rId6"/>
    <p:sldId id="283" r:id="rId7"/>
    <p:sldId id="288" r:id="rId8"/>
    <p:sldId id="289" r:id="rId9"/>
    <p:sldId id="262" r:id="rId10"/>
    <p:sldId id="264" r:id="rId11"/>
    <p:sldId id="284" r:id="rId12"/>
    <p:sldId id="285" r:id="rId13"/>
    <p:sldId id="286" r:id="rId14"/>
    <p:sldId id="290" r:id="rId15"/>
    <p:sldId id="291" r:id="rId16"/>
    <p:sldId id="292" r:id="rId17"/>
    <p:sldId id="294" r:id="rId18"/>
    <p:sldId id="272" r:id="rId19"/>
    <p:sldId id="295" r:id="rId20"/>
    <p:sldId id="275" r:id="rId21"/>
    <p:sldId id="277" r:id="rId22"/>
    <p:sldId id="276" r:id="rId23"/>
    <p:sldId id="278"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13B"/>
    <a:srgbClr val="7B9B79"/>
    <a:srgbClr val="C9E7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12" autoAdjust="0"/>
  </p:normalViewPr>
  <p:slideViewPr>
    <p:cSldViewPr>
      <p:cViewPr>
        <p:scale>
          <a:sx n="70" d="100"/>
          <a:sy n="70" d="100"/>
        </p:scale>
        <p:origin x="-2718" y="-12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010CDD-55B3-43F7-AA2E-5F08E64ABCB5}" type="datetimeFigureOut">
              <a:rPr lang="en-GB" smtClean="0"/>
              <a:pPr/>
              <a:t>17/05/2012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B8B67D-587B-4AD1-A4B8-35AEE9EEF45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AB8B67D-587B-4AD1-A4B8-35AEE9EEF458}" type="slidenum">
              <a:rPr lang="en-GB" smtClean="0"/>
              <a:pPr/>
              <a:t>18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AB8B67D-587B-4AD1-A4B8-35AEE9EEF458}" type="slidenum">
              <a:rPr lang="en-GB" smtClean="0"/>
              <a:pPr/>
              <a:t>19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9DB8EC-45B9-42A5-819C-B5A142EFCF40}" type="datetimeFigureOut">
              <a:rPr lang="en-GB" smtClean="0"/>
              <a:pPr/>
              <a:t>17/05/2012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30644C-105B-4D1D-80B2-4D9B338676A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DB8EC-45B9-42A5-819C-B5A142EFCF40}" type="datetimeFigureOut">
              <a:rPr lang="en-GB" smtClean="0"/>
              <a:pPr/>
              <a:t>17/05/2012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0644C-105B-4D1D-80B2-4D9B338676A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dx.doi.org/10.1098/rsta.2008.0237"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028804" y="1556792"/>
            <a:ext cx="6795450" cy="3447098"/>
          </a:xfrm>
          <a:prstGeom prst="rect">
            <a:avLst/>
          </a:prstGeom>
          <a:noFill/>
        </p:spPr>
        <p:txBody>
          <a:bodyPr wrap="none" rtlCol="0">
            <a:spAutoFit/>
          </a:bodyPr>
          <a:lstStyle/>
          <a:p>
            <a:pPr algn="ctr"/>
            <a:r>
              <a:rPr lang="en-GB" sz="3600" b="1" dirty="0" smtClean="0">
                <a:solidFill>
                  <a:schemeClr val="tx2">
                    <a:lumMod val="75000"/>
                  </a:schemeClr>
                </a:solidFill>
                <a:latin typeface="Arial" pitchFamily="34" charset="0"/>
                <a:cs typeface="Arial" pitchFamily="34" charset="0"/>
              </a:rPr>
              <a:t>Information Modelling</a:t>
            </a:r>
          </a:p>
          <a:p>
            <a:pPr algn="ctr"/>
            <a:endParaRPr lang="en-GB" sz="2800" b="1" dirty="0" smtClean="0">
              <a:solidFill>
                <a:schemeClr val="tx2">
                  <a:lumMod val="75000"/>
                </a:schemeClr>
              </a:solidFill>
              <a:latin typeface="Arial" pitchFamily="34" charset="0"/>
              <a:cs typeface="Arial" pitchFamily="34" charset="0"/>
            </a:endParaRPr>
          </a:p>
          <a:p>
            <a:pPr algn="ctr"/>
            <a:r>
              <a:rPr lang="en-GB" sz="2800" b="1" dirty="0" smtClean="0">
                <a:solidFill>
                  <a:schemeClr val="tx2">
                    <a:lumMod val="75000"/>
                  </a:schemeClr>
                </a:solidFill>
                <a:latin typeface="Arial" pitchFamily="34" charset="0"/>
                <a:cs typeface="Arial" pitchFamily="34" charset="0"/>
              </a:rPr>
              <a:t>MOLES</a:t>
            </a:r>
          </a:p>
          <a:p>
            <a:pPr algn="ctr"/>
            <a:r>
              <a:rPr lang="en-GB" sz="2000" b="1" dirty="0" smtClean="0">
                <a:solidFill>
                  <a:schemeClr val="tx2">
                    <a:lumMod val="75000"/>
                  </a:schemeClr>
                </a:solidFill>
                <a:latin typeface="Arial" pitchFamily="34" charset="0"/>
                <a:cs typeface="Arial" pitchFamily="34" charset="0"/>
              </a:rPr>
              <a:t>Metadata Objects for Linking Environmental Sciences</a:t>
            </a:r>
          </a:p>
          <a:p>
            <a:pPr algn="ctr"/>
            <a:endParaRPr lang="en-GB" sz="2800" b="1" dirty="0" smtClean="0">
              <a:solidFill>
                <a:schemeClr val="tx2">
                  <a:lumMod val="75000"/>
                </a:schemeClr>
              </a:solidFill>
              <a:latin typeface="Arial" pitchFamily="34" charset="0"/>
              <a:cs typeface="Arial" pitchFamily="34" charset="0"/>
            </a:endParaRPr>
          </a:p>
          <a:p>
            <a:endParaRPr lang="en-GB" sz="2800" b="1" dirty="0">
              <a:solidFill>
                <a:schemeClr val="tx2">
                  <a:lumMod val="75000"/>
                </a:schemeClr>
              </a:solidFill>
              <a:latin typeface="Arial Black" pitchFamily="34" charset="0"/>
            </a:endParaRPr>
          </a:p>
          <a:p>
            <a:pPr algn="ctr"/>
            <a:r>
              <a:rPr lang="en-GB" sz="1600" b="1" dirty="0">
                <a:solidFill>
                  <a:schemeClr val="tx2">
                    <a:lumMod val="75000"/>
                  </a:schemeClr>
                </a:solidFill>
                <a:latin typeface="Arial" pitchFamily="34" charset="0"/>
                <a:cs typeface="Arial" pitchFamily="34" charset="0"/>
              </a:rPr>
              <a:t>S. Ventouras </a:t>
            </a:r>
            <a:endParaRPr lang="en-GB" sz="1600" b="1" dirty="0" smtClean="0">
              <a:solidFill>
                <a:schemeClr val="tx2">
                  <a:lumMod val="75000"/>
                </a:schemeClr>
              </a:solidFill>
              <a:latin typeface="Arial" pitchFamily="34" charset="0"/>
              <a:cs typeface="Arial" pitchFamily="34" charset="0"/>
            </a:endParaRPr>
          </a:p>
          <a:p>
            <a:pPr algn="ctr"/>
            <a:r>
              <a:rPr lang="en-GB" sz="1600" dirty="0" smtClean="0">
                <a:solidFill>
                  <a:schemeClr val="tx2">
                    <a:lumMod val="75000"/>
                  </a:schemeClr>
                </a:solidFill>
                <a:latin typeface="Arial" pitchFamily="34" charset="0"/>
                <a:cs typeface="Arial" pitchFamily="34" charset="0"/>
              </a:rPr>
              <a:t>Rutherford Appleton Laboratory</a:t>
            </a:r>
            <a:endParaRPr lang="en-GB" sz="1600" dirty="0">
              <a:solidFill>
                <a:schemeClr val="tx2">
                  <a:lumMod val="75000"/>
                </a:schemeClr>
              </a:solidFill>
              <a:latin typeface="Arial" pitchFamily="34" charset="0"/>
              <a:cs typeface="Arial" pitchFamily="34" charset="0"/>
            </a:endParaRPr>
          </a:p>
          <a:p>
            <a:endParaRPr lang="en-GB" dirty="0"/>
          </a:p>
        </p:txBody>
      </p:sp>
      <p:pic>
        <p:nvPicPr>
          <p:cNvPr id="3074"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pic>
        <p:nvPicPr>
          <p:cNvPr id="12" name="Picture 3"/>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3347864" y="5085184"/>
            <a:ext cx="2376264" cy="550912"/>
          </a:xfrm>
          <a:prstGeom prst="rect">
            <a:avLst/>
          </a:prstGeom>
          <a:ln>
            <a:noFill/>
          </a:ln>
          <a:effectLst>
            <a:outerShdw blurRad="292100" dist="139700" dir="2700000" algn="tl" rotWithShape="0">
              <a:srgbClr val="333333">
                <a:alpha val="65000"/>
              </a:srgbClr>
            </a:outerShdw>
          </a:effectLst>
        </p:spPr>
      </p:pic>
      <p:pic>
        <p:nvPicPr>
          <p:cNvPr id="13" name="Picture 7"/>
          <p:cNvPicPr>
            <a:picLocks noChangeAspect="1" noChangeArrowheads="1"/>
          </p:cNvPicPr>
          <p:nvPr/>
        </p:nvPicPr>
        <p:blipFill>
          <a:blip r:embed="rId4" cstate="print"/>
          <a:srcRect/>
          <a:stretch>
            <a:fillRect/>
          </a:stretch>
        </p:blipFill>
        <p:spPr bwMode="auto">
          <a:xfrm>
            <a:off x="683568" y="5301208"/>
            <a:ext cx="1872208" cy="543092"/>
          </a:xfrm>
          <a:prstGeom prst="rect">
            <a:avLst/>
          </a:prstGeom>
          <a:noFill/>
          <a:ln w="9525">
            <a:noFill/>
            <a:miter lim="800000"/>
            <a:headEnd/>
            <a:tailEnd/>
          </a:ln>
        </p:spPr>
      </p:pic>
      <p:pic>
        <p:nvPicPr>
          <p:cNvPr id="16" name="Picture 6"/>
          <p:cNvPicPr>
            <a:picLocks noChangeAspect="1" noChangeArrowheads="1"/>
          </p:cNvPicPr>
          <p:nvPr/>
        </p:nvPicPr>
        <p:blipFill>
          <a:blip r:embed="rId5" cstate="print"/>
          <a:srcRect/>
          <a:stretch>
            <a:fillRect/>
          </a:stretch>
        </p:blipFill>
        <p:spPr bwMode="auto">
          <a:xfrm>
            <a:off x="6444208" y="5373216"/>
            <a:ext cx="2160240" cy="5549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MOLES – V3.4 Structure </a:t>
            </a:r>
          </a:p>
        </p:txBody>
      </p:sp>
      <p:sp>
        <p:nvSpPr>
          <p:cNvPr id="10" name="TextBox 9"/>
          <p:cNvSpPr txBox="1"/>
          <p:nvPr/>
        </p:nvSpPr>
        <p:spPr>
          <a:xfrm>
            <a:off x="323528" y="1556792"/>
            <a:ext cx="7560840" cy="4770537"/>
          </a:xfrm>
          <a:prstGeom prst="rect">
            <a:avLst/>
          </a:prstGeom>
          <a:noFill/>
        </p:spPr>
        <p:txBody>
          <a:bodyPr wrap="square" rtlCol="0">
            <a:spAutoFit/>
          </a:bodyPr>
          <a:lstStyle/>
          <a:p>
            <a:endParaRPr lang="en-GB" sz="1600" b="1" dirty="0" smtClean="0">
              <a:solidFill>
                <a:schemeClr val="tx2">
                  <a:lumMod val="75000"/>
                </a:schemeClr>
              </a:solidFill>
              <a:latin typeface="Arial" pitchFamily="34" charset="0"/>
              <a:cs typeface="Arial" pitchFamily="34" charset="0"/>
            </a:endParaRPr>
          </a:p>
          <a:p>
            <a:pPr>
              <a:buFont typeface="Wingdings" pitchFamily="2" charset="2"/>
              <a:buChar char="q"/>
            </a:pPr>
            <a:r>
              <a:rPr lang="en-GB" sz="1600" b="1" dirty="0" smtClean="0">
                <a:solidFill>
                  <a:schemeClr val="tx2">
                    <a:lumMod val="75000"/>
                  </a:schemeClr>
                </a:solidFill>
                <a:latin typeface="Arial" pitchFamily="34" charset="0"/>
                <a:cs typeface="Arial" pitchFamily="34" charset="0"/>
              </a:rPr>
              <a:t>Observation</a:t>
            </a:r>
          </a:p>
          <a:p>
            <a:pPr lvl="1"/>
            <a:endParaRPr lang="en-GB" sz="1600" dirty="0" smtClean="0">
              <a:solidFill>
                <a:schemeClr val="tx2">
                  <a:lumMod val="75000"/>
                </a:schemeClr>
              </a:solidFill>
              <a:latin typeface="Arial" pitchFamily="34" charset="0"/>
              <a:cs typeface="Arial" pitchFamily="34" charset="0"/>
            </a:endParaRPr>
          </a:p>
          <a:p>
            <a:pPr lvl="1">
              <a:buFont typeface="Wingdings" pitchFamily="2" charset="2"/>
              <a:buChar char="§"/>
            </a:pPr>
            <a:r>
              <a:rPr lang="en-GB" sz="1600" dirty="0" smtClean="0">
                <a:solidFill>
                  <a:schemeClr val="tx2">
                    <a:lumMod val="75000"/>
                  </a:schemeClr>
                </a:solidFill>
                <a:latin typeface="Arial" pitchFamily="34" charset="0"/>
                <a:cs typeface="Arial" pitchFamily="34" charset="0"/>
              </a:rPr>
              <a:t>Feature Of Interest (Subject of the Observation)</a:t>
            </a:r>
          </a:p>
          <a:p>
            <a:pPr lvl="1">
              <a:tabLst>
                <a:tab pos="1436688" algn="l"/>
              </a:tabLst>
            </a:pPr>
            <a:r>
              <a:rPr lang="en-GB" sz="1600" dirty="0" smtClean="0">
                <a:solidFill>
                  <a:schemeClr val="tx2">
                    <a:lumMod val="75000"/>
                  </a:schemeClr>
                </a:solidFill>
                <a:latin typeface="Arial" pitchFamily="34" charset="0"/>
                <a:cs typeface="Arial" pitchFamily="34" charset="0"/>
              </a:rPr>
              <a:t>	-Specimen</a:t>
            </a:r>
          </a:p>
          <a:p>
            <a:pPr lvl="1">
              <a:buFont typeface="Wingdings" pitchFamily="2" charset="2"/>
              <a:buChar char="§"/>
            </a:pPr>
            <a:r>
              <a:rPr lang="en-GB" sz="1600" dirty="0" smtClean="0">
                <a:solidFill>
                  <a:schemeClr val="tx2">
                    <a:lumMod val="75000"/>
                  </a:schemeClr>
                </a:solidFill>
                <a:latin typeface="Arial" pitchFamily="34" charset="0"/>
                <a:cs typeface="Arial" pitchFamily="34" charset="0"/>
              </a:rPr>
              <a:t>Observed Property</a:t>
            </a:r>
          </a:p>
          <a:p>
            <a:pPr lvl="1">
              <a:buFont typeface="Wingdings" pitchFamily="2" charset="2"/>
              <a:buChar char="§"/>
            </a:pPr>
            <a:r>
              <a:rPr lang="en-GB" sz="1600" dirty="0" smtClean="0">
                <a:solidFill>
                  <a:schemeClr val="tx2">
                    <a:lumMod val="75000"/>
                  </a:schemeClr>
                </a:solidFill>
                <a:latin typeface="Arial" pitchFamily="34" charset="0"/>
                <a:cs typeface="Arial" pitchFamily="34" charset="0"/>
              </a:rPr>
              <a:t>Result</a:t>
            </a:r>
          </a:p>
          <a:p>
            <a:pPr lvl="1">
              <a:buFont typeface="Wingdings" pitchFamily="2" charset="2"/>
              <a:buChar char="§"/>
            </a:pPr>
            <a:r>
              <a:rPr lang="en-GB" sz="1600" dirty="0" smtClean="0">
                <a:solidFill>
                  <a:schemeClr val="tx2">
                    <a:lumMod val="75000"/>
                  </a:schemeClr>
                </a:solidFill>
                <a:latin typeface="Arial" pitchFamily="34" charset="0"/>
                <a:cs typeface="Arial" pitchFamily="34" charset="0"/>
              </a:rPr>
              <a:t>Process</a:t>
            </a:r>
          </a:p>
          <a:p>
            <a:pPr lvl="2">
              <a:buFont typeface="Wingdings" pitchFamily="2" charset="2"/>
              <a:buChar char="Ø"/>
            </a:pPr>
            <a:r>
              <a:rPr lang="en-GB" sz="1600" dirty="0" smtClean="0">
                <a:solidFill>
                  <a:schemeClr val="tx2">
                    <a:lumMod val="75000"/>
                  </a:schemeClr>
                </a:solidFill>
                <a:latin typeface="Arial" pitchFamily="34" charset="0"/>
                <a:cs typeface="Arial" pitchFamily="34" charset="0"/>
              </a:rPr>
              <a:t>Observation Process</a:t>
            </a:r>
          </a:p>
          <a:p>
            <a:pPr marL="1714500" lvl="3" indent="-342900"/>
            <a:r>
              <a:rPr lang="en-GB" sz="1600" dirty="0" smtClean="0">
                <a:solidFill>
                  <a:schemeClr val="tx2">
                    <a:lumMod val="75000"/>
                  </a:schemeClr>
                </a:solidFill>
                <a:latin typeface="Arial" pitchFamily="34" charset="0"/>
                <a:cs typeface="Arial" pitchFamily="34" charset="0"/>
              </a:rPr>
              <a:t>-Acquisition</a:t>
            </a:r>
          </a:p>
          <a:p>
            <a:pPr marL="1771650" lvl="3" indent="-400050"/>
            <a:r>
              <a:rPr lang="en-GB" sz="1600" dirty="0" smtClean="0">
                <a:solidFill>
                  <a:schemeClr val="tx2">
                    <a:lumMod val="75000"/>
                  </a:schemeClr>
                </a:solidFill>
                <a:latin typeface="Arial" pitchFamily="34" charset="0"/>
                <a:cs typeface="Arial" pitchFamily="34" charset="0"/>
              </a:rPr>
              <a:t>-Computation</a:t>
            </a:r>
          </a:p>
          <a:p>
            <a:pPr lvl="2">
              <a:buFont typeface="Wingdings" pitchFamily="2" charset="2"/>
              <a:buChar char="Ø"/>
            </a:pPr>
            <a:r>
              <a:rPr lang="en-GB" sz="1600" dirty="0" smtClean="0">
                <a:solidFill>
                  <a:schemeClr val="tx2">
                    <a:lumMod val="75000"/>
                  </a:schemeClr>
                </a:solidFill>
                <a:latin typeface="Arial" pitchFamily="34" charset="0"/>
                <a:cs typeface="Arial" pitchFamily="34" charset="0"/>
              </a:rPr>
              <a:t>Specimen Process</a:t>
            </a:r>
          </a:p>
          <a:p>
            <a:pPr marL="1714500" lvl="3" indent="-342900"/>
            <a:r>
              <a:rPr lang="en-GB" sz="1600" dirty="0" smtClean="0">
                <a:solidFill>
                  <a:schemeClr val="tx2">
                    <a:lumMod val="75000"/>
                  </a:schemeClr>
                </a:solidFill>
                <a:latin typeface="Arial" pitchFamily="34" charset="0"/>
                <a:cs typeface="Arial" pitchFamily="34" charset="0"/>
              </a:rPr>
              <a:t>-Specimen Acquisition</a:t>
            </a:r>
          </a:p>
          <a:p>
            <a:pPr marL="1714500" lvl="3" indent="-342900"/>
            <a:endParaRPr lang="en-GB" sz="1600" dirty="0" smtClean="0">
              <a:solidFill>
                <a:schemeClr val="tx2">
                  <a:lumMod val="75000"/>
                </a:schemeClr>
              </a:solidFill>
              <a:latin typeface="Arial" pitchFamily="34" charset="0"/>
              <a:cs typeface="Arial" pitchFamily="34" charset="0"/>
            </a:endParaRPr>
          </a:p>
          <a:p>
            <a:pPr>
              <a:buFont typeface="Wingdings" pitchFamily="2" charset="2"/>
              <a:buChar char="q"/>
            </a:pPr>
            <a:r>
              <a:rPr lang="en-GB" sz="1600" b="1" dirty="0" smtClean="0">
                <a:solidFill>
                  <a:schemeClr val="tx2">
                    <a:lumMod val="75000"/>
                  </a:schemeClr>
                </a:solidFill>
                <a:latin typeface="Arial" pitchFamily="34" charset="0"/>
                <a:cs typeface="Arial" pitchFamily="34" charset="0"/>
              </a:rPr>
              <a:t>Project</a:t>
            </a:r>
          </a:p>
          <a:p>
            <a:endParaRPr lang="en-GB" sz="1600" dirty="0" smtClean="0">
              <a:solidFill>
                <a:schemeClr val="tx2">
                  <a:lumMod val="75000"/>
                </a:schemeClr>
              </a:solidFill>
              <a:latin typeface="Arial" pitchFamily="34" charset="0"/>
              <a:cs typeface="Arial" pitchFamily="34" charset="0"/>
            </a:endParaRPr>
          </a:p>
          <a:p>
            <a:pPr>
              <a:buFont typeface="Wingdings" pitchFamily="2" charset="2"/>
              <a:buChar char="q"/>
            </a:pPr>
            <a:r>
              <a:rPr lang="en-GB" sz="1600" b="1" dirty="0" smtClean="0">
                <a:solidFill>
                  <a:schemeClr val="tx2">
                    <a:lumMod val="75000"/>
                  </a:schemeClr>
                </a:solidFill>
                <a:latin typeface="Arial" pitchFamily="34" charset="0"/>
                <a:cs typeface="Arial" pitchFamily="34" charset="0"/>
              </a:rPr>
              <a:t>Observation Collection</a:t>
            </a:r>
          </a:p>
          <a:p>
            <a:pPr>
              <a:buFont typeface="Wingdings" pitchFamily="2" charset="2"/>
              <a:buChar char="q"/>
            </a:pPr>
            <a:endParaRPr lang="en-GB" sz="1600" b="1" dirty="0" smtClean="0">
              <a:solidFill>
                <a:schemeClr val="tx2">
                  <a:lumMod val="75000"/>
                </a:schemeClr>
              </a:solidFill>
              <a:latin typeface="Arial" pitchFamily="34" charset="0"/>
              <a:cs typeface="Arial" pitchFamily="34" charset="0"/>
            </a:endParaRPr>
          </a:p>
          <a:p>
            <a:pPr>
              <a:buFont typeface="Wingdings" pitchFamily="2" charset="2"/>
              <a:buChar char="q"/>
            </a:pPr>
            <a:endParaRPr lang="en-GB" sz="1600" b="1" dirty="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7" name="Rectangle 6"/>
          <p:cNvSpPr/>
          <p:nvPr/>
        </p:nvSpPr>
        <p:spPr>
          <a:xfrm>
            <a:off x="2627784" y="188640"/>
            <a:ext cx="4711546" cy="369332"/>
          </a:xfrm>
          <a:prstGeom prst="rect">
            <a:avLst/>
          </a:prstGeom>
        </p:spPr>
        <p:txBody>
          <a:bodyPr wrap="none">
            <a:spAutoFit/>
          </a:bodyPr>
          <a:lstStyle/>
          <a:p>
            <a:r>
              <a:rPr lang="en-GB" b="1" dirty="0" smtClean="0">
                <a:solidFill>
                  <a:schemeClr val="tx2">
                    <a:lumMod val="75000"/>
                  </a:schemeClr>
                </a:solidFill>
                <a:latin typeface="Arial" pitchFamily="34" charset="0"/>
                <a:cs typeface="Arial" pitchFamily="34" charset="0"/>
              </a:rPr>
              <a:t>Leaf packages of the MOLES3.4 schema</a:t>
            </a:r>
            <a:endParaRPr lang="en-GB" b="1" dirty="0">
              <a:solidFill>
                <a:schemeClr val="tx2">
                  <a:lumMod val="75000"/>
                </a:schemeClr>
              </a:solidFill>
              <a:latin typeface="Arial" pitchFamily="34" charset="0"/>
              <a:cs typeface="Arial" pitchFamily="34" charset="0"/>
            </a:endParaRPr>
          </a:p>
        </p:txBody>
      </p:sp>
      <p:pic>
        <p:nvPicPr>
          <p:cNvPr id="2051" name="Picture 3"/>
          <p:cNvPicPr>
            <a:picLocks noChangeAspect="1" noChangeArrowheads="1"/>
          </p:cNvPicPr>
          <p:nvPr/>
        </p:nvPicPr>
        <p:blipFill>
          <a:blip r:embed="rId3" cstate="print"/>
          <a:srcRect l="1755" t="3783" r="2456" b="3362"/>
          <a:stretch>
            <a:fillRect/>
          </a:stretch>
        </p:blipFill>
        <p:spPr bwMode="auto">
          <a:xfrm>
            <a:off x="755576" y="461967"/>
            <a:ext cx="7890557" cy="63960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539552" y="116632"/>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 Observation </a:t>
            </a:r>
          </a:p>
        </p:txBody>
      </p:sp>
      <p:pic>
        <p:nvPicPr>
          <p:cNvPr id="2050" name="Picture 2"/>
          <p:cNvPicPr>
            <a:picLocks noChangeAspect="1" noChangeArrowheads="1"/>
          </p:cNvPicPr>
          <p:nvPr/>
        </p:nvPicPr>
        <p:blipFill>
          <a:blip r:embed="rId3" cstate="print"/>
          <a:srcRect l="1124" t="2294" r="1124" b="2752"/>
          <a:stretch>
            <a:fillRect/>
          </a:stretch>
        </p:blipFill>
        <p:spPr bwMode="auto">
          <a:xfrm>
            <a:off x="0" y="692696"/>
            <a:ext cx="8904831" cy="58835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611560" y="116632"/>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 Result </a:t>
            </a:r>
          </a:p>
        </p:txBody>
      </p:sp>
      <p:pic>
        <p:nvPicPr>
          <p:cNvPr id="3074" name="Picture 2"/>
          <p:cNvPicPr>
            <a:picLocks noChangeAspect="1" noChangeArrowheads="1"/>
          </p:cNvPicPr>
          <p:nvPr/>
        </p:nvPicPr>
        <p:blipFill>
          <a:blip r:embed="rId3" cstate="print"/>
          <a:srcRect l="2479" t="3995" r="2479" b="3329"/>
          <a:stretch>
            <a:fillRect/>
          </a:stretch>
        </p:blipFill>
        <p:spPr bwMode="auto">
          <a:xfrm>
            <a:off x="1835696" y="692696"/>
            <a:ext cx="5873837" cy="59251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611560" y="116632"/>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 Feature Of Interest </a:t>
            </a:r>
          </a:p>
        </p:txBody>
      </p:sp>
      <p:pic>
        <p:nvPicPr>
          <p:cNvPr id="3075" name="Picture 3"/>
          <p:cNvPicPr>
            <a:picLocks noChangeAspect="1" noChangeArrowheads="1"/>
          </p:cNvPicPr>
          <p:nvPr/>
        </p:nvPicPr>
        <p:blipFill>
          <a:blip r:embed="rId3" cstate="print"/>
          <a:srcRect l="2087" t="5998" r="1739" b="4798"/>
          <a:stretch>
            <a:fillRect/>
          </a:stretch>
        </p:blipFill>
        <p:spPr bwMode="auto">
          <a:xfrm>
            <a:off x="861718" y="1126889"/>
            <a:ext cx="7447578" cy="4010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611560" y="116632"/>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 Feature Of Interest: Specimen </a:t>
            </a:r>
          </a:p>
        </p:txBody>
      </p:sp>
      <p:pic>
        <p:nvPicPr>
          <p:cNvPr id="4098" name="Picture 2"/>
          <p:cNvPicPr>
            <a:picLocks noChangeAspect="1" noChangeArrowheads="1"/>
          </p:cNvPicPr>
          <p:nvPr/>
        </p:nvPicPr>
        <p:blipFill>
          <a:blip r:embed="rId3" cstate="print"/>
          <a:srcRect l="1994" t="5224" r="1994" b="4180"/>
          <a:stretch>
            <a:fillRect/>
          </a:stretch>
        </p:blipFill>
        <p:spPr bwMode="auto">
          <a:xfrm>
            <a:off x="395536" y="836712"/>
            <a:ext cx="8339366" cy="50116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611560" y="116632"/>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 Observed Property </a:t>
            </a:r>
          </a:p>
        </p:txBody>
      </p:sp>
      <p:pic>
        <p:nvPicPr>
          <p:cNvPr id="5122" name="Picture 2"/>
          <p:cNvPicPr>
            <a:picLocks noChangeAspect="1" noChangeArrowheads="1"/>
          </p:cNvPicPr>
          <p:nvPr/>
        </p:nvPicPr>
        <p:blipFill>
          <a:blip r:embed="rId3" cstate="print"/>
          <a:srcRect l="2455" t="5978" r="2865" b="3261"/>
          <a:stretch>
            <a:fillRect/>
          </a:stretch>
        </p:blipFill>
        <p:spPr bwMode="auto">
          <a:xfrm>
            <a:off x="755576" y="764704"/>
            <a:ext cx="7432918" cy="537224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2339752" y="116632"/>
            <a:ext cx="4608512" cy="523220"/>
          </a:xfrm>
          <a:prstGeom prst="rect">
            <a:avLst/>
          </a:prstGeom>
          <a:noFill/>
        </p:spPr>
        <p:txBody>
          <a:bodyPr wrap="square" rtlCol="0">
            <a:spAutoFit/>
          </a:bodyPr>
          <a:lstStyle/>
          <a:p>
            <a:pPr algn="ctr"/>
            <a:r>
              <a:rPr lang="en-GB" sz="2800" b="1" dirty="0" smtClean="0">
                <a:solidFill>
                  <a:schemeClr val="bg1">
                    <a:lumMod val="50000"/>
                  </a:schemeClr>
                </a:solidFill>
                <a:latin typeface="Arial" pitchFamily="34" charset="0"/>
                <a:cs typeface="Arial" pitchFamily="34" charset="0"/>
              </a:rPr>
              <a:t> </a:t>
            </a:r>
            <a:r>
              <a:rPr lang="en-GB" sz="2800" b="1" dirty="0" smtClean="0">
                <a:solidFill>
                  <a:schemeClr val="tx2">
                    <a:lumMod val="75000"/>
                  </a:schemeClr>
                </a:solidFill>
                <a:latin typeface="Arial" pitchFamily="34" charset="0"/>
                <a:cs typeface="Arial" pitchFamily="34" charset="0"/>
              </a:rPr>
              <a:t>Observation</a:t>
            </a:r>
            <a:r>
              <a:rPr lang="en-GB" sz="2800" b="1" dirty="0" smtClean="0">
                <a:solidFill>
                  <a:schemeClr val="bg1">
                    <a:lumMod val="50000"/>
                  </a:schemeClr>
                </a:solidFill>
                <a:latin typeface="Arial" pitchFamily="34" charset="0"/>
                <a:cs typeface="Arial" pitchFamily="34" charset="0"/>
              </a:rPr>
              <a:t> </a:t>
            </a:r>
            <a:r>
              <a:rPr lang="en-GB" sz="2800" b="1" dirty="0" smtClean="0">
                <a:solidFill>
                  <a:schemeClr val="tx2">
                    <a:lumMod val="75000"/>
                  </a:schemeClr>
                </a:solidFill>
                <a:latin typeface="Arial" pitchFamily="34" charset="0"/>
                <a:cs typeface="Arial" pitchFamily="34" charset="0"/>
              </a:rPr>
              <a:t>Process </a:t>
            </a:r>
          </a:p>
        </p:txBody>
      </p:sp>
      <p:grpSp>
        <p:nvGrpSpPr>
          <p:cNvPr id="2" name="Group 4"/>
          <p:cNvGrpSpPr>
            <a:grpSpLocks noChangeAspect="1"/>
          </p:cNvGrpSpPr>
          <p:nvPr/>
        </p:nvGrpSpPr>
        <p:grpSpPr bwMode="auto">
          <a:xfrm>
            <a:off x="4427984" y="620688"/>
            <a:ext cx="3600211" cy="1725779"/>
            <a:chOff x="2136" y="6280"/>
            <a:chExt cx="7060" cy="3520"/>
          </a:xfrm>
        </p:grpSpPr>
        <p:sp>
          <p:nvSpPr>
            <p:cNvPr id="11" name="AutoShape 5"/>
            <p:cNvSpPr>
              <a:spLocks noChangeAspect="1" noChangeArrowheads="1"/>
            </p:cNvSpPr>
            <p:nvPr/>
          </p:nvSpPr>
          <p:spPr bwMode="auto">
            <a:xfrm>
              <a:off x="2277" y="6280"/>
              <a:ext cx="6497" cy="3520"/>
            </a:xfrm>
            <a:prstGeom prst="rect">
              <a:avLst/>
            </a:prstGeom>
            <a:noFill/>
            <a:ln w="9525">
              <a:noFill/>
              <a:miter lim="800000"/>
              <a:headEnd/>
              <a:tailEnd/>
            </a:ln>
          </p:spPr>
          <p:txBody>
            <a:bodyPr/>
            <a:lstStyle/>
            <a:p>
              <a:endParaRPr lang="en-GB"/>
            </a:p>
          </p:txBody>
        </p:sp>
        <p:sp>
          <p:nvSpPr>
            <p:cNvPr id="12" name="Line 6"/>
            <p:cNvSpPr>
              <a:spLocks noChangeShapeType="1"/>
            </p:cNvSpPr>
            <p:nvPr/>
          </p:nvSpPr>
          <p:spPr bwMode="auto">
            <a:xfrm flipV="1">
              <a:off x="4073" y="6280"/>
              <a:ext cx="0" cy="2720"/>
            </a:xfrm>
            <a:prstGeom prst="line">
              <a:avLst/>
            </a:prstGeom>
            <a:noFill/>
            <a:ln w="9525">
              <a:solidFill>
                <a:srgbClr val="000000"/>
              </a:solidFill>
              <a:round/>
              <a:headEnd/>
              <a:tailEnd type="triangle" w="med" len="med"/>
            </a:ln>
          </p:spPr>
          <p:txBody>
            <a:bodyPr/>
            <a:lstStyle/>
            <a:p>
              <a:endParaRPr lang="en-GB"/>
            </a:p>
          </p:txBody>
        </p:sp>
        <p:sp>
          <p:nvSpPr>
            <p:cNvPr id="13" name="Line 7"/>
            <p:cNvSpPr>
              <a:spLocks noChangeShapeType="1"/>
            </p:cNvSpPr>
            <p:nvPr/>
          </p:nvSpPr>
          <p:spPr bwMode="auto">
            <a:xfrm>
              <a:off x="4073" y="9000"/>
              <a:ext cx="3142" cy="1"/>
            </a:xfrm>
            <a:prstGeom prst="line">
              <a:avLst/>
            </a:prstGeom>
            <a:noFill/>
            <a:ln w="9525">
              <a:solidFill>
                <a:srgbClr val="000000"/>
              </a:solidFill>
              <a:round/>
              <a:headEnd/>
              <a:tailEnd type="triangle" w="med" len="med"/>
            </a:ln>
          </p:spPr>
          <p:txBody>
            <a:bodyPr/>
            <a:lstStyle/>
            <a:p>
              <a:endParaRPr lang="en-GB"/>
            </a:p>
          </p:txBody>
        </p:sp>
        <p:sp>
          <p:nvSpPr>
            <p:cNvPr id="14" name="Line 8"/>
            <p:cNvSpPr>
              <a:spLocks noChangeShapeType="1"/>
            </p:cNvSpPr>
            <p:nvPr/>
          </p:nvSpPr>
          <p:spPr bwMode="auto">
            <a:xfrm>
              <a:off x="4073" y="9000"/>
              <a:ext cx="299" cy="0"/>
            </a:xfrm>
            <a:prstGeom prst="line">
              <a:avLst/>
            </a:prstGeom>
            <a:noFill/>
            <a:ln w="9525">
              <a:solidFill>
                <a:srgbClr val="000000"/>
              </a:solidFill>
              <a:round/>
              <a:headEnd/>
              <a:tailEnd type="triangle" w="med" len="med"/>
            </a:ln>
          </p:spPr>
          <p:txBody>
            <a:bodyPr/>
            <a:lstStyle/>
            <a:p>
              <a:endParaRPr lang="en-GB"/>
            </a:p>
          </p:txBody>
        </p:sp>
        <p:sp>
          <p:nvSpPr>
            <p:cNvPr id="15" name="Line 9"/>
            <p:cNvSpPr>
              <a:spLocks noChangeShapeType="1"/>
            </p:cNvSpPr>
            <p:nvPr/>
          </p:nvSpPr>
          <p:spPr bwMode="auto">
            <a:xfrm flipH="1" flipV="1">
              <a:off x="4073" y="8680"/>
              <a:ext cx="1" cy="320"/>
            </a:xfrm>
            <a:prstGeom prst="line">
              <a:avLst/>
            </a:prstGeom>
            <a:noFill/>
            <a:ln w="9525">
              <a:solidFill>
                <a:srgbClr val="000000"/>
              </a:solidFill>
              <a:round/>
              <a:headEnd/>
              <a:tailEnd type="triangle" w="med" len="med"/>
            </a:ln>
          </p:spPr>
          <p:txBody>
            <a:bodyPr/>
            <a:lstStyle/>
            <a:p>
              <a:endParaRPr lang="en-GB"/>
            </a:p>
          </p:txBody>
        </p:sp>
        <p:sp>
          <p:nvSpPr>
            <p:cNvPr id="16" name="Text Box 10"/>
            <p:cNvSpPr txBox="1">
              <a:spLocks noChangeArrowheads="1"/>
            </p:cNvSpPr>
            <p:nvPr/>
          </p:nvSpPr>
          <p:spPr bwMode="auto">
            <a:xfrm>
              <a:off x="6766" y="9160"/>
              <a:ext cx="2007" cy="480"/>
            </a:xfrm>
            <a:prstGeom prst="rect">
              <a:avLst/>
            </a:prstGeom>
            <a:solidFill>
              <a:srgbClr val="FFFFFF"/>
            </a:solidFill>
            <a:ln w="9525">
              <a:noFill/>
              <a:miter lim="800000"/>
              <a:headEnd/>
              <a:tailEnd/>
            </a:ln>
          </p:spPr>
          <p:txBody>
            <a:bodyPr/>
            <a:lstStyle/>
            <a:p>
              <a:pPr defTabSz="4173538"/>
              <a:r>
                <a:rPr lang="en-GB" sz="1200" dirty="0"/>
                <a:t>Acquisition</a:t>
              </a:r>
              <a:endParaRPr lang="en-GB" sz="8200" dirty="0"/>
            </a:p>
          </p:txBody>
        </p:sp>
        <p:sp>
          <p:nvSpPr>
            <p:cNvPr id="17" name="Text Box 11"/>
            <p:cNvSpPr txBox="1">
              <a:spLocks noChangeArrowheads="1"/>
            </p:cNvSpPr>
            <p:nvPr/>
          </p:nvSpPr>
          <p:spPr bwMode="auto">
            <a:xfrm>
              <a:off x="2136" y="6440"/>
              <a:ext cx="2259" cy="480"/>
            </a:xfrm>
            <a:prstGeom prst="rect">
              <a:avLst/>
            </a:prstGeom>
            <a:solidFill>
              <a:srgbClr val="FFFFFF">
                <a:alpha val="0"/>
              </a:srgbClr>
            </a:solidFill>
            <a:ln w="9525">
              <a:noFill/>
              <a:miter lim="800000"/>
              <a:headEnd/>
              <a:tailEnd/>
            </a:ln>
          </p:spPr>
          <p:txBody>
            <a:bodyPr/>
            <a:lstStyle/>
            <a:p>
              <a:pPr defTabSz="4173538"/>
              <a:r>
                <a:rPr lang="en-GB" sz="1200" dirty="0"/>
                <a:t>Computation</a:t>
              </a:r>
              <a:endParaRPr lang="en-GB" sz="8200" dirty="0"/>
            </a:p>
          </p:txBody>
        </p:sp>
        <p:sp>
          <p:nvSpPr>
            <p:cNvPr id="18" name="Line 12"/>
            <p:cNvSpPr>
              <a:spLocks noChangeShapeType="1"/>
            </p:cNvSpPr>
            <p:nvPr/>
          </p:nvSpPr>
          <p:spPr bwMode="auto">
            <a:xfrm flipV="1">
              <a:off x="4821" y="7560"/>
              <a:ext cx="1047" cy="960"/>
            </a:xfrm>
            <a:prstGeom prst="line">
              <a:avLst/>
            </a:prstGeom>
            <a:noFill/>
            <a:ln w="9525">
              <a:solidFill>
                <a:srgbClr val="000000"/>
              </a:solidFill>
              <a:round/>
              <a:headEnd/>
              <a:tailEnd/>
            </a:ln>
          </p:spPr>
          <p:txBody>
            <a:bodyPr/>
            <a:lstStyle/>
            <a:p>
              <a:endParaRPr lang="en-GB"/>
            </a:p>
          </p:txBody>
        </p:sp>
        <p:sp>
          <p:nvSpPr>
            <p:cNvPr id="19" name="Line 13"/>
            <p:cNvSpPr>
              <a:spLocks noChangeShapeType="1"/>
            </p:cNvSpPr>
            <p:nvPr/>
          </p:nvSpPr>
          <p:spPr bwMode="auto">
            <a:xfrm>
              <a:off x="5868" y="7560"/>
              <a:ext cx="599" cy="960"/>
            </a:xfrm>
            <a:prstGeom prst="line">
              <a:avLst/>
            </a:prstGeom>
            <a:noFill/>
            <a:ln w="9525">
              <a:solidFill>
                <a:srgbClr val="000000"/>
              </a:solidFill>
              <a:round/>
              <a:headEnd/>
              <a:tailEnd/>
            </a:ln>
          </p:spPr>
          <p:txBody>
            <a:bodyPr/>
            <a:lstStyle/>
            <a:p>
              <a:endParaRPr lang="en-GB"/>
            </a:p>
          </p:txBody>
        </p:sp>
        <p:sp>
          <p:nvSpPr>
            <p:cNvPr id="20" name="Freeform 14"/>
            <p:cNvSpPr>
              <a:spLocks/>
            </p:cNvSpPr>
            <p:nvPr/>
          </p:nvSpPr>
          <p:spPr bwMode="auto">
            <a:xfrm>
              <a:off x="4821" y="6867"/>
              <a:ext cx="1121" cy="1733"/>
            </a:xfrm>
            <a:custGeom>
              <a:avLst/>
              <a:gdLst/>
              <a:ahLst/>
              <a:cxnLst>
                <a:cxn ang="0">
                  <a:pos x="0" y="1860"/>
                </a:cxn>
                <a:cxn ang="0">
                  <a:pos x="1197" y="1680"/>
                </a:cxn>
                <a:cxn ang="0">
                  <a:pos x="513" y="240"/>
                </a:cxn>
                <a:cxn ang="0">
                  <a:pos x="1197" y="240"/>
                </a:cxn>
              </a:cxnLst>
              <a:rect l="0" t="0" r="r" b="b"/>
              <a:pathLst>
                <a:path w="1282" h="1950">
                  <a:moveTo>
                    <a:pt x="0" y="1860"/>
                  </a:moveTo>
                  <a:cubicBezTo>
                    <a:pt x="556" y="1905"/>
                    <a:pt x="1112" y="1950"/>
                    <a:pt x="1197" y="1680"/>
                  </a:cubicBezTo>
                  <a:cubicBezTo>
                    <a:pt x="1282" y="1410"/>
                    <a:pt x="513" y="480"/>
                    <a:pt x="513" y="240"/>
                  </a:cubicBezTo>
                  <a:cubicBezTo>
                    <a:pt x="513" y="0"/>
                    <a:pt x="1083" y="240"/>
                    <a:pt x="1197" y="240"/>
                  </a:cubicBezTo>
                </a:path>
              </a:pathLst>
            </a:custGeom>
            <a:noFill/>
            <a:ln w="9525">
              <a:solidFill>
                <a:srgbClr val="000000"/>
              </a:solidFill>
              <a:round/>
              <a:headEnd/>
              <a:tailEnd/>
            </a:ln>
          </p:spPr>
          <p:txBody>
            <a:bodyPr/>
            <a:lstStyle/>
            <a:p>
              <a:endParaRPr lang="en-GB"/>
            </a:p>
          </p:txBody>
        </p:sp>
        <p:sp>
          <p:nvSpPr>
            <p:cNvPr id="21" name="Line 15"/>
            <p:cNvSpPr>
              <a:spLocks noChangeShapeType="1"/>
            </p:cNvSpPr>
            <p:nvPr/>
          </p:nvSpPr>
          <p:spPr bwMode="auto">
            <a:xfrm flipH="1">
              <a:off x="5120" y="7080"/>
              <a:ext cx="748" cy="480"/>
            </a:xfrm>
            <a:prstGeom prst="line">
              <a:avLst/>
            </a:prstGeom>
            <a:noFill/>
            <a:ln w="9525">
              <a:solidFill>
                <a:srgbClr val="000000"/>
              </a:solidFill>
              <a:round/>
              <a:headEnd/>
              <a:tailEnd/>
            </a:ln>
          </p:spPr>
          <p:txBody>
            <a:bodyPr/>
            <a:lstStyle/>
            <a:p>
              <a:endParaRPr lang="en-GB"/>
            </a:p>
          </p:txBody>
        </p:sp>
        <p:sp>
          <p:nvSpPr>
            <p:cNvPr id="22" name="Freeform 16"/>
            <p:cNvSpPr>
              <a:spLocks/>
            </p:cNvSpPr>
            <p:nvPr/>
          </p:nvSpPr>
          <p:spPr bwMode="auto">
            <a:xfrm>
              <a:off x="5128" y="7213"/>
              <a:ext cx="1719" cy="814"/>
            </a:xfrm>
            <a:custGeom>
              <a:avLst/>
              <a:gdLst/>
              <a:ahLst/>
              <a:cxnLst>
                <a:cxn ang="0">
                  <a:pos x="0" y="390"/>
                </a:cxn>
                <a:cxn ang="0">
                  <a:pos x="330" y="705"/>
                </a:cxn>
                <a:cxn ang="0">
                  <a:pos x="945" y="690"/>
                </a:cxn>
                <a:cxn ang="0">
                  <a:pos x="1035" y="630"/>
                </a:cxn>
                <a:cxn ang="0">
                  <a:pos x="1275" y="510"/>
                </a:cxn>
                <a:cxn ang="0">
                  <a:pos x="1335" y="315"/>
                </a:cxn>
                <a:cxn ang="0">
                  <a:pos x="1395" y="75"/>
                </a:cxn>
                <a:cxn ang="0">
                  <a:pos x="1410" y="30"/>
                </a:cxn>
                <a:cxn ang="0">
                  <a:pos x="1500" y="0"/>
                </a:cxn>
                <a:cxn ang="0">
                  <a:pos x="1830" y="180"/>
                </a:cxn>
                <a:cxn ang="0">
                  <a:pos x="1845" y="225"/>
                </a:cxn>
                <a:cxn ang="0">
                  <a:pos x="1965" y="915"/>
                </a:cxn>
              </a:cxnLst>
              <a:rect l="0" t="0" r="r" b="b"/>
              <a:pathLst>
                <a:path w="1965" h="915">
                  <a:moveTo>
                    <a:pt x="0" y="390"/>
                  </a:moveTo>
                  <a:cubicBezTo>
                    <a:pt x="75" y="541"/>
                    <a:pt x="157" y="662"/>
                    <a:pt x="330" y="705"/>
                  </a:cubicBezTo>
                  <a:cubicBezTo>
                    <a:pt x="535" y="700"/>
                    <a:pt x="741" y="712"/>
                    <a:pt x="945" y="690"/>
                  </a:cubicBezTo>
                  <a:cubicBezTo>
                    <a:pt x="981" y="686"/>
                    <a:pt x="1001" y="641"/>
                    <a:pt x="1035" y="630"/>
                  </a:cubicBezTo>
                  <a:cubicBezTo>
                    <a:pt x="1116" y="603"/>
                    <a:pt x="1203" y="558"/>
                    <a:pt x="1275" y="510"/>
                  </a:cubicBezTo>
                  <a:cubicBezTo>
                    <a:pt x="1297" y="444"/>
                    <a:pt x="1318" y="382"/>
                    <a:pt x="1335" y="315"/>
                  </a:cubicBezTo>
                  <a:cubicBezTo>
                    <a:pt x="1352" y="149"/>
                    <a:pt x="1338" y="188"/>
                    <a:pt x="1395" y="75"/>
                  </a:cubicBezTo>
                  <a:cubicBezTo>
                    <a:pt x="1402" y="61"/>
                    <a:pt x="1397" y="39"/>
                    <a:pt x="1410" y="30"/>
                  </a:cubicBezTo>
                  <a:cubicBezTo>
                    <a:pt x="1436" y="12"/>
                    <a:pt x="1500" y="0"/>
                    <a:pt x="1500" y="0"/>
                  </a:cubicBezTo>
                  <a:cubicBezTo>
                    <a:pt x="1622" y="41"/>
                    <a:pt x="1727" y="103"/>
                    <a:pt x="1830" y="180"/>
                  </a:cubicBezTo>
                  <a:cubicBezTo>
                    <a:pt x="1835" y="195"/>
                    <a:pt x="1844" y="209"/>
                    <a:pt x="1845" y="225"/>
                  </a:cubicBezTo>
                  <a:cubicBezTo>
                    <a:pt x="1847" y="259"/>
                    <a:pt x="1799" y="832"/>
                    <a:pt x="1965" y="915"/>
                  </a:cubicBezTo>
                </a:path>
              </a:pathLst>
            </a:custGeom>
            <a:noFill/>
            <a:ln w="9525">
              <a:solidFill>
                <a:srgbClr val="000000"/>
              </a:solidFill>
              <a:round/>
              <a:headEnd/>
              <a:tailEnd/>
            </a:ln>
          </p:spPr>
          <p:txBody>
            <a:bodyPr/>
            <a:lstStyle/>
            <a:p>
              <a:endParaRPr lang="en-GB"/>
            </a:p>
          </p:txBody>
        </p:sp>
        <p:sp>
          <p:nvSpPr>
            <p:cNvPr id="23" name="Line 17"/>
            <p:cNvSpPr>
              <a:spLocks noChangeShapeType="1"/>
            </p:cNvSpPr>
            <p:nvPr/>
          </p:nvSpPr>
          <p:spPr bwMode="auto">
            <a:xfrm flipV="1">
              <a:off x="6167" y="6920"/>
              <a:ext cx="1048" cy="320"/>
            </a:xfrm>
            <a:prstGeom prst="line">
              <a:avLst/>
            </a:prstGeom>
            <a:noFill/>
            <a:ln w="9525">
              <a:solidFill>
                <a:srgbClr val="000000"/>
              </a:solidFill>
              <a:prstDash val="sysDot"/>
              <a:round/>
              <a:headEnd/>
              <a:tailEnd/>
            </a:ln>
          </p:spPr>
          <p:txBody>
            <a:bodyPr/>
            <a:lstStyle/>
            <a:p>
              <a:endParaRPr lang="en-GB"/>
            </a:p>
          </p:txBody>
        </p:sp>
        <p:sp>
          <p:nvSpPr>
            <p:cNvPr id="24" name="Text Box 18"/>
            <p:cNvSpPr txBox="1">
              <a:spLocks noChangeArrowheads="1"/>
            </p:cNvSpPr>
            <p:nvPr/>
          </p:nvSpPr>
          <p:spPr bwMode="auto">
            <a:xfrm>
              <a:off x="7215" y="6280"/>
              <a:ext cx="1981" cy="1322"/>
            </a:xfrm>
            <a:prstGeom prst="rect">
              <a:avLst/>
            </a:prstGeom>
            <a:solidFill>
              <a:srgbClr val="FFFFFF"/>
            </a:solidFill>
            <a:ln w="9525">
              <a:solidFill>
                <a:srgbClr val="000000"/>
              </a:solidFill>
              <a:prstDash val="sysDot"/>
              <a:miter lim="800000"/>
              <a:headEnd/>
              <a:tailEnd/>
            </a:ln>
          </p:spPr>
          <p:txBody>
            <a:bodyPr/>
            <a:lstStyle/>
            <a:p>
              <a:pPr algn="ctr" defTabSz="4173538"/>
              <a:r>
                <a:rPr lang="en-GB" sz="1200" dirty="0"/>
                <a:t>An observation</a:t>
              </a:r>
            </a:p>
            <a:p>
              <a:pPr algn="ctr" defTabSz="4173538"/>
              <a:r>
                <a:rPr lang="en-GB" sz="1200" dirty="0"/>
                <a:t>process</a:t>
              </a:r>
              <a:endParaRPr lang="en-GB" sz="8200" dirty="0"/>
            </a:p>
          </p:txBody>
        </p:sp>
      </p:grpSp>
      <p:sp>
        <p:nvSpPr>
          <p:cNvPr id="25" name="Rectangle 24"/>
          <p:cNvSpPr/>
          <p:nvPr/>
        </p:nvSpPr>
        <p:spPr>
          <a:xfrm>
            <a:off x="0" y="692696"/>
            <a:ext cx="3635896" cy="830997"/>
          </a:xfrm>
          <a:prstGeom prst="rect">
            <a:avLst/>
          </a:prstGeom>
        </p:spPr>
        <p:txBody>
          <a:bodyPr wrap="square">
            <a:spAutoFit/>
          </a:bodyPr>
          <a:lstStyle/>
          <a:p>
            <a:r>
              <a:rPr lang="en-GB" sz="1600" dirty="0" smtClean="0">
                <a:solidFill>
                  <a:schemeClr val="tx2">
                    <a:lumMod val="75000"/>
                  </a:schemeClr>
                </a:solidFill>
                <a:latin typeface="Arial" pitchFamily="34" charset="0"/>
                <a:cs typeface="Arial" pitchFamily="34" charset="0"/>
              </a:rPr>
              <a:t> ‘</a:t>
            </a:r>
            <a:r>
              <a:rPr lang="en-GB" sz="1600" b="1" dirty="0" smtClean="0">
                <a:solidFill>
                  <a:schemeClr val="tx2">
                    <a:lumMod val="75000"/>
                  </a:schemeClr>
                </a:solidFill>
                <a:latin typeface="Arial" pitchFamily="34" charset="0"/>
                <a:cs typeface="Arial" pitchFamily="34" charset="0"/>
              </a:rPr>
              <a:t>Acquisition</a:t>
            </a:r>
            <a:r>
              <a:rPr lang="en-GB" sz="1600" dirty="0" smtClean="0">
                <a:solidFill>
                  <a:schemeClr val="tx2">
                    <a:lumMod val="75000"/>
                  </a:schemeClr>
                </a:solidFill>
                <a:latin typeface="Arial" pitchFamily="34" charset="0"/>
                <a:cs typeface="Arial" pitchFamily="34" charset="0"/>
              </a:rPr>
              <a:t>’ and  ‘</a:t>
            </a:r>
            <a:r>
              <a:rPr lang="en-GB" sz="1600" b="1" dirty="0" smtClean="0">
                <a:solidFill>
                  <a:schemeClr val="tx2">
                    <a:lumMod val="75000"/>
                  </a:schemeClr>
                </a:solidFill>
                <a:latin typeface="Arial" pitchFamily="34" charset="0"/>
                <a:cs typeface="Arial" pitchFamily="34" charset="0"/>
              </a:rPr>
              <a:t>Computation</a:t>
            </a:r>
            <a:r>
              <a:rPr lang="en-GB" sz="1600" dirty="0" smtClean="0">
                <a:solidFill>
                  <a:schemeClr val="tx2">
                    <a:lumMod val="75000"/>
                  </a:schemeClr>
                </a:solidFill>
                <a:latin typeface="Arial" pitchFamily="34" charset="0"/>
                <a:cs typeface="Arial" pitchFamily="34" charset="0"/>
              </a:rPr>
              <a:t>’ can serve as a basis for describing any observation chain process.</a:t>
            </a:r>
            <a:endParaRPr lang="en-GB" sz="1600" dirty="0">
              <a:solidFill>
                <a:schemeClr val="tx2">
                  <a:lumMod val="75000"/>
                </a:schemeClr>
              </a:solidFill>
              <a:latin typeface="Arial" pitchFamily="34" charset="0"/>
              <a:cs typeface="Arial" pitchFamily="34" charset="0"/>
            </a:endParaRPr>
          </a:p>
        </p:txBody>
      </p:sp>
      <p:sp>
        <p:nvSpPr>
          <p:cNvPr id="26" name="TextBox 25"/>
          <p:cNvSpPr txBox="1"/>
          <p:nvPr/>
        </p:nvSpPr>
        <p:spPr>
          <a:xfrm>
            <a:off x="251520" y="5013176"/>
            <a:ext cx="3888432" cy="1354217"/>
          </a:xfrm>
          <a:prstGeom prst="rect">
            <a:avLst/>
          </a:prstGeom>
          <a:noFill/>
        </p:spPr>
        <p:txBody>
          <a:bodyPr wrap="square" rtlCol="0">
            <a:spAutoFit/>
          </a:bodyPr>
          <a:lstStyle/>
          <a:p>
            <a:pPr algn="ctr"/>
            <a:r>
              <a:rPr lang="en-GB" dirty="0" smtClean="0">
                <a:solidFill>
                  <a:schemeClr val="tx2">
                    <a:lumMod val="75000"/>
                  </a:schemeClr>
                </a:solidFill>
                <a:latin typeface="Arial Black" pitchFamily="34" charset="0"/>
              </a:rPr>
              <a:t>Acquisition</a:t>
            </a:r>
          </a:p>
          <a:p>
            <a:r>
              <a:rPr lang="en-GB" sz="1600" dirty="0" smtClean="0">
                <a:solidFill>
                  <a:schemeClr val="tx2">
                    <a:lumMod val="75000"/>
                  </a:schemeClr>
                </a:solidFill>
                <a:latin typeface="Arial" pitchFamily="34" charset="0"/>
                <a:cs typeface="Arial" pitchFamily="34" charset="0"/>
              </a:rPr>
              <a:t>A process step which interacts with the feature of interest (e.g. an atmospheric column, a specimen etc) </a:t>
            </a:r>
          </a:p>
          <a:p>
            <a:r>
              <a:rPr lang="en-GB" sz="1600" dirty="0" smtClean="0">
                <a:solidFill>
                  <a:schemeClr val="tx2">
                    <a:lumMod val="75000"/>
                  </a:schemeClr>
                </a:solidFill>
                <a:latin typeface="Arial" pitchFamily="34" charset="0"/>
                <a:cs typeface="Arial" pitchFamily="34" charset="0"/>
              </a:rPr>
              <a:t> to provide  a result </a:t>
            </a:r>
          </a:p>
        </p:txBody>
      </p:sp>
      <p:sp>
        <p:nvSpPr>
          <p:cNvPr id="27" name="TextBox 26"/>
          <p:cNvSpPr txBox="1"/>
          <p:nvPr/>
        </p:nvSpPr>
        <p:spPr>
          <a:xfrm>
            <a:off x="4788024" y="5013176"/>
            <a:ext cx="3888432" cy="861774"/>
          </a:xfrm>
          <a:prstGeom prst="rect">
            <a:avLst/>
          </a:prstGeom>
          <a:noFill/>
        </p:spPr>
        <p:txBody>
          <a:bodyPr wrap="square" rtlCol="0">
            <a:spAutoFit/>
          </a:bodyPr>
          <a:lstStyle/>
          <a:p>
            <a:pPr algn="ctr"/>
            <a:r>
              <a:rPr lang="en-GB" dirty="0" smtClean="0">
                <a:solidFill>
                  <a:schemeClr val="tx2">
                    <a:lumMod val="75000"/>
                  </a:schemeClr>
                </a:solidFill>
                <a:latin typeface="Arial Black" pitchFamily="34" charset="0"/>
              </a:rPr>
              <a:t>Computation</a:t>
            </a:r>
          </a:p>
          <a:p>
            <a:r>
              <a:rPr lang="en-GB" sz="1600" dirty="0" smtClean="0">
                <a:solidFill>
                  <a:schemeClr val="tx2">
                    <a:lumMod val="75000"/>
                  </a:schemeClr>
                </a:solidFill>
                <a:latin typeface="Arial" pitchFamily="34" charset="0"/>
                <a:cs typeface="Arial" pitchFamily="34" charset="0"/>
              </a:rPr>
              <a:t>A process step   which involves only numerical computation</a:t>
            </a:r>
          </a:p>
        </p:txBody>
      </p:sp>
      <p:pic>
        <p:nvPicPr>
          <p:cNvPr id="6147" name="Picture 3"/>
          <p:cNvPicPr>
            <a:picLocks noChangeAspect="1" noChangeArrowheads="1"/>
          </p:cNvPicPr>
          <p:nvPr/>
        </p:nvPicPr>
        <p:blipFill>
          <a:blip r:embed="rId3" cstate="print"/>
          <a:srcRect l="2457" t="48655" r="2457" b="2747"/>
          <a:stretch>
            <a:fillRect/>
          </a:stretch>
        </p:blipFill>
        <p:spPr bwMode="auto">
          <a:xfrm>
            <a:off x="157985" y="1196752"/>
            <a:ext cx="8986015" cy="3600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3" cstate="print"/>
          <a:srcRect l="4861" t="3144" r="29587" b="29696"/>
          <a:stretch>
            <a:fillRect/>
          </a:stretch>
        </p:blipFill>
        <p:spPr bwMode="auto">
          <a:xfrm>
            <a:off x="323528" y="980728"/>
            <a:ext cx="9052009" cy="5616646"/>
          </a:xfrm>
          <a:prstGeom prst="rect">
            <a:avLst/>
          </a:prstGeom>
          <a:noFill/>
          <a:ln w="9525">
            <a:noFill/>
            <a:miter lim="800000"/>
            <a:headEnd/>
            <a:tailEnd/>
          </a:ln>
          <a:effectLst/>
        </p:spPr>
      </p:pic>
      <p:pic>
        <p:nvPicPr>
          <p:cNvPr id="6" name="Picture 2"/>
          <p:cNvPicPr>
            <a:picLocks noChangeAspect="1" noChangeArrowheads="1"/>
          </p:cNvPicPr>
          <p:nvPr/>
        </p:nvPicPr>
        <p:blipFill>
          <a:blip r:embed="rId4"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2339752" y="116632"/>
            <a:ext cx="4608512"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Process Acquisition </a:t>
            </a:r>
          </a:p>
        </p:txBody>
      </p:sp>
      <p:sp>
        <p:nvSpPr>
          <p:cNvPr id="7" name="Rectangle 6"/>
          <p:cNvSpPr/>
          <p:nvPr/>
        </p:nvSpPr>
        <p:spPr>
          <a:xfrm>
            <a:off x="467544" y="3861048"/>
            <a:ext cx="2520280" cy="2232248"/>
          </a:xfrm>
          <a:prstGeom prst="rect">
            <a:avLst/>
          </a:prstGeom>
          <a:solidFill>
            <a:schemeClr val="accent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latin typeface="Arial" pitchFamily="34" charset="0"/>
                <a:cs typeface="Arial" pitchFamily="34" charset="0"/>
              </a:rPr>
              <a:t>Flight</a:t>
            </a:r>
            <a:endParaRPr lang="en-GB" sz="2000" b="1" dirty="0">
              <a:latin typeface="Arial" pitchFamily="34" charset="0"/>
              <a:cs typeface="Arial" pitchFamily="34" charset="0"/>
            </a:endParaRPr>
          </a:p>
        </p:txBody>
      </p:sp>
      <p:sp>
        <p:nvSpPr>
          <p:cNvPr id="10" name="Rectangle 9"/>
          <p:cNvSpPr/>
          <p:nvPr/>
        </p:nvSpPr>
        <p:spPr>
          <a:xfrm>
            <a:off x="3131840" y="3861048"/>
            <a:ext cx="2736304" cy="2088232"/>
          </a:xfrm>
          <a:prstGeom prst="rect">
            <a:avLst/>
          </a:prstGeom>
          <a:solidFill>
            <a:schemeClr val="accent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latin typeface="Arial" pitchFamily="34" charset="0"/>
                <a:cs typeface="Arial" pitchFamily="34" charset="0"/>
              </a:rPr>
              <a:t>Aircraft</a:t>
            </a:r>
            <a:endParaRPr lang="en-GB" sz="20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2339752" y="116632"/>
            <a:ext cx="4608512"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Process Computation </a:t>
            </a:r>
          </a:p>
        </p:txBody>
      </p:sp>
      <p:pic>
        <p:nvPicPr>
          <p:cNvPr id="8194" name="Picture 2"/>
          <p:cNvPicPr>
            <a:picLocks noChangeAspect="1" noChangeArrowheads="1"/>
          </p:cNvPicPr>
          <p:nvPr/>
        </p:nvPicPr>
        <p:blipFill>
          <a:blip r:embed="rId4" cstate="print"/>
          <a:srcRect l="2324" t="6675" r="2656" b="3338"/>
          <a:stretch>
            <a:fillRect/>
          </a:stretch>
        </p:blipFill>
        <p:spPr bwMode="auto">
          <a:xfrm>
            <a:off x="396218" y="1268760"/>
            <a:ext cx="8747782" cy="41229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OUTLINE </a:t>
            </a:r>
          </a:p>
        </p:txBody>
      </p:sp>
      <p:sp>
        <p:nvSpPr>
          <p:cNvPr id="10" name="TextBox 9"/>
          <p:cNvSpPr txBox="1"/>
          <p:nvPr/>
        </p:nvSpPr>
        <p:spPr>
          <a:xfrm>
            <a:off x="251520" y="1556792"/>
            <a:ext cx="7560840" cy="3539430"/>
          </a:xfrm>
          <a:prstGeom prst="rect">
            <a:avLst/>
          </a:prstGeom>
          <a:noFill/>
        </p:spPr>
        <p:txBody>
          <a:bodyPr wrap="square" rtlCol="0">
            <a:spAutoFit/>
          </a:bodyPr>
          <a:lstStyle/>
          <a:p>
            <a:endParaRPr lang="en-GB" sz="1600" dirty="0" smtClean="0"/>
          </a:p>
          <a:p>
            <a:pPr>
              <a:buFont typeface="Arial" pitchFamily="34" charset="0"/>
              <a:buChar char="•"/>
            </a:pPr>
            <a:r>
              <a:rPr lang="en-GB" sz="1600" dirty="0" smtClean="0">
                <a:solidFill>
                  <a:schemeClr val="tx2">
                    <a:lumMod val="75000"/>
                  </a:schemeClr>
                </a:solidFill>
                <a:latin typeface="Arial" pitchFamily="34" charset="0"/>
                <a:cs typeface="Arial" pitchFamily="34" charset="0"/>
              </a:rPr>
              <a:t>Introduction</a:t>
            </a:r>
          </a:p>
          <a:p>
            <a:pPr>
              <a:buFont typeface="Arial" pitchFamily="34" charset="0"/>
              <a:buChar char="•"/>
            </a:pPr>
            <a:endParaRPr lang="en-GB" sz="1600" dirty="0" smtClean="0">
              <a:solidFill>
                <a:schemeClr val="tx2">
                  <a:lumMod val="75000"/>
                </a:schemeClr>
              </a:solidFill>
              <a:latin typeface="Arial" pitchFamily="34" charset="0"/>
              <a:cs typeface="Arial" pitchFamily="34" charset="0"/>
            </a:endParaRPr>
          </a:p>
          <a:p>
            <a:pPr lvl="1">
              <a:buFont typeface="Courier New" pitchFamily="49" charset="0"/>
              <a:buChar char="o"/>
            </a:pPr>
            <a:r>
              <a:rPr lang="en-GB" sz="1600" dirty="0" smtClean="0">
                <a:solidFill>
                  <a:schemeClr val="tx2">
                    <a:lumMod val="75000"/>
                  </a:schemeClr>
                </a:solidFill>
                <a:latin typeface="Arial" pitchFamily="34" charset="0"/>
                <a:cs typeface="Arial" pitchFamily="34" charset="0"/>
              </a:rPr>
              <a:t>What MOLES is about</a:t>
            </a:r>
          </a:p>
          <a:p>
            <a:pPr lvl="1">
              <a:buFont typeface="Courier New" pitchFamily="49" charset="0"/>
              <a:buChar char="o"/>
            </a:pPr>
            <a:r>
              <a:rPr lang="en-GB" sz="1600" dirty="0" smtClean="0">
                <a:solidFill>
                  <a:schemeClr val="tx2">
                    <a:lumMod val="75000"/>
                  </a:schemeClr>
                </a:solidFill>
                <a:latin typeface="Arial" pitchFamily="34" charset="0"/>
                <a:cs typeface="Arial" pitchFamily="34" charset="0"/>
              </a:rPr>
              <a:t>MOLES  v2</a:t>
            </a:r>
          </a:p>
          <a:p>
            <a:endParaRPr lang="en-GB" sz="1600" dirty="0">
              <a:solidFill>
                <a:schemeClr val="tx2">
                  <a:lumMod val="75000"/>
                </a:schemeClr>
              </a:solidFill>
              <a:latin typeface="Arial" pitchFamily="34" charset="0"/>
              <a:cs typeface="Arial" pitchFamily="34" charset="0"/>
            </a:endParaRPr>
          </a:p>
          <a:p>
            <a:pPr>
              <a:buFont typeface="Arial" pitchFamily="34" charset="0"/>
              <a:buChar char="•"/>
            </a:pPr>
            <a:r>
              <a:rPr lang="en-GB" sz="1600" dirty="0" smtClean="0">
                <a:solidFill>
                  <a:schemeClr val="tx2">
                    <a:lumMod val="75000"/>
                  </a:schemeClr>
                </a:solidFill>
                <a:latin typeface="Arial" pitchFamily="34" charset="0"/>
                <a:cs typeface="Arial" pitchFamily="34" charset="0"/>
              </a:rPr>
              <a:t>MOLES v3.4</a:t>
            </a:r>
          </a:p>
          <a:p>
            <a:endParaRPr lang="en-GB" sz="1600" dirty="0">
              <a:solidFill>
                <a:schemeClr val="tx2">
                  <a:lumMod val="75000"/>
                </a:schemeClr>
              </a:solidFill>
              <a:latin typeface="Arial" pitchFamily="34" charset="0"/>
              <a:cs typeface="Arial" pitchFamily="34" charset="0"/>
            </a:endParaRPr>
          </a:p>
          <a:p>
            <a:endParaRPr lang="en-GB" sz="1600" dirty="0" smtClean="0">
              <a:solidFill>
                <a:schemeClr val="tx2">
                  <a:lumMod val="75000"/>
                </a:schemeClr>
              </a:solidFill>
              <a:latin typeface="Arial" pitchFamily="34" charset="0"/>
              <a:cs typeface="Arial" pitchFamily="34" charset="0"/>
            </a:endParaRPr>
          </a:p>
          <a:p>
            <a:endParaRPr lang="en-GB" sz="1600" dirty="0" smtClean="0"/>
          </a:p>
          <a:p>
            <a:endParaRPr lang="en-GB" sz="1600" dirty="0"/>
          </a:p>
          <a:p>
            <a:endParaRPr lang="en-GB" sz="1600" dirty="0" smtClean="0">
              <a:latin typeface="Arial" pitchFamily="34" charset="0"/>
              <a:cs typeface="Arial" pitchFamily="34" charset="0"/>
            </a:endParaRPr>
          </a:p>
          <a:p>
            <a:endParaRPr lang="en-GB" sz="1600" dirty="0" smtClean="0">
              <a:latin typeface="Arial" pitchFamily="34" charset="0"/>
              <a:cs typeface="Arial" pitchFamily="34" charset="0"/>
            </a:endParaRPr>
          </a:p>
          <a:p>
            <a:endParaRPr lang="en-GB" sz="16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ontext diagramProject2.png"/>
          <p:cNvPicPr>
            <a:picLocks noChangeAspect="1"/>
          </p:cNvPicPr>
          <p:nvPr/>
        </p:nvPicPr>
        <p:blipFill>
          <a:blip r:embed="rId2" cstate="print"/>
          <a:srcRect l="409" t="4804" r="409" b="801"/>
          <a:stretch>
            <a:fillRect/>
          </a:stretch>
        </p:blipFill>
        <p:spPr>
          <a:xfrm>
            <a:off x="323528" y="1484784"/>
            <a:ext cx="8719576" cy="4243824"/>
          </a:xfrm>
          <a:prstGeom prst="rect">
            <a:avLst/>
          </a:prstGeom>
        </p:spPr>
      </p:pic>
      <p:pic>
        <p:nvPicPr>
          <p:cNvPr id="6" name="Picture 2"/>
          <p:cNvPicPr>
            <a:picLocks noChangeAspect="1" noChangeArrowheads="1"/>
          </p:cNvPicPr>
          <p:nvPr/>
        </p:nvPicPr>
        <p:blipFill>
          <a:blip r:embed="rId3"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2339752" y="116632"/>
            <a:ext cx="4608512" cy="523220"/>
          </a:xfrm>
          <a:prstGeom prst="rect">
            <a:avLst/>
          </a:prstGeom>
          <a:noFill/>
        </p:spPr>
        <p:txBody>
          <a:bodyPr wrap="square" rtlCol="0">
            <a:spAutoFit/>
          </a:bodyPr>
          <a:lstStyle/>
          <a:p>
            <a:pPr algn="ctr"/>
            <a:r>
              <a:rPr lang="en-GB" sz="2800" b="1" dirty="0" smtClean="0">
                <a:solidFill>
                  <a:schemeClr val="bg1">
                    <a:lumMod val="50000"/>
                  </a:schemeClr>
                </a:solidFill>
                <a:latin typeface="Arial" pitchFamily="34" charset="0"/>
                <a:cs typeface="Arial" pitchFamily="34" charset="0"/>
              </a:rPr>
              <a:t> </a:t>
            </a:r>
            <a:r>
              <a:rPr lang="en-GB" sz="2800" b="1" dirty="0" smtClean="0">
                <a:solidFill>
                  <a:schemeClr val="tx2">
                    <a:lumMod val="75000"/>
                  </a:schemeClr>
                </a:solidFill>
                <a:latin typeface="Arial" pitchFamily="34" charset="0"/>
                <a:cs typeface="Arial" pitchFamily="34" charset="0"/>
              </a:rPr>
              <a:t>Project </a:t>
            </a:r>
          </a:p>
        </p:txBody>
      </p:sp>
      <p:sp>
        <p:nvSpPr>
          <p:cNvPr id="7" name="TextBox 6"/>
          <p:cNvSpPr txBox="1"/>
          <p:nvPr/>
        </p:nvSpPr>
        <p:spPr>
          <a:xfrm>
            <a:off x="107504" y="1052736"/>
            <a:ext cx="9036496" cy="4524315"/>
          </a:xfrm>
          <a:prstGeom prst="rect">
            <a:avLst/>
          </a:prstGeom>
          <a:solidFill>
            <a:schemeClr val="bg1">
              <a:lumMod val="95000"/>
            </a:schemeClr>
          </a:solidFill>
        </p:spPr>
        <p:txBody>
          <a:bodyPr wrap="square" rtlCol="0">
            <a:spAutoFit/>
          </a:bodyPr>
          <a:lstStyle/>
          <a:p>
            <a:endParaRPr lang="en-GB" sz="1600" b="1" dirty="0" smtClean="0">
              <a:solidFill>
                <a:schemeClr val="tx2">
                  <a:lumMod val="75000"/>
                </a:schemeClr>
              </a:solidFill>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Definition</a:t>
            </a:r>
            <a:endParaRPr lang="en-GB" sz="1600" dirty="0" smtClean="0">
              <a:solidFill>
                <a:schemeClr val="tx2">
                  <a:lumMod val="75000"/>
                </a:schemeClr>
              </a:solidFill>
              <a:latin typeface="Arial" pitchFamily="34" charset="0"/>
              <a:cs typeface="Arial" pitchFamily="34" charset="0"/>
            </a:endParaRPr>
          </a:p>
          <a:p>
            <a:r>
              <a:rPr lang="en-GB" sz="1600" dirty="0" smtClean="0">
                <a:solidFill>
                  <a:schemeClr val="tx2">
                    <a:lumMod val="75000"/>
                  </a:schemeClr>
                </a:solidFill>
                <a:latin typeface="Arial" pitchFamily="34" charset="0"/>
                <a:cs typeface="Arial" pitchFamily="34" charset="0"/>
              </a:rPr>
              <a:t>An identifiable activity designed to accomplish a set of objectives.</a:t>
            </a:r>
          </a:p>
          <a:p>
            <a:endParaRPr lang="en-GB" sz="1600" dirty="0">
              <a:solidFill>
                <a:schemeClr val="tx2">
                  <a:lumMod val="75000"/>
                </a:schemeClr>
              </a:solidFill>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Description</a:t>
            </a:r>
            <a:endParaRPr lang="en-GB" sz="1600" dirty="0" smtClean="0">
              <a:solidFill>
                <a:schemeClr val="tx2">
                  <a:lumMod val="75000"/>
                </a:schemeClr>
              </a:solidFill>
              <a:latin typeface="Arial" pitchFamily="34" charset="0"/>
              <a:cs typeface="Arial" pitchFamily="34" charset="0"/>
            </a:endParaRPr>
          </a:p>
          <a:p>
            <a:endParaRPr lang="en-GB" sz="1600" dirty="0" smtClean="0">
              <a:solidFill>
                <a:schemeClr val="tx2">
                  <a:lumMod val="75000"/>
                </a:schemeClr>
              </a:solidFill>
              <a:latin typeface="Arial" pitchFamily="34" charset="0"/>
              <a:cs typeface="Arial" pitchFamily="34" charset="0"/>
            </a:endParaRPr>
          </a:p>
          <a:p>
            <a:r>
              <a:rPr lang="en-GB" sz="1600" dirty="0" smtClean="0">
                <a:solidFill>
                  <a:schemeClr val="tx2">
                    <a:lumMod val="75000"/>
                  </a:schemeClr>
                </a:solidFill>
                <a:latin typeface="Arial" pitchFamily="34" charset="0"/>
                <a:cs typeface="Arial" pitchFamily="34" charset="0"/>
              </a:rPr>
              <a:t>A typical sequence of data capturing involves one or more projects under which a number of further activities are undertaken, using appropriate tools and methods to produce the datasets. </a:t>
            </a:r>
          </a:p>
          <a:p>
            <a:endParaRPr lang="en-GB" sz="1600" dirty="0" smtClean="0">
              <a:solidFill>
                <a:schemeClr val="tx2">
                  <a:lumMod val="75000"/>
                </a:schemeClr>
              </a:solidFill>
              <a:latin typeface="Arial" pitchFamily="34" charset="0"/>
              <a:cs typeface="Arial" pitchFamily="34" charset="0"/>
            </a:endParaRPr>
          </a:p>
          <a:p>
            <a:r>
              <a:rPr lang="en-GB" sz="1600" dirty="0" smtClean="0">
                <a:solidFill>
                  <a:schemeClr val="tx2">
                    <a:lumMod val="75000"/>
                  </a:schemeClr>
                </a:solidFill>
                <a:latin typeface="Arial" pitchFamily="34" charset="0"/>
                <a:cs typeface="Arial" pitchFamily="34" charset="0"/>
              </a:rPr>
              <a:t>EXAMPLE 1  The UK Surface Ocean /Lower Atmosphere Study (UK SOLAS) was a </a:t>
            </a:r>
            <a:r>
              <a:rPr lang="en-GB" sz="1600" i="1" dirty="0" smtClean="0">
                <a:solidFill>
                  <a:schemeClr val="tx2">
                    <a:lumMod val="75000"/>
                  </a:schemeClr>
                </a:solidFill>
                <a:latin typeface="Arial" pitchFamily="34" charset="0"/>
                <a:cs typeface="Arial" pitchFamily="34" charset="0"/>
              </a:rPr>
              <a:t>Directed Mode programme of the Natural Environment Research Council (NERC) . The overall aim of UK SOLAS was to advance understanding of environmentally significant interactions between the atmosphere and ocean, focusing on material exchanges that involve ocean productivity, atmospheric composition and climate.</a:t>
            </a:r>
          </a:p>
          <a:p>
            <a:endParaRPr lang="en-GB" sz="1600" dirty="0" smtClean="0">
              <a:solidFill>
                <a:schemeClr val="tx2">
                  <a:lumMod val="75000"/>
                </a:schemeClr>
              </a:solidFill>
              <a:latin typeface="Arial" pitchFamily="34" charset="0"/>
              <a:cs typeface="Arial" pitchFamily="34" charset="0"/>
            </a:endParaRPr>
          </a:p>
          <a:p>
            <a:r>
              <a:rPr lang="en-GB" sz="1600" dirty="0" smtClean="0">
                <a:solidFill>
                  <a:schemeClr val="tx2">
                    <a:lumMod val="75000"/>
                  </a:schemeClr>
                </a:solidFill>
                <a:latin typeface="Arial" pitchFamily="34" charset="0"/>
                <a:cs typeface="Arial" pitchFamily="34" charset="0"/>
              </a:rPr>
              <a:t>NOTE   A project may be a member of a complex of parent- and sub-projects.</a:t>
            </a:r>
          </a:p>
          <a:p>
            <a:endParaRPr lang="en-GB" sz="1600" dirty="0" smtClean="0">
              <a:solidFill>
                <a:schemeClr val="tx2">
                  <a:lumMod val="75000"/>
                </a:schemeClr>
              </a:solidFill>
              <a:latin typeface="Arial" pitchFamily="34" charset="0"/>
              <a:cs typeface="Arial" pitchFamily="34" charset="0"/>
            </a:endParaRPr>
          </a:p>
          <a:p>
            <a:endParaRPr lang="en-GB" sz="1600"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7"/>
                                        </p:tgtEl>
                                        <p:attrNameLst>
                                          <p:attrName>ppt_x</p:attrName>
                                        </p:attrNameLst>
                                      </p:cBhvr>
                                      <p:tavLst>
                                        <p:tav tm="0">
                                          <p:val>
                                            <p:strVal val="ppt_x"/>
                                          </p:val>
                                        </p:tav>
                                        <p:tav tm="100000">
                                          <p:val>
                                            <p:strVal val="ppt_x"/>
                                          </p:val>
                                        </p:tav>
                                      </p:tavLst>
                                    </p:anim>
                                    <p:anim calcmode="lin" valueType="num">
                                      <p:cBhvr additive="base">
                                        <p:cTn id="14" dur="500"/>
                                        <p:tgtEl>
                                          <p:spTgt spid="7"/>
                                        </p:tgtEl>
                                        <p:attrNameLst>
                                          <p:attrName>ppt_y</p:attrName>
                                        </p:attrNameLst>
                                      </p:cBhvr>
                                      <p:tavLst>
                                        <p:tav tm="0">
                                          <p:val>
                                            <p:strVal val="ppt_y"/>
                                          </p:val>
                                        </p:tav>
                                        <p:tav tm="100000">
                                          <p:val>
                                            <p:strVal val="1+ppt_h/2"/>
                                          </p:val>
                                        </p:tav>
                                      </p:tavLst>
                                    </p:anim>
                                    <p:set>
                                      <p:cBhvr>
                                        <p:cTn id="15"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2339752" y="116632"/>
            <a:ext cx="4608512"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Observation Collection </a:t>
            </a:r>
          </a:p>
        </p:txBody>
      </p:sp>
      <p:pic>
        <p:nvPicPr>
          <p:cNvPr id="7" name="Picture 6" descr="ObservationCollectionZoom.png"/>
          <p:cNvPicPr>
            <a:picLocks noChangeAspect="1"/>
          </p:cNvPicPr>
          <p:nvPr/>
        </p:nvPicPr>
        <p:blipFill>
          <a:blip r:embed="rId3" cstate="print"/>
          <a:srcRect l="458" t="5323" r="458" b="887"/>
          <a:stretch>
            <a:fillRect/>
          </a:stretch>
        </p:blipFill>
        <p:spPr>
          <a:xfrm>
            <a:off x="674175" y="1616204"/>
            <a:ext cx="7795650" cy="3805631"/>
          </a:xfrm>
          <a:prstGeom prst="rect">
            <a:avLst/>
          </a:prstGeom>
        </p:spPr>
      </p:pic>
      <p:sp>
        <p:nvSpPr>
          <p:cNvPr id="8" name="TextBox 7"/>
          <p:cNvSpPr txBox="1"/>
          <p:nvPr/>
        </p:nvSpPr>
        <p:spPr>
          <a:xfrm>
            <a:off x="539552" y="1700808"/>
            <a:ext cx="7632848" cy="1815882"/>
          </a:xfrm>
          <a:prstGeom prst="rect">
            <a:avLst/>
          </a:prstGeom>
          <a:solidFill>
            <a:schemeClr val="bg1">
              <a:lumMod val="85000"/>
            </a:schemeClr>
          </a:solidFill>
        </p:spPr>
        <p:txBody>
          <a:bodyPr wrap="square" rtlCol="0">
            <a:spAutoFit/>
          </a:bodyPr>
          <a:lstStyle/>
          <a:p>
            <a:r>
              <a:rPr lang="en-GB" sz="1600" b="1" dirty="0" smtClean="0">
                <a:solidFill>
                  <a:schemeClr val="tx2">
                    <a:lumMod val="75000"/>
                  </a:schemeClr>
                </a:solidFill>
                <a:latin typeface="Arial" pitchFamily="34" charset="0"/>
                <a:cs typeface="Arial" pitchFamily="34" charset="0"/>
              </a:rPr>
              <a:t>Definition</a:t>
            </a:r>
          </a:p>
          <a:p>
            <a:r>
              <a:rPr lang="en-GB" sz="1600" dirty="0" smtClean="0">
                <a:solidFill>
                  <a:schemeClr val="tx2">
                    <a:lumMod val="75000"/>
                  </a:schemeClr>
                </a:solidFill>
                <a:latin typeface="Arial" pitchFamily="34" charset="0"/>
                <a:cs typeface="Arial" pitchFamily="34" charset="0"/>
              </a:rPr>
              <a:t>A collection of existing observations which has a title and a reason for existence.</a:t>
            </a:r>
          </a:p>
          <a:p>
            <a:endParaRPr lang="en-GB" sz="1600" dirty="0" smtClean="0">
              <a:solidFill>
                <a:schemeClr val="tx2">
                  <a:lumMod val="75000"/>
                </a:schemeClr>
              </a:solidFill>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Description</a:t>
            </a:r>
          </a:p>
          <a:p>
            <a:r>
              <a:rPr lang="en-GB" sz="1600" dirty="0" smtClean="0">
                <a:solidFill>
                  <a:schemeClr val="tx2">
                    <a:lumMod val="75000"/>
                  </a:schemeClr>
                </a:solidFill>
                <a:latin typeface="Arial" pitchFamily="34" charset="0"/>
                <a:cs typeface="Arial" pitchFamily="34" charset="0"/>
              </a:rPr>
              <a:t>NOTE  The observation results can be appeared in collections which are organised with significantly more flexibility than would be done if one used the original project alone.</a:t>
            </a:r>
            <a:endParaRPr lang="en-GB" sz="1600" dirty="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8"/>
                                        </p:tgtEl>
                                        <p:attrNameLst>
                                          <p:attrName>ppt_x</p:attrName>
                                        </p:attrNameLst>
                                      </p:cBhvr>
                                      <p:tavLst>
                                        <p:tav tm="0">
                                          <p:val>
                                            <p:strVal val="ppt_x"/>
                                          </p:val>
                                        </p:tav>
                                        <p:tav tm="100000">
                                          <p:val>
                                            <p:strVal val="ppt_x"/>
                                          </p:val>
                                        </p:tav>
                                      </p:tavLst>
                                    </p:anim>
                                    <p:anim calcmode="lin" valueType="num">
                                      <p:cBhvr additive="base">
                                        <p:cTn id="14" dur="500"/>
                                        <p:tgtEl>
                                          <p:spTgt spid="8"/>
                                        </p:tgtEl>
                                        <p:attrNameLst>
                                          <p:attrName>ppt_y</p:attrName>
                                        </p:attrNameLst>
                                      </p:cBhvr>
                                      <p:tavLst>
                                        <p:tav tm="0">
                                          <p:val>
                                            <p:strVal val="ppt_y"/>
                                          </p:val>
                                        </p:tav>
                                        <p:tav tm="100000">
                                          <p:val>
                                            <p:strVal val="1+ppt_h/2"/>
                                          </p:val>
                                        </p:tav>
                                      </p:tavLst>
                                    </p:anim>
                                    <p:set>
                                      <p:cBhvr>
                                        <p:cTn id="1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251520" y="404664"/>
            <a:ext cx="871296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Project – Observation -  Observation Collection </a:t>
            </a:r>
          </a:p>
        </p:txBody>
      </p:sp>
      <p:pic>
        <p:nvPicPr>
          <p:cNvPr id="10" name="Picture 9" descr="ObservationCollection.png"/>
          <p:cNvPicPr>
            <a:picLocks noChangeAspect="1"/>
          </p:cNvPicPr>
          <p:nvPr/>
        </p:nvPicPr>
        <p:blipFill>
          <a:blip r:embed="rId3" cstate="print">
            <a:clrChange>
              <a:clrFrom>
                <a:srgbClr val="FFFFFF"/>
              </a:clrFrom>
              <a:clrTo>
                <a:srgbClr val="FFFFFF">
                  <a:alpha val="0"/>
                </a:srgbClr>
              </a:clrTo>
            </a:clrChange>
          </a:blip>
          <a:srcRect l="458" t="3340" r="458" b="557"/>
          <a:stretch>
            <a:fillRect/>
          </a:stretch>
        </p:blipFill>
        <p:spPr>
          <a:xfrm>
            <a:off x="1115616" y="1124744"/>
            <a:ext cx="6984776" cy="5568974"/>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MOLES3.4- SummaryResult.png"/>
          <p:cNvPicPr>
            <a:picLocks noChangeAspect="1"/>
          </p:cNvPicPr>
          <p:nvPr/>
        </p:nvPicPr>
        <p:blipFill>
          <a:blip r:embed="rId2" cstate="print"/>
          <a:srcRect l="264" t="2934" r="264" b="489"/>
          <a:stretch>
            <a:fillRect/>
          </a:stretch>
        </p:blipFill>
        <p:spPr>
          <a:xfrm>
            <a:off x="0" y="1268760"/>
            <a:ext cx="9095632" cy="4777085"/>
          </a:xfrm>
          <a:prstGeom prst="rect">
            <a:avLst/>
          </a:prstGeom>
        </p:spPr>
      </p:pic>
      <p:sp>
        <p:nvSpPr>
          <p:cNvPr id="12" name="Rectangle 11"/>
          <p:cNvSpPr/>
          <p:nvPr/>
        </p:nvSpPr>
        <p:spPr>
          <a:xfrm>
            <a:off x="2843808" y="2996952"/>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C9E7A7"/>
              </a:solidFill>
            </a:endParaRPr>
          </a:p>
        </p:txBody>
      </p:sp>
      <p:pic>
        <p:nvPicPr>
          <p:cNvPr id="6" name="Picture 2"/>
          <p:cNvPicPr>
            <a:picLocks noChangeAspect="1" noChangeArrowheads="1"/>
          </p:cNvPicPr>
          <p:nvPr/>
        </p:nvPicPr>
        <p:blipFill>
          <a:blip r:embed="rId3" cstate="print"/>
          <a:srcRect/>
          <a:stretch>
            <a:fillRect/>
          </a:stretch>
        </p:blipFill>
        <p:spPr bwMode="auto">
          <a:xfrm>
            <a:off x="0" y="0"/>
            <a:ext cx="3919538" cy="833438"/>
          </a:xfrm>
          <a:prstGeom prst="rect">
            <a:avLst/>
          </a:prstGeom>
          <a:noFill/>
          <a:ln w="9525">
            <a:noFill/>
            <a:miter lim="800000"/>
            <a:headEnd/>
            <a:tailEnd/>
          </a:ln>
        </p:spPr>
      </p:pic>
      <p:sp>
        <p:nvSpPr>
          <p:cNvPr id="9" name="TextBox 8"/>
          <p:cNvSpPr txBox="1"/>
          <p:nvPr/>
        </p:nvSpPr>
        <p:spPr>
          <a:xfrm>
            <a:off x="2339752" y="116632"/>
            <a:ext cx="4608512" cy="523220"/>
          </a:xfrm>
          <a:prstGeom prst="rect">
            <a:avLst/>
          </a:prstGeom>
          <a:noFill/>
        </p:spPr>
        <p:txBody>
          <a:bodyPr wrap="square" rtlCol="0">
            <a:spAutoFit/>
          </a:bodyPr>
          <a:lstStyle/>
          <a:p>
            <a:pPr algn="ctr"/>
            <a:r>
              <a:rPr lang="en-GB" sz="2800" b="1" dirty="0" smtClean="0">
                <a:solidFill>
                  <a:schemeClr val="bg1">
                    <a:lumMod val="50000"/>
                  </a:schemeClr>
                </a:solidFill>
                <a:latin typeface="Arial" pitchFamily="34" charset="0"/>
                <a:cs typeface="Arial" pitchFamily="34" charset="0"/>
              </a:rPr>
              <a:t> MOLES v3.4 - </a:t>
            </a:r>
            <a:r>
              <a:rPr lang="en-GB" sz="2800" b="1" dirty="0" smtClean="0">
                <a:solidFill>
                  <a:schemeClr val="tx2">
                    <a:lumMod val="75000"/>
                  </a:schemeClr>
                </a:solidFill>
                <a:latin typeface="Arial" pitchFamily="34" charset="0"/>
                <a:cs typeface="Arial" pitchFamily="34" charset="0"/>
              </a:rPr>
              <a:t>Overview </a:t>
            </a:r>
          </a:p>
        </p:txBody>
      </p:sp>
      <p:sp>
        <p:nvSpPr>
          <p:cNvPr id="14" name="Rectangle 13"/>
          <p:cNvSpPr/>
          <p:nvPr/>
        </p:nvSpPr>
        <p:spPr>
          <a:xfrm>
            <a:off x="2771800" y="3068960"/>
            <a:ext cx="1224136" cy="504056"/>
          </a:xfrm>
          <a:prstGeom prst="rect">
            <a:avLst/>
          </a:prstGeom>
          <a:solidFill>
            <a:srgbClr val="7B9B79">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Arrow Connector 15"/>
          <p:cNvCxnSpPr/>
          <p:nvPr/>
        </p:nvCxnSpPr>
        <p:spPr>
          <a:xfrm rot="5400000">
            <a:off x="2483768" y="2060848"/>
            <a:ext cx="1800200" cy="72008"/>
          </a:xfrm>
          <a:prstGeom prst="straightConnector1">
            <a:avLst/>
          </a:prstGeom>
          <a:ln w="25400" cmpd="sng">
            <a:solidFill>
              <a:srgbClr val="7B9B79">
                <a:alpha val="51000"/>
              </a:srgbClr>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843808" y="836712"/>
            <a:ext cx="1008112" cy="523220"/>
          </a:xfrm>
          <a:prstGeom prst="rect">
            <a:avLst/>
          </a:prstGeom>
          <a:noFill/>
        </p:spPr>
        <p:txBody>
          <a:bodyPr wrap="square" rtlCol="0">
            <a:spAutoFit/>
          </a:bodyPr>
          <a:lstStyle/>
          <a:p>
            <a:r>
              <a:rPr lang="en-GB" sz="1600" dirty="0" smtClean="0">
                <a:solidFill>
                  <a:srgbClr val="7B9B79"/>
                </a:solidFill>
                <a:latin typeface="Arial" pitchFamily="34" charset="0"/>
                <a:cs typeface="Arial" pitchFamily="34" charset="0"/>
              </a:rPr>
              <a:t>Project</a:t>
            </a:r>
          </a:p>
          <a:p>
            <a:r>
              <a:rPr lang="en-GB" sz="1200" b="1" dirty="0" smtClean="0">
                <a:solidFill>
                  <a:srgbClr val="7B9B79"/>
                </a:solidFill>
                <a:latin typeface="Arial" pitchFamily="34" charset="0"/>
                <a:cs typeface="Arial" pitchFamily="34" charset="0"/>
              </a:rPr>
              <a:t>(Activity)</a:t>
            </a:r>
            <a:endParaRPr lang="en-GB" sz="1200" b="1" dirty="0">
              <a:solidFill>
                <a:srgbClr val="7B9B79"/>
              </a:solidFill>
              <a:latin typeface="Arial" pitchFamily="34" charset="0"/>
              <a:cs typeface="Arial" pitchFamily="34" charset="0"/>
            </a:endParaRPr>
          </a:p>
        </p:txBody>
      </p:sp>
      <p:sp>
        <p:nvSpPr>
          <p:cNvPr id="20" name="Rectangle 19"/>
          <p:cNvSpPr/>
          <p:nvPr/>
        </p:nvSpPr>
        <p:spPr>
          <a:xfrm>
            <a:off x="4355976" y="3068960"/>
            <a:ext cx="1512168" cy="720080"/>
          </a:xfrm>
          <a:prstGeom prst="rect">
            <a:avLst/>
          </a:prstGeom>
          <a:solidFill>
            <a:schemeClr val="accent2">
              <a:lumMod val="7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3491880" y="2132856"/>
            <a:ext cx="1872208" cy="792088"/>
          </a:xfrm>
          <a:prstGeom prst="rect">
            <a:avLst/>
          </a:prstGeom>
          <a:solidFill>
            <a:schemeClr val="accent2">
              <a:lumMod val="75000"/>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4283968" y="908720"/>
            <a:ext cx="1228863" cy="523220"/>
          </a:xfrm>
          <a:prstGeom prst="rect">
            <a:avLst/>
          </a:prstGeom>
          <a:noFill/>
        </p:spPr>
        <p:txBody>
          <a:bodyPr wrap="none" rtlCol="0">
            <a:spAutoFit/>
          </a:bodyPr>
          <a:lstStyle/>
          <a:p>
            <a:r>
              <a:rPr lang="en-GB" sz="1600" b="1" dirty="0" smtClean="0">
                <a:solidFill>
                  <a:schemeClr val="accent2">
                    <a:lumMod val="75000"/>
                  </a:schemeClr>
                </a:solidFill>
              </a:rPr>
              <a:t>Observation</a:t>
            </a:r>
          </a:p>
          <a:p>
            <a:r>
              <a:rPr lang="en-GB" sz="1200" b="1" dirty="0" smtClean="0">
                <a:solidFill>
                  <a:schemeClr val="accent2">
                    <a:lumMod val="75000"/>
                  </a:schemeClr>
                </a:solidFill>
                <a:latin typeface="Arial" pitchFamily="34" charset="0"/>
                <a:cs typeface="Arial" pitchFamily="34" charset="0"/>
              </a:rPr>
              <a:t>(Deployment)</a:t>
            </a:r>
            <a:endParaRPr lang="en-GB" sz="1200" b="1" dirty="0">
              <a:solidFill>
                <a:schemeClr val="accent2">
                  <a:lumMod val="75000"/>
                </a:schemeClr>
              </a:solidFill>
              <a:latin typeface="Arial" pitchFamily="34" charset="0"/>
              <a:cs typeface="Arial" pitchFamily="34" charset="0"/>
            </a:endParaRPr>
          </a:p>
        </p:txBody>
      </p:sp>
      <p:cxnSp>
        <p:nvCxnSpPr>
          <p:cNvPr id="24" name="Straight Arrow Connector 23"/>
          <p:cNvCxnSpPr>
            <a:stCxn id="22" idx="2"/>
          </p:cNvCxnSpPr>
          <p:nvPr/>
        </p:nvCxnSpPr>
        <p:spPr>
          <a:xfrm rot="5400000">
            <a:off x="4420748" y="1655202"/>
            <a:ext cx="700915" cy="254391"/>
          </a:xfrm>
          <a:prstGeom prst="straightConnector1">
            <a:avLst/>
          </a:prstGeom>
          <a:ln w="25400">
            <a:solidFill>
              <a:schemeClr val="accent2">
                <a:lumMod val="75000"/>
                <a:alpha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411760" y="4797152"/>
            <a:ext cx="3312368" cy="648072"/>
          </a:xfrm>
          <a:prstGeom prst="rect">
            <a:avLst/>
          </a:prstGeom>
          <a:solidFill>
            <a:schemeClr val="tx2">
              <a:lumMod val="60000"/>
              <a:lumOff val="4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107504" y="1268760"/>
            <a:ext cx="1944216" cy="4536504"/>
          </a:xfrm>
          <a:prstGeom prst="rect">
            <a:avLst/>
          </a:prstGeom>
          <a:solidFill>
            <a:schemeClr val="tx2">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2051720" y="3717032"/>
            <a:ext cx="1296144" cy="720080"/>
          </a:xfrm>
          <a:prstGeom prst="rect">
            <a:avLst/>
          </a:prstGeom>
          <a:solidFill>
            <a:schemeClr val="tx2">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5724128" y="5013176"/>
            <a:ext cx="1800200" cy="432048"/>
          </a:xfrm>
          <a:prstGeom prst="rect">
            <a:avLst/>
          </a:prstGeom>
          <a:solidFill>
            <a:schemeClr val="tx2">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Arrow Connector 29"/>
          <p:cNvCxnSpPr/>
          <p:nvPr/>
        </p:nvCxnSpPr>
        <p:spPr>
          <a:xfrm flipV="1">
            <a:off x="3203848" y="5445224"/>
            <a:ext cx="1224136" cy="792088"/>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27584" y="5949280"/>
            <a:ext cx="2236510" cy="523220"/>
          </a:xfrm>
          <a:prstGeom prst="rect">
            <a:avLst/>
          </a:prstGeom>
          <a:noFill/>
        </p:spPr>
        <p:txBody>
          <a:bodyPr wrap="none" rtlCol="0">
            <a:spAutoFit/>
          </a:bodyPr>
          <a:lstStyle/>
          <a:p>
            <a:r>
              <a:rPr lang="en-GB" sz="1600" b="1" dirty="0" smtClean="0">
                <a:solidFill>
                  <a:schemeClr val="tx2">
                    <a:lumMod val="60000"/>
                    <a:lumOff val="40000"/>
                  </a:schemeClr>
                </a:solidFill>
                <a:latin typeface="Arial" pitchFamily="34" charset="0"/>
                <a:cs typeface="Arial" pitchFamily="34" charset="0"/>
              </a:rPr>
              <a:t>Observation Process</a:t>
            </a:r>
          </a:p>
          <a:p>
            <a:r>
              <a:rPr lang="en-GB" sz="1200" b="1" dirty="0" smtClean="0">
                <a:solidFill>
                  <a:schemeClr val="tx2">
                    <a:lumMod val="60000"/>
                    <a:lumOff val="40000"/>
                  </a:schemeClr>
                </a:solidFill>
                <a:latin typeface="Arial" pitchFamily="34" charset="0"/>
                <a:cs typeface="Arial" pitchFamily="34" charset="0"/>
              </a:rPr>
              <a:t>(DataProductionTool)</a:t>
            </a:r>
            <a:endParaRPr lang="en-GB" sz="1200" b="1" dirty="0">
              <a:solidFill>
                <a:schemeClr val="tx2">
                  <a:lumMod val="60000"/>
                  <a:lumOff val="40000"/>
                </a:schemeClr>
              </a:solidFill>
              <a:latin typeface="Arial" pitchFamily="34" charset="0"/>
              <a:cs typeface="Arial" pitchFamily="34" charset="0"/>
            </a:endParaRPr>
          </a:p>
        </p:txBody>
      </p:sp>
      <p:sp>
        <p:nvSpPr>
          <p:cNvPr id="33" name="Rectangle 32"/>
          <p:cNvSpPr/>
          <p:nvPr/>
        </p:nvSpPr>
        <p:spPr>
          <a:xfrm>
            <a:off x="6444208" y="3717032"/>
            <a:ext cx="1080120" cy="576064"/>
          </a:xfrm>
          <a:prstGeom prst="rect">
            <a:avLst/>
          </a:prstGeom>
          <a:solidFill>
            <a:schemeClr val="accent6">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p:cNvSpPr/>
          <p:nvPr/>
        </p:nvSpPr>
        <p:spPr>
          <a:xfrm>
            <a:off x="6516216" y="4365104"/>
            <a:ext cx="1008112" cy="576064"/>
          </a:xfrm>
          <a:prstGeom prst="rect">
            <a:avLst/>
          </a:prstGeom>
          <a:solidFill>
            <a:schemeClr val="accent6">
              <a:lumMod val="60000"/>
              <a:lumOff val="40000"/>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p:cNvSpPr/>
          <p:nvPr/>
        </p:nvSpPr>
        <p:spPr>
          <a:xfrm>
            <a:off x="7596336" y="3429000"/>
            <a:ext cx="1008112" cy="2520280"/>
          </a:xfrm>
          <a:prstGeom prst="rect">
            <a:avLst/>
          </a:prstGeom>
          <a:solidFill>
            <a:schemeClr val="accent6">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4860032" y="5949280"/>
            <a:ext cx="2007281" cy="338554"/>
          </a:xfrm>
          <a:prstGeom prst="rect">
            <a:avLst/>
          </a:prstGeom>
          <a:noFill/>
        </p:spPr>
        <p:txBody>
          <a:bodyPr wrap="none" rtlCol="0">
            <a:spAutoFit/>
          </a:bodyPr>
          <a:lstStyle/>
          <a:p>
            <a:r>
              <a:rPr lang="en-GB" sz="1600" b="1" dirty="0" smtClean="0">
                <a:solidFill>
                  <a:schemeClr val="accent6">
                    <a:lumMod val="60000"/>
                    <a:lumOff val="40000"/>
                  </a:schemeClr>
                </a:solidFill>
                <a:latin typeface="Arial" pitchFamily="34" charset="0"/>
                <a:cs typeface="Arial" pitchFamily="34" charset="0"/>
              </a:rPr>
              <a:t>Specimen Process</a:t>
            </a:r>
            <a:endParaRPr lang="en-GB" sz="1600" b="1" dirty="0">
              <a:solidFill>
                <a:schemeClr val="accent6">
                  <a:lumMod val="60000"/>
                  <a:lumOff val="40000"/>
                </a:schemeClr>
              </a:solidFill>
              <a:latin typeface="Arial" pitchFamily="34" charset="0"/>
              <a:cs typeface="Arial" pitchFamily="34" charset="0"/>
            </a:endParaRPr>
          </a:p>
        </p:txBody>
      </p:sp>
      <p:cxnSp>
        <p:nvCxnSpPr>
          <p:cNvPr id="38" name="Straight Arrow Connector 37"/>
          <p:cNvCxnSpPr/>
          <p:nvPr/>
        </p:nvCxnSpPr>
        <p:spPr>
          <a:xfrm flipV="1">
            <a:off x="6948264" y="5733256"/>
            <a:ext cx="648072" cy="360040"/>
          </a:xfrm>
          <a:prstGeom prst="straightConnector1">
            <a:avLst/>
          </a:prstGeom>
          <a:ln w="254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2051720" y="2060848"/>
            <a:ext cx="1080120" cy="792088"/>
          </a:xfrm>
          <a:prstGeom prst="rect">
            <a:avLst/>
          </a:prstGeom>
          <a:solidFill>
            <a:srgbClr val="D1D13B">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2" name="Straight Arrow Connector 41"/>
          <p:cNvCxnSpPr/>
          <p:nvPr/>
        </p:nvCxnSpPr>
        <p:spPr>
          <a:xfrm rot="16200000" flipH="1">
            <a:off x="1907704" y="1340768"/>
            <a:ext cx="1008112" cy="288032"/>
          </a:xfrm>
          <a:prstGeom prst="straightConnector1">
            <a:avLst/>
          </a:prstGeom>
          <a:ln w="25400">
            <a:solidFill>
              <a:srgbClr val="D1D13B">
                <a:alpha val="63000"/>
              </a:srgbClr>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39552" y="692696"/>
            <a:ext cx="2246128" cy="523220"/>
          </a:xfrm>
          <a:prstGeom prst="rect">
            <a:avLst/>
          </a:prstGeom>
          <a:noFill/>
        </p:spPr>
        <p:txBody>
          <a:bodyPr wrap="none" rtlCol="0">
            <a:spAutoFit/>
          </a:bodyPr>
          <a:lstStyle/>
          <a:p>
            <a:r>
              <a:rPr lang="en-GB" sz="1600" dirty="0" smtClean="0">
                <a:solidFill>
                  <a:srgbClr val="D1D13B"/>
                </a:solidFill>
                <a:latin typeface="Arial" pitchFamily="34" charset="0"/>
                <a:cs typeface="Arial" pitchFamily="34" charset="0"/>
              </a:rPr>
              <a:t>Observation Collection</a:t>
            </a:r>
          </a:p>
          <a:p>
            <a:r>
              <a:rPr lang="en-GB" sz="1200" b="1" dirty="0" smtClean="0">
                <a:solidFill>
                  <a:srgbClr val="D1D13B"/>
                </a:solidFill>
                <a:latin typeface="Arial" pitchFamily="34" charset="0"/>
                <a:cs typeface="Arial" pitchFamily="34" charset="0"/>
              </a:rPr>
              <a:t>(DataEntity)</a:t>
            </a:r>
            <a:endParaRPr lang="en-GB" sz="1200" b="1" dirty="0">
              <a:solidFill>
                <a:srgbClr val="D1D13B"/>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strVal val="#ppt_w*0.70"/>
                                          </p:val>
                                        </p:tav>
                                        <p:tav tm="100000">
                                          <p:val>
                                            <p:strVal val="#ppt_w"/>
                                          </p:val>
                                        </p:tav>
                                      </p:tavLst>
                                    </p:anim>
                                    <p:anim calcmode="lin" valueType="num">
                                      <p:cBhvr>
                                        <p:cTn id="8" dur="1000" fill="hold"/>
                                        <p:tgtEl>
                                          <p:spTgt spid="19"/>
                                        </p:tgtEl>
                                        <p:attrNameLst>
                                          <p:attrName>ppt_h</p:attrName>
                                        </p:attrNameLst>
                                      </p:cBhvr>
                                      <p:tavLst>
                                        <p:tav tm="0">
                                          <p:val>
                                            <p:strVal val="#ppt_h"/>
                                          </p:val>
                                        </p:tav>
                                        <p:tav tm="100000">
                                          <p:val>
                                            <p:strVal val="#ppt_h"/>
                                          </p:val>
                                        </p:tav>
                                      </p:tavLst>
                                    </p:anim>
                                    <p:animEffect transition="in" filter="fade">
                                      <p:cBhvr>
                                        <p:cTn id="9" dur="1000"/>
                                        <p:tgtEl>
                                          <p:spTgt spid="19"/>
                                        </p:tgtEl>
                                      </p:cBhvr>
                                    </p:animEffect>
                                  </p:childTnLst>
                                </p:cTn>
                              </p:par>
                              <p:par>
                                <p:cTn id="10" presetID="55" presetClass="entr" presetSubtype="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1000" fill="hold"/>
                                        <p:tgtEl>
                                          <p:spTgt spid="16"/>
                                        </p:tgtEl>
                                        <p:attrNameLst>
                                          <p:attrName>ppt_w</p:attrName>
                                        </p:attrNameLst>
                                      </p:cBhvr>
                                      <p:tavLst>
                                        <p:tav tm="0">
                                          <p:val>
                                            <p:strVal val="#ppt_w*0.70"/>
                                          </p:val>
                                        </p:tav>
                                        <p:tav tm="100000">
                                          <p:val>
                                            <p:strVal val="#ppt_w"/>
                                          </p:val>
                                        </p:tav>
                                      </p:tavLst>
                                    </p:anim>
                                    <p:anim calcmode="lin" valueType="num">
                                      <p:cBhvr>
                                        <p:cTn id="13" dur="1000" fill="hold"/>
                                        <p:tgtEl>
                                          <p:spTgt spid="16"/>
                                        </p:tgtEl>
                                        <p:attrNameLst>
                                          <p:attrName>ppt_h</p:attrName>
                                        </p:attrNameLst>
                                      </p:cBhvr>
                                      <p:tavLst>
                                        <p:tav tm="0">
                                          <p:val>
                                            <p:strVal val="#ppt_h"/>
                                          </p:val>
                                        </p:tav>
                                        <p:tav tm="100000">
                                          <p:val>
                                            <p:strVal val="#ppt_h"/>
                                          </p:val>
                                        </p:tav>
                                      </p:tavLst>
                                    </p:anim>
                                    <p:animEffect transition="in" filter="fade">
                                      <p:cBhvr>
                                        <p:cTn id="14" dur="1000"/>
                                        <p:tgtEl>
                                          <p:spTgt spid="16"/>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strVal val="#ppt_w*0.70"/>
                                          </p:val>
                                        </p:tav>
                                        <p:tav tm="100000">
                                          <p:val>
                                            <p:strVal val="#ppt_w"/>
                                          </p:val>
                                        </p:tav>
                                      </p:tavLst>
                                    </p:anim>
                                    <p:anim calcmode="lin" valueType="num">
                                      <p:cBhvr>
                                        <p:cTn id="18" dur="1000" fill="hold"/>
                                        <p:tgtEl>
                                          <p:spTgt spid="14"/>
                                        </p:tgtEl>
                                        <p:attrNameLst>
                                          <p:attrName>ppt_h</p:attrName>
                                        </p:attrNameLst>
                                      </p:cBhvr>
                                      <p:tavLst>
                                        <p:tav tm="0">
                                          <p:val>
                                            <p:strVal val="#ppt_h"/>
                                          </p:val>
                                        </p:tav>
                                        <p:tav tm="100000">
                                          <p:val>
                                            <p:strVal val="#ppt_h"/>
                                          </p:val>
                                        </p:tav>
                                      </p:tavLst>
                                    </p:anim>
                                    <p:animEffect transition="in" filter="fade">
                                      <p:cBhvr>
                                        <p:cTn id="19" dur="10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1000" fill="hold"/>
                                        <p:tgtEl>
                                          <p:spTgt spid="20"/>
                                        </p:tgtEl>
                                        <p:attrNameLst>
                                          <p:attrName>ppt_w</p:attrName>
                                        </p:attrNameLst>
                                      </p:cBhvr>
                                      <p:tavLst>
                                        <p:tav tm="0">
                                          <p:val>
                                            <p:strVal val="#ppt_w*0.70"/>
                                          </p:val>
                                        </p:tav>
                                        <p:tav tm="100000">
                                          <p:val>
                                            <p:strVal val="#ppt_w"/>
                                          </p:val>
                                        </p:tav>
                                      </p:tavLst>
                                    </p:anim>
                                    <p:anim calcmode="lin" valueType="num">
                                      <p:cBhvr>
                                        <p:cTn id="25" dur="1000" fill="hold"/>
                                        <p:tgtEl>
                                          <p:spTgt spid="20"/>
                                        </p:tgtEl>
                                        <p:attrNameLst>
                                          <p:attrName>ppt_h</p:attrName>
                                        </p:attrNameLst>
                                      </p:cBhvr>
                                      <p:tavLst>
                                        <p:tav tm="0">
                                          <p:val>
                                            <p:strVal val="#ppt_h"/>
                                          </p:val>
                                        </p:tav>
                                        <p:tav tm="100000">
                                          <p:val>
                                            <p:strVal val="#ppt_h"/>
                                          </p:val>
                                        </p:tav>
                                      </p:tavLst>
                                    </p:anim>
                                    <p:animEffect transition="in" filter="fade">
                                      <p:cBhvr>
                                        <p:cTn id="26" dur="1000"/>
                                        <p:tgtEl>
                                          <p:spTgt spid="20"/>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1000" fill="hold"/>
                                        <p:tgtEl>
                                          <p:spTgt spid="21"/>
                                        </p:tgtEl>
                                        <p:attrNameLst>
                                          <p:attrName>ppt_w</p:attrName>
                                        </p:attrNameLst>
                                      </p:cBhvr>
                                      <p:tavLst>
                                        <p:tav tm="0">
                                          <p:val>
                                            <p:strVal val="#ppt_w*0.70"/>
                                          </p:val>
                                        </p:tav>
                                        <p:tav tm="100000">
                                          <p:val>
                                            <p:strVal val="#ppt_w"/>
                                          </p:val>
                                        </p:tav>
                                      </p:tavLst>
                                    </p:anim>
                                    <p:anim calcmode="lin" valueType="num">
                                      <p:cBhvr>
                                        <p:cTn id="30" dur="1000" fill="hold"/>
                                        <p:tgtEl>
                                          <p:spTgt spid="21"/>
                                        </p:tgtEl>
                                        <p:attrNameLst>
                                          <p:attrName>ppt_h</p:attrName>
                                        </p:attrNameLst>
                                      </p:cBhvr>
                                      <p:tavLst>
                                        <p:tav tm="0">
                                          <p:val>
                                            <p:strVal val="#ppt_h"/>
                                          </p:val>
                                        </p:tav>
                                        <p:tav tm="100000">
                                          <p:val>
                                            <p:strVal val="#ppt_h"/>
                                          </p:val>
                                        </p:tav>
                                      </p:tavLst>
                                    </p:anim>
                                    <p:animEffect transition="in" filter="fade">
                                      <p:cBhvr>
                                        <p:cTn id="31" dur="1000"/>
                                        <p:tgtEl>
                                          <p:spTgt spid="21"/>
                                        </p:tgtEl>
                                      </p:cBhvr>
                                    </p:animEffect>
                                  </p:childTnLst>
                                </p:cTn>
                              </p:par>
                              <p:par>
                                <p:cTn id="32" presetID="55" presetClass="entr" presetSubtype="0" fill="hold" nodeType="with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1000" fill="hold"/>
                                        <p:tgtEl>
                                          <p:spTgt spid="24"/>
                                        </p:tgtEl>
                                        <p:attrNameLst>
                                          <p:attrName>ppt_w</p:attrName>
                                        </p:attrNameLst>
                                      </p:cBhvr>
                                      <p:tavLst>
                                        <p:tav tm="0">
                                          <p:val>
                                            <p:strVal val="#ppt_w*0.70"/>
                                          </p:val>
                                        </p:tav>
                                        <p:tav tm="100000">
                                          <p:val>
                                            <p:strVal val="#ppt_w"/>
                                          </p:val>
                                        </p:tav>
                                      </p:tavLst>
                                    </p:anim>
                                    <p:anim calcmode="lin" valueType="num">
                                      <p:cBhvr>
                                        <p:cTn id="35" dur="1000" fill="hold"/>
                                        <p:tgtEl>
                                          <p:spTgt spid="24"/>
                                        </p:tgtEl>
                                        <p:attrNameLst>
                                          <p:attrName>ppt_h</p:attrName>
                                        </p:attrNameLst>
                                      </p:cBhvr>
                                      <p:tavLst>
                                        <p:tav tm="0">
                                          <p:val>
                                            <p:strVal val="#ppt_h"/>
                                          </p:val>
                                        </p:tav>
                                        <p:tav tm="100000">
                                          <p:val>
                                            <p:strVal val="#ppt_h"/>
                                          </p:val>
                                        </p:tav>
                                      </p:tavLst>
                                    </p:anim>
                                    <p:animEffect transition="in" filter="fade">
                                      <p:cBhvr>
                                        <p:cTn id="36" dur="1000"/>
                                        <p:tgtEl>
                                          <p:spTgt spid="24"/>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1000" fill="hold"/>
                                        <p:tgtEl>
                                          <p:spTgt spid="22"/>
                                        </p:tgtEl>
                                        <p:attrNameLst>
                                          <p:attrName>ppt_w</p:attrName>
                                        </p:attrNameLst>
                                      </p:cBhvr>
                                      <p:tavLst>
                                        <p:tav tm="0">
                                          <p:val>
                                            <p:strVal val="#ppt_w*0.70"/>
                                          </p:val>
                                        </p:tav>
                                        <p:tav tm="100000">
                                          <p:val>
                                            <p:strVal val="#ppt_w"/>
                                          </p:val>
                                        </p:tav>
                                      </p:tavLst>
                                    </p:anim>
                                    <p:anim calcmode="lin" valueType="num">
                                      <p:cBhvr>
                                        <p:cTn id="40" dur="1000" fill="hold"/>
                                        <p:tgtEl>
                                          <p:spTgt spid="22"/>
                                        </p:tgtEl>
                                        <p:attrNameLst>
                                          <p:attrName>ppt_h</p:attrName>
                                        </p:attrNameLst>
                                      </p:cBhvr>
                                      <p:tavLst>
                                        <p:tav tm="0">
                                          <p:val>
                                            <p:strVal val="#ppt_h"/>
                                          </p:val>
                                        </p:tav>
                                        <p:tav tm="100000">
                                          <p:val>
                                            <p:strVal val="#ppt_h"/>
                                          </p:val>
                                        </p:tav>
                                      </p:tavLst>
                                    </p:anim>
                                    <p:animEffect transition="in" filter="fade">
                                      <p:cBhvr>
                                        <p:cTn id="41" dur="1000"/>
                                        <p:tgtEl>
                                          <p:spTgt spid="22"/>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 calcmode="lin" valueType="num">
                                      <p:cBhvr>
                                        <p:cTn id="46" dur="1000" fill="hold"/>
                                        <p:tgtEl>
                                          <p:spTgt spid="26"/>
                                        </p:tgtEl>
                                        <p:attrNameLst>
                                          <p:attrName>ppt_w</p:attrName>
                                        </p:attrNameLst>
                                      </p:cBhvr>
                                      <p:tavLst>
                                        <p:tav tm="0">
                                          <p:val>
                                            <p:strVal val="#ppt_w*0.70"/>
                                          </p:val>
                                        </p:tav>
                                        <p:tav tm="100000">
                                          <p:val>
                                            <p:strVal val="#ppt_w"/>
                                          </p:val>
                                        </p:tav>
                                      </p:tavLst>
                                    </p:anim>
                                    <p:anim calcmode="lin" valueType="num">
                                      <p:cBhvr>
                                        <p:cTn id="47" dur="1000" fill="hold"/>
                                        <p:tgtEl>
                                          <p:spTgt spid="26"/>
                                        </p:tgtEl>
                                        <p:attrNameLst>
                                          <p:attrName>ppt_h</p:attrName>
                                        </p:attrNameLst>
                                      </p:cBhvr>
                                      <p:tavLst>
                                        <p:tav tm="0">
                                          <p:val>
                                            <p:strVal val="#ppt_h"/>
                                          </p:val>
                                        </p:tav>
                                        <p:tav tm="100000">
                                          <p:val>
                                            <p:strVal val="#ppt_h"/>
                                          </p:val>
                                        </p:tav>
                                      </p:tavLst>
                                    </p:anim>
                                    <p:animEffect transition="in" filter="fade">
                                      <p:cBhvr>
                                        <p:cTn id="48" dur="1000"/>
                                        <p:tgtEl>
                                          <p:spTgt spid="26"/>
                                        </p:tgtEl>
                                      </p:cBhvr>
                                    </p:animEffect>
                                  </p:childTnLst>
                                </p:cTn>
                              </p:par>
                              <p:par>
                                <p:cTn id="49" presetID="55"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p:cTn id="51" dur="1000" fill="hold"/>
                                        <p:tgtEl>
                                          <p:spTgt spid="27"/>
                                        </p:tgtEl>
                                        <p:attrNameLst>
                                          <p:attrName>ppt_w</p:attrName>
                                        </p:attrNameLst>
                                      </p:cBhvr>
                                      <p:tavLst>
                                        <p:tav tm="0">
                                          <p:val>
                                            <p:strVal val="#ppt_w*0.70"/>
                                          </p:val>
                                        </p:tav>
                                        <p:tav tm="100000">
                                          <p:val>
                                            <p:strVal val="#ppt_w"/>
                                          </p:val>
                                        </p:tav>
                                      </p:tavLst>
                                    </p:anim>
                                    <p:anim calcmode="lin" valueType="num">
                                      <p:cBhvr>
                                        <p:cTn id="52" dur="1000" fill="hold"/>
                                        <p:tgtEl>
                                          <p:spTgt spid="27"/>
                                        </p:tgtEl>
                                        <p:attrNameLst>
                                          <p:attrName>ppt_h</p:attrName>
                                        </p:attrNameLst>
                                      </p:cBhvr>
                                      <p:tavLst>
                                        <p:tav tm="0">
                                          <p:val>
                                            <p:strVal val="#ppt_h"/>
                                          </p:val>
                                        </p:tav>
                                        <p:tav tm="100000">
                                          <p:val>
                                            <p:strVal val="#ppt_h"/>
                                          </p:val>
                                        </p:tav>
                                      </p:tavLst>
                                    </p:anim>
                                    <p:animEffect transition="in" filter="fade">
                                      <p:cBhvr>
                                        <p:cTn id="53" dur="1000"/>
                                        <p:tgtEl>
                                          <p:spTgt spid="27"/>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25"/>
                                        </p:tgtEl>
                                        <p:attrNameLst>
                                          <p:attrName>style.visibility</p:attrName>
                                        </p:attrNameLst>
                                      </p:cBhvr>
                                      <p:to>
                                        <p:strVal val="visible"/>
                                      </p:to>
                                    </p:set>
                                    <p:anim calcmode="lin" valueType="num">
                                      <p:cBhvr>
                                        <p:cTn id="56" dur="1000" fill="hold"/>
                                        <p:tgtEl>
                                          <p:spTgt spid="25"/>
                                        </p:tgtEl>
                                        <p:attrNameLst>
                                          <p:attrName>ppt_w</p:attrName>
                                        </p:attrNameLst>
                                      </p:cBhvr>
                                      <p:tavLst>
                                        <p:tav tm="0">
                                          <p:val>
                                            <p:strVal val="#ppt_w*0.70"/>
                                          </p:val>
                                        </p:tav>
                                        <p:tav tm="100000">
                                          <p:val>
                                            <p:strVal val="#ppt_w"/>
                                          </p:val>
                                        </p:tav>
                                      </p:tavLst>
                                    </p:anim>
                                    <p:anim calcmode="lin" valueType="num">
                                      <p:cBhvr>
                                        <p:cTn id="57" dur="1000" fill="hold"/>
                                        <p:tgtEl>
                                          <p:spTgt spid="25"/>
                                        </p:tgtEl>
                                        <p:attrNameLst>
                                          <p:attrName>ppt_h</p:attrName>
                                        </p:attrNameLst>
                                      </p:cBhvr>
                                      <p:tavLst>
                                        <p:tav tm="0">
                                          <p:val>
                                            <p:strVal val="#ppt_h"/>
                                          </p:val>
                                        </p:tav>
                                        <p:tav tm="100000">
                                          <p:val>
                                            <p:strVal val="#ppt_h"/>
                                          </p:val>
                                        </p:tav>
                                      </p:tavLst>
                                    </p:anim>
                                    <p:animEffect transition="in" filter="fade">
                                      <p:cBhvr>
                                        <p:cTn id="58" dur="1000"/>
                                        <p:tgtEl>
                                          <p:spTgt spid="25"/>
                                        </p:tgtEl>
                                      </p:cBhvr>
                                    </p:animEffect>
                                  </p:childTnLst>
                                </p:cTn>
                              </p:par>
                              <p:par>
                                <p:cTn id="59" presetID="55" presetClass="entr" presetSubtype="0"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1000" fill="hold"/>
                                        <p:tgtEl>
                                          <p:spTgt spid="28"/>
                                        </p:tgtEl>
                                        <p:attrNameLst>
                                          <p:attrName>ppt_w</p:attrName>
                                        </p:attrNameLst>
                                      </p:cBhvr>
                                      <p:tavLst>
                                        <p:tav tm="0">
                                          <p:val>
                                            <p:strVal val="#ppt_w*0.70"/>
                                          </p:val>
                                        </p:tav>
                                        <p:tav tm="100000">
                                          <p:val>
                                            <p:strVal val="#ppt_w"/>
                                          </p:val>
                                        </p:tav>
                                      </p:tavLst>
                                    </p:anim>
                                    <p:anim calcmode="lin" valueType="num">
                                      <p:cBhvr>
                                        <p:cTn id="62" dur="1000" fill="hold"/>
                                        <p:tgtEl>
                                          <p:spTgt spid="28"/>
                                        </p:tgtEl>
                                        <p:attrNameLst>
                                          <p:attrName>ppt_h</p:attrName>
                                        </p:attrNameLst>
                                      </p:cBhvr>
                                      <p:tavLst>
                                        <p:tav tm="0">
                                          <p:val>
                                            <p:strVal val="#ppt_h"/>
                                          </p:val>
                                        </p:tav>
                                        <p:tav tm="100000">
                                          <p:val>
                                            <p:strVal val="#ppt_h"/>
                                          </p:val>
                                        </p:tav>
                                      </p:tavLst>
                                    </p:anim>
                                    <p:animEffect transition="in" filter="fade">
                                      <p:cBhvr>
                                        <p:cTn id="63" dur="1000"/>
                                        <p:tgtEl>
                                          <p:spTgt spid="28"/>
                                        </p:tgtEl>
                                      </p:cBhvr>
                                    </p:animEffect>
                                  </p:childTnLst>
                                </p:cTn>
                              </p:par>
                              <p:par>
                                <p:cTn id="64" presetID="55" presetClass="entr" presetSubtype="0" fill="hold" nodeType="withEffect">
                                  <p:stCondLst>
                                    <p:cond delay="0"/>
                                  </p:stCondLst>
                                  <p:childTnLst>
                                    <p:set>
                                      <p:cBhvr>
                                        <p:cTn id="65" dur="1" fill="hold">
                                          <p:stCondLst>
                                            <p:cond delay="0"/>
                                          </p:stCondLst>
                                        </p:cTn>
                                        <p:tgtEl>
                                          <p:spTgt spid="30"/>
                                        </p:tgtEl>
                                        <p:attrNameLst>
                                          <p:attrName>style.visibility</p:attrName>
                                        </p:attrNameLst>
                                      </p:cBhvr>
                                      <p:to>
                                        <p:strVal val="visible"/>
                                      </p:to>
                                    </p:set>
                                    <p:anim calcmode="lin" valueType="num">
                                      <p:cBhvr>
                                        <p:cTn id="66" dur="1000" fill="hold"/>
                                        <p:tgtEl>
                                          <p:spTgt spid="30"/>
                                        </p:tgtEl>
                                        <p:attrNameLst>
                                          <p:attrName>ppt_w</p:attrName>
                                        </p:attrNameLst>
                                      </p:cBhvr>
                                      <p:tavLst>
                                        <p:tav tm="0">
                                          <p:val>
                                            <p:strVal val="#ppt_w*0.70"/>
                                          </p:val>
                                        </p:tav>
                                        <p:tav tm="100000">
                                          <p:val>
                                            <p:strVal val="#ppt_w"/>
                                          </p:val>
                                        </p:tav>
                                      </p:tavLst>
                                    </p:anim>
                                    <p:anim calcmode="lin" valueType="num">
                                      <p:cBhvr>
                                        <p:cTn id="67" dur="1000" fill="hold"/>
                                        <p:tgtEl>
                                          <p:spTgt spid="30"/>
                                        </p:tgtEl>
                                        <p:attrNameLst>
                                          <p:attrName>ppt_h</p:attrName>
                                        </p:attrNameLst>
                                      </p:cBhvr>
                                      <p:tavLst>
                                        <p:tav tm="0">
                                          <p:val>
                                            <p:strVal val="#ppt_h"/>
                                          </p:val>
                                        </p:tav>
                                        <p:tav tm="100000">
                                          <p:val>
                                            <p:strVal val="#ppt_h"/>
                                          </p:val>
                                        </p:tav>
                                      </p:tavLst>
                                    </p:anim>
                                    <p:animEffect transition="in" filter="fade">
                                      <p:cBhvr>
                                        <p:cTn id="68" dur="1000"/>
                                        <p:tgtEl>
                                          <p:spTgt spid="30"/>
                                        </p:tgtEl>
                                      </p:cBhvr>
                                    </p:animEffect>
                                  </p:childTnLst>
                                </p:cTn>
                              </p:par>
                              <p:par>
                                <p:cTn id="69" presetID="55" presetClass="entr" presetSubtype="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1000" fill="hold"/>
                                        <p:tgtEl>
                                          <p:spTgt spid="32"/>
                                        </p:tgtEl>
                                        <p:attrNameLst>
                                          <p:attrName>ppt_w</p:attrName>
                                        </p:attrNameLst>
                                      </p:cBhvr>
                                      <p:tavLst>
                                        <p:tav tm="0">
                                          <p:val>
                                            <p:strVal val="#ppt_w*0.70"/>
                                          </p:val>
                                        </p:tav>
                                        <p:tav tm="100000">
                                          <p:val>
                                            <p:strVal val="#ppt_w"/>
                                          </p:val>
                                        </p:tav>
                                      </p:tavLst>
                                    </p:anim>
                                    <p:anim calcmode="lin" valueType="num">
                                      <p:cBhvr>
                                        <p:cTn id="72" dur="1000" fill="hold"/>
                                        <p:tgtEl>
                                          <p:spTgt spid="32"/>
                                        </p:tgtEl>
                                        <p:attrNameLst>
                                          <p:attrName>ppt_h</p:attrName>
                                        </p:attrNameLst>
                                      </p:cBhvr>
                                      <p:tavLst>
                                        <p:tav tm="0">
                                          <p:val>
                                            <p:strVal val="#ppt_h"/>
                                          </p:val>
                                        </p:tav>
                                        <p:tav tm="100000">
                                          <p:val>
                                            <p:strVal val="#ppt_h"/>
                                          </p:val>
                                        </p:tav>
                                      </p:tavLst>
                                    </p:anim>
                                    <p:animEffect transition="in" filter="fade">
                                      <p:cBhvr>
                                        <p:cTn id="73" dur="1000"/>
                                        <p:tgtEl>
                                          <p:spTgt spid="32"/>
                                        </p:tgtEl>
                                      </p:cBhvr>
                                    </p:animEffect>
                                  </p:childTnLst>
                                </p:cTn>
                              </p:par>
                            </p:childTnLst>
                          </p:cTn>
                        </p:par>
                      </p:childTnLst>
                    </p:cTn>
                  </p:par>
                  <p:par>
                    <p:cTn id="74" fill="hold">
                      <p:stCondLst>
                        <p:cond delay="indefinite"/>
                      </p:stCondLst>
                      <p:childTnLst>
                        <p:par>
                          <p:cTn id="75" fill="hold">
                            <p:stCondLst>
                              <p:cond delay="0"/>
                            </p:stCondLst>
                            <p:childTnLst>
                              <p:par>
                                <p:cTn id="76" presetID="55" presetClass="entr" presetSubtype="0" fill="hold" grpId="0" nodeType="click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1000" fill="hold"/>
                                        <p:tgtEl>
                                          <p:spTgt spid="33"/>
                                        </p:tgtEl>
                                        <p:attrNameLst>
                                          <p:attrName>ppt_w</p:attrName>
                                        </p:attrNameLst>
                                      </p:cBhvr>
                                      <p:tavLst>
                                        <p:tav tm="0">
                                          <p:val>
                                            <p:strVal val="#ppt_w*0.70"/>
                                          </p:val>
                                        </p:tav>
                                        <p:tav tm="100000">
                                          <p:val>
                                            <p:strVal val="#ppt_w"/>
                                          </p:val>
                                        </p:tav>
                                      </p:tavLst>
                                    </p:anim>
                                    <p:anim calcmode="lin" valueType="num">
                                      <p:cBhvr>
                                        <p:cTn id="79" dur="1000" fill="hold"/>
                                        <p:tgtEl>
                                          <p:spTgt spid="33"/>
                                        </p:tgtEl>
                                        <p:attrNameLst>
                                          <p:attrName>ppt_h</p:attrName>
                                        </p:attrNameLst>
                                      </p:cBhvr>
                                      <p:tavLst>
                                        <p:tav tm="0">
                                          <p:val>
                                            <p:strVal val="#ppt_h"/>
                                          </p:val>
                                        </p:tav>
                                        <p:tav tm="100000">
                                          <p:val>
                                            <p:strVal val="#ppt_h"/>
                                          </p:val>
                                        </p:tav>
                                      </p:tavLst>
                                    </p:anim>
                                    <p:animEffect transition="in" filter="fade">
                                      <p:cBhvr>
                                        <p:cTn id="80" dur="1000"/>
                                        <p:tgtEl>
                                          <p:spTgt spid="33"/>
                                        </p:tgtEl>
                                      </p:cBhvr>
                                    </p:animEffect>
                                  </p:childTnLst>
                                </p:cTn>
                              </p:par>
                              <p:par>
                                <p:cTn id="81" presetID="55" presetClass="entr" presetSubtype="0" fill="hold" grpId="0" nodeType="withEffect">
                                  <p:stCondLst>
                                    <p:cond delay="0"/>
                                  </p:stCondLst>
                                  <p:childTnLst>
                                    <p:set>
                                      <p:cBhvr>
                                        <p:cTn id="82" dur="1" fill="hold">
                                          <p:stCondLst>
                                            <p:cond delay="0"/>
                                          </p:stCondLst>
                                        </p:cTn>
                                        <p:tgtEl>
                                          <p:spTgt spid="34"/>
                                        </p:tgtEl>
                                        <p:attrNameLst>
                                          <p:attrName>style.visibility</p:attrName>
                                        </p:attrNameLst>
                                      </p:cBhvr>
                                      <p:to>
                                        <p:strVal val="visible"/>
                                      </p:to>
                                    </p:set>
                                    <p:anim calcmode="lin" valueType="num">
                                      <p:cBhvr>
                                        <p:cTn id="83" dur="1000" fill="hold"/>
                                        <p:tgtEl>
                                          <p:spTgt spid="34"/>
                                        </p:tgtEl>
                                        <p:attrNameLst>
                                          <p:attrName>ppt_w</p:attrName>
                                        </p:attrNameLst>
                                      </p:cBhvr>
                                      <p:tavLst>
                                        <p:tav tm="0">
                                          <p:val>
                                            <p:strVal val="#ppt_w*0.70"/>
                                          </p:val>
                                        </p:tav>
                                        <p:tav tm="100000">
                                          <p:val>
                                            <p:strVal val="#ppt_w"/>
                                          </p:val>
                                        </p:tav>
                                      </p:tavLst>
                                    </p:anim>
                                    <p:anim calcmode="lin" valueType="num">
                                      <p:cBhvr>
                                        <p:cTn id="84" dur="1000" fill="hold"/>
                                        <p:tgtEl>
                                          <p:spTgt spid="34"/>
                                        </p:tgtEl>
                                        <p:attrNameLst>
                                          <p:attrName>ppt_h</p:attrName>
                                        </p:attrNameLst>
                                      </p:cBhvr>
                                      <p:tavLst>
                                        <p:tav tm="0">
                                          <p:val>
                                            <p:strVal val="#ppt_h"/>
                                          </p:val>
                                        </p:tav>
                                        <p:tav tm="100000">
                                          <p:val>
                                            <p:strVal val="#ppt_h"/>
                                          </p:val>
                                        </p:tav>
                                      </p:tavLst>
                                    </p:anim>
                                    <p:animEffect transition="in" filter="fade">
                                      <p:cBhvr>
                                        <p:cTn id="85" dur="1000"/>
                                        <p:tgtEl>
                                          <p:spTgt spid="34"/>
                                        </p:tgtEl>
                                      </p:cBhvr>
                                    </p:animEffect>
                                  </p:childTnLst>
                                </p:cTn>
                              </p:par>
                              <p:par>
                                <p:cTn id="86" presetID="55" presetClass="entr" presetSubtype="0" fill="hold" grpId="0" nodeType="withEffect">
                                  <p:stCondLst>
                                    <p:cond delay="0"/>
                                  </p:stCondLst>
                                  <p:childTnLst>
                                    <p:set>
                                      <p:cBhvr>
                                        <p:cTn id="87" dur="1" fill="hold">
                                          <p:stCondLst>
                                            <p:cond delay="0"/>
                                          </p:stCondLst>
                                        </p:cTn>
                                        <p:tgtEl>
                                          <p:spTgt spid="35"/>
                                        </p:tgtEl>
                                        <p:attrNameLst>
                                          <p:attrName>style.visibility</p:attrName>
                                        </p:attrNameLst>
                                      </p:cBhvr>
                                      <p:to>
                                        <p:strVal val="visible"/>
                                      </p:to>
                                    </p:set>
                                    <p:anim calcmode="lin" valueType="num">
                                      <p:cBhvr>
                                        <p:cTn id="88" dur="1000" fill="hold"/>
                                        <p:tgtEl>
                                          <p:spTgt spid="35"/>
                                        </p:tgtEl>
                                        <p:attrNameLst>
                                          <p:attrName>ppt_w</p:attrName>
                                        </p:attrNameLst>
                                      </p:cBhvr>
                                      <p:tavLst>
                                        <p:tav tm="0">
                                          <p:val>
                                            <p:strVal val="#ppt_w*0.70"/>
                                          </p:val>
                                        </p:tav>
                                        <p:tav tm="100000">
                                          <p:val>
                                            <p:strVal val="#ppt_w"/>
                                          </p:val>
                                        </p:tav>
                                      </p:tavLst>
                                    </p:anim>
                                    <p:anim calcmode="lin" valueType="num">
                                      <p:cBhvr>
                                        <p:cTn id="89" dur="1000" fill="hold"/>
                                        <p:tgtEl>
                                          <p:spTgt spid="35"/>
                                        </p:tgtEl>
                                        <p:attrNameLst>
                                          <p:attrName>ppt_h</p:attrName>
                                        </p:attrNameLst>
                                      </p:cBhvr>
                                      <p:tavLst>
                                        <p:tav tm="0">
                                          <p:val>
                                            <p:strVal val="#ppt_h"/>
                                          </p:val>
                                        </p:tav>
                                        <p:tav tm="100000">
                                          <p:val>
                                            <p:strVal val="#ppt_h"/>
                                          </p:val>
                                        </p:tav>
                                      </p:tavLst>
                                    </p:anim>
                                    <p:animEffect transition="in" filter="fade">
                                      <p:cBhvr>
                                        <p:cTn id="90" dur="1000"/>
                                        <p:tgtEl>
                                          <p:spTgt spid="35"/>
                                        </p:tgtEl>
                                      </p:cBhvr>
                                    </p:animEffect>
                                  </p:childTnLst>
                                </p:cTn>
                              </p:par>
                              <p:par>
                                <p:cTn id="91" presetID="55" presetClass="entr" presetSubtype="0" fill="hold" nodeType="withEffect">
                                  <p:stCondLst>
                                    <p:cond delay="0"/>
                                  </p:stCondLst>
                                  <p:childTnLst>
                                    <p:set>
                                      <p:cBhvr>
                                        <p:cTn id="92" dur="1" fill="hold">
                                          <p:stCondLst>
                                            <p:cond delay="0"/>
                                          </p:stCondLst>
                                        </p:cTn>
                                        <p:tgtEl>
                                          <p:spTgt spid="38"/>
                                        </p:tgtEl>
                                        <p:attrNameLst>
                                          <p:attrName>style.visibility</p:attrName>
                                        </p:attrNameLst>
                                      </p:cBhvr>
                                      <p:to>
                                        <p:strVal val="visible"/>
                                      </p:to>
                                    </p:set>
                                    <p:anim calcmode="lin" valueType="num">
                                      <p:cBhvr>
                                        <p:cTn id="93" dur="1000" fill="hold"/>
                                        <p:tgtEl>
                                          <p:spTgt spid="38"/>
                                        </p:tgtEl>
                                        <p:attrNameLst>
                                          <p:attrName>ppt_w</p:attrName>
                                        </p:attrNameLst>
                                      </p:cBhvr>
                                      <p:tavLst>
                                        <p:tav tm="0">
                                          <p:val>
                                            <p:strVal val="#ppt_w*0.70"/>
                                          </p:val>
                                        </p:tav>
                                        <p:tav tm="100000">
                                          <p:val>
                                            <p:strVal val="#ppt_w"/>
                                          </p:val>
                                        </p:tav>
                                      </p:tavLst>
                                    </p:anim>
                                    <p:anim calcmode="lin" valueType="num">
                                      <p:cBhvr>
                                        <p:cTn id="94" dur="1000" fill="hold"/>
                                        <p:tgtEl>
                                          <p:spTgt spid="38"/>
                                        </p:tgtEl>
                                        <p:attrNameLst>
                                          <p:attrName>ppt_h</p:attrName>
                                        </p:attrNameLst>
                                      </p:cBhvr>
                                      <p:tavLst>
                                        <p:tav tm="0">
                                          <p:val>
                                            <p:strVal val="#ppt_h"/>
                                          </p:val>
                                        </p:tav>
                                        <p:tav tm="100000">
                                          <p:val>
                                            <p:strVal val="#ppt_h"/>
                                          </p:val>
                                        </p:tav>
                                      </p:tavLst>
                                    </p:anim>
                                    <p:animEffect transition="in" filter="fade">
                                      <p:cBhvr>
                                        <p:cTn id="95" dur="1000"/>
                                        <p:tgtEl>
                                          <p:spTgt spid="38"/>
                                        </p:tgtEl>
                                      </p:cBhvr>
                                    </p:animEffect>
                                  </p:childTnLst>
                                </p:cTn>
                              </p:par>
                              <p:par>
                                <p:cTn id="96" presetID="55" presetClass="entr" presetSubtype="0" fill="hold" grpId="0" nodeType="withEffect">
                                  <p:stCondLst>
                                    <p:cond delay="0"/>
                                  </p:stCondLst>
                                  <p:childTnLst>
                                    <p:set>
                                      <p:cBhvr>
                                        <p:cTn id="97" dur="1" fill="hold">
                                          <p:stCondLst>
                                            <p:cond delay="0"/>
                                          </p:stCondLst>
                                        </p:cTn>
                                        <p:tgtEl>
                                          <p:spTgt spid="36"/>
                                        </p:tgtEl>
                                        <p:attrNameLst>
                                          <p:attrName>style.visibility</p:attrName>
                                        </p:attrNameLst>
                                      </p:cBhvr>
                                      <p:to>
                                        <p:strVal val="visible"/>
                                      </p:to>
                                    </p:set>
                                    <p:anim calcmode="lin" valueType="num">
                                      <p:cBhvr>
                                        <p:cTn id="98" dur="1000" fill="hold"/>
                                        <p:tgtEl>
                                          <p:spTgt spid="36"/>
                                        </p:tgtEl>
                                        <p:attrNameLst>
                                          <p:attrName>ppt_w</p:attrName>
                                        </p:attrNameLst>
                                      </p:cBhvr>
                                      <p:tavLst>
                                        <p:tav tm="0">
                                          <p:val>
                                            <p:strVal val="#ppt_w*0.70"/>
                                          </p:val>
                                        </p:tav>
                                        <p:tav tm="100000">
                                          <p:val>
                                            <p:strVal val="#ppt_w"/>
                                          </p:val>
                                        </p:tav>
                                      </p:tavLst>
                                    </p:anim>
                                    <p:anim calcmode="lin" valueType="num">
                                      <p:cBhvr>
                                        <p:cTn id="99" dur="1000" fill="hold"/>
                                        <p:tgtEl>
                                          <p:spTgt spid="36"/>
                                        </p:tgtEl>
                                        <p:attrNameLst>
                                          <p:attrName>ppt_h</p:attrName>
                                        </p:attrNameLst>
                                      </p:cBhvr>
                                      <p:tavLst>
                                        <p:tav tm="0">
                                          <p:val>
                                            <p:strVal val="#ppt_h"/>
                                          </p:val>
                                        </p:tav>
                                        <p:tav tm="100000">
                                          <p:val>
                                            <p:strVal val="#ppt_h"/>
                                          </p:val>
                                        </p:tav>
                                      </p:tavLst>
                                    </p:anim>
                                    <p:animEffect transition="in" filter="fade">
                                      <p:cBhvr>
                                        <p:cTn id="100" dur="1000"/>
                                        <p:tgtEl>
                                          <p:spTgt spid="36"/>
                                        </p:tgtEl>
                                      </p:cBhvr>
                                    </p:animEffect>
                                  </p:childTnLst>
                                </p:cTn>
                              </p:par>
                            </p:childTnLst>
                          </p:cTn>
                        </p:par>
                      </p:childTnLst>
                    </p:cTn>
                  </p:par>
                  <p:par>
                    <p:cTn id="101" fill="hold">
                      <p:stCondLst>
                        <p:cond delay="indefinite"/>
                      </p:stCondLst>
                      <p:childTnLst>
                        <p:par>
                          <p:cTn id="102" fill="hold">
                            <p:stCondLst>
                              <p:cond delay="0"/>
                            </p:stCondLst>
                            <p:childTnLst>
                              <p:par>
                                <p:cTn id="103" presetID="55" presetClass="entr" presetSubtype="0" fill="hold" grpId="0" nodeType="clickEffect">
                                  <p:stCondLst>
                                    <p:cond delay="0"/>
                                  </p:stCondLst>
                                  <p:childTnLst>
                                    <p:set>
                                      <p:cBhvr>
                                        <p:cTn id="104" dur="1" fill="hold">
                                          <p:stCondLst>
                                            <p:cond delay="0"/>
                                          </p:stCondLst>
                                        </p:cTn>
                                        <p:tgtEl>
                                          <p:spTgt spid="40"/>
                                        </p:tgtEl>
                                        <p:attrNameLst>
                                          <p:attrName>style.visibility</p:attrName>
                                        </p:attrNameLst>
                                      </p:cBhvr>
                                      <p:to>
                                        <p:strVal val="visible"/>
                                      </p:to>
                                    </p:set>
                                    <p:anim calcmode="lin" valueType="num">
                                      <p:cBhvr>
                                        <p:cTn id="105" dur="1000" fill="hold"/>
                                        <p:tgtEl>
                                          <p:spTgt spid="40"/>
                                        </p:tgtEl>
                                        <p:attrNameLst>
                                          <p:attrName>ppt_w</p:attrName>
                                        </p:attrNameLst>
                                      </p:cBhvr>
                                      <p:tavLst>
                                        <p:tav tm="0">
                                          <p:val>
                                            <p:strVal val="#ppt_w*0.70"/>
                                          </p:val>
                                        </p:tav>
                                        <p:tav tm="100000">
                                          <p:val>
                                            <p:strVal val="#ppt_w"/>
                                          </p:val>
                                        </p:tav>
                                      </p:tavLst>
                                    </p:anim>
                                    <p:anim calcmode="lin" valueType="num">
                                      <p:cBhvr>
                                        <p:cTn id="106" dur="1000" fill="hold"/>
                                        <p:tgtEl>
                                          <p:spTgt spid="40"/>
                                        </p:tgtEl>
                                        <p:attrNameLst>
                                          <p:attrName>ppt_h</p:attrName>
                                        </p:attrNameLst>
                                      </p:cBhvr>
                                      <p:tavLst>
                                        <p:tav tm="0">
                                          <p:val>
                                            <p:strVal val="#ppt_h"/>
                                          </p:val>
                                        </p:tav>
                                        <p:tav tm="100000">
                                          <p:val>
                                            <p:strVal val="#ppt_h"/>
                                          </p:val>
                                        </p:tav>
                                      </p:tavLst>
                                    </p:anim>
                                    <p:animEffect transition="in" filter="fade">
                                      <p:cBhvr>
                                        <p:cTn id="107" dur="1000"/>
                                        <p:tgtEl>
                                          <p:spTgt spid="40"/>
                                        </p:tgtEl>
                                      </p:cBhvr>
                                    </p:animEffect>
                                  </p:childTnLst>
                                </p:cTn>
                              </p:par>
                              <p:par>
                                <p:cTn id="108" presetID="55" presetClass="entr" presetSubtype="0" fill="hold" nodeType="withEffect">
                                  <p:stCondLst>
                                    <p:cond delay="0"/>
                                  </p:stCondLst>
                                  <p:childTnLst>
                                    <p:set>
                                      <p:cBhvr>
                                        <p:cTn id="109" dur="1" fill="hold">
                                          <p:stCondLst>
                                            <p:cond delay="0"/>
                                          </p:stCondLst>
                                        </p:cTn>
                                        <p:tgtEl>
                                          <p:spTgt spid="42"/>
                                        </p:tgtEl>
                                        <p:attrNameLst>
                                          <p:attrName>style.visibility</p:attrName>
                                        </p:attrNameLst>
                                      </p:cBhvr>
                                      <p:to>
                                        <p:strVal val="visible"/>
                                      </p:to>
                                    </p:set>
                                    <p:anim calcmode="lin" valueType="num">
                                      <p:cBhvr>
                                        <p:cTn id="110" dur="1000" fill="hold"/>
                                        <p:tgtEl>
                                          <p:spTgt spid="42"/>
                                        </p:tgtEl>
                                        <p:attrNameLst>
                                          <p:attrName>ppt_w</p:attrName>
                                        </p:attrNameLst>
                                      </p:cBhvr>
                                      <p:tavLst>
                                        <p:tav tm="0">
                                          <p:val>
                                            <p:strVal val="#ppt_w*0.70"/>
                                          </p:val>
                                        </p:tav>
                                        <p:tav tm="100000">
                                          <p:val>
                                            <p:strVal val="#ppt_w"/>
                                          </p:val>
                                        </p:tav>
                                      </p:tavLst>
                                    </p:anim>
                                    <p:anim calcmode="lin" valueType="num">
                                      <p:cBhvr>
                                        <p:cTn id="111" dur="1000" fill="hold"/>
                                        <p:tgtEl>
                                          <p:spTgt spid="42"/>
                                        </p:tgtEl>
                                        <p:attrNameLst>
                                          <p:attrName>ppt_h</p:attrName>
                                        </p:attrNameLst>
                                      </p:cBhvr>
                                      <p:tavLst>
                                        <p:tav tm="0">
                                          <p:val>
                                            <p:strVal val="#ppt_h"/>
                                          </p:val>
                                        </p:tav>
                                        <p:tav tm="100000">
                                          <p:val>
                                            <p:strVal val="#ppt_h"/>
                                          </p:val>
                                        </p:tav>
                                      </p:tavLst>
                                    </p:anim>
                                    <p:animEffect transition="in" filter="fade">
                                      <p:cBhvr>
                                        <p:cTn id="112" dur="1000"/>
                                        <p:tgtEl>
                                          <p:spTgt spid="42"/>
                                        </p:tgtEl>
                                      </p:cBhvr>
                                    </p:animEffect>
                                  </p:childTnLst>
                                </p:cTn>
                              </p:par>
                              <p:par>
                                <p:cTn id="113" presetID="55" presetClass="entr" presetSubtype="0" fill="hold" grpId="0" nodeType="withEffect">
                                  <p:stCondLst>
                                    <p:cond delay="0"/>
                                  </p:stCondLst>
                                  <p:childTnLst>
                                    <p:set>
                                      <p:cBhvr>
                                        <p:cTn id="114" dur="1" fill="hold">
                                          <p:stCondLst>
                                            <p:cond delay="0"/>
                                          </p:stCondLst>
                                        </p:cTn>
                                        <p:tgtEl>
                                          <p:spTgt spid="43"/>
                                        </p:tgtEl>
                                        <p:attrNameLst>
                                          <p:attrName>style.visibility</p:attrName>
                                        </p:attrNameLst>
                                      </p:cBhvr>
                                      <p:to>
                                        <p:strVal val="visible"/>
                                      </p:to>
                                    </p:set>
                                    <p:anim calcmode="lin" valueType="num">
                                      <p:cBhvr>
                                        <p:cTn id="115" dur="1000" fill="hold"/>
                                        <p:tgtEl>
                                          <p:spTgt spid="43"/>
                                        </p:tgtEl>
                                        <p:attrNameLst>
                                          <p:attrName>ppt_w</p:attrName>
                                        </p:attrNameLst>
                                      </p:cBhvr>
                                      <p:tavLst>
                                        <p:tav tm="0">
                                          <p:val>
                                            <p:strVal val="#ppt_w*0.70"/>
                                          </p:val>
                                        </p:tav>
                                        <p:tav tm="100000">
                                          <p:val>
                                            <p:strVal val="#ppt_w"/>
                                          </p:val>
                                        </p:tav>
                                      </p:tavLst>
                                    </p:anim>
                                    <p:anim calcmode="lin" valueType="num">
                                      <p:cBhvr>
                                        <p:cTn id="116" dur="1000" fill="hold"/>
                                        <p:tgtEl>
                                          <p:spTgt spid="43"/>
                                        </p:tgtEl>
                                        <p:attrNameLst>
                                          <p:attrName>ppt_h</p:attrName>
                                        </p:attrNameLst>
                                      </p:cBhvr>
                                      <p:tavLst>
                                        <p:tav tm="0">
                                          <p:val>
                                            <p:strVal val="#ppt_h"/>
                                          </p:val>
                                        </p:tav>
                                        <p:tav tm="100000">
                                          <p:val>
                                            <p:strVal val="#ppt_h"/>
                                          </p:val>
                                        </p:tav>
                                      </p:tavLst>
                                    </p:anim>
                                    <p:animEffect transition="in" filter="fade">
                                      <p:cBhvr>
                                        <p:cTn id="117"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p:bldP spid="20" grpId="0" animBg="1"/>
      <p:bldP spid="21" grpId="0" animBg="1"/>
      <p:bldP spid="22" grpId="0"/>
      <p:bldP spid="25" grpId="0" animBg="1"/>
      <p:bldP spid="26" grpId="0" animBg="1"/>
      <p:bldP spid="27" grpId="0" animBg="1"/>
      <p:bldP spid="28" grpId="0" animBg="1"/>
      <p:bldP spid="32" grpId="0"/>
      <p:bldP spid="33" grpId="0" animBg="1"/>
      <p:bldP spid="34" grpId="0" animBg="1"/>
      <p:bldP spid="35" grpId="0" animBg="1"/>
      <p:bldP spid="36" grpId="0"/>
      <p:bldP spid="40" grpId="0" animBg="1"/>
      <p:bldP spid="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1268760"/>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Implementation </a:t>
            </a:r>
          </a:p>
        </p:txBody>
      </p:sp>
      <p:sp>
        <p:nvSpPr>
          <p:cNvPr id="10" name="TextBox 9"/>
          <p:cNvSpPr txBox="1"/>
          <p:nvPr/>
        </p:nvSpPr>
        <p:spPr>
          <a:xfrm>
            <a:off x="395536" y="2204864"/>
            <a:ext cx="7560840" cy="5016758"/>
          </a:xfrm>
          <a:prstGeom prst="rect">
            <a:avLst/>
          </a:prstGeom>
          <a:noFill/>
        </p:spPr>
        <p:txBody>
          <a:bodyPr wrap="square" rtlCol="0">
            <a:spAutoFit/>
          </a:bodyPr>
          <a:lstStyle/>
          <a:p>
            <a:pPr>
              <a:buFont typeface="Wingdings" pitchFamily="2" charset="2"/>
              <a:buChar char="q"/>
            </a:pPr>
            <a:endParaRPr lang="en-GB" sz="1600" dirty="0" smtClean="0">
              <a:solidFill>
                <a:schemeClr val="tx2">
                  <a:lumMod val="75000"/>
                </a:schemeClr>
              </a:solidFill>
              <a:latin typeface="Arial" pitchFamily="34" charset="0"/>
              <a:cs typeface="Arial" pitchFamily="34" charset="0"/>
            </a:endParaRPr>
          </a:p>
          <a:p>
            <a:pPr>
              <a:buFont typeface="Wingdings" pitchFamily="2" charset="2"/>
              <a:buChar char="q"/>
            </a:pPr>
            <a:r>
              <a:rPr lang="en-GB" sz="1600" dirty="0" smtClean="0">
                <a:solidFill>
                  <a:schemeClr val="tx2">
                    <a:lumMod val="75000"/>
                  </a:schemeClr>
                </a:solidFill>
                <a:latin typeface="Arial" pitchFamily="34" charset="0"/>
                <a:cs typeface="Arial" pitchFamily="34" charset="0"/>
              </a:rPr>
              <a:t> From UML diagrams to XMI (From Enterprise Architect) then</a:t>
            </a:r>
          </a:p>
          <a:p>
            <a:endParaRPr lang="en-GB" sz="1600" dirty="0" smtClean="0">
              <a:solidFill>
                <a:schemeClr val="tx2">
                  <a:lumMod val="75000"/>
                </a:schemeClr>
              </a:solidFill>
              <a:latin typeface="Arial" pitchFamily="34" charset="0"/>
              <a:cs typeface="Arial" pitchFamily="34" charset="0"/>
            </a:endParaRPr>
          </a:p>
          <a:p>
            <a:pPr>
              <a:buFont typeface="Wingdings" pitchFamily="2" charset="2"/>
              <a:buChar char="q"/>
            </a:pPr>
            <a:r>
              <a:rPr lang="en-GB" sz="1600" dirty="0" smtClean="0">
                <a:solidFill>
                  <a:schemeClr val="tx2">
                    <a:lumMod val="75000"/>
                  </a:schemeClr>
                </a:solidFill>
                <a:latin typeface="Arial" pitchFamily="34" charset="0"/>
                <a:cs typeface="Arial" pitchFamily="34" charset="0"/>
              </a:rPr>
              <a:t>XML/GML</a:t>
            </a:r>
          </a:p>
          <a:p>
            <a:pPr>
              <a:buFont typeface="Wingdings" pitchFamily="2" charset="2"/>
              <a:buChar char="q"/>
            </a:pPr>
            <a:endParaRPr lang="en-GB" sz="1600" dirty="0" smtClean="0">
              <a:solidFill>
                <a:schemeClr val="tx2">
                  <a:lumMod val="75000"/>
                </a:schemeClr>
              </a:solidFill>
              <a:latin typeface="Arial" pitchFamily="34" charset="0"/>
              <a:cs typeface="Arial" pitchFamily="34" charset="0"/>
            </a:endParaRPr>
          </a:p>
          <a:p>
            <a:r>
              <a:rPr lang="en-GB" sz="1600" dirty="0">
                <a:solidFill>
                  <a:schemeClr val="tx2">
                    <a:lumMod val="75000"/>
                  </a:schemeClr>
                </a:solidFill>
                <a:latin typeface="Arial" pitchFamily="34" charset="0"/>
                <a:cs typeface="Arial" pitchFamily="34" charset="0"/>
              </a:rPr>
              <a:t> </a:t>
            </a:r>
            <a:r>
              <a:rPr lang="en-GB" sz="1600" dirty="0" smtClean="0">
                <a:solidFill>
                  <a:srgbClr val="C00000"/>
                </a:solidFill>
                <a:latin typeface="Arial" pitchFamily="34" charset="0"/>
                <a:cs typeface="Arial" pitchFamily="34" charset="0"/>
              </a:rPr>
              <a:t>-</a:t>
            </a:r>
            <a:r>
              <a:rPr lang="en-GB" sz="1600" dirty="0" smtClean="0">
                <a:solidFill>
                  <a:schemeClr val="tx2">
                    <a:lumMod val="75000"/>
                  </a:schemeClr>
                </a:solidFill>
                <a:latin typeface="Arial" pitchFamily="34" charset="0"/>
                <a:cs typeface="Arial" pitchFamily="34" charset="0"/>
              </a:rPr>
              <a:t> </a:t>
            </a:r>
            <a:r>
              <a:rPr lang="en-GB" sz="1600" dirty="0" err="1" smtClean="0">
                <a:solidFill>
                  <a:srgbClr val="C00000"/>
                </a:solidFill>
                <a:latin typeface="Arial" pitchFamily="34" charset="0"/>
                <a:cs typeface="Arial" pitchFamily="34" charset="0"/>
              </a:rPr>
              <a:t>FullMoon</a:t>
            </a:r>
            <a:r>
              <a:rPr lang="en-GB" sz="1600" dirty="0" smtClean="0">
                <a:solidFill>
                  <a:srgbClr val="C00000"/>
                </a:solidFill>
                <a:latin typeface="Arial" pitchFamily="34" charset="0"/>
                <a:cs typeface="Arial" pitchFamily="34" charset="0"/>
              </a:rPr>
              <a:t>  (CSIRO) , </a:t>
            </a:r>
            <a:r>
              <a:rPr lang="en-GB" sz="1600" dirty="0" err="1" smtClean="0">
                <a:solidFill>
                  <a:srgbClr val="C00000"/>
                </a:solidFill>
                <a:latin typeface="Arial" pitchFamily="34" charset="0"/>
                <a:cs typeface="Arial" pitchFamily="34" charset="0"/>
              </a:rPr>
              <a:t>NewMoon</a:t>
            </a:r>
            <a:r>
              <a:rPr lang="en-GB" sz="1600" dirty="0" smtClean="0">
                <a:solidFill>
                  <a:srgbClr val="C00000"/>
                </a:solidFill>
                <a:latin typeface="Arial" pitchFamily="34" charset="0"/>
                <a:cs typeface="Arial" pitchFamily="34" charset="0"/>
              </a:rPr>
              <a:t> ( CEDA)</a:t>
            </a:r>
          </a:p>
          <a:p>
            <a:endParaRPr lang="en-GB" sz="1600" dirty="0">
              <a:solidFill>
                <a:schemeClr val="tx2">
                  <a:lumMod val="75000"/>
                </a:schemeClr>
              </a:solidFill>
              <a:latin typeface="Arial" pitchFamily="34" charset="0"/>
              <a:cs typeface="Arial" pitchFamily="34" charset="0"/>
            </a:endParaRPr>
          </a:p>
          <a:p>
            <a:pPr>
              <a:buFont typeface="Wingdings" pitchFamily="2" charset="2"/>
              <a:buChar char="q"/>
            </a:pPr>
            <a:r>
              <a:rPr lang="en-GB" sz="1600" dirty="0" smtClean="0">
                <a:solidFill>
                  <a:schemeClr val="tx2">
                    <a:lumMod val="75000"/>
                  </a:schemeClr>
                </a:solidFill>
                <a:latin typeface="Arial" pitchFamily="34" charset="0"/>
                <a:cs typeface="Arial" pitchFamily="34" charset="0"/>
              </a:rPr>
              <a:t>DB</a:t>
            </a:r>
          </a:p>
          <a:p>
            <a:r>
              <a:rPr lang="en-GB" sz="1600" dirty="0" smtClean="0">
                <a:solidFill>
                  <a:schemeClr val="tx2">
                    <a:lumMod val="75000"/>
                  </a:schemeClr>
                </a:solidFill>
                <a:latin typeface="Arial" pitchFamily="34" charset="0"/>
                <a:cs typeface="Arial" pitchFamily="34" charset="0"/>
              </a:rPr>
              <a:t>  - </a:t>
            </a:r>
            <a:r>
              <a:rPr lang="en-GB" sz="1600" dirty="0" smtClean="0">
                <a:solidFill>
                  <a:srgbClr val="C00000"/>
                </a:solidFill>
                <a:latin typeface="Arial" pitchFamily="34" charset="0"/>
                <a:cs typeface="Arial" pitchFamily="34" charset="0"/>
              </a:rPr>
              <a:t>CEDA activity ,ongoing </a:t>
            </a:r>
          </a:p>
          <a:p>
            <a:pPr>
              <a:buFont typeface="Wingdings" pitchFamily="2" charset="2"/>
              <a:buChar char="q"/>
            </a:pPr>
            <a:endParaRPr lang="en-GB" sz="1600" dirty="0" smtClean="0">
              <a:latin typeface="Arial" pitchFamily="34" charset="0"/>
              <a:cs typeface="Arial" pitchFamily="34" charset="0"/>
            </a:endParaRPr>
          </a:p>
          <a:p>
            <a:pPr>
              <a:buFont typeface="Wingdings" pitchFamily="2" charset="2"/>
              <a:buChar char="q"/>
            </a:pPr>
            <a:r>
              <a:rPr lang="en-GB" sz="1600" dirty="0" smtClean="0">
                <a:latin typeface="Arial" pitchFamily="34" charset="0"/>
                <a:cs typeface="Arial" pitchFamily="34" charset="0"/>
              </a:rPr>
              <a:t> OWL-DL</a:t>
            </a:r>
          </a:p>
          <a:p>
            <a:endParaRPr lang="en-GB" sz="1600" dirty="0" smtClean="0">
              <a:latin typeface="Arial" pitchFamily="34" charset="0"/>
              <a:cs typeface="Arial" pitchFamily="34" charset="0"/>
            </a:endParaRPr>
          </a:p>
          <a:p>
            <a:r>
              <a:rPr lang="en-GB" sz="1600" dirty="0">
                <a:solidFill>
                  <a:srgbClr val="C00000"/>
                </a:solidFill>
                <a:latin typeface="Arial" pitchFamily="34" charset="0"/>
                <a:cs typeface="Arial" pitchFamily="34" charset="0"/>
              </a:rPr>
              <a:t> </a:t>
            </a:r>
            <a:r>
              <a:rPr lang="en-GB" sz="1600" dirty="0" smtClean="0">
                <a:solidFill>
                  <a:srgbClr val="C00000"/>
                </a:solidFill>
                <a:latin typeface="Arial" pitchFamily="34" charset="0"/>
                <a:cs typeface="Arial" pitchFamily="34" charset="0"/>
              </a:rPr>
              <a:t>- ISO 19152?</a:t>
            </a:r>
          </a:p>
          <a:p>
            <a:endParaRPr lang="en-GB" sz="1600" dirty="0" smtClean="0">
              <a:solidFill>
                <a:srgbClr val="C00000"/>
              </a:solidFill>
              <a:latin typeface="Arial" pitchFamily="34" charset="0"/>
              <a:cs typeface="Arial" pitchFamily="34" charset="0"/>
            </a:endParaRPr>
          </a:p>
          <a:p>
            <a:endParaRPr lang="en-GB" sz="1600" dirty="0" smtClean="0">
              <a:solidFill>
                <a:srgbClr val="C00000"/>
              </a:solidFill>
              <a:latin typeface="Arial" pitchFamily="34" charset="0"/>
              <a:cs typeface="Arial" pitchFamily="34" charset="0"/>
            </a:endParaRPr>
          </a:p>
          <a:p>
            <a:endParaRPr lang="en-GB" sz="1600" dirty="0" smtClean="0">
              <a:solidFill>
                <a:srgbClr val="C00000"/>
              </a:solidFill>
              <a:latin typeface="Arial" pitchFamily="34" charset="0"/>
              <a:cs typeface="Arial" pitchFamily="34" charset="0"/>
            </a:endParaRPr>
          </a:p>
          <a:p>
            <a:pPr algn="ctr"/>
            <a:endParaRPr lang="en-GB" sz="3200" b="1" dirty="0" smtClean="0">
              <a:solidFill>
                <a:schemeClr val="tx2">
                  <a:lumMod val="75000"/>
                </a:schemeClr>
              </a:solidFill>
              <a:latin typeface="Arial" pitchFamily="34" charset="0"/>
              <a:cs typeface="Arial" pitchFamily="34" charset="0"/>
            </a:endParaRPr>
          </a:p>
          <a:p>
            <a:endParaRPr lang="en-GB" sz="1600" dirty="0" smtClean="0"/>
          </a:p>
          <a:p>
            <a:endParaRPr lang="en-GB"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MOLES </a:t>
            </a:r>
          </a:p>
        </p:txBody>
      </p:sp>
      <p:pic>
        <p:nvPicPr>
          <p:cNvPr id="2053" name="Picture 5"/>
          <p:cNvPicPr>
            <a:picLocks noChangeAspect="1" noChangeArrowheads="1"/>
          </p:cNvPicPr>
          <p:nvPr/>
        </p:nvPicPr>
        <p:blipFill>
          <a:blip r:embed="rId3" cstate="print"/>
          <a:stretch>
            <a:fillRect/>
          </a:stretch>
        </p:blipFill>
        <p:spPr bwMode="auto">
          <a:xfrm>
            <a:off x="5292080" y="1340768"/>
            <a:ext cx="3290848" cy="4032448"/>
          </a:xfrm>
          <a:prstGeom prst="rect">
            <a:avLst/>
          </a:prstGeom>
          <a:noFill/>
          <a:ln w="9525">
            <a:noFill/>
            <a:miter lim="800000"/>
            <a:headEnd/>
            <a:tailEnd/>
          </a:ln>
        </p:spPr>
      </p:pic>
      <p:sp>
        <p:nvSpPr>
          <p:cNvPr id="10" name="TextBox 9"/>
          <p:cNvSpPr txBox="1"/>
          <p:nvPr/>
        </p:nvSpPr>
        <p:spPr>
          <a:xfrm>
            <a:off x="179512" y="1556792"/>
            <a:ext cx="5328592" cy="3231654"/>
          </a:xfrm>
          <a:prstGeom prst="rect">
            <a:avLst/>
          </a:prstGeom>
          <a:noFill/>
        </p:spPr>
        <p:txBody>
          <a:bodyPr wrap="square" rtlCol="0">
            <a:spAutoFit/>
          </a:bodyPr>
          <a:lstStyle/>
          <a:p>
            <a:r>
              <a:rPr lang="en-GB" sz="1600" b="1" dirty="0" smtClean="0">
                <a:solidFill>
                  <a:schemeClr val="tx2">
                    <a:lumMod val="75000"/>
                  </a:schemeClr>
                </a:solidFill>
                <a:latin typeface="Arial" pitchFamily="34" charset="0"/>
                <a:cs typeface="Arial" pitchFamily="34" charset="0"/>
              </a:rPr>
              <a:t>MOLES</a:t>
            </a:r>
            <a:r>
              <a:rPr lang="en-GB" sz="1600" dirty="0" smtClean="0">
                <a:solidFill>
                  <a:schemeClr val="tx2">
                    <a:lumMod val="75000"/>
                  </a:schemeClr>
                </a:solidFill>
                <a:latin typeface="Arial" pitchFamily="34" charset="0"/>
                <a:cs typeface="Arial" pitchFamily="34" charset="0"/>
              </a:rPr>
              <a:t> model refers to B-Browse Type Metadata</a:t>
            </a:r>
          </a:p>
          <a:p>
            <a:r>
              <a:rPr lang="en-GB" sz="1600" dirty="0" smtClean="0">
                <a:solidFill>
                  <a:schemeClr val="accent2">
                    <a:lumMod val="50000"/>
                  </a:schemeClr>
                </a:solidFill>
                <a:latin typeface="Arial" pitchFamily="34" charset="0"/>
                <a:cs typeface="Arial" pitchFamily="34" charset="0"/>
              </a:rPr>
              <a:t>understanding the context of data and  choosing between similar data sets</a:t>
            </a:r>
          </a:p>
          <a:p>
            <a:endParaRPr lang="en-GB" sz="1600" dirty="0" smtClean="0">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MOLES</a:t>
            </a:r>
            <a:r>
              <a:rPr lang="en-GB" sz="1600" dirty="0" smtClean="0">
                <a:solidFill>
                  <a:schemeClr val="tx2">
                    <a:lumMod val="75000"/>
                  </a:schemeClr>
                </a:solidFill>
                <a:latin typeface="Arial" pitchFamily="34" charset="0"/>
                <a:cs typeface="Arial" pitchFamily="34" charset="0"/>
              </a:rPr>
              <a:t> model was originally developed within the Natural Environment Research Council </a:t>
            </a:r>
            <a:r>
              <a:rPr lang="en-GB" sz="1600" dirty="0" err="1" smtClean="0">
                <a:solidFill>
                  <a:schemeClr val="tx2">
                    <a:lumMod val="75000"/>
                  </a:schemeClr>
                </a:solidFill>
                <a:latin typeface="Arial" pitchFamily="34" charset="0"/>
                <a:cs typeface="Arial" pitchFamily="34" charset="0"/>
              </a:rPr>
              <a:t>DataGrid</a:t>
            </a:r>
            <a:r>
              <a:rPr lang="en-GB" sz="1600" dirty="0" smtClean="0">
                <a:solidFill>
                  <a:schemeClr val="tx2">
                    <a:lumMod val="75000"/>
                  </a:schemeClr>
                </a:solidFill>
                <a:latin typeface="Arial" pitchFamily="34" charset="0"/>
                <a:cs typeface="Arial" pitchFamily="34" charset="0"/>
              </a:rPr>
              <a:t> (NDG) project  to fill a missing part of the ‘metadata </a:t>
            </a:r>
          </a:p>
          <a:p>
            <a:r>
              <a:rPr lang="en-GB" sz="1600" dirty="0" smtClean="0">
                <a:solidFill>
                  <a:schemeClr val="tx2">
                    <a:lumMod val="75000"/>
                  </a:schemeClr>
                </a:solidFill>
                <a:latin typeface="Arial" pitchFamily="34" charset="0"/>
                <a:cs typeface="Arial" pitchFamily="34" charset="0"/>
              </a:rPr>
              <a:t>spectrum’</a:t>
            </a:r>
          </a:p>
          <a:p>
            <a:endParaRPr lang="en-GB" sz="1600" dirty="0" smtClean="0">
              <a:solidFill>
                <a:schemeClr val="tx2">
                  <a:lumMod val="75000"/>
                </a:schemeClr>
              </a:solidFill>
              <a:latin typeface="Arial" pitchFamily="34" charset="0"/>
              <a:cs typeface="Arial" pitchFamily="34" charset="0"/>
            </a:endParaRPr>
          </a:p>
          <a:p>
            <a:r>
              <a:rPr lang="en-GB" sz="1200" dirty="0" smtClean="0">
                <a:solidFill>
                  <a:schemeClr val="accent2">
                    <a:lumMod val="50000"/>
                  </a:schemeClr>
                </a:solidFill>
                <a:latin typeface="Arial" pitchFamily="34" charset="0"/>
                <a:cs typeface="Arial" pitchFamily="34" charset="0"/>
              </a:rPr>
              <a:t>[Lawrence et al. </a:t>
            </a:r>
            <a:r>
              <a:rPr lang="en-GB" sz="1200" dirty="0">
                <a:solidFill>
                  <a:schemeClr val="accent2">
                    <a:lumMod val="50000"/>
                  </a:schemeClr>
                </a:solidFill>
              </a:rPr>
              <a:t>. </a:t>
            </a:r>
            <a:r>
              <a:rPr lang="en-GB" sz="1200" u="sng" dirty="0" smtClean="0">
                <a:solidFill>
                  <a:schemeClr val="accent2">
                    <a:lumMod val="50000"/>
                  </a:schemeClr>
                </a:solidFill>
                <a:hlinkClick r:id="rId4"/>
              </a:rPr>
              <a:t>doi:10.1098/rsta.2008.0237</a:t>
            </a:r>
            <a:r>
              <a:rPr lang="en-GB" sz="1200" u="sng" dirty="0" smtClean="0">
                <a:solidFill>
                  <a:schemeClr val="accent2">
                    <a:lumMod val="50000"/>
                  </a:schemeClr>
                </a:solidFill>
              </a:rPr>
              <a:t>]</a:t>
            </a:r>
            <a:endParaRPr lang="en-GB" sz="1200" dirty="0" smtClean="0">
              <a:solidFill>
                <a:schemeClr val="accent2">
                  <a:lumMod val="50000"/>
                </a:schemeClr>
              </a:solidFill>
              <a:latin typeface="Arial" pitchFamily="34" charset="0"/>
              <a:cs typeface="Arial" pitchFamily="34" charset="0"/>
            </a:endParaRPr>
          </a:p>
          <a:p>
            <a:endParaRPr lang="en-GB" sz="1600" dirty="0" smtClean="0">
              <a:latin typeface="Arial" pitchFamily="34" charset="0"/>
              <a:cs typeface="Arial" pitchFamily="34" charset="0"/>
            </a:endParaRPr>
          </a:p>
          <a:p>
            <a:r>
              <a:rPr lang="en-GB" sz="1600" dirty="0" smtClean="0">
                <a:solidFill>
                  <a:schemeClr val="tx2">
                    <a:lumMod val="75000"/>
                  </a:schemeClr>
                </a:solidFill>
                <a:latin typeface="Arial" pitchFamily="34" charset="0"/>
                <a:cs typeface="Arial" pitchFamily="34" charset="0"/>
              </a:rPr>
              <a:t>Currently MOLES v2.0 is deployed in CEDA </a:t>
            </a:r>
            <a:endParaRPr lang="en-GB" sz="1600" dirty="0">
              <a:solidFill>
                <a:schemeClr val="tx2">
                  <a:lumMod val="75000"/>
                </a:schemeClr>
              </a:solidFill>
              <a:latin typeface="Arial" pitchFamily="34" charset="0"/>
              <a:cs typeface="Arial" pitchFamily="34" charset="0"/>
            </a:endParaRPr>
          </a:p>
          <a:p>
            <a:endParaRPr lang="en-GB" sz="1600" dirty="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51520" y="1602660"/>
            <a:ext cx="8208912" cy="5570756"/>
          </a:xfrm>
          <a:prstGeom prst="rect">
            <a:avLst/>
          </a:prstGeom>
          <a:noFill/>
        </p:spPr>
        <p:txBody>
          <a:bodyPr wrap="square" rtlCol="0">
            <a:spAutoFit/>
          </a:bodyPr>
          <a:lstStyle/>
          <a:p>
            <a:r>
              <a:rPr lang="en-GB" sz="2000" b="1" dirty="0" smtClean="0">
                <a:solidFill>
                  <a:schemeClr val="tx2">
                    <a:lumMod val="75000"/>
                  </a:schemeClr>
                </a:solidFill>
                <a:latin typeface="Arial" pitchFamily="34" charset="0"/>
                <a:cs typeface="Arial" pitchFamily="34" charset="0"/>
              </a:rPr>
              <a:t>Key Entities</a:t>
            </a:r>
          </a:p>
          <a:p>
            <a:endParaRPr lang="en-GB" sz="1600" dirty="0" smtClean="0">
              <a:solidFill>
                <a:schemeClr val="tx2">
                  <a:lumMod val="75000"/>
                </a:schemeClr>
              </a:solidFill>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DataEntity</a:t>
            </a:r>
            <a:r>
              <a:rPr lang="en-GB" sz="1600" dirty="0" smtClean="0">
                <a:solidFill>
                  <a:schemeClr val="tx2">
                    <a:lumMod val="75000"/>
                  </a:schemeClr>
                </a:solidFill>
                <a:latin typeface="Arial" pitchFamily="34" charset="0"/>
                <a:cs typeface="Arial" pitchFamily="34" charset="0"/>
              </a:rPr>
              <a:t> : which consists of aggregations of more Data entities  </a:t>
            </a:r>
          </a:p>
          <a:p>
            <a:endParaRPr lang="en-GB" sz="1600" dirty="0" smtClean="0">
              <a:solidFill>
                <a:schemeClr val="tx2">
                  <a:lumMod val="75000"/>
                </a:schemeClr>
              </a:solidFill>
              <a:latin typeface="Arial" pitchFamily="34" charset="0"/>
              <a:cs typeface="Arial" pitchFamily="34" charset="0"/>
            </a:endParaRPr>
          </a:p>
          <a:p>
            <a:endParaRPr lang="en-GB" sz="1600" b="1" dirty="0" smtClean="0">
              <a:solidFill>
                <a:schemeClr val="tx2">
                  <a:lumMod val="75000"/>
                </a:schemeClr>
              </a:solidFill>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DataProductionTool</a:t>
            </a:r>
            <a:r>
              <a:rPr lang="en-GB" sz="1600" dirty="0">
                <a:solidFill>
                  <a:schemeClr val="tx2">
                    <a:lumMod val="75000"/>
                  </a:schemeClr>
                </a:solidFill>
                <a:latin typeface="Arial" pitchFamily="34" charset="0"/>
                <a:cs typeface="Arial" pitchFamily="34" charset="0"/>
              </a:rPr>
              <a:t>:</a:t>
            </a:r>
            <a:r>
              <a:rPr lang="en-GB" sz="1600" dirty="0" smtClean="0">
                <a:solidFill>
                  <a:schemeClr val="tx2">
                    <a:lumMod val="75000"/>
                  </a:schemeClr>
                </a:solidFill>
                <a:latin typeface="Arial" pitchFamily="34" charset="0"/>
                <a:cs typeface="Arial" pitchFamily="34" charset="0"/>
              </a:rPr>
              <a:t> which characterizes the instruments and/or processes </a:t>
            </a:r>
          </a:p>
          <a:p>
            <a:r>
              <a:rPr lang="en-GB" sz="1600" dirty="0" smtClean="0">
                <a:solidFill>
                  <a:schemeClr val="tx2">
                    <a:lumMod val="75000"/>
                  </a:schemeClr>
                </a:solidFill>
                <a:latin typeface="Arial" pitchFamily="34" charset="0"/>
                <a:cs typeface="Arial" pitchFamily="34" charset="0"/>
              </a:rPr>
              <a:t>available for producing data</a:t>
            </a:r>
          </a:p>
          <a:p>
            <a:endParaRPr lang="en-GB" sz="1600" dirty="0" smtClean="0">
              <a:solidFill>
                <a:schemeClr val="tx2">
                  <a:lumMod val="75000"/>
                </a:schemeClr>
              </a:solidFill>
              <a:latin typeface="Arial" pitchFamily="34" charset="0"/>
              <a:cs typeface="Arial" pitchFamily="34" charset="0"/>
            </a:endParaRPr>
          </a:p>
          <a:p>
            <a:endParaRPr lang="en-GB" sz="1600" b="1" dirty="0" smtClean="0">
              <a:solidFill>
                <a:schemeClr val="tx2">
                  <a:lumMod val="75000"/>
                </a:schemeClr>
              </a:solidFill>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Observation Station</a:t>
            </a:r>
            <a:r>
              <a:rPr lang="en-GB" sz="1600" dirty="0" smtClean="0">
                <a:solidFill>
                  <a:schemeClr val="tx2">
                    <a:lumMod val="75000"/>
                  </a:schemeClr>
                </a:solidFill>
                <a:latin typeface="Arial" pitchFamily="34" charset="0"/>
                <a:cs typeface="Arial" pitchFamily="34" charset="0"/>
              </a:rPr>
              <a:t>:  which characterizes the location(s) (and observers) of data production</a:t>
            </a:r>
          </a:p>
          <a:p>
            <a:r>
              <a:rPr lang="en-GB" sz="1600" dirty="0" smtClean="0">
                <a:solidFill>
                  <a:schemeClr val="tx2">
                    <a:lumMod val="75000"/>
                  </a:schemeClr>
                </a:solidFill>
                <a:latin typeface="Arial" pitchFamily="34" charset="0"/>
                <a:cs typeface="Arial" pitchFamily="34" charset="0"/>
              </a:rPr>
              <a:t> </a:t>
            </a:r>
            <a:endParaRPr lang="en-GB" sz="1600" b="1" dirty="0" smtClean="0">
              <a:solidFill>
                <a:schemeClr val="tx2">
                  <a:lumMod val="75000"/>
                </a:schemeClr>
              </a:solidFill>
              <a:latin typeface="Arial" pitchFamily="34" charset="0"/>
              <a:cs typeface="Arial" pitchFamily="34" charset="0"/>
            </a:endParaRPr>
          </a:p>
          <a:p>
            <a:r>
              <a:rPr lang="en-GB" sz="1600" b="1" dirty="0" smtClean="0">
                <a:solidFill>
                  <a:schemeClr val="tx2">
                    <a:lumMod val="75000"/>
                  </a:schemeClr>
                </a:solidFill>
                <a:latin typeface="Arial" pitchFamily="34" charset="0"/>
                <a:cs typeface="Arial" pitchFamily="34" charset="0"/>
              </a:rPr>
              <a:t>Activity</a:t>
            </a:r>
            <a:r>
              <a:rPr lang="en-GB" sz="1600" dirty="0" smtClean="0">
                <a:solidFill>
                  <a:schemeClr val="tx2">
                    <a:lumMod val="75000"/>
                  </a:schemeClr>
                </a:solidFill>
                <a:latin typeface="Arial" pitchFamily="34" charset="0"/>
                <a:cs typeface="Arial" pitchFamily="34" charset="0"/>
              </a:rPr>
              <a:t>:  which characterizes the projects and campaigns etc., associated with data production</a:t>
            </a:r>
          </a:p>
          <a:p>
            <a:endParaRPr lang="en-GB" sz="1600" dirty="0" smtClean="0">
              <a:solidFill>
                <a:schemeClr val="tx2">
                  <a:lumMod val="75000"/>
                </a:schemeClr>
              </a:solidFill>
              <a:latin typeface="Arial" pitchFamily="34" charset="0"/>
              <a:cs typeface="Arial" pitchFamily="34" charset="0"/>
            </a:endParaRPr>
          </a:p>
          <a:p>
            <a:r>
              <a:rPr lang="en-GB" sz="1600" dirty="0" smtClean="0">
                <a:solidFill>
                  <a:schemeClr val="tx2">
                    <a:lumMod val="75000"/>
                  </a:schemeClr>
                </a:solidFill>
                <a:latin typeface="Arial" pitchFamily="34" charset="0"/>
                <a:cs typeface="Arial" pitchFamily="34" charset="0"/>
              </a:rPr>
              <a:t>These four key entities are related by the </a:t>
            </a:r>
            <a:r>
              <a:rPr lang="en-GB" sz="1600" b="1" dirty="0" smtClean="0">
                <a:solidFill>
                  <a:schemeClr val="tx2">
                    <a:lumMod val="75000"/>
                  </a:schemeClr>
                </a:solidFill>
                <a:latin typeface="Arial" pitchFamily="34" charset="0"/>
                <a:cs typeface="Arial" pitchFamily="34" charset="0"/>
              </a:rPr>
              <a:t>Deployment</a:t>
            </a:r>
            <a:r>
              <a:rPr lang="en-GB" sz="1600" dirty="0" smtClean="0">
                <a:solidFill>
                  <a:schemeClr val="tx2">
                    <a:lumMod val="75000"/>
                  </a:schemeClr>
                </a:solidFill>
                <a:latin typeface="Arial" pitchFamily="34" charset="0"/>
                <a:cs typeface="Arial" pitchFamily="34" charset="0"/>
              </a:rPr>
              <a:t>, which binds a production tool deployed at an observation station on behalf of an activity to produce data.</a:t>
            </a:r>
          </a:p>
          <a:p>
            <a:endParaRPr lang="en-GB" sz="1600" dirty="0" smtClean="0"/>
          </a:p>
          <a:p>
            <a:endParaRPr lang="en-GB" sz="1600" dirty="0"/>
          </a:p>
          <a:p>
            <a:endParaRPr lang="en-GB" sz="1600" dirty="0" smtClean="0">
              <a:latin typeface="Arial" pitchFamily="34" charset="0"/>
              <a:cs typeface="Arial" pitchFamily="34" charset="0"/>
            </a:endParaRPr>
          </a:p>
          <a:p>
            <a:endParaRPr lang="en-GB" sz="1600" dirty="0" smtClean="0">
              <a:latin typeface="Arial" pitchFamily="34" charset="0"/>
              <a:cs typeface="Arial" pitchFamily="34" charset="0"/>
            </a:endParaRPr>
          </a:p>
          <a:p>
            <a:endParaRPr lang="en-GB" sz="1600" b="1" dirty="0" smtClean="0">
              <a:latin typeface="Arial" pitchFamily="34" charset="0"/>
              <a:cs typeface="Arial" pitchFamily="34" charset="0"/>
            </a:endParaRPr>
          </a:p>
        </p:txBody>
      </p:sp>
      <p:sp>
        <p:nvSpPr>
          <p:cNvPr id="6" name="TextBox 5"/>
          <p:cNvSpPr txBox="1"/>
          <p:nvPr/>
        </p:nvSpPr>
        <p:spPr>
          <a:xfrm>
            <a:off x="251520" y="1772816"/>
            <a:ext cx="8280920" cy="1077218"/>
          </a:xfrm>
          <a:prstGeom prst="rect">
            <a:avLst/>
          </a:prstGeom>
          <a:noFill/>
        </p:spPr>
        <p:txBody>
          <a:bodyPr wrap="square" rtlCol="0">
            <a:spAutoFit/>
          </a:bodyPr>
          <a:lstStyle/>
          <a:p>
            <a:pPr algn="r"/>
            <a:endParaRPr lang="en-GB" dirty="0" smtClean="0"/>
          </a:p>
          <a:p>
            <a:pPr algn="ctr"/>
            <a:r>
              <a:rPr lang="en-GB" sz="2800" b="1" dirty="0" smtClean="0">
                <a:solidFill>
                  <a:schemeClr val="accent2">
                    <a:lumMod val="75000"/>
                  </a:schemeClr>
                </a:solidFill>
                <a:latin typeface="Arial Black" pitchFamily="34" charset="0"/>
                <a:cs typeface="Arial" pitchFamily="34" charset="0"/>
              </a:rPr>
              <a:t>W H A T  </a:t>
            </a:r>
            <a:r>
              <a:rPr lang="en-GB" sz="2800" dirty="0" smtClean="0">
                <a:solidFill>
                  <a:schemeClr val="accent2">
                    <a:lumMod val="75000"/>
                  </a:schemeClr>
                </a:solidFill>
                <a:latin typeface="Arial Black" pitchFamily="34" charset="0"/>
              </a:rPr>
              <a:t>?</a:t>
            </a:r>
          </a:p>
          <a:p>
            <a:pPr algn="r"/>
            <a:r>
              <a:rPr lang="en-GB" dirty="0" smtClean="0"/>
              <a:t> </a:t>
            </a:r>
            <a:endParaRPr lang="en-GB" dirty="0"/>
          </a:p>
        </p:txBody>
      </p:sp>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MOLES – v2 </a:t>
            </a:r>
          </a:p>
        </p:txBody>
      </p:sp>
      <p:sp>
        <p:nvSpPr>
          <p:cNvPr id="13" name="TextBox 12"/>
          <p:cNvSpPr txBox="1"/>
          <p:nvPr/>
        </p:nvSpPr>
        <p:spPr>
          <a:xfrm>
            <a:off x="323528" y="2636912"/>
            <a:ext cx="8280920" cy="1077218"/>
          </a:xfrm>
          <a:prstGeom prst="rect">
            <a:avLst/>
          </a:prstGeom>
          <a:noFill/>
        </p:spPr>
        <p:txBody>
          <a:bodyPr wrap="square" rtlCol="0">
            <a:spAutoFit/>
          </a:bodyPr>
          <a:lstStyle/>
          <a:p>
            <a:pPr algn="r"/>
            <a:endParaRPr lang="en-GB" dirty="0" smtClean="0"/>
          </a:p>
          <a:p>
            <a:pPr algn="ctr"/>
            <a:r>
              <a:rPr lang="en-GB" sz="2800" b="1" dirty="0" smtClean="0">
                <a:solidFill>
                  <a:schemeClr val="accent2">
                    <a:lumMod val="75000"/>
                  </a:schemeClr>
                </a:solidFill>
                <a:latin typeface="Arial Black" pitchFamily="34" charset="0"/>
                <a:cs typeface="Arial" pitchFamily="34" charset="0"/>
              </a:rPr>
              <a:t>H O W  </a:t>
            </a:r>
            <a:r>
              <a:rPr lang="en-GB" sz="2800" dirty="0" smtClean="0">
                <a:solidFill>
                  <a:schemeClr val="accent2">
                    <a:lumMod val="75000"/>
                  </a:schemeClr>
                </a:solidFill>
                <a:latin typeface="Arial Black" pitchFamily="34" charset="0"/>
              </a:rPr>
              <a:t>?</a:t>
            </a:r>
          </a:p>
          <a:p>
            <a:pPr algn="r"/>
            <a:r>
              <a:rPr lang="en-GB" dirty="0" smtClean="0"/>
              <a:t> </a:t>
            </a:r>
            <a:endParaRPr lang="en-GB" dirty="0"/>
          </a:p>
        </p:txBody>
      </p:sp>
      <p:sp>
        <p:nvSpPr>
          <p:cNvPr id="14" name="TextBox 13"/>
          <p:cNvSpPr txBox="1"/>
          <p:nvPr/>
        </p:nvSpPr>
        <p:spPr>
          <a:xfrm>
            <a:off x="323528" y="3573016"/>
            <a:ext cx="8280920" cy="1077218"/>
          </a:xfrm>
          <a:prstGeom prst="rect">
            <a:avLst/>
          </a:prstGeom>
          <a:noFill/>
        </p:spPr>
        <p:txBody>
          <a:bodyPr wrap="square" rtlCol="0">
            <a:spAutoFit/>
          </a:bodyPr>
          <a:lstStyle/>
          <a:p>
            <a:pPr algn="r"/>
            <a:endParaRPr lang="en-GB" dirty="0" smtClean="0"/>
          </a:p>
          <a:p>
            <a:pPr algn="ctr"/>
            <a:r>
              <a:rPr lang="en-GB" sz="2800" b="1" dirty="0" smtClean="0">
                <a:solidFill>
                  <a:schemeClr val="accent2">
                    <a:lumMod val="75000"/>
                  </a:schemeClr>
                </a:solidFill>
                <a:latin typeface="Arial Black" pitchFamily="34" charset="0"/>
                <a:cs typeface="Arial" pitchFamily="34" charset="0"/>
              </a:rPr>
              <a:t>W H E R E  </a:t>
            </a:r>
            <a:r>
              <a:rPr lang="en-GB" sz="2800" dirty="0" smtClean="0">
                <a:solidFill>
                  <a:schemeClr val="accent2">
                    <a:lumMod val="75000"/>
                  </a:schemeClr>
                </a:solidFill>
                <a:latin typeface="Arial Black" pitchFamily="34" charset="0"/>
              </a:rPr>
              <a:t>?</a:t>
            </a:r>
          </a:p>
          <a:p>
            <a:pPr algn="r"/>
            <a:r>
              <a:rPr lang="en-GB" dirty="0" smtClean="0"/>
              <a:t> </a:t>
            </a:r>
            <a:endParaRPr lang="en-GB" dirty="0"/>
          </a:p>
        </p:txBody>
      </p:sp>
      <p:sp>
        <p:nvSpPr>
          <p:cNvPr id="15" name="TextBox 14"/>
          <p:cNvSpPr txBox="1"/>
          <p:nvPr/>
        </p:nvSpPr>
        <p:spPr>
          <a:xfrm>
            <a:off x="251520" y="4293096"/>
            <a:ext cx="8280920" cy="1077218"/>
          </a:xfrm>
          <a:prstGeom prst="rect">
            <a:avLst/>
          </a:prstGeom>
          <a:noFill/>
        </p:spPr>
        <p:txBody>
          <a:bodyPr wrap="square" rtlCol="0">
            <a:spAutoFit/>
          </a:bodyPr>
          <a:lstStyle/>
          <a:p>
            <a:pPr algn="r"/>
            <a:endParaRPr lang="en-GB" dirty="0" smtClean="0"/>
          </a:p>
          <a:p>
            <a:pPr algn="ctr"/>
            <a:r>
              <a:rPr lang="en-GB" sz="2800" b="1" dirty="0" smtClean="0">
                <a:solidFill>
                  <a:schemeClr val="accent2">
                    <a:lumMod val="75000"/>
                  </a:schemeClr>
                </a:solidFill>
                <a:latin typeface="Arial Black" pitchFamily="34" charset="0"/>
                <a:cs typeface="Arial" pitchFamily="34" charset="0"/>
              </a:rPr>
              <a:t>W H Y   </a:t>
            </a:r>
            <a:r>
              <a:rPr lang="en-GB" sz="2800" dirty="0" smtClean="0">
                <a:solidFill>
                  <a:schemeClr val="accent2">
                    <a:lumMod val="75000"/>
                  </a:schemeClr>
                </a:solidFill>
                <a:latin typeface="Arial Black" pitchFamily="34" charset="0"/>
              </a:rPr>
              <a:t>?</a:t>
            </a:r>
          </a:p>
          <a:p>
            <a:pPr algn="r"/>
            <a:r>
              <a:rPr lang="en-GB" dirty="0" smtClean="0"/>
              <a:t>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500" fill="hold"/>
                                        <p:tgtEl>
                                          <p:spTgt spid="15"/>
                                        </p:tgtEl>
                                        <p:attrNameLst>
                                          <p:attrName>ppt_w</p:attrName>
                                        </p:attrNameLst>
                                      </p:cBhvr>
                                      <p:tavLst>
                                        <p:tav tm="0">
                                          <p:val>
                                            <p:fltVal val="0"/>
                                          </p:val>
                                        </p:tav>
                                        <p:tav tm="100000">
                                          <p:val>
                                            <p:strVal val="#ppt_w"/>
                                          </p:val>
                                        </p:tav>
                                      </p:tavLst>
                                    </p:anim>
                                    <p:anim calcmode="lin" valueType="num">
                                      <p:cBhvr>
                                        <p:cTn id="26" dur="500" fill="hold"/>
                                        <p:tgtEl>
                                          <p:spTgt spid="15"/>
                                        </p:tgtEl>
                                        <p:attrNameLst>
                                          <p:attrName>ppt_h</p:attrName>
                                        </p:attrNameLst>
                                      </p:cBhvr>
                                      <p:tavLst>
                                        <p:tav tm="0">
                                          <p:val>
                                            <p:fltVal val="0"/>
                                          </p:val>
                                        </p:tav>
                                        <p:tav tm="100000">
                                          <p:val>
                                            <p:strVal val="#ppt_h"/>
                                          </p:val>
                                        </p:tav>
                                      </p:tavLst>
                                    </p:anim>
                                    <p:animEffect transition="in" filter="fade">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Conceptual Modelling </a:t>
            </a:r>
          </a:p>
        </p:txBody>
      </p:sp>
      <p:sp>
        <p:nvSpPr>
          <p:cNvPr id="6" name="TextBox 5"/>
          <p:cNvSpPr txBox="1"/>
          <p:nvPr/>
        </p:nvSpPr>
        <p:spPr>
          <a:xfrm>
            <a:off x="179512" y="1772816"/>
            <a:ext cx="8964488" cy="3693319"/>
          </a:xfrm>
          <a:prstGeom prst="rect">
            <a:avLst/>
          </a:prstGeom>
          <a:noFill/>
        </p:spPr>
        <p:txBody>
          <a:bodyPr wrap="square" rtlCol="0">
            <a:spAutoFit/>
          </a:bodyPr>
          <a:lstStyle/>
          <a:p>
            <a:pPr lvl="0"/>
            <a:r>
              <a:rPr lang="en-GB" dirty="0" smtClean="0">
                <a:solidFill>
                  <a:schemeClr val="tx2">
                    <a:lumMod val="75000"/>
                  </a:schemeClr>
                </a:solidFill>
                <a:latin typeface="Arial" pitchFamily="34" charset="0"/>
                <a:cs typeface="Arial" pitchFamily="34" charset="0"/>
              </a:rPr>
              <a:t>Conceptual modelling is one of the important components in the development of any information system.</a:t>
            </a:r>
          </a:p>
          <a:p>
            <a:pPr lvl="0"/>
            <a:endParaRPr lang="en-GB" dirty="0" smtClean="0">
              <a:solidFill>
                <a:schemeClr val="tx2">
                  <a:lumMod val="75000"/>
                </a:schemeClr>
              </a:solidFill>
              <a:latin typeface="Arial" pitchFamily="34" charset="0"/>
              <a:cs typeface="Arial" pitchFamily="34" charset="0"/>
            </a:endParaRPr>
          </a:p>
          <a:p>
            <a:pPr lvl="0"/>
            <a:r>
              <a:rPr lang="en-GB" dirty="0" smtClean="0">
                <a:solidFill>
                  <a:schemeClr val="tx2">
                    <a:lumMod val="75000"/>
                  </a:schemeClr>
                </a:solidFill>
                <a:latin typeface="Arial" pitchFamily="34" charset="0"/>
                <a:cs typeface="Arial" pitchFamily="34" charset="0"/>
              </a:rPr>
              <a:t>Owing to the lack of structured approaches to system design</a:t>
            </a:r>
          </a:p>
          <a:p>
            <a:pPr lvl="0"/>
            <a:endParaRPr lang="en-GB" dirty="0" smtClean="0">
              <a:solidFill>
                <a:schemeClr val="tx2">
                  <a:lumMod val="75000"/>
                </a:schemeClr>
              </a:solidFill>
              <a:latin typeface="Arial" pitchFamily="34" charset="0"/>
              <a:cs typeface="Arial" pitchFamily="34" charset="0"/>
            </a:endParaRPr>
          </a:p>
          <a:p>
            <a:pPr lvl="0">
              <a:buFont typeface="Arial" pitchFamily="34" charset="0"/>
              <a:buChar char="•"/>
            </a:pPr>
            <a:r>
              <a:rPr lang="en-GB" dirty="0" smtClean="0">
                <a:solidFill>
                  <a:schemeClr val="tx2">
                    <a:lumMod val="75000"/>
                  </a:schemeClr>
                </a:solidFill>
                <a:latin typeface="Arial" pitchFamily="34" charset="0"/>
                <a:cs typeface="Arial" pitchFamily="34" charset="0"/>
              </a:rPr>
              <a:t> the time or resources required for a system development are typically underestimated</a:t>
            </a:r>
          </a:p>
          <a:p>
            <a:pPr lvl="0">
              <a:buFont typeface="Arial" pitchFamily="34" charset="0"/>
              <a:buChar char="•"/>
            </a:pPr>
            <a:endParaRPr lang="en-GB" dirty="0" smtClean="0">
              <a:solidFill>
                <a:schemeClr val="tx2">
                  <a:lumMod val="75000"/>
                </a:schemeClr>
              </a:solidFill>
              <a:latin typeface="Arial" pitchFamily="34" charset="0"/>
              <a:cs typeface="Arial" pitchFamily="34" charset="0"/>
            </a:endParaRPr>
          </a:p>
          <a:p>
            <a:pPr lvl="0">
              <a:buFont typeface="Arial" pitchFamily="34" charset="0"/>
              <a:buChar char="•"/>
            </a:pPr>
            <a:r>
              <a:rPr lang="en-GB" dirty="0" smtClean="0">
                <a:solidFill>
                  <a:schemeClr val="tx2">
                    <a:lumMod val="75000"/>
                  </a:schemeClr>
                </a:solidFill>
                <a:latin typeface="Arial" pitchFamily="34" charset="0"/>
                <a:cs typeface="Arial" pitchFamily="34" charset="0"/>
              </a:rPr>
              <a:t> the system is inefficient to meet the demands of the intended end-users</a:t>
            </a:r>
          </a:p>
          <a:p>
            <a:pPr lvl="0">
              <a:buFont typeface="Arial" pitchFamily="34" charset="0"/>
              <a:buChar char="•"/>
            </a:pPr>
            <a:endParaRPr lang="en-GB" dirty="0" smtClean="0">
              <a:solidFill>
                <a:schemeClr val="tx2">
                  <a:lumMod val="75000"/>
                </a:schemeClr>
              </a:solidFill>
              <a:latin typeface="Arial" pitchFamily="34" charset="0"/>
              <a:cs typeface="Arial" pitchFamily="34" charset="0"/>
            </a:endParaRPr>
          </a:p>
          <a:p>
            <a:pPr lvl="0">
              <a:buFont typeface="Arial" pitchFamily="34" charset="0"/>
              <a:buChar char="•"/>
            </a:pPr>
            <a:r>
              <a:rPr lang="en-GB" dirty="0" smtClean="0">
                <a:solidFill>
                  <a:schemeClr val="tx2">
                    <a:lumMod val="75000"/>
                  </a:schemeClr>
                </a:solidFill>
                <a:latin typeface="Arial" pitchFamily="34" charset="0"/>
                <a:cs typeface="Arial" pitchFamily="34" charset="0"/>
              </a:rPr>
              <a:t>documentation is limited </a:t>
            </a:r>
          </a:p>
          <a:p>
            <a:pPr lvl="0">
              <a:buFont typeface="Arial" pitchFamily="34" charset="0"/>
              <a:buChar char="•"/>
            </a:pPr>
            <a:endParaRPr lang="en-GB" dirty="0" smtClean="0">
              <a:solidFill>
                <a:schemeClr val="tx2">
                  <a:lumMod val="75000"/>
                </a:schemeClr>
              </a:solidFill>
              <a:latin typeface="Arial" pitchFamily="34" charset="0"/>
              <a:cs typeface="Arial" pitchFamily="34" charset="0"/>
            </a:endParaRPr>
          </a:p>
          <a:p>
            <a:pPr lvl="0">
              <a:buFont typeface="Arial" pitchFamily="34" charset="0"/>
              <a:buChar char="•"/>
            </a:pPr>
            <a:r>
              <a:rPr lang="en-GB" dirty="0" smtClean="0">
                <a:solidFill>
                  <a:schemeClr val="tx2">
                    <a:lumMod val="75000"/>
                  </a:schemeClr>
                </a:solidFill>
                <a:latin typeface="Arial" pitchFamily="34" charset="0"/>
                <a:cs typeface="Arial" pitchFamily="34" charset="0"/>
              </a:rPr>
              <a:t> maintenance is difficult. </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MOLES – v3.4 </a:t>
            </a:r>
          </a:p>
        </p:txBody>
      </p:sp>
      <p:sp>
        <p:nvSpPr>
          <p:cNvPr id="6" name="TextBox 5"/>
          <p:cNvSpPr txBox="1"/>
          <p:nvPr/>
        </p:nvSpPr>
        <p:spPr>
          <a:xfrm>
            <a:off x="395536" y="1628800"/>
            <a:ext cx="8568952" cy="4555093"/>
          </a:xfrm>
          <a:prstGeom prst="rect">
            <a:avLst/>
          </a:prstGeom>
          <a:noFill/>
        </p:spPr>
        <p:txBody>
          <a:bodyPr wrap="square" rtlCol="0">
            <a:spAutoFit/>
          </a:bodyPr>
          <a:lstStyle/>
          <a:p>
            <a:pPr lvl="0"/>
            <a:r>
              <a:rPr lang="en-GB" sz="1600" b="1" dirty="0" smtClean="0">
                <a:solidFill>
                  <a:schemeClr val="tx2">
                    <a:lumMod val="75000"/>
                  </a:schemeClr>
                </a:solidFill>
                <a:latin typeface="Arial" pitchFamily="34" charset="0"/>
                <a:cs typeface="Arial" pitchFamily="34" charset="0"/>
              </a:rPr>
              <a:t>MOLES 3.4  is rooted in the ISO 19100 series of standards from the ISO/TC 211 “Harmonised Model”. In particular, it has been created:</a:t>
            </a:r>
          </a:p>
          <a:p>
            <a:pPr lvl="0"/>
            <a:endParaRPr lang="en-GB" sz="1600" dirty="0" smtClean="0">
              <a:solidFill>
                <a:schemeClr val="tx2">
                  <a:lumMod val="75000"/>
                </a:schemeClr>
              </a:solidFill>
              <a:latin typeface="Arial" pitchFamily="34" charset="0"/>
              <a:cs typeface="Arial" pitchFamily="34" charset="0"/>
            </a:endParaRPr>
          </a:p>
          <a:p>
            <a:pPr marL="342900" lvl="0" indent="-342900">
              <a:buAutoNum type="alphaLcParenR"/>
            </a:pPr>
            <a:r>
              <a:rPr lang="en-GB" sz="1600" dirty="0" smtClean="0">
                <a:solidFill>
                  <a:schemeClr val="tx2">
                    <a:lumMod val="75000"/>
                  </a:schemeClr>
                </a:solidFill>
                <a:latin typeface="Arial" pitchFamily="34" charset="0"/>
                <a:cs typeface="Arial" pitchFamily="34" charset="0"/>
              </a:rPr>
              <a:t>following the guidance provided by ISO/TC 211 (i.e. ISO 19101, 19106 and 19109)</a:t>
            </a:r>
          </a:p>
          <a:p>
            <a:pPr marL="342900" lvl="0" indent="-342900"/>
            <a:r>
              <a:rPr lang="en-GB" sz="1600" i="1" dirty="0" smtClean="0">
                <a:solidFill>
                  <a:schemeClr val="tx2">
                    <a:lumMod val="75000"/>
                  </a:schemeClr>
                </a:solidFill>
                <a:latin typeface="Arial" pitchFamily="34" charset="0"/>
                <a:cs typeface="Arial" pitchFamily="34" charset="0"/>
              </a:rPr>
              <a:t>	concept of feature ( type and instance) </a:t>
            </a:r>
          </a:p>
          <a:p>
            <a:pPr marL="342900" lvl="0" indent="-342900"/>
            <a:r>
              <a:rPr lang="en-GB" sz="1600" dirty="0" smtClean="0">
                <a:solidFill>
                  <a:schemeClr val="tx2">
                    <a:lumMod val="75000"/>
                  </a:schemeClr>
                </a:solidFill>
                <a:latin typeface="Arial" pitchFamily="34" charset="0"/>
                <a:cs typeface="Arial" pitchFamily="34" charset="0"/>
              </a:rPr>
              <a:t> </a:t>
            </a:r>
          </a:p>
          <a:p>
            <a:pPr marL="342900" lvl="0" indent="-342900">
              <a:buAutoNum type="alphaLcParenR"/>
            </a:pPr>
            <a:r>
              <a:rPr lang="en-GB" sz="1600" dirty="0" smtClean="0">
                <a:solidFill>
                  <a:schemeClr val="tx2">
                    <a:lumMod val="75000"/>
                  </a:schemeClr>
                </a:solidFill>
                <a:latin typeface="Arial" pitchFamily="34" charset="0"/>
                <a:cs typeface="Arial" pitchFamily="34" charset="0"/>
              </a:rPr>
              <a:t>has been formalised in the Unified Modelling Language (UML) ISO/IEC 19501, following the guidance of ISO/TS 19103.</a:t>
            </a:r>
          </a:p>
          <a:p>
            <a:pPr marL="342900" lvl="0" indent="-342900"/>
            <a:endParaRPr lang="en-GB" sz="1600" dirty="0" smtClean="0">
              <a:solidFill>
                <a:schemeClr val="tx2">
                  <a:lumMod val="75000"/>
                </a:schemeClr>
              </a:solidFill>
              <a:latin typeface="Arial" pitchFamily="34" charset="0"/>
              <a:cs typeface="Arial" pitchFamily="34" charset="0"/>
            </a:endParaRPr>
          </a:p>
          <a:p>
            <a:pPr marL="342900" lvl="0" indent="-342900">
              <a:buAutoNum type="alphaLcParenR" startAt="3"/>
              <a:tabLst>
                <a:tab pos="361950" algn="l"/>
              </a:tabLst>
            </a:pPr>
            <a:r>
              <a:rPr lang="en-GB" sz="1600" dirty="0" smtClean="0">
                <a:solidFill>
                  <a:schemeClr val="accent2">
                    <a:lumMod val="75000"/>
                  </a:schemeClr>
                </a:solidFill>
                <a:latin typeface="Arial" pitchFamily="34" charset="0"/>
                <a:cs typeface="Arial" pitchFamily="34" charset="0"/>
              </a:rPr>
              <a:t>by integrating reusable modules of conceptual schemas defined within ISO 19100 series   	e.g. temporal schema , metadata , </a:t>
            </a:r>
            <a:r>
              <a:rPr lang="en-GB" sz="1600" dirty="0" err="1" smtClean="0">
                <a:solidFill>
                  <a:schemeClr val="accent2">
                    <a:lumMod val="75000"/>
                  </a:schemeClr>
                </a:solidFill>
                <a:latin typeface="Arial" pitchFamily="34" charset="0"/>
                <a:cs typeface="Arial" pitchFamily="34" charset="0"/>
              </a:rPr>
              <a:t>Observations&amp;Measurements</a:t>
            </a:r>
            <a:r>
              <a:rPr lang="en-GB" sz="1600" dirty="0" smtClean="0">
                <a:solidFill>
                  <a:schemeClr val="accent2">
                    <a:lumMod val="75000"/>
                  </a:schemeClr>
                </a:solidFill>
                <a:latin typeface="Arial" pitchFamily="34" charset="0"/>
                <a:cs typeface="Arial" pitchFamily="34" charset="0"/>
              </a:rPr>
              <a:t> etc. </a:t>
            </a:r>
          </a:p>
          <a:p>
            <a:pPr marL="342900" lvl="0" indent="-342900">
              <a:buAutoNum type="alphaLcParenR" startAt="3"/>
              <a:tabLst>
                <a:tab pos="361950" algn="l"/>
              </a:tabLst>
            </a:pPr>
            <a:endParaRPr lang="en-GB" sz="1600" dirty="0" smtClean="0">
              <a:solidFill>
                <a:schemeClr val="accent2">
                  <a:lumMod val="75000"/>
                </a:schemeClr>
              </a:solidFill>
              <a:latin typeface="Arial" pitchFamily="34" charset="0"/>
              <a:cs typeface="Arial" pitchFamily="34" charset="0"/>
            </a:endParaRPr>
          </a:p>
          <a:p>
            <a:pPr marL="342900" lvl="0" indent="-342900">
              <a:tabLst>
                <a:tab pos="361950" algn="l"/>
              </a:tabLst>
            </a:pPr>
            <a:r>
              <a:rPr lang="en-GB" sz="1600" b="1" dirty="0" smtClean="0">
                <a:solidFill>
                  <a:schemeClr val="tx2">
                    <a:lumMod val="75000"/>
                  </a:schemeClr>
                </a:solidFill>
                <a:latin typeface="Arial" pitchFamily="34" charset="0"/>
                <a:cs typeface="Arial" pitchFamily="34" charset="0"/>
              </a:rPr>
              <a:t>User Requirements</a:t>
            </a:r>
          </a:p>
          <a:p>
            <a:pPr marL="342900" lvl="0" indent="-342900">
              <a:tabLst>
                <a:tab pos="361950" algn="l"/>
              </a:tabLst>
            </a:pPr>
            <a:endParaRPr lang="en-GB" sz="1600" b="1" dirty="0" smtClean="0">
              <a:solidFill>
                <a:schemeClr val="tx2">
                  <a:lumMod val="75000"/>
                </a:schemeClr>
              </a:solidFill>
              <a:latin typeface="Arial" pitchFamily="34" charset="0"/>
              <a:cs typeface="Arial" pitchFamily="34" charset="0"/>
            </a:endParaRPr>
          </a:p>
          <a:p>
            <a:pPr marL="342900" indent="-342900">
              <a:tabLst>
                <a:tab pos="361950" algn="l"/>
              </a:tabLst>
            </a:pPr>
            <a:r>
              <a:rPr lang="en-GB" sz="1600" dirty="0" smtClean="0">
                <a:solidFill>
                  <a:schemeClr val="tx2">
                    <a:lumMod val="75000"/>
                  </a:schemeClr>
                </a:solidFill>
                <a:latin typeface="Arial" pitchFamily="34" charset="0"/>
                <a:cs typeface="Arial" pitchFamily="34" charset="0"/>
              </a:rPr>
              <a:t>MOLES v3.4 has been influenced by a range of environmental sciences (e.g. Earth</a:t>
            </a:r>
          </a:p>
          <a:p>
            <a:pPr marL="342900" indent="-342900">
              <a:tabLst>
                <a:tab pos="361950" algn="l"/>
              </a:tabLst>
            </a:pPr>
            <a:r>
              <a:rPr lang="en-GB" sz="1600" dirty="0" smtClean="0">
                <a:solidFill>
                  <a:schemeClr val="tx2">
                    <a:lumMod val="75000"/>
                  </a:schemeClr>
                </a:solidFill>
                <a:latin typeface="Arial" pitchFamily="34" charset="0"/>
                <a:cs typeface="Arial" pitchFamily="34" charset="0"/>
              </a:rPr>
              <a:t>Observation, Meteorology, Geochemistry, etc)</a:t>
            </a:r>
          </a:p>
          <a:p>
            <a:pPr marL="342900" lvl="0" indent="-342900">
              <a:buAutoNum type="alphaLcParenR" startAt="3"/>
              <a:tabLst>
                <a:tab pos="361950" algn="l"/>
              </a:tabLst>
            </a:pPr>
            <a:endParaRPr lang="en-GB" sz="1600" dirty="0" smtClean="0">
              <a:solidFill>
                <a:schemeClr val="accent2">
                  <a:lumMod val="75000"/>
                </a:schemeClr>
              </a:solidFill>
              <a:latin typeface="Arial" pitchFamily="34" charset="0"/>
              <a:cs typeface="Arial" pitchFamily="34" charset="0"/>
            </a:endParaRP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MOLES – v3.4 </a:t>
            </a:r>
          </a:p>
        </p:txBody>
      </p:sp>
      <p:sp>
        <p:nvSpPr>
          <p:cNvPr id="6" name="TextBox 5"/>
          <p:cNvSpPr txBox="1"/>
          <p:nvPr/>
        </p:nvSpPr>
        <p:spPr>
          <a:xfrm>
            <a:off x="251520" y="1484784"/>
            <a:ext cx="8712968" cy="369332"/>
          </a:xfrm>
          <a:prstGeom prst="rect">
            <a:avLst/>
          </a:prstGeom>
          <a:noFill/>
        </p:spPr>
        <p:txBody>
          <a:bodyPr wrap="square" rtlCol="0">
            <a:spAutoFit/>
          </a:bodyPr>
          <a:lstStyle/>
          <a:p>
            <a:pPr lvl="0"/>
            <a:r>
              <a:rPr lang="en-GB" sz="1600" b="1" dirty="0" smtClean="0">
                <a:solidFill>
                  <a:schemeClr val="tx2">
                    <a:lumMod val="75000"/>
                  </a:schemeClr>
                </a:solidFill>
                <a:latin typeface="Arial" pitchFamily="34" charset="0"/>
                <a:cs typeface="Arial" pitchFamily="34" charset="0"/>
              </a:rPr>
              <a:t>The general structure of the model gives a central place to the concept of </a:t>
            </a:r>
            <a:r>
              <a:rPr lang="en-GB" b="1" u="sng" dirty="0" smtClean="0">
                <a:solidFill>
                  <a:schemeClr val="tx2">
                    <a:lumMod val="75000"/>
                  </a:schemeClr>
                </a:solidFill>
                <a:latin typeface="Arial" pitchFamily="34" charset="0"/>
                <a:cs typeface="Arial" pitchFamily="34" charset="0"/>
              </a:rPr>
              <a:t>observation</a:t>
            </a:r>
          </a:p>
        </p:txBody>
      </p:sp>
      <p:sp>
        <p:nvSpPr>
          <p:cNvPr id="7" name="TextBox 6"/>
          <p:cNvSpPr txBox="1"/>
          <p:nvPr/>
        </p:nvSpPr>
        <p:spPr>
          <a:xfrm>
            <a:off x="395536" y="2132856"/>
            <a:ext cx="8496944" cy="2585323"/>
          </a:xfrm>
          <a:prstGeom prst="rect">
            <a:avLst/>
          </a:prstGeom>
          <a:solidFill>
            <a:schemeClr val="bg1">
              <a:lumMod val="95000"/>
            </a:schemeClr>
          </a:solidFill>
        </p:spPr>
        <p:txBody>
          <a:bodyPr wrap="square" rtlCol="0">
            <a:spAutoFit/>
          </a:bodyPr>
          <a:lstStyle/>
          <a:p>
            <a:pPr algn="ctr"/>
            <a:r>
              <a:rPr lang="en-GB" sz="1600" b="1" dirty="0" smtClean="0">
                <a:solidFill>
                  <a:schemeClr val="tx2">
                    <a:lumMod val="75000"/>
                  </a:schemeClr>
                </a:solidFill>
                <a:latin typeface="Arial" pitchFamily="34" charset="0"/>
                <a:cs typeface="Arial" pitchFamily="34" charset="0"/>
              </a:rPr>
              <a:t>ISO 19156</a:t>
            </a:r>
          </a:p>
          <a:p>
            <a:r>
              <a:rPr lang="en-GB" sz="1600" dirty="0" smtClean="0">
                <a:solidFill>
                  <a:schemeClr val="tx2">
                    <a:lumMod val="75000"/>
                  </a:schemeClr>
                </a:solidFill>
                <a:latin typeface="Arial" pitchFamily="34" charset="0"/>
                <a:cs typeface="Arial" pitchFamily="34" charset="0"/>
              </a:rPr>
              <a:t>An </a:t>
            </a:r>
            <a:r>
              <a:rPr lang="en-GB" sz="1600" b="1" dirty="0" smtClean="0">
                <a:solidFill>
                  <a:schemeClr val="tx2">
                    <a:lumMod val="75000"/>
                  </a:schemeClr>
                </a:solidFill>
                <a:latin typeface="Arial" pitchFamily="34" charset="0"/>
                <a:cs typeface="Arial" pitchFamily="34" charset="0"/>
              </a:rPr>
              <a:t>observation </a:t>
            </a:r>
            <a:r>
              <a:rPr lang="en-GB" sz="1600" dirty="0" smtClean="0">
                <a:solidFill>
                  <a:schemeClr val="tx2">
                    <a:lumMod val="75000"/>
                  </a:schemeClr>
                </a:solidFill>
                <a:latin typeface="Arial" pitchFamily="34" charset="0"/>
                <a:cs typeface="Arial" pitchFamily="34" charset="0"/>
              </a:rPr>
              <a:t>is an act that results in the estimation of the </a:t>
            </a:r>
            <a:r>
              <a:rPr lang="en-GB" sz="1600" b="1" dirty="0" smtClean="0">
                <a:solidFill>
                  <a:schemeClr val="tx2">
                    <a:lumMod val="75000"/>
                  </a:schemeClr>
                </a:solidFill>
                <a:latin typeface="Arial" pitchFamily="34" charset="0"/>
                <a:cs typeface="Arial" pitchFamily="34" charset="0"/>
              </a:rPr>
              <a:t>value</a:t>
            </a:r>
            <a:r>
              <a:rPr lang="en-GB" sz="1600" dirty="0" smtClean="0">
                <a:solidFill>
                  <a:schemeClr val="tx2">
                    <a:lumMod val="75000"/>
                  </a:schemeClr>
                </a:solidFill>
                <a:latin typeface="Arial" pitchFamily="34" charset="0"/>
                <a:cs typeface="Arial" pitchFamily="34" charset="0"/>
              </a:rPr>
              <a:t> of a feature </a:t>
            </a:r>
            <a:r>
              <a:rPr lang="en-GB" sz="1600" b="1" dirty="0" smtClean="0">
                <a:solidFill>
                  <a:schemeClr val="tx2">
                    <a:lumMod val="75000"/>
                  </a:schemeClr>
                </a:solidFill>
                <a:latin typeface="Arial" pitchFamily="34" charset="0"/>
                <a:cs typeface="Arial" pitchFamily="34" charset="0"/>
              </a:rPr>
              <a:t>property</a:t>
            </a:r>
            <a:r>
              <a:rPr lang="en-GB" sz="1600" dirty="0" smtClean="0">
                <a:solidFill>
                  <a:schemeClr val="tx2">
                    <a:lumMod val="75000"/>
                  </a:schemeClr>
                </a:solidFill>
                <a:latin typeface="Arial" pitchFamily="34" charset="0"/>
                <a:cs typeface="Arial" pitchFamily="34" charset="0"/>
              </a:rPr>
              <a:t>, and involves application of a specified </a:t>
            </a:r>
            <a:r>
              <a:rPr lang="en-GB" sz="1600" b="1" dirty="0" smtClean="0">
                <a:solidFill>
                  <a:schemeClr val="tx2">
                    <a:lumMod val="75000"/>
                  </a:schemeClr>
                </a:solidFill>
                <a:latin typeface="Arial" pitchFamily="34" charset="0"/>
                <a:cs typeface="Arial" pitchFamily="34" charset="0"/>
              </a:rPr>
              <a:t>procedure</a:t>
            </a:r>
            <a:r>
              <a:rPr lang="en-GB" sz="1600" dirty="0" smtClean="0">
                <a:solidFill>
                  <a:schemeClr val="tx2">
                    <a:lumMod val="75000"/>
                  </a:schemeClr>
                </a:solidFill>
                <a:latin typeface="Arial" pitchFamily="34" charset="0"/>
                <a:cs typeface="Arial" pitchFamily="34" charset="0"/>
              </a:rPr>
              <a:t>, such as a sensor, instrument, algorithm or process chain. </a:t>
            </a:r>
          </a:p>
          <a:p>
            <a:endParaRPr lang="en-GB" sz="1600" dirty="0" smtClean="0">
              <a:solidFill>
                <a:schemeClr val="tx2">
                  <a:lumMod val="75000"/>
                </a:schemeClr>
              </a:solidFill>
              <a:latin typeface="Arial" pitchFamily="34" charset="0"/>
              <a:cs typeface="Arial" pitchFamily="34" charset="0"/>
            </a:endParaRPr>
          </a:p>
          <a:p>
            <a:r>
              <a:rPr lang="en-GB" sz="1600" dirty="0" smtClean="0">
                <a:solidFill>
                  <a:schemeClr val="tx2">
                    <a:lumMod val="75000"/>
                  </a:schemeClr>
                </a:solidFill>
                <a:latin typeface="Arial" pitchFamily="34" charset="0"/>
                <a:cs typeface="Arial" pitchFamily="34" charset="0"/>
              </a:rPr>
              <a:t>An </a:t>
            </a:r>
            <a:r>
              <a:rPr lang="en-GB" sz="1600" b="1" dirty="0" smtClean="0">
                <a:solidFill>
                  <a:schemeClr val="tx2">
                    <a:lumMod val="75000"/>
                  </a:schemeClr>
                </a:solidFill>
                <a:latin typeface="Arial" pitchFamily="34" charset="0"/>
                <a:cs typeface="Arial" pitchFamily="34" charset="0"/>
              </a:rPr>
              <a:t>observation</a:t>
            </a:r>
            <a:r>
              <a:rPr lang="en-GB" sz="1600" dirty="0" smtClean="0">
                <a:solidFill>
                  <a:schemeClr val="tx2">
                    <a:lumMod val="75000"/>
                  </a:schemeClr>
                </a:solidFill>
                <a:latin typeface="Arial" pitchFamily="34" charset="0"/>
                <a:cs typeface="Arial" pitchFamily="34" charset="0"/>
              </a:rPr>
              <a:t> is an act associated with a </a:t>
            </a:r>
            <a:r>
              <a:rPr lang="en-GB" sz="1600" b="1" dirty="0" smtClean="0">
                <a:solidFill>
                  <a:schemeClr val="tx2">
                    <a:lumMod val="75000"/>
                  </a:schemeClr>
                </a:solidFill>
                <a:latin typeface="Arial" pitchFamily="34" charset="0"/>
                <a:cs typeface="Arial" pitchFamily="34" charset="0"/>
              </a:rPr>
              <a:t>discrete time instant or period </a:t>
            </a:r>
            <a:r>
              <a:rPr lang="en-GB" sz="1600" dirty="0" smtClean="0">
                <a:solidFill>
                  <a:schemeClr val="tx2">
                    <a:lumMod val="75000"/>
                  </a:schemeClr>
                </a:solidFill>
                <a:latin typeface="Arial" pitchFamily="34" charset="0"/>
                <a:cs typeface="Arial" pitchFamily="34" charset="0"/>
              </a:rPr>
              <a:t>through which a number, term or other symbol is assigned to a phenomenon . The </a:t>
            </a:r>
            <a:r>
              <a:rPr lang="en-GB" sz="1600" b="1" dirty="0" smtClean="0">
                <a:solidFill>
                  <a:schemeClr val="tx2">
                    <a:lumMod val="75000"/>
                  </a:schemeClr>
                </a:solidFill>
                <a:latin typeface="Arial" pitchFamily="34" charset="0"/>
                <a:cs typeface="Arial" pitchFamily="34" charset="0"/>
              </a:rPr>
              <a:t>result</a:t>
            </a:r>
            <a:r>
              <a:rPr lang="en-GB" sz="1600" dirty="0" smtClean="0">
                <a:solidFill>
                  <a:schemeClr val="tx2">
                    <a:lumMod val="75000"/>
                  </a:schemeClr>
                </a:solidFill>
                <a:latin typeface="Arial" pitchFamily="34" charset="0"/>
                <a:cs typeface="Arial" pitchFamily="34" charset="0"/>
              </a:rPr>
              <a:t> of an observation is an estimate of the value of a </a:t>
            </a:r>
            <a:r>
              <a:rPr lang="en-GB" sz="1600" b="1" dirty="0" smtClean="0">
                <a:solidFill>
                  <a:schemeClr val="tx2">
                    <a:lumMod val="75000"/>
                  </a:schemeClr>
                </a:solidFill>
                <a:latin typeface="Arial" pitchFamily="34" charset="0"/>
                <a:cs typeface="Arial" pitchFamily="34" charset="0"/>
              </a:rPr>
              <a:t>property</a:t>
            </a:r>
            <a:r>
              <a:rPr lang="en-GB" sz="1600" dirty="0" smtClean="0">
                <a:solidFill>
                  <a:schemeClr val="tx2">
                    <a:lumMod val="75000"/>
                  </a:schemeClr>
                </a:solidFill>
                <a:latin typeface="Arial" pitchFamily="34" charset="0"/>
                <a:cs typeface="Arial" pitchFamily="34" charset="0"/>
              </a:rPr>
              <a:t> of some </a:t>
            </a:r>
            <a:r>
              <a:rPr lang="en-GB" sz="1600" b="1" dirty="0" smtClean="0">
                <a:solidFill>
                  <a:schemeClr val="tx2">
                    <a:lumMod val="75000"/>
                  </a:schemeClr>
                </a:solidFill>
                <a:latin typeface="Arial" pitchFamily="34" charset="0"/>
                <a:cs typeface="Arial" pitchFamily="34" charset="0"/>
              </a:rPr>
              <a:t>feature</a:t>
            </a:r>
            <a:r>
              <a:rPr lang="en-GB" sz="1600" dirty="0" smtClean="0">
                <a:solidFill>
                  <a:schemeClr val="tx2">
                    <a:lumMod val="75000"/>
                  </a:schemeClr>
                </a:solidFill>
                <a:latin typeface="Arial" pitchFamily="34" charset="0"/>
                <a:cs typeface="Arial" pitchFamily="34" charset="0"/>
              </a:rPr>
              <a:t>, so the details of the observation are metadata concerning the value of the feature property.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MOLES – v3.4 </a:t>
            </a:r>
          </a:p>
        </p:txBody>
      </p:sp>
      <p:sp>
        <p:nvSpPr>
          <p:cNvPr id="6" name="TextBox 5"/>
          <p:cNvSpPr txBox="1"/>
          <p:nvPr/>
        </p:nvSpPr>
        <p:spPr>
          <a:xfrm>
            <a:off x="431032" y="1196752"/>
            <a:ext cx="8712968" cy="338554"/>
          </a:xfrm>
          <a:prstGeom prst="rect">
            <a:avLst/>
          </a:prstGeom>
          <a:noFill/>
        </p:spPr>
        <p:txBody>
          <a:bodyPr wrap="square" rtlCol="0">
            <a:spAutoFit/>
          </a:bodyPr>
          <a:lstStyle/>
          <a:p>
            <a:pPr lvl="0" algn="ctr"/>
            <a:r>
              <a:rPr lang="en-GB" sz="1600" b="1" dirty="0" smtClean="0">
                <a:solidFill>
                  <a:schemeClr val="tx2">
                    <a:lumMod val="75000"/>
                  </a:schemeClr>
                </a:solidFill>
                <a:latin typeface="Arial" pitchFamily="34" charset="0"/>
                <a:cs typeface="Arial" pitchFamily="34" charset="0"/>
              </a:rPr>
              <a:t>Base Standard: ISO 19156 Observations &amp; Measurements</a:t>
            </a:r>
            <a:endParaRPr lang="en-GB" b="1" u="sng" dirty="0" smtClean="0">
              <a:solidFill>
                <a:schemeClr val="tx2">
                  <a:lumMod val="75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l="1164" t="5093" r="1552" b="2547"/>
          <a:stretch>
            <a:fillRect/>
          </a:stretch>
        </p:blipFill>
        <p:spPr bwMode="auto">
          <a:xfrm>
            <a:off x="980385" y="1538477"/>
            <a:ext cx="6755218" cy="48912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839075" cy="1666875"/>
          </a:xfrm>
          <a:prstGeom prst="rect">
            <a:avLst/>
          </a:prstGeom>
          <a:noFill/>
          <a:ln w="9525">
            <a:noFill/>
            <a:miter lim="800000"/>
            <a:headEnd/>
            <a:tailEnd/>
          </a:ln>
        </p:spPr>
      </p:pic>
      <p:sp>
        <p:nvSpPr>
          <p:cNvPr id="9" name="TextBox 8"/>
          <p:cNvSpPr txBox="1"/>
          <p:nvPr/>
        </p:nvSpPr>
        <p:spPr>
          <a:xfrm>
            <a:off x="467544" y="620688"/>
            <a:ext cx="7992888" cy="523220"/>
          </a:xfrm>
          <a:prstGeom prst="rect">
            <a:avLst/>
          </a:prstGeom>
          <a:noFill/>
        </p:spPr>
        <p:txBody>
          <a:bodyPr wrap="square" rtlCol="0">
            <a:spAutoFit/>
          </a:bodyPr>
          <a:lstStyle/>
          <a:p>
            <a:pPr algn="ctr"/>
            <a:r>
              <a:rPr lang="en-GB" sz="2800" b="1" dirty="0" smtClean="0">
                <a:solidFill>
                  <a:schemeClr val="tx2">
                    <a:lumMod val="75000"/>
                  </a:schemeClr>
                </a:solidFill>
                <a:latin typeface="Arial" pitchFamily="34" charset="0"/>
                <a:cs typeface="Arial" pitchFamily="34" charset="0"/>
              </a:rPr>
              <a:t>MOLES – v3.4 </a:t>
            </a:r>
          </a:p>
        </p:txBody>
      </p:sp>
      <p:sp>
        <p:nvSpPr>
          <p:cNvPr id="5" name="TextBox 4"/>
          <p:cNvSpPr txBox="1"/>
          <p:nvPr/>
        </p:nvSpPr>
        <p:spPr>
          <a:xfrm>
            <a:off x="323528" y="1484784"/>
            <a:ext cx="8712968" cy="2185214"/>
          </a:xfrm>
          <a:prstGeom prst="rect">
            <a:avLst/>
          </a:prstGeom>
          <a:noFill/>
        </p:spPr>
        <p:txBody>
          <a:bodyPr wrap="square" rtlCol="0">
            <a:spAutoFit/>
          </a:bodyPr>
          <a:lstStyle/>
          <a:p>
            <a:endParaRPr lang="en-GB" sz="1600" dirty="0" smtClean="0"/>
          </a:p>
          <a:p>
            <a:r>
              <a:rPr lang="en-GB" sz="1600" b="1" dirty="0">
                <a:solidFill>
                  <a:schemeClr val="tx2">
                    <a:lumMod val="75000"/>
                  </a:schemeClr>
                </a:solidFill>
                <a:latin typeface="Arial" pitchFamily="34" charset="0"/>
                <a:cs typeface="Arial" pitchFamily="34" charset="0"/>
              </a:rPr>
              <a:t>Key components of </a:t>
            </a:r>
            <a:r>
              <a:rPr lang="en-GB" sz="1600" b="1" dirty="0" smtClean="0">
                <a:solidFill>
                  <a:schemeClr val="tx2">
                    <a:lumMod val="75000"/>
                  </a:schemeClr>
                </a:solidFill>
                <a:latin typeface="Arial" pitchFamily="34" charset="0"/>
                <a:cs typeface="Arial" pitchFamily="34" charset="0"/>
              </a:rPr>
              <a:t>MOLES v3.4 </a:t>
            </a:r>
            <a:r>
              <a:rPr lang="en-GB" sz="1600" b="1" dirty="0">
                <a:solidFill>
                  <a:schemeClr val="tx2">
                    <a:lumMod val="75000"/>
                  </a:schemeClr>
                </a:solidFill>
                <a:latin typeface="Arial" pitchFamily="34" charset="0"/>
                <a:cs typeface="Arial" pitchFamily="34" charset="0"/>
              </a:rPr>
              <a:t>include</a:t>
            </a:r>
            <a:r>
              <a:rPr lang="en-GB" sz="1600" b="1" dirty="0" smtClean="0">
                <a:solidFill>
                  <a:schemeClr val="tx2">
                    <a:lumMod val="75000"/>
                  </a:schemeClr>
                </a:solidFill>
                <a:latin typeface="Arial" pitchFamily="34" charset="0"/>
                <a:cs typeface="Arial" pitchFamily="34" charset="0"/>
              </a:rPr>
              <a:t>:</a:t>
            </a:r>
          </a:p>
          <a:p>
            <a:endParaRPr lang="en-GB" sz="800" dirty="0">
              <a:solidFill>
                <a:schemeClr val="tx2">
                  <a:lumMod val="75000"/>
                </a:schemeClr>
              </a:solidFill>
              <a:latin typeface="Arial" pitchFamily="34" charset="0"/>
              <a:cs typeface="Arial" pitchFamily="34" charset="0"/>
            </a:endParaRPr>
          </a:p>
          <a:p>
            <a:pPr lvl="0">
              <a:buFont typeface="Arial" pitchFamily="34" charset="0"/>
              <a:buChar char="•"/>
            </a:pPr>
            <a:r>
              <a:rPr lang="en-GB" sz="1600" b="1" dirty="0" smtClean="0">
                <a:solidFill>
                  <a:schemeClr val="tx2">
                    <a:lumMod val="75000"/>
                  </a:schemeClr>
                </a:solidFill>
                <a:latin typeface="Arial" pitchFamily="34" charset="0"/>
                <a:cs typeface="Arial" pitchFamily="34" charset="0"/>
              </a:rPr>
              <a:t>Project</a:t>
            </a:r>
            <a:r>
              <a:rPr lang="en-GB" sz="1600" dirty="0" smtClean="0">
                <a:solidFill>
                  <a:schemeClr val="tx2">
                    <a:lumMod val="75000"/>
                  </a:schemeClr>
                </a:solidFill>
                <a:latin typeface="Arial" pitchFamily="34" charset="0"/>
                <a:cs typeface="Arial" pitchFamily="34" charset="0"/>
              </a:rPr>
              <a:t> descriptions</a:t>
            </a:r>
          </a:p>
          <a:p>
            <a:pPr lvl="0"/>
            <a:endParaRPr lang="en-GB" sz="800" dirty="0" smtClean="0">
              <a:solidFill>
                <a:schemeClr val="tx2">
                  <a:lumMod val="75000"/>
                </a:schemeClr>
              </a:solidFill>
              <a:latin typeface="Arial" pitchFamily="34" charset="0"/>
              <a:cs typeface="Arial" pitchFamily="34" charset="0"/>
            </a:endParaRPr>
          </a:p>
          <a:p>
            <a:pPr lvl="0">
              <a:buFont typeface="Arial" pitchFamily="34" charset="0"/>
              <a:buChar char="•"/>
            </a:pPr>
            <a:r>
              <a:rPr lang="en-GB" sz="1600" dirty="0" smtClean="0">
                <a:solidFill>
                  <a:schemeClr val="tx2">
                    <a:lumMod val="75000"/>
                  </a:schemeClr>
                </a:solidFill>
                <a:latin typeface="Arial" pitchFamily="34" charset="0"/>
                <a:cs typeface="Arial" pitchFamily="34" charset="0"/>
              </a:rPr>
              <a:t>The </a:t>
            </a:r>
            <a:r>
              <a:rPr lang="en-GB" sz="1600" b="1" dirty="0">
                <a:solidFill>
                  <a:schemeClr val="tx2">
                    <a:lumMod val="75000"/>
                  </a:schemeClr>
                </a:solidFill>
                <a:latin typeface="Arial" pitchFamily="34" charset="0"/>
                <a:cs typeface="Arial" pitchFamily="34" charset="0"/>
              </a:rPr>
              <a:t>observation</a:t>
            </a:r>
            <a:r>
              <a:rPr lang="en-GB" sz="1600" dirty="0">
                <a:solidFill>
                  <a:schemeClr val="tx2">
                    <a:lumMod val="75000"/>
                  </a:schemeClr>
                </a:solidFill>
                <a:latin typeface="Arial" pitchFamily="34" charset="0"/>
                <a:cs typeface="Arial" pitchFamily="34" charset="0"/>
              </a:rPr>
              <a:t> event </a:t>
            </a:r>
            <a:r>
              <a:rPr lang="en-GB" sz="1600" dirty="0" smtClean="0">
                <a:solidFill>
                  <a:schemeClr val="tx2">
                    <a:lumMod val="75000"/>
                  </a:schemeClr>
                </a:solidFill>
                <a:latin typeface="Arial" pitchFamily="34" charset="0"/>
                <a:cs typeface="Arial" pitchFamily="34" charset="0"/>
              </a:rPr>
              <a:t>itself (ISO 19156), and</a:t>
            </a:r>
          </a:p>
          <a:p>
            <a:pPr lvl="0"/>
            <a:endParaRPr lang="en-GB" sz="800" dirty="0" smtClean="0">
              <a:solidFill>
                <a:schemeClr val="tx2">
                  <a:lumMod val="75000"/>
                </a:schemeClr>
              </a:solidFill>
              <a:latin typeface="Arial" pitchFamily="34" charset="0"/>
              <a:cs typeface="Arial" pitchFamily="34" charset="0"/>
            </a:endParaRPr>
          </a:p>
          <a:p>
            <a:pPr lvl="0">
              <a:buFont typeface="Arial" pitchFamily="34" charset="0"/>
              <a:buChar char="•"/>
            </a:pPr>
            <a:r>
              <a:rPr lang="en-GB" sz="1600" dirty="0" smtClean="0">
                <a:solidFill>
                  <a:schemeClr val="tx2">
                    <a:lumMod val="75000"/>
                  </a:schemeClr>
                </a:solidFill>
                <a:latin typeface="Arial" pitchFamily="34" charset="0"/>
                <a:cs typeface="Arial" pitchFamily="34" charset="0"/>
              </a:rPr>
              <a:t>The </a:t>
            </a:r>
            <a:r>
              <a:rPr lang="en-GB" sz="1600" b="1" dirty="0">
                <a:solidFill>
                  <a:schemeClr val="tx2">
                    <a:lumMod val="75000"/>
                  </a:schemeClr>
                </a:solidFill>
                <a:latin typeface="Arial" pitchFamily="34" charset="0"/>
                <a:cs typeface="Arial" pitchFamily="34" charset="0"/>
              </a:rPr>
              <a:t>processes</a:t>
            </a:r>
            <a:r>
              <a:rPr lang="en-GB" sz="1600" dirty="0">
                <a:solidFill>
                  <a:schemeClr val="tx2">
                    <a:lumMod val="75000"/>
                  </a:schemeClr>
                </a:solidFill>
                <a:latin typeface="Arial" pitchFamily="34" charset="0"/>
                <a:cs typeface="Arial" pitchFamily="34" charset="0"/>
              </a:rPr>
              <a:t> used to acquire or generate the </a:t>
            </a:r>
            <a:r>
              <a:rPr lang="en-GB" sz="1600" dirty="0" smtClean="0">
                <a:solidFill>
                  <a:schemeClr val="tx2">
                    <a:lumMod val="75000"/>
                  </a:schemeClr>
                </a:solidFill>
                <a:latin typeface="Arial" pitchFamily="34" charset="0"/>
                <a:cs typeface="Arial" pitchFamily="34" charset="0"/>
              </a:rPr>
              <a:t>observation (ISO 19156, 19115 and 19115-2)</a:t>
            </a:r>
          </a:p>
          <a:p>
            <a:pPr lvl="0"/>
            <a:endParaRPr lang="en-GB" sz="1600" dirty="0" smtClean="0">
              <a:solidFill>
                <a:schemeClr val="accent2">
                  <a:lumMod val="50000"/>
                </a:schemeClr>
              </a:solidFill>
              <a:latin typeface="Arial" pitchFamily="34" charset="0"/>
              <a:cs typeface="Arial" pitchFamily="34" charset="0"/>
            </a:endParaRPr>
          </a:p>
          <a:p>
            <a:pPr lvl="0"/>
            <a:endParaRPr lang="en-GB" sz="1600"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10711</TotalTime>
  <Words>823</Words>
  <Application>Microsoft Office PowerPoint</Application>
  <PresentationFormat>On-screen Show (4:3)</PresentationFormat>
  <Paragraphs>192</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sv68</dc:creator>
  <cp:lastModifiedBy>Authorised User</cp:lastModifiedBy>
  <cp:revision>837</cp:revision>
  <dcterms:created xsi:type="dcterms:W3CDTF">2011-03-24T12:09:35Z</dcterms:created>
  <dcterms:modified xsi:type="dcterms:W3CDTF">2012-05-17T10:50:55Z</dcterms:modified>
</cp:coreProperties>
</file>