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316" r:id="rId2"/>
    <p:sldId id="334" r:id="rId3"/>
    <p:sldId id="331" r:id="rId4"/>
    <p:sldId id="319" r:id="rId5"/>
    <p:sldId id="322" r:id="rId6"/>
    <p:sldId id="320" r:id="rId7"/>
    <p:sldId id="332" r:id="rId8"/>
    <p:sldId id="333" r:id="rId9"/>
    <p:sldId id="330" r:id="rId10"/>
    <p:sldId id="329" r:id="rId11"/>
    <p:sldId id="335" r:id="rId12"/>
    <p:sldId id="336" r:id="rId13"/>
    <p:sldId id="328" r:id="rId14"/>
  </p:sldIdLst>
  <p:sldSz cx="12192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1C1C1C"/>
        </a:solidFill>
        <a:latin typeface="Lucida Sans Unicod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1C1C1C"/>
        </a:solidFill>
        <a:latin typeface="Lucida Sans Unicod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1C1C1C"/>
        </a:solidFill>
        <a:latin typeface="Lucida Sans Unicod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1C1C1C"/>
        </a:solidFill>
        <a:latin typeface="Lucida Sans Unicod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1C1C1C"/>
        </a:solidFill>
        <a:latin typeface="Lucida Sans Unicode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1C1C1C"/>
        </a:solidFill>
        <a:latin typeface="Lucida Sans Unicode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1C1C1C"/>
        </a:solidFill>
        <a:latin typeface="Lucida Sans Unicode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1C1C1C"/>
        </a:solidFill>
        <a:latin typeface="Lucida Sans Unicode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1C1C1C"/>
        </a:solidFill>
        <a:latin typeface="Lucida Sans Unicod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FF21"/>
    <a:srgbClr val="1007C5"/>
    <a:srgbClr val="DC3228"/>
    <a:srgbClr val="1C1C1C"/>
    <a:srgbClr val="DC3232"/>
    <a:srgbClr val="DC342F"/>
    <a:srgbClr val="DB251A"/>
    <a:srgbClr val="EA3639"/>
    <a:srgbClr val="C834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9" autoAdjust="0"/>
    <p:restoredTop sz="96131" autoAdjust="0"/>
  </p:normalViewPr>
  <p:slideViewPr>
    <p:cSldViewPr snapToGrid="0" snapToObjects="1">
      <p:cViewPr varScale="1">
        <p:scale>
          <a:sx n="73" d="100"/>
          <a:sy n="73" d="100"/>
        </p:scale>
        <p:origin x="82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0AA65-7EA4-452D-BD20-CA69E4DCA3ED}" type="datetimeFigureOut">
              <a:rPr lang="en-GB" smtClean="0"/>
              <a:t>18/10/2022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2E064-53F9-4FF3-A409-137913F914B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783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AF93AF11-1CF1-4F4F-AEAF-CF86E7580396}" type="slidenum">
              <a:rPr lang="en-US" altLang="en-US"/>
              <a:pPr/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88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3AF11-1CF1-4F4F-AEAF-CF86E7580396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791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3AF11-1CF1-4F4F-AEAF-CF86E7580396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536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mailto:Arturo.villiger@aiub.unibe.ch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e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>
            <a:extLst>
              <a:ext uri="{FF2B5EF4-FFF2-40B4-BE49-F238E27FC236}">
                <a16:creationId xmlns:a16="http://schemas.microsoft.com/office/drawing/2014/main" id="{14F44CED-471B-4D0A-818F-CDBA8960C20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08000" y="6354763"/>
            <a:ext cx="11176000" cy="0"/>
          </a:xfrm>
          <a:prstGeom prst="line">
            <a:avLst/>
          </a:prstGeom>
          <a:noFill/>
          <a:ln w="50800">
            <a:solidFill>
              <a:srgbClr val="DC32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pic>
        <p:nvPicPr>
          <p:cNvPr id="6" name="Picture 11" descr="AIUB_text">
            <a:extLst>
              <a:ext uri="{FF2B5EF4-FFF2-40B4-BE49-F238E27FC236}">
                <a16:creationId xmlns:a16="http://schemas.microsoft.com/office/drawing/2014/main" id="{26DC41DE-E7DF-4297-8CBA-644329CC677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0977" y="6473826"/>
            <a:ext cx="1200151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14">
            <a:extLst>
              <a:ext uri="{FF2B5EF4-FFF2-40B4-BE49-F238E27FC236}">
                <a16:creationId xmlns:a16="http://schemas.microsoft.com/office/drawing/2014/main" id="{5F20CC2B-4A04-4197-AB2A-24999EA07E5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08000" y="914400"/>
            <a:ext cx="111760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ECF703B-74C8-4241-8EFC-028387C87AD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04954" y="6125228"/>
            <a:ext cx="1932804" cy="710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574931"/>
      </p:ext>
    </p:extLst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R. Dach et al.: CODE </a:t>
            </a:r>
            <a:r>
              <a:rPr lang="en-US" altLang="en-US" dirty="0" err="1"/>
              <a:t>Aktivitäten</a:t>
            </a:r>
            <a:r>
              <a:rPr lang="en-US" altLang="en-US" dirty="0"/>
              <a:t> am AIUB</a:t>
            </a:r>
            <a:endParaRPr lang="en-GB" altLang="en-US" dirty="0"/>
          </a:p>
          <a:p>
            <a:r>
              <a:rPr lang="en-US" altLang="en-US" dirty="0"/>
              <a:t>CODE Annual Meeting 2015, </a:t>
            </a:r>
            <a:r>
              <a:rPr lang="en-US" altLang="en-US" dirty="0" err="1"/>
              <a:t>München</a:t>
            </a:r>
            <a:r>
              <a:rPr lang="en-US" altLang="en-US" dirty="0"/>
              <a:t>, 04. </a:t>
            </a:r>
            <a:r>
              <a:rPr lang="en-US" altLang="en-US" dirty="0" err="1"/>
              <a:t>März</a:t>
            </a:r>
            <a:r>
              <a:rPr lang="en-US" altLang="en-US" dirty="0"/>
              <a:t>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02673136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R. Dach et al.: CODE </a:t>
            </a:r>
            <a:r>
              <a:rPr lang="en-US" altLang="en-US" dirty="0" err="1"/>
              <a:t>Aktivitäten</a:t>
            </a:r>
            <a:r>
              <a:rPr lang="en-US" altLang="en-US" dirty="0"/>
              <a:t> am AIUB</a:t>
            </a:r>
            <a:endParaRPr lang="en-GB" altLang="en-US" dirty="0"/>
          </a:p>
          <a:p>
            <a:r>
              <a:rPr lang="en-US" altLang="en-US" dirty="0"/>
              <a:t>CODE Annual Meeting 2015, </a:t>
            </a:r>
            <a:r>
              <a:rPr lang="en-US" altLang="en-US" dirty="0" err="1"/>
              <a:t>München</a:t>
            </a:r>
            <a:r>
              <a:rPr lang="en-US" altLang="en-US" dirty="0"/>
              <a:t>, 04. </a:t>
            </a:r>
            <a:r>
              <a:rPr lang="en-US" altLang="en-US" dirty="0" err="1"/>
              <a:t>März</a:t>
            </a:r>
            <a:r>
              <a:rPr lang="en-US" altLang="en-US" dirty="0"/>
              <a:t>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70678593"/>
      </p:ext>
    </p:extLst>
  </p:cSld>
  <p:clrMapOvr>
    <a:masterClrMapping/>
  </p:clrMapOvr>
  <p:transition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90000" y="228600"/>
            <a:ext cx="2794000" cy="6019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8000" y="228600"/>
            <a:ext cx="8178800" cy="6019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R. Dach et al.: CODE </a:t>
            </a:r>
            <a:r>
              <a:rPr lang="en-US" altLang="en-US" dirty="0" err="1"/>
              <a:t>Aktivitäten</a:t>
            </a:r>
            <a:r>
              <a:rPr lang="en-US" altLang="en-US" dirty="0"/>
              <a:t> am AIUB</a:t>
            </a:r>
            <a:endParaRPr lang="en-GB" altLang="en-US" dirty="0"/>
          </a:p>
          <a:p>
            <a:r>
              <a:rPr lang="en-US" altLang="en-US" dirty="0"/>
              <a:t>CODE Annual Meeting 2015, </a:t>
            </a:r>
            <a:r>
              <a:rPr lang="en-US" altLang="en-US" dirty="0" err="1"/>
              <a:t>München</a:t>
            </a:r>
            <a:r>
              <a:rPr lang="en-US" altLang="en-US" dirty="0"/>
              <a:t>, 04. </a:t>
            </a:r>
            <a:r>
              <a:rPr lang="en-US" altLang="en-US" dirty="0" err="1"/>
              <a:t>März</a:t>
            </a:r>
            <a:r>
              <a:rPr lang="en-US" altLang="en-US" dirty="0"/>
              <a:t>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83767199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8382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altLang="en-US" noProof="0"/>
              <a:t>Titelmasterformat durch Klicken bearbeiten</a:t>
            </a:r>
            <a:endParaRPr lang="en-US" altLang="en-US" noProof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33600"/>
            <a:ext cx="8534400" cy="457200"/>
          </a:xfrm>
        </p:spPr>
        <p:txBody>
          <a:bodyPr/>
          <a:lstStyle>
            <a:lvl1pPr marL="0" indent="0"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/>
            </a:lvl1pPr>
          </a:lstStyle>
          <a:p>
            <a:pPr lvl="0"/>
            <a:r>
              <a:rPr lang="de-DE" altLang="en-US" noProof="0" dirty="0"/>
              <a:t>Formatvorlage des Untertitelmasters durch Klicken bearbeiten</a:t>
            </a:r>
            <a:endParaRPr lang="en-US" altLang="en-US" noProof="0" dirty="0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508000" y="6354763"/>
            <a:ext cx="11176000" cy="0"/>
          </a:xfrm>
          <a:prstGeom prst="line">
            <a:avLst/>
          </a:prstGeom>
          <a:noFill/>
          <a:ln w="50800">
            <a:solidFill>
              <a:srgbClr val="DC32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pic>
        <p:nvPicPr>
          <p:cNvPr id="7176" name="Picture 8" descr="AIUB_tex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0401" y="6473826"/>
            <a:ext cx="1200151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3720001" y="6430963"/>
            <a:ext cx="4819649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pPr>
              <a:lnSpc>
                <a:spcPct val="130000"/>
              </a:lnSpc>
              <a:spcAft>
                <a:spcPts val="1200"/>
              </a:spcAft>
            </a:pPr>
            <a:r>
              <a:rPr lang="en-GB" altLang="en-US" sz="1400" dirty="0">
                <a:solidFill>
                  <a:srgbClr val="4D4D4D"/>
                </a:solidFill>
              </a:rPr>
              <a:t>Astronomical Institute University of Bern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828800" y="3820325"/>
            <a:ext cx="85344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lang="en-US" altLang="en-US" sz="1800" i="1" dirty="0"/>
              <a:t>Villiger</a:t>
            </a:r>
            <a:endParaRPr lang="en-US" altLang="en-US" sz="1800" i="1" kern="1200" dirty="0">
              <a:solidFill>
                <a:srgbClr val="1C1C1C"/>
              </a:solidFill>
              <a:latin typeface="Lucida Sans Unicode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i="1" kern="1200" dirty="0">
                <a:solidFill>
                  <a:srgbClr val="1C1C1C"/>
                </a:solidFill>
                <a:latin typeface="Lucida Sans Unicode" pitchFamily="34" charset="0"/>
                <a:ea typeface="+mn-ea"/>
                <a:cs typeface="+mn-cs"/>
              </a:rPr>
              <a:t> </a:t>
            </a:r>
            <a:r>
              <a:rPr lang="en-US" altLang="en-US" sz="1800" i="1" dirty="0"/>
              <a:t>Astronomical Institute, University of Bern, Switzerland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1800" i="1" dirty="0"/>
              <a:t>Contact:</a:t>
            </a:r>
            <a:r>
              <a:rPr lang="en-GB" altLang="en-US" sz="1800" i="1" baseline="0" dirty="0"/>
              <a:t> </a:t>
            </a:r>
            <a:r>
              <a:rPr lang="en-GB" altLang="en-US" sz="1800" i="1" dirty="0">
                <a:hlinkClick r:id="rId3"/>
              </a:rPr>
              <a:t>arturo.villiger@aiub.unibe.ch</a:t>
            </a:r>
            <a:endParaRPr lang="en-GB" altLang="en-US" sz="1800" i="1" dirty="0"/>
          </a:p>
          <a:p>
            <a:pPr algn="ctr">
              <a:spcBef>
                <a:spcPct val="50000"/>
              </a:spcBef>
            </a:pPr>
            <a:endParaRPr lang="en-US" altLang="en-US" sz="2000" dirty="0"/>
          </a:p>
          <a:p>
            <a:pPr algn="ctr">
              <a:spcBef>
                <a:spcPct val="50000"/>
              </a:spcBef>
            </a:pPr>
            <a:r>
              <a:rPr lang="en-GB" sz="2000" kern="1200" baseline="0" dirty="0" smtClean="0">
                <a:solidFill>
                  <a:srgbClr val="1C1C1C"/>
                </a:solidFill>
                <a:latin typeface="Lucida Sans Unicode" pitchFamily="34" charset="0"/>
                <a:ea typeface="+mn-ea"/>
                <a:cs typeface="+mn-cs"/>
              </a:rPr>
              <a:t>Unified Analysis Workshop 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baseline="0" dirty="0" smtClean="0"/>
              <a:t>21-23 October 2022</a:t>
            </a:r>
            <a:endParaRPr lang="en-US" altLang="en-US" sz="2000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04954" y="6125228"/>
            <a:ext cx="1932804" cy="710546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R. Dach et al.: CODE </a:t>
            </a:r>
            <a:r>
              <a:rPr lang="en-US" altLang="en-US" dirty="0" err="1"/>
              <a:t>Aktivitäten</a:t>
            </a:r>
            <a:r>
              <a:rPr lang="en-US" altLang="en-US" dirty="0"/>
              <a:t> am AIUB</a:t>
            </a:r>
            <a:endParaRPr lang="en-GB" altLang="en-US" dirty="0"/>
          </a:p>
          <a:p>
            <a:r>
              <a:rPr lang="en-US" altLang="en-US" dirty="0"/>
              <a:t>CODE Annual Meeting 2015, </a:t>
            </a:r>
            <a:r>
              <a:rPr lang="en-US" altLang="en-US" dirty="0" err="1"/>
              <a:t>München</a:t>
            </a:r>
            <a:r>
              <a:rPr lang="en-US" altLang="en-US" dirty="0"/>
              <a:t>, 04. </a:t>
            </a:r>
            <a:r>
              <a:rPr lang="en-US" altLang="en-US" dirty="0" err="1"/>
              <a:t>März</a:t>
            </a:r>
            <a:r>
              <a:rPr lang="en-US" altLang="en-US" dirty="0"/>
              <a:t>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5205297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R. Dach et al.: CODE </a:t>
            </a:r>
            <a:r>
              <a:rPr lang="en-US" altLang="en-US" dirty="0" err="1"/>
              <a:t>Aktivitäten</a:t>
            </a:r>
            <a:r>
              <a:rPr lang="en-US" altLang="en-US" dirty="0"/>
              <a:t> am AIUB</a:t>
            </a:r>
            <a:endParaRPr lang="en-GB" altLang="en-US" dirty="0"/>
          </a:p>
          <a:p>
            <a:r>
              <a:rPr lang="en-US" altLang="en-US" dirty="0"/>
              <a:t>CODE Annual Meeting 2015, </a:t>
            </a:r>
            <a:r>
              <a:rPr lang="en-US" altLang="en-US" dirty="0" err="1"/>
              <a:t>München</a:t>
            </a:r>
            <a:r>
              <a:rPr lang="en-US" altLang="en-US" dirty="0"/>
              <a:t>, 04. </a:t>
            </a:r>
            <a:r>
              <a:rPr lang="en-US" altLang="en-US" dirty="0" err="1"/>
              <a:t>März</a:t>
            </a:r>
            <a:r>
              <a:rPr lang="en-US" altLang="en-US" dirty="0"/>
              <a:t>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87080373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8000" y="1268414"/>
            <a:ext cx="5486400" cy="4979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268414"/>
            <a:ext cx="5486400" cy="4979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R. Dach et al.: CODE </a:t>
            </a:r>
            <a:r>
              <a:rPr lang="en-US" altLang="en-US" dirty="0" err="1"/>
              <a:t>Aktivitäten</a:t>
            </a:r>
            <a:r>
              <a:rPr lang="en-US" altLang="en-US" dirty="0"/>
              <a:t> am AIUB</a:t>
            </a:r>
            <a:endParaRPr lang="en-GB" altLang="en-US" dirty="0"/>
          </a:p>
          <a:p>
            <a:r>
              <a:rPr lang="en-US" altLang="en-US" dirty="0"/>
              <a:t>CODE Annual Meeting 2015, </a:t>
            </a:r>
            <a:r>
              <a:rPr lang="en-US" altLang="en-US" dirty="0" err="1"/>
              <a:t>München</a:t>
            </a:r>
            <a:r>
              <a:rPr lang="en-US" altLang="en-US" dirty="0"/>
              <a:t>, 04. </a:t>
            </a:r>
            <a:r>
              <a:rPr lang="en-US" altLang="en-US" dirty="0" err="1"/>
              <a:t>März</a:t>
            </a:r>
            <a:r>
              <a:rPr lang="en-US" altLang="en-US" dirty="0"/>
              <a:t>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88758597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R. Dach et al.: CODE </a:t>
            </a:r>
            <a:r>
              <a:rPr lang="en-US" altLang="en-US" dirty="0" err="1"/>
              <a:t>Aktivitäten</a:t>
            </a:r>
            <a:r>
              <a:rPr lang="en-US" altLang="en-US" dirty="0"/>
              <a:t> am AIUB</a:t>
            </a:r>
            <a:endParaRPr lang="en-GB" altLang="en-US" dirty="0"/>
          </a:p>
          <a:p>
            <a:r>
              <a:rPr lang="en-US" altLang="en-US" dirty="0"/>
              <a:t>CODE Annual Meeting 2015, </a:t>
            </a:r>
            <a:r>
              <a:rPr lang="en-US" altLang="en-US" dirty="0" err="1"/>
              <a:t>München</a:t>
            </a:r>
            <a:r>
              <a:rPr lang="en-US" altLang="en-US" dirty="0"/>
              <a:t>, 04. </a:t>
            </a:r>
            <a:r>
              <a:rPr lang="en-US" altLang="en-US" dirty="0" err="1"/>
              <a:t>März</a:t>
            </a:r>
            <a:r>
              <a:rPr lang="en-US" altLang="en-US" dirty="0"/>
              <a:t>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76862930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R. Dach et al.: CODE </a:t>
            </a:r>
            <a:r>
              <a:rPr lang="en-US" altLang="en-US" dirty="0" err="1"/>
              <a:t>Aktivitäten</a:t>
            </a:r>
            <a:r>
              <a:rPr lang="en-US" altLang="en-US" dirty="0"/>
              <a:t> am AIUB</a:t>
            </a:r>
            <a:endParaRPr lang="en-GB" altLang="en-US" dirty="0"/>
          </a:p>
          <a:p>
            <a:r>
              <a:rPr lang="en-US" altLang="en-US" dirty="0"/>
              <a:t>CODE Annual Meeting 2015, </a:t>
            </a:r>
            <a:r>
              <a:rPr lang="en-US" altLang="en-US" dirty="0" err="1"/>
              <a:t>München</a:t>
            </a:r>
            <a:r>
              <a:rPr lang="en-US" altLang="en-US" dirty="0"/>
              <a:t>, 04. </a:t>
            </a:r>
            <a:r>
              <a:rPr lang="en-US" altLang="en-US" dirty="0" err="1"/>
              <a:t>März</a:t>
            </a:r>
            <a:r>
              <a:rPr lang="en-US" altLang="en-US" dirty="0"/>
              <a:t>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03693851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R. Dach et al.: CODE </a:t>
            </a:r>
            <a:r>
              <a:rPr lang="en-US" altLang="en-US" dirty="0" err="1"/>
              <a:t>Aktivitäten</a:t>
            </a:r>
            <a:r>
              <a:rPr lang="en-US" altLang="en-US" dirty="0"/>
              <a:t> am AIUB</a:t>
            </a:r>
            <a:endParaRPr lang="en-GB" altLang="en-US" dirty="0"/>
          </a:p>
          <a:p>
            <a:r>
              <a:rPr lang="en-US" altLang="en-US" dirty="0"/>
              <a:t>CODE Annual Meeting 2015, </a:t>
            </a:r>
            <a:r>
              <a:rPr lang="en-US" altLang="en-US" dirty="0" err="1"/>
              <a:t>München</a:t>
            </a:r>
            <a:r>
              <a:rPr lang="en-US" altLang="en-US" dirty="0"/>
              <a:t>, 04. </a:t>
            </a:r>
            <a:r>
              <a:rPr lang="en-US" altLang="en-US" dirty="0" err="1"/>
              <a:t>März</a:t>
            </a:r>
            <a:r>
              <a:rPr lang="en-US" altLang="en-US" dirty="0"/>
              <a:t>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44319312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R. Dach et al.: CODE </a:t>
            </a:r>
            <a:r>
              <a:rPr lang="en-US" altLang="en-US" dirty="0" err="1"/>
              <a:t>Aktivitäten</a:t>
            </a:r>
            <a:r>
              <a:rPr lang="en-US" altLang="en-US" dirty="0"/>
              <a:t> am AIUB</a:t>
            </a:r>
            <a:endParaRPr lang="en-GB" altLang="en-US" dirty="0"/>
          </a:p>
          <a:p>
            <a:r>
              <a:rPr lang="en-US" altLang="en-US" dirty="0"/>
              <a:t>CODE Annual Meeting 2015, </a:t>
            </a:r>
            <a:r>
              <a:rPr lang="en-US" altLang="en-US" dirty="0" err="1"/>
              <a:t>München</a:t>
            </a:r>
            <a:r>
              <a:rPr lang="en-US" altLang="en-US" dirty="0"/>
              <a:t>, 04. </a:t>
            </a:r>
            <a:r>
              <a:rPr lang="en-US" altLang="en-US" dirty="0" err="1"/>
              <a:t>März</a:t>
            </a:r>
            <a:r>
              <a:rPr lang="en-US" altLang="en-US" dirty="0"/>
              <a:t> 2016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01258842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228600"/>
            <a:ext cx="11176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/>
              <a:t>Titelmasterformat durch Klicken bearbeiten</a:t>
            </a:r>
            <a:endParaRPr lang="en-US" altLang="en-US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268414"/>
            <a:ext cx="11176000" cy="497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/>
              <a:t>Textmasterformat bearbeiten</a:t>
            </a:r>
          </a:p>
          <a:p>
            <a:pPr lvl="1"/>
            <a:r>
              <a:rPr lang="de-DE" altLang="en-US" dirty="0"/>
              <a:t>Zweite Ebene</a:t>
            </a:r>
          </a:p>
          <a:p>
            <a:pPr lvl="2"/>
            <a:r>
              <a:rPr lang="de-DE" altLang="en-US" dirty="0"/>
              <a:t>Dritte Ebene</a:t>
            </a:r>
          </a:p>
          <a:p>
            <a:pPr lvl="3"/>
            <a:r>
              <a:rPr lang="de-DE" altLang="en-US" dirty="0"/>
              <a:t>Vierte Ebene</a:t>
            </a:r>
          </a:p>
          <a:p>
            <a:pPr lvl="4"/>
            <a:r>
              <a:rPr lang="de-DE" altLang="en-US" dirty="0"/>
              <a:t>Fünfte Ebene</a:t>
            </a:r>
            <a:endParaRPr lang="en-US" altLang="en-US" dirty="0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508000" y="6354763"/>
            <a:ext cx="11176000" cy="0"/>
          </a:xfrm>
          <a:prstGeom prst="line">
            <a:avLst/>
          </a:prstGeom>
          <a:noFill/>
          <a:ln w="50800">
            <a:solidFill>
              <a:srgbClr val="DC32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 rot="16200000">
            <a:off x="-2755900" y="2984500"/>
            <a:ext cx="60198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altLang="en-US" dirty="0"/>
              <a:t>R. Dach et al.: CODE </a:t>
            </a:r>
            <a:r>
              <a:rPr lang="en-US" altLang="en-US" dirty="0" err="1"/>
              <a:t>Aktivitäten</a:t>
            </a:r>
            <a:r>
              <a:rPr lang="en-US" altLang="en-US" dirty="0"/>
              <a:t> am AIUB</a:t>
            </a:r>
            <a:endParaRPr lang="en-GB" altLang="en-US" dirty="0"/>
          </a:p>
          <a:p>
            <a:r>
              <a:rPr lang="en-US" altLang="en-US" dirty="0"/>
              <a:t>CODE Annual Meeting 2015, </a:t>
            </a:r>
            <a:r>
              <a:rPr lang="en-US" altLang="en-US" dirty="0" err="1"/>
              <a:t>München</a:t>
            </a:r>
            <a:r>
              <a:rPr lang="en-US" altLang="en-US" dirty="0"/>
              <a:t>, 04. </a:t>
            </a:r>
            <a:r>
              <a:rPr lang="en-US" altLang="en-US" dirty="0" err="1"/>
              <a:t>März</a:t>
            </a:r>
            <a:r>
              <a:rPr lang="en-US" altLang="en-US" dirty="0"/>
              <a:t> 2016</a:t>
            </a:r>
            <a:endParaRPr lang="en-GB" altLang="en-US" dirty="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08000" y="6550025"/>
            <a:ext cx="138218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 dirty="0"/>
              <a:t>Slide </a:t>
            </a:r>
            <a:fld id="{1720CDF6-571A-4B50-8CF9-85064AD7F451}" type="slidenum">
              <a:rPr lang="en-US" altLang="en-US" sz="1200"/>
              <a:pPr/>
              <a:t>‹Nr.›</a:t>
            </a:fld>
            <a:r>
              <a:rPr lang="en-US" altLang="en-US" sz="1200" dirty="0"/>
              <a:t> </a:t>
            </a:r>
            <a:endParaRPr lang="en-GB" altLang="en-US" sz="1200" dirty="0"/>
          </a:p>
        </p:txBody>
      </p:sp>
      <p:pic>
        <p:nvPicPr>
          <p:cNvPr id="6155" name="Picture 11" descr="AIUB_tex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10977" y="6473826"/>
            <a:ext cx="1200151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3719801" y="6430963"/>
            <a:ext cx="4819649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pPr>
              <a:lnSpc>
                <a:spcPct val="130000"/>
              </a:lnSpc>
              <a:spcAft>
                <a:spcPts val="1200"/>
              </a:spcAft>
            </a:pPr>
            <a:r>
              <a:rPr lang="en-GB" altLang="en-US" sz="1400" dirty="0">
                <a:solidFill>
                  <a:srgbClr val="4D4D4D"/>
                </a:solidFill>
              </a:rPr>
              <a:t>Astronomical Institute University of Bern</a:t>
            </a: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508000" y="914400"/>
            <a:ext cx="111760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04954" y="6125228"/>
            <a:ext cx="1932804" cy="7105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2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ransition>
    <p:strips dir="rd"/>
  </p:transition>
  <p:timing>
    <p:tnLst>
      <p:par>
        <p:cTn id="1" dur="indefinite" restart="never" nodeType="tmRoot"/>
      </p:par>
    </p:tnLst>
  </p:timing>
  <p:hf sldNum="0" hdr="0" ftr="0"/>
  <p:txStyles>
    <p:titleStyle>
      <a:lvl1pPr marL="635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C1C1C"/>
          </a:solidFill>
          <a:latin typeface="+mj-lt"/>
          <a:ea typeface="+mj-ea"/>
          <a:cs typeface="+mj-cs"/>
        </a:defRPr>
      </a:lvl1pPr>
      <a:lvl2pPr marL="635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C1C1C"/>
          </a:solidFill>
          <a:latin typeface="Lucida Sans Unicode" pitchFamily="34" charset="0"/>
        </a:defRPr>
      </a:lvl2pPr>
      <a:lvl3pPr marL="635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C1C1C"/>
          </a:solidFill>
          <a:latin typeface="Lucida Sans Unicode" pitchFamily="34" charset="0"/>
        </a:defRPr>
      </a:lvl3pPr>
      <a:lvl4pPr marL="635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C1C1C"/>
          </a:solidFill>
          <a:latin typeface="Lucida Sans Unicode" pitchFamily="34" charset="0"/>
        </a:defRPr>
      </a:lvl4pPr>
      <a:lvl5pPr marL="635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C1C1C"/>
          </a:solidFill>
          <a:latin typeface="Lucida Sans Unicode" pitchFamily="34" charset="0"/>
        </a:defRPr>
      </a:lvl5pPr>
      <a:lvl6pPr marL="46355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C1C1C"/>
          </a:solidFill>
          <a:latin typeface="Lucida Sans Unicode" pitchFamily="34" charset="0"/>
        </a:defRPr>
      </a:lvl6pPr>
      <a:lvl7pPr marL="92075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C1C1C"/>
          </a:solidFill>
          <a:latin typeface="Lucida Sans Unicode" pitchFamily="34" charset="0"/>
        </a:defRPr>
      </a:lvl7pPr>
      <a:lvl8pPr marL="137795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C1C1C"/>
          </a:solidFill>
          <a:latin typeface="Lucida Sans Unicode" pitchFamily="34" charset="0"/>
        </a:defRPr>
      </a:lvl8pPr>
      <a:lvl9pPr marL="183515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C1C1C"/>
          </a:solidFill>
          <a:latin typeface="Lucida Sans Unicode" pitchFamily="34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20000"/>
        </a:spcAft>
        <a:buClr>
          <a:srgbClr val="CC3300"/>
        </a:buClr>
        <a:buSzPct val="70000"/>
        <a:buFont typeface="Wingdings" pitchFamily="2" charset="2"/>
        <a:buChar char="l"/>
        <a:defRPr sz="2400" b="1">
          <a:solidFill>
            <a:srgbClr val="1C1C1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400" b="1">
          <a:solidFill>
            <a:srgbClr val="1C1C1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Char char="•"/>
        <a:defRPr b="1">
          <a:solidFill>
            <a:srgbClr val="1C1C1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Char char="­"/>
        <a:defRPr>
          <a:solidFill>
            <a:srgbClr val="1C1C1C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SzPct val="70000"/>
        <a:buChar char="·"/>
        <a:defRPr sz="1600">
          <a:solidFill>
            <a:srgbClr val="1C1C1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SzPct val="70000"/>
        <a:buChar char="·"/>
        <a:defRPr sz="1600">
          <a:solidFill>
            <a:srgbClr val="1C1C1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SzPct val="70000"/>
        <a:buChar char="·"/>
        <a:defRPr sz="1600">
          <a:solidFill>
            <a:srgbClr val="1C1C1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SzPct val="70000"/>
        <a:buChar char="·"/>
        <a:defRPr sz="1600">
          <a:solidFill>
            <a:srgbClr val="1C1C1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3300"/>
        </a:buClr>
        <a:buSzPct val="70000"/>
        <a:buChar char="·"/>
        <a:defRPr sz="1600">
          <a:solidFill>
            <a:srgbClr val="1C1C1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b="0" dirty="0"/>
              <a:t>Transition from the IGS14 to IGS20 antenna model file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4993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IGS20: Transition </a:t>
            </a:r>
            <a:r>
              <a:rPr lang="de-DE" dirty="0" err="1"/>
              <a:t>from</a:t>
            </a:r>
            <a:r>
              <a:rPr lang="de-DE" dirty="0"/>
              <a:t> IGSR3 </a:t>
            </a:r>
            <a:r>
              <a:rPr lang="de-DE" dirty="0" err="1"/>
              <a:t>to</a:t>
            </a:r>
            <a:r>
              <a:rPr lang="de-DE" dirty="0"/>
              <a:t> IGS20 ANTEX </a:t>
            </a:r>
            <a:r>
              <a:rPr lang="de-DE" dirty="0" err="1"/>
              <a:t>file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Comparison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preliminary</a:t>
            </a:r>
            <a:r>
              <a:rPr lang="de-DE" dirty="0" smtClean="0"/>
              <a:t> DTRF2020 </a:t>
            </a:r>
            <a:r>
              <a:rPr lang="de-DE" dirty="0" err="1" smtClean="0"/>
              <a:t>and</a:t>
            </a:r>
            <a:r>
              <a:rPr lang="de-DE" dirty="0" smtClean="0"/>
              <a:t> ITRF 2020 </a:t>
            </a:r>
            <a:r>
              <a:rPr lang="de-DE" dirty="0" err="1" smtClean="0"/>
              <a:t>solution</a:t>
            </a:r>
            <a:r>
              <a:rPr lang="de-DE" dirty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CODE Repro3 </a:t>
            </a:r>
            <a:r>
              <a:rPr lang="de-DE" dirty="0" err="1" smtClean="0"/>
              <a:t>solutions</a:t>
            </a:r>
            <a:r>
              <a:rPr lang="de-DE" dirty="0" smtClean="0"/>
              <a:t>: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solidFill>
                  <a:srgbClr val="FF0000"/>
                </a:solidFill>
              </a:rPr>
              <a:t>-&gt; Origin </a:t>
            </a:r>
            <a:r>
              <a:rPr lang="de-DE" dirty="0" err="1" smtClean="0">
                <a:solidFill>
                  <a:srgbClr val="FF0000"/>
                </a:solidFill>
              </a:rPr>
              <a:t>of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scale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inconcisteny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is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unclear</a:t>
            </a:r>
            <a:r>
              <a:rPr lang="de-DE" dirty="0" smtClean="0">
                <a:solidFill>
                  <a:srgbClr val="FF0000"/>
                </a:solidFill>
              </a:rPr>
              <a:t>: </a:t>
            </a:r>
            <a:r>
              <a:rPr lang="de-DE" dirty="0" err="1" smtClean="0">
                <a:solidFill>
                  <a:srgbClr val="FF0000"/>
                </a:solidFill>
              </a:rPr>
              <a:t>combination</a:t>
            </a:r>
            <a:r>
              <a:rPr lang="de-DE" dirty="0" smtClean="0">
                <a:solidFill>
                  <a:srgbClr val="FF0000"/>
                </a:solidFill>
              </a:rPr>
              <a:t>/</a:t>
            </a:r>
            <a:r>
              <a:rPr lang="de-DE" dirty="0" err="1" smtClean="0">
                <a:solidFill>
                  <a:srgbClr val="FF0000"/>
                </a:solidFill>
              </a:rPr>
              <a:t>system</a:t>
            </a:r>
            <a:r>
              <a:rPr lang="de-DE" dirty="0" smtClean="0">
                <a:solidFill>
                  <a:srgbClr val="FF0000"/>
                </a:solidFill>
              </a:rPr>
              <a:t>/</a:t>
            </a:r>
            <a:r>
              <a:rPr lang="de-DE" dirty="0" err="1" smtClean="0">
                <a:solidFill>
                  <a:srgbClr val="FF0000"/>
                </a:solidFill>
              </a:rPr>
              <a:t>model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endParaRPr lang="en-GB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494111"/>
              </p:ext>
            </p:extLst>
          </p:nvPr>
        </p:nvGraphicFramePr>
        <p:xfrm>
          <a:off x="979575" y="2177531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829842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9568431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865122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472782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SVN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ITRF2020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DTRF2020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4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74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1.851m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1.964 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1.881</a:t>
                      </a:r>
                      <a:r>
                        <a:rPr lang="de-DE" baseline="0" dirty="0" smtClean="0"/>
                        <a:t> 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89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1.851m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1.933 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1.833 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148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~ 10 cm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 ~ 3</a:t>
                      </a:r>
                      <a:r>
                        <a:rPr lang="de-DE" baseline="0" dirty="0" smtClean="0"/>
                        <a:t> cm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468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31112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IGS20: </a:t>
            </a:r>
            <a:r>
              <a:rPr lang="de-DE" dirty="0" smtClean="0"/>
              <a:t>Transition </a:t>
            </a:r>
            <a:r>
              <a:rPr lang="de-DE" dirty="0" err="1" smtClean="0"/>
              <a:t>from</a:t>
            </a:r>
            <a:r>
              <a:rPr lang="de-DE" dirty="0" smtClean="0"/>
              <a:t> IGSR3 </a:t>
            </a:r>
            <a:r>
              <a:rPr lang="de-DE" dirty="0" err="1" smtClean="0"/>
              <a:t>to</a:t>
            </a:r>
            <a:r>
              <a:rPr lang="de-DE" dirty="0" smtClean="0"/>
              <a:t> IGS20 ANTEX </a:t>
            </a:r>
            <a:r>
              <a:rPr lang="de-DE" dirty="0" err="1" smtClean="0"/>
              <a:t>file</a:t>
            </a:r>
            <a:endParaRPr lang="en-GB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23598" y="-1484156"/>
            <a:ext cx="2614358" cy="7445551"/>
          </a:xfrm>
        </p:spPr>
      </p:pic>
      <p:pic>
        <p:nvPicPr>
          <p:cNvPr id="6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2923597" y="1307915"/>
            <a:ext cx="2614359" cy="7445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 rot="16200000">
            <a:off x="165757" y="2142356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cm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 rot="16200000">
            <a:off x="165756" y="4892194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cm</a:t>
            </a:r>
            <a:endParaRPr lang="en-GB" dirty="0"/>
          </a:p>
        </p:txBody>
      </p:sp>
      <p:sp>
        <p:nvSpPr>
          <p:cNvPr id="11" name="Textfeld 10"/>
          <p:cNvSpPr txBox="1"/>
          <p:nvPr/>
        </p:nvSpPr>
        <p:spPr>
          <a:xfrm>
            <a:off x="8635042" y="3637472"/>
            <a:ext cx="2643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err="1" smtClean="0">
                <a:solidFill>
                  <a:srgbClr val="92D050"/>
                </a:solidFill>
              </a:rPr>
              <a:t>zPCO</a:t>
            </a:r>
            <a:r>
              <a:rPr lang="de-DE" sz="1600" b="1" dirty="0" smtClean="0">
                <a:solidFill>
                  <a:srgbClr val="92D050"/>
                </a:solidFill>
              </a:rPr>
              <a:t> </a:t>
            </a:r>
            <a:r>
              <a:rPr lang="de-DE" sz="1600" b="1" dirty="0" err="1" smtClean="0">
                <a:solidFill>
                  <a:srgbClr val="92D050"/>
                </a:solidFill>
              </a:rPr>
              <a:t>based</a:t>
            </a:r>
            <a:r>
              <a:rPr lang="de-DE" sz="1600" b="1" dirty="0" smtClean="0">
                <a:solidFill>
                  <a:srgbClr val="92D050"/>
                </a:solidFill>
              </a:rPr>
              <a:t> in ITRF2020</a:t>
            </a:r>
            <a:endParaRPr lang="en-GB" sz="1600" b="1" dirty="0">
              <a:solidFill>
                <a:srgbClr val="92D05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8635042" y="4313000"/>
            <a:ext cx="2871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err="1" smtClean="0">
                <a:solidFill>
                  <a:srgbClr val="0070C0"/>
                </a:solidFill>
              </a:rPr>
              <a:t>zPCO</a:t>
            </a:r>
            <a:r>
              <a:rPr lang="de-DE" sz="1600" b="1" dirty="0" smtClean="0">
                <a:solidFill>
                  <a:srgbClr val="0070C0"/>
                </a:solidFill>
              </a:rPr>
              <a:t> </a:t>
            </a:r>
            <a:r>
              <a:rPr lang="de-DE" sz="1600" b="1" dirty="0" err="1" smtClean="0">
                <a:solidFill>
                  <a:srgbClr val="0070C0"/>
                </a:solidFill>
              </a:rPr>
              <a:t>based</a:t>
            </a:r>
            <a:r>
              <a:rPr lang="de-DE" sz="1600" b="1" dirty="0" smtClean="0">
                <a:solidFill>
                  <a:srgbClr val="0070C0"/>
                </a:solidFill>
              </a:rPr>
              <a:t> on  DTRF2020</a:t>
            </a:r>
            <a:endParaRPr lang="en-GB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68601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IGS20: </a:t>
            </a:r>
            <a:r>
              <a:rPr lang="de-DE" dirty="0" smtClean="0"/>
              <a:t>Transition </a:t>
            </a:r>
            <a:r>
              <a:rPr lang="de-DE" dirty="0" err="1" smtClean="0"/>
              <a:t>from</a:t>
            </a:r>
            <a:r>
              <a:rPr lang="de-DE" dirty="0" smtClean="0"/>
              <a:t> IGSR3 </a:t>
            </a:r>
            <a:r>
              <a:rPr lang="de-DE" dirty="0" err="1" smtClean="0"/>
              <a:t>to</a:t>
            </a:r>
            <a:r>
              <a:rPr lang="de-DE" dirty="0" smtClean="0"/>
              <a:t> IGS20 ANTEX </a:t>
            </a:r>
            <a:r>
              <a:rPr lang="de-DE" dirty="0" err="1" smtClean="0"/>
              <a:t>file</a:t>
            </a:r>
            <a:endParaRPr lang="en-GB" dirty="0"/>
          </a:p>
        </p:txBody>
      </p:sp>
      <p:pic>
        <p:nvPicPr>
          <p:cNvPr id="6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2925038" y="1253103"/>
            <a:ext cx="2615756" cy="7441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8635042" y="3637472"/>
            <a:ext cx="2643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err="1" smtClean="0">
                <a:solidFill>
                  <a:srgbClr val="92D050"/>
                </a:solidFill>
              </a:rPr>
              <a:t>zPCO</a:t>
            </a:r>
            <a:r>
              <a:rPr lang="de-DE" sz="1600" b="1" dirty="0" smtClean="0">
                <a:solidFill>
                  <a:srgbClr val="92D050"/>
                </a:solidFill>
              </a:rPr>
              <a:t> </a:t>
            </a:r>
            <a:r>
              <a:rPr lang="de-DE" sz="1600" b="1" dirty="0" err="1" smtClean="0">
                <a:solidFill>
                  <a:srgbClr val="92D050"/>
                </a:solidFill>
              </a:rPr>
              <a:t>based</a:t>
            </a:r>
            <a:r>
              <a:rPr lang="de-DE" sz="1600" b="1" dirty="0" smtClean="0">
                <a:solidFill>
                  <a:srgbClr val="92D050"/>
                </a:solidFill>
              </a:rPr>
              <a:t> in ITRF2020</a:t>
            </a:r>
            <a:endParaRPr lang="en-GB" sz="1600" b="1" dirty="0">
              <a:solidFill>
                <a:srgbClr val="92D050"/>
              </a:solidFill>
            </a:endParaRPr>
          </a:p>
        </p:txBody>
      </p:sp>
      <p:pic>
        <p:nvPicPr>
          <p:cNvPr id="7" name="Inhaltsplatzhalt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2923598" y="-1484156"/>
            <a:ext cx="2614358" cy="7445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 rot="16200000">
            <a:off x="165757" y="2142356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cm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 rot="16200000">
            <a:off x="165756" y="4892194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cm</a:t>
            </a:r>
            <a:endParaRPr lang="en-GB" dirty="0"/>
          </a:p>
        </p:txBody>
      </p:sp>
      <p:sp>
        <p:nvSpPr>
          <p:cNvPr id="5" name="Textfeld 4"/>
          <p:cNvSpPr txBox="1"/>
          <p:nvPr/>
        </p:nvSpPr>
        <p:spPr>
          <a:xfrm>
            <a:off x="8635042" y="4313000"/>
            <a:ext cx="28712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err="1" smtClean="0">
                <a:solidFill>
                  <a:srgbClr val="0070C0"/>
                </a:solidFill>
              </a:rPr>
              <a:t>zPCO</a:t>
            </a:r>
            <a:r>
              <a:rPr lang="de-DE" sz="1600" b="1" dirty="0" smtClean="0">
                <a:solidFill>
                  <a:srgbClr val="0070C0"/>
                </a:solidFill>
              </a:rPr>
              <a:t> </a:t>
            </a:r>
            <a:r>
              <a:rPr lang="de-DE" sz="1600" b="1" dirty="0" err="1" smtClean="0">
                <a:solidFill>
                  <a:srgbClr val="0070C0"/>
                </a:solidFill>
              </a:rPr>
              <a:t>based</a:t>
            </a:r>
            <a:r>
              <a:rPr lang="de-DE" sz="1600" b="1" dirty="0" smtClean="0">
                <a:solidFill>
                  <a:srgbClr val="0070C0"/>
                </a:solidFill>
              </a:rPr>
              <a:t> on  DTRF2020</a:t>
            </a:r>
            <a:endParaRPr lang="en-GB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8945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task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Scale inconsistency between techniques is an open question</a:t>
            </a:r>
          </a:p>
          <a:p>
            <a:r>
              <a:rPr lang="de-DE" dirty="0" smtClean="0"/>
              <a:t>TRF </a:t>
            </a:r>
            <a:r>
              <a:rPr lang="de-DE" dirty="0" err="1" smtClean="0"/>
              <a:t>combination</a:t>
            </a:r>
            <a:r>
              <a:rPr lang="de-DE" dirty="0" smtClean="0"/>
              <a:t> </a:t>
            </a:r>
            <a:r>
              <a:rPr lang="de-DE" dirty="0" err="1" smtClean="0"/>
              <a:t>strategies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analysed</a:t>
            </a:r>
            <a:endParaRPr lang="de-DE" dirty="0"/>
          </a:p>
          <a:p>
            <a:r>
              <a:rPr lang="de-DE" dirty="0" smtClean="0"/>
              <a:t>TRF-independent </a:t>
            </a:r>
            <a:r>
              <a:rPr lang="de-DE" dirty="0" err="1" smtClean="0"/>
              <a:t>scale</a:t>
            </a:r>
            <a:r>
              <a:rPr lang="de-DE" dirty="0" smtClean="0"/>
              <a:t> </a:t>
            </a:r>
            <a:r>
              <a:rPr lang="de-DE" dirty="0" err="1" smtClean="0"/>
              <a:t>studies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E.g. </a:t>
            </a:r>
            <a:r>
              <a:rPr lang="de-DE" dirty="0" err="1" smtClean="0"/>
              <a:t>Sentinel</a:t>
            </a:r>
            <a:r>
              <a:rPr lang="de-DE" dirty="0" smtClean="0"/>
              <a:t> 6: GPS/Galileo, SLR, DORIS</a:t>
            </a:r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09069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IGS20: Transition from IGSR3 to IGS20 ANTEX </a:t>
            </a:r>
            <a:r>
              <a:rPr lang="en-GB" dirty="0" smtClean="0"/>
              <a:t>file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IGS14 -&gt; </a:t>
            </a:r>
            <a:r>
              <a:rPr lang="en-GB" dirty="0" smtClean="0">
                <a:solidFill>
                  <a:srgbClr val="FF0000"/>
                </a:solidFill>
              </a:rPr>
              <a:t>IGSR3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Galileo based satellite z-PCOs</a:t>
            </a:r>
          </a:p>
          <a:p>
            <a:pPr lvl="1"/>
            <a:r>
              <a:rPr lang="en-GB" dirty="0"/>
              <a:t>Multi-GNSS robot and chamber receiver antenna calibrations</a:t>
            </a:r>
          </a:p>
          <a:p>
            <a:pPr lvl="1"/>
            <a:r>
              <a:rPr lang="en-GB" dirty="0"/>
              <a:t>Include: </a:t>
            </a:r>
          </a:p>
          <a:p>
            <a:pPr lvl="2"/>
            <a:r>
              <a:rPr lang="en-GB" dirty="0"/>
              <a:t>Satellite antenna pattern: GPS, GLONASS and Galileo</a:t>
            </a:r>
          </a:p>
          <a:p>
            <a:pPr lvl="2"/>
            <a:r>
              <a:rPr lang="en-GB" dirty="0"/>
              <a:t>Receiver antenna pattern: multi-GNSS (including </a:t>
            </a:r>
            <a:r>
              <a:rPr lang="en-GB" dirty="0" err="1"/>
              <a:t>BeiDou</a:t>
            </a:r>
            <a:r>
              <a:rPr lang="en-GB" dirty="0"/>
              <a:t> and QZSS)</a:t>
            </a:r>
          </a:p>
          <a:p>
            <a:pPr lvl="2"/>
            <a:endParaRPr lang="en-GB" dirty="0"/>
          </a:p>
          <a:p>
            <a:r>
              <a:rPr lang="en-GB" dirty="0" smtClean="0"/>
              <a:t>IGSR3 -&gt; </a:t>
            </a:r>
            <a:r>
              <a:rPr lang="en-GB" dirty="0" smtClean="0">
                <a:solidFill>
                  <a:srgbClr val="FF0000"/>
                </a:solidFill>
              </a:rPr>
              <a:t>IGS20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Adapting IGSR3 satellite </a:t>
            </a:r>
            <a:r>
              <a:rPr lang="en-GB" dirty="0" smtClean="0"/>
              <a:t>PCOs (constant to ITRF2014)</a:t>
            </a:r>
            <a:endParaRPr lang="en-GB" dirty="0"/>
          </a:p>
          <a:p>
            <a:pPr lvl="2"/>
            <a:r>
              <a:rPr lang="en-GB" dirty="0"/>
              <a:t>estimation of satellite-wise GPS and GLONASS PCOs</a:t>
            </a:r>
          </a:p>
          <a:p>
            <a:pPr lvl="2"/>
            <a:r>
              <a:rPr lang="en-GB" dirty="0"/>
              <a:t>Estimation of one common offset for GPS BLOCK IIIA satellite</a:t>
            </a:r>
            <a:br>
              <a:rPr lang="en-GB" dirty="0"/>
            </a:br>
            <a:r>
              <a:rPr lang="en-GB" dirty="0"/>
              <a:t>(using updated disclosed pattern from Lockheed Martin)</a:t>
            </a:r>
          </a:p>
          <a:p>
            <a:pPr lvl="2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1768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IGS20: Transition from IGSR3 to IGS20 ANTEX </a:t>
            </a:r>
            <a:r>
              <a:rPr lang="en-GB" dirty="0" smtClean="0"/>
              <a:t>file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IGSR3 ANTEX file: </a:t>
            </a:r>
          </a:p>
          <a:p>
            <a:pPr lvl="1"/>
            <a:r>
              <a:rPr lang="en-GB" dirty="0"/>
              <a:t>Galileo based satellite z-PCOs</a:t>
            </a:r>
          </a:p>
          <a:p>
            <a:pPr lvl="1"/>
            <a:r>
              <a:rPr lang="en-GB" dirty="0"/>
              <a:t>Multi-GNSS robot and chamber receiver antenna calibrations</a:t>
            </a:r>
          </a:p>
          <a:p>
            <a:pPr lvl="1"/>
            <a:r>
              <a:rPr lang="en-GB" dirty="0"/>
              <a:t>Include: </a:t>
            </a:r>
          </a:p>
          <a:p>
            <a:pPr lvl="2"/>
            <a:r>
              <a:rPr lang="en-GB" dirty="0"/>
              <a:t>Satellite antenna pattern: GPS, GLONASS and Galileo</a:t>
            </a:r>
          </a:p>
          <a:p>
            <a:pPr lvl="2"/>
            <a:r>
              <a:rPr lang="en-GB" dirty="0"/>
              <a:t>Receiver antenna pattern: multi-GNSS (including </a:t>
            </a:r>
            <a:r>
              <a:rPr lang="en-GB" dirty="0" err="1"/>
              <a:t>BeiDou</a:t>
            </a:r>
            <a:r>
              <a:rPr lang="en-GB" dirty="0"/>
              <a:t> and QZSS)</a:t>
            </a:r>
          </a:p>
          <a:p>
            <a:pPr lvl="2"/>
            <a:endParaRPr lang="en-GB" dirty="0"/>
          </a:p>
          <a:p>
            <a:r>
              <a:rPr lang="en-GB" dirty="0"/>
              <a:t>IGS20:</a:t>
            </a:r>
          </a:p>
          <a:p>
            <a:pPr lvl="1"/>
            <a:r>
              <a:rPr lang="en-GB" dirty="0"/>
              <a:t>Adapting IGSR3 satellite </a:t>
            </a:r>
            <a:r>
              <a:rPr lang="en-GB" dirty="0" smtClean="0"/>
              <a:t>PCOs</a:t>
            </a:r>
            <a:endParaRPr lang="en-GB" dirty="0"/>
          </a:p>
          <a:p>
            <a:pPr lvl="2"/>
            <a:r>
              <a:rPr lang="en-GB" dirty="0"/>
              <a:t>estimation of satellite-wise GPS and GLONASS PCOs</a:t>
            </a:r>
          </a:p>
          <a:p>
            <a:pPr lvl="2"/>
            <a:r>
              <a:rPr lang="en-GB" dirty="0"/>
              <a:t>Estimation of one common offset for GPS BLOCK IIIA satellite</a:t>
            </a:r>
            <a:br>
              <a:rPr lang="en-GB" dirty="0"/>
            </a:br>
            <a:r>
              <a:rPr lang="en-GB" dirty="0"/>
              <a:t>(using updated disclosed pattern from Lockheed Martin)</a:t>
            </a:r>
          </a:p>
          <a:p>
            <a:pPr lvl="2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9076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IGS20: Transition </a:t>
            </a:r>
            <a:r>
              <a:rPr lang="de-DE" dirty="0" err="1"/>
              <a:t>from</a:t>
            </a:r>
            <a:r>
              <a:rPr lang="de-DE" dirty="0"/>
              <a:t> IGSR3 </a:t>
            </a:r>
            <a:r>
              <a:rPr lang="de-DE" dirty="0" err="1"/>
              <a:t>to</a:t>
            </a:r>
            <a:r>
              <a:rPr lang="de-DE" dirty="0"/>
              <a:t> IGS20 ANTEX </a:t>
            </a:r>
            <a:r>
              <a:rPr lang="de-DE" dirty="0" err="1"/>
              <a:t>file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IGS20:</a:t>
            </a:r>
          </a:p>
          <a:p>
            <a:pPr lvl="1"/>
            <a:r>
              <a:rPr lang="en-GB" dirty="0"/>
              <a:t>Adapting IGSR3 satellite PCOs (in progress with IGS RF):</a:t>
            </a:r>
          </a:p>
          <a:p>
            <a:pPr lvl="2"/>
            <a:r>
              <a:rPr lang="en-GB" dirty="0"/>
              <a:t>estimation of stellate-wise GPS and GLONASS PCOs</a:t>
            </a:r>
          </a:p>
          <a:p>
            <a:pPr lvl="2"/>
            <a:r>
              <a:rPr lang="en-GB" dirty="0"/>
              <a:t>Estimation of one common offset for GPS BLOCK IIIA satellite</a:t>
            </a:r>
            <a:br>
              <a:rPr lang="en-GB" dirty="0"/>
            </a:br>
            <a:r>
              <a:rPr lang="en-GB" dirty="0"/>
              <a:t>(using updated disclosed pattern from Lockheed Martin)</a:t>
            </a:r>
          </a:p>
          <a:p>
            <a:pPr lvl="2"/>
            <a:r>
              <a:rPr lang="en-GB" dirty="0"/>
              <a:t>Estimation of </a:t>
            </a:r>
            <a:r>
              <a:rPr lang="en-GB" dirty="0" smtClean="0"/>
              <a:t>one </a:t>
            </a:r>
            <a:r>
              <a:rPr lang="en-GB" dirty="0"/>
              <a:t>common offset for all Galileo satellite</a:t>
            </a:r>
          </a:p>
          <a:p>
            <a:pPr lvl="2"/>
            <a:endParaRPr lang="en-GB" dirty="0"/>
          </a:p>
          <a:p>
            <a:pPr lvl="1"/>
            <a:r>
              <a:rPr lang="en-GB" dirty="0"/>
              <a:t>Update of receiver antenna pattern</a:t>
            </a:r>
          </a:p>
          <a:p>
            <a:pPr lvl="2"/>
            <a:r>
              <a:rPr lang="en-GB" dirty="0"/>
              <a:t>Repro3 ANTEX file using patterns from 2019</a:t>
            </a:r>
          </a:p>
          <a:p>
            <a:pPr lvl="2"/>
            <a:r>
              <a:rPr lang="en-GB" dirty="0"/>
              <a:t>Update of existing antenna pattern:</a:t>
            </a:r>
          </a:p>
          <a:p>
            <a:pPr lvl="3"/>
            <a:r>
              <a:rPr lang="en-GB" dirty="0"/>
              <a:t>Using PPP to estimate difference between old and updated pattern</a:t>
            </a:r>
          </a:p>
          <a:p>
            <a:pPr lvl="3"/>
            <a:r>
              <a:rPr lang="en-GB" dirty="0"/>
              <a:t>Taking the difference for the IGS20 realization into consideration (by IGS RF)</a:t>
            </a:r>
          </a:p>
          <a:p>
            <a:pPr lvl="3"/>
            <a:r>
              <a:rPr lang="en-GB" dirty="0"/>
              <a:t>Same </a:t>
            </a:r>
            <a:r>
              <a:rPr lang="en-GB" dirty="0" smtClean="0"/>
              <a:t>approach </a:t>
            </a:r>
            <a:r>
              <a:rPr lang="en-GB" dirty="0"/>
              <a:t>as for IGS14 Restricting new antennas / receivers </a:t>
            </a:r>
          </a:p>
          <a:p>
            <a:pPr lvl="2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56105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IGS20: Transition </a:t>
            </a:r>
            <a:r>
              <a:rPr lang="de-DE" dirty="0" err="1"/>
              <a:t>from</a:t>
            </a:r>
            <a:r>
              <a:rPr lang="de-DE" dirty="0"/>
              <a:t> IGSR3 </a:t>
            </a:r>
            <a:r>
              <a:rPr lang="de-DE" dirty="0" err="1"/>
              <a:t>to</a:t>
            </a:r>
            <a:r>
              <a:rPr lang="de-DE" dirty="0"/>
              <a:t> IGS20 ANTEX </a:t>
            </a:r>
            <a:r>
              <a:rPr lang="de-DE" dirty="0" err="1"/>
              <a:t>file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IGS20:</a:t>
            </a:r>
          </a:p>
          <a:p>
            <a:pPr lvl="1"/>
            <a:r>
              <a:rPr lang="en-GB" dirty="0"/>
              <a:t>Nadir angle extension for LEO</a:t>
            </a:r>
          </a:p>
          <a:p>
            <a:pPr lvl="2"/>
            <a:r>
              <a:rPr lang="en-GB" dirty="0"/>
              <a:t>Will be extended according to IGS14</a:t>
            </a:r>
          </a:p>
          <a:p>
            <a:pPr lvl="2"/>
            <a:r>
              <a:rPr lang="en-GB" dirty="0"/>
              <a:t>Should be updated (in particular BLOCK IIIA)</a:t>
            </a:r>
          </a:p>
          <a:p>
            <a:pPr lvl="2"/>
            <a:r>
              <a:rPr lang="en-GB" dirty="0"/>
              <a:t>PV will be revised</a:t>
            </a:r>
          </a:p>
          <a:p>
            <a:pPr lvl="2"/>
            <a:r>
              <a:rPr lang="en-GB" dirty="0"/>
              <a:t>The extension are not part of the “official” IGS20 and can be updated</a:t>
            </a:r>
          </a:p>
          <a:p>
            <a:pPr marL="914400" lvl="2" indent="0">
              <a:buNone/>
            </a:pPr>
            <a:endParaRPr lang="en-GB" dirty="0"/>
          </a:p>
          <a:p>
            <a:pPr lvl="2"/>
            <a:endParaRPr lang="en-GB" dirty="0"/>
          </a:p>
          <a:p>
            <a:pPr lvl="1"/>
            <a:r>
              <a:rPr lang="en-GB" dirty="0" err="1"/>
              <a:t>BeiDou</a:t>
            </a:r>
            <a:r>
              <a:rPr lang="en-GB" dirty="0"/>
              <a:t> / QZSS / IRNSS</a:t>
            </a:r>
          </a:p>
          <a:p>
            <a:pPr lvl="2"/>
            <a:r>
              <a:rPr lang="en-GB" dirty="0"/>
              <a:t>Manufacturer values </a:t>
            </a:r>
          </a:p>
          <a:p>
            <a:pPr lvl="2"/>
            <a:r>
              <a:rPr lang="en-GB" dirty="0" smtClean="0"/>
              <a:t>Not part </a:t>
            </a:r>
            <a:r>
              <a:rPr lang="en-GB" dirty="0"/>
              <a:t>of the official IGS20 the values can be changed</a:t>
            </a:r>
          </a:p>
          <a:p>
            <a:pPr lvl="2"/>
            <a:r>
              <a:rPr lang="en-GB" dirty="0"/>
              <a:t>Might be needed to account for scale inconsistencies -&gt; further investigations needed</a:t>
            </a:r>
          </a:p>
          <a:p>
            <a:pPr marL="914400" lvl="2" indent="0">
              <a:buNone/>
            </a:pPr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699172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IGS20: </a:t>
            </a:r>
            <a:r>
              <a:rPr lang="de-DE" dirty="0" smtClean="0"/>
              <a:t>Transition </a:t>
            </a:r>
            <a:r>
              <a:rPr lang="de-DE" dirty="0" err="1" smtClean="0"/>
              <a:t>from</a:t>
            </a:r>
            <a:r>
              <a:rPr lang="de-DE" dirty="0" smtClean="0"/>
              <a:t> IGSR3 </a:t>
            </a:r>
            <a:r>
              <a:rPr lang="de-DE" dirty="0" err="1" smtClean="0"/>
              <a:t>to</a:t>
            </a:r>
            <a:r>
              <a:rPr lang="de-DE" dirty="0" smtClean="0"/>
              <a:t> IGS20 ANTEX </a:t>
            </a:r>
            <a:r>
              <a:rPr lang="de-DE" dirty="0" err="1" smtClean="0"/>
              <a:t>file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Adjust</a:t>
            </a:r>
            <a:r>
              <a:rPr lang="de-DE" dirty="0" smtClean="0"/>
              <a:t> Repro3 </a:t>
            </a:r>
            <a:r>
              <a:rPr lang="de-DE" dirty="0" err="1" smtClean="0"/>
              <a:t>Scale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ITRF </a:t>
            </a:r>
            <a:r>
              <a:rPr lang="de-DE" dirty="0" err="1" smtClean="0"/>
              <a:t>compatible</a:t>
            </a:r>
            <a:r>
              <a:rPr lang="de-DE" dirty="0" smtClean="0"/>
              <a:t> </a:t>
            </a:r>
            <a:r>
              <a:rPr lang="de-DE" dirty="0" err="1" smtClean="0"/>
              <a:t>scale</a:t>
            </a:r>
            <a:r>
              <a:rPr lang="de-DE" dirty="0" smtClean="0"/>
              <a:t> (</a:t>
            </a:r>
            <a:r>
              <a:rPr lang="de-DE" dirty="0" err="1" smtClean="0"/>
              <a:t>by</a:t>
            </a:r>
            <a:r>
              <a:rPr lang="de-DE" dirty="0" smtClean="0"/>
              <a:t> RF </a:t>
            </a:r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combined</a:t>
            </a:r>
            <a:r>
              <a:rPr lang="de-DE" dirty="0" smtClean="0"/>
              <a:t> IGS </a:t>
            </a:r>
            <a:r>
              <a:rPr lang="de-DE" dirty="0" err="1" smtClean="0"/>
              <a:t>repro</a:t>
            </a:r>
            <a:r>
              <a:rPr lang="de-DE" dirty="0" smtClean="0"/>
              <a:t> </a:t>
            </a:r>
            <a:r>
              <a:rPr lang="de-DE" dirty="0" err="1" smtClean="0"/>
              <a:t>product</a:t>
            </a:r>
            <a:r>
              <a:rPr lang="de-DE" dirty="0" smtClean="0"/>
              <a:t>):</a:t>
            </a:r>
          </a:p>
          <a:p>
            <a:pPr lvl="1"/>
            <a:r>
              <a:rPr lang="de-DE" dirty="0" smtClean="0"/>
              <a:t>GPS: </a:t>
            </a:r>
            <a:r>
              <a:rPr lang="de-DE" dirty="0" err="1" smtClean="0"/>
              <a:t>re-estiamtion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PCOs</a:t>
            </a:r>
          </a:p>
          <a:p>
            <a:pPr lvl="1"/>
            <a:r>
              <a:rPr lang="de-DE" dirty="0" smtClean="0"/>
              <a:t>GPS: on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correction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BLOCK IIIA: +8.9 cm</a:t>
            </a:r>
          </a:p>
          <a:p>
            <a:pPr lvl="1"/>
            <a:r>
              <a:rPr lang="de-DE" dirty="0" smtClean="0"/>
              <a:t>GLONASS: </a:t>
            </a:r>
            <a:r>
              <a:rPr lang="de-DE" dirty="0" err="1" smtClean="0"/>
              <a:t>re-estimation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PCOs</a:t>
            </a:r>
          </a:p>
          <a:p>
            <a:pPr lvl="1"/>
            <a:r>
              <a:rPr lang="de-DE" dirty="0" smtClean="0"/>
              <a:t>Galileo: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correction</a:t>
            </a:r>
            <a:r>
              <a:rPr lang="de-DE" dirty="0" smtClean="0"/>
              <a:t>: +15.6 cm</a:t>
            </a:r>
          </a:p>
          <a:p>
            <a:pPr lvl="1"/>
            <a:endParaRPr lang="de-DE" dirty="0"/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89376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IGS20: </a:t>
            </a:r>
            <a:r>
              <a:rPr lang="de-DE" dirty="0" smtClean="0"/>
              <a:t>Transition </a:t>
            </a:r>
            <a:r>
              <a:rPr lang="de-DE" dirty="0" err="1" smtClean="0"/>
              <a:t>from</a:t>
            </a:r>
            <a:r>
              <a:rPr lang="de-DE" dirty="0" smtClean="0"/>
              <a:t> IGSR3 </a:t>
            </a:r>
            <a:r>
              <a:rPr lang="de-DE" dirty="0" err="1" smtClean="0"/>
              <a:t>to</a:t>
            </a:r>
            <a:r>
              <a:rPr lang="de-DE" dirty="0" smtClean="0"/>
              <a:t> IGS20 ANTEX </a:t>
            </a:r>
            <a:r>
              <a:rPr lang="de-DE" dirty="0" err="1" smtClean="0"/>
              <a:t>file</a:t>
            </a:r>
            <a:endParaRPr lang="en-GB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23598" y="-1484158"/>
            <a:ext cx="2614358" cy="7445555"/>
          </a:xfrm>
        </p:spPr>
      </p:pic>
      <p:pic>
        <p:nvPicPr>
          <p:cNvPr id="6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2923597" y="1307915"/>
            <a:ext cx="2614360" cy="7445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8635042" y="3637472"/>
            <a:ext cx="1694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err="1" smtClean="0">
                <a:solidFill>
                  <a:srgbClr val="92D050"/>
                </a:solidFill>
              </a:rPr>
              <a:t>common</a:t>
            </a:r>
            <a:r>
              <a:rPr lang="de-DE" sz="1600" b="1" dirty="0" smtClean="0">
                <a:solidFill>
                  <a:srgbClr val="92D050"/>
                </a:solidFill>
              </a:rPr>
              <a:t> </a:t>
            </a:r>
            <a:r>
              <a:rPr lang="de-DE" sz="1600" b="1" dirty="0" err="1" smtClean="0">
                <a:solidFill>
                  <a:srgbClr val="92D050"/>
                </a:solidFill>
              </a:rPr>
              <a:t>offset</a:t>
            </a:r>
            <a:endParaRPr lang="en-GB" sz="1600" b="1" dirty="0">
              <a:solidFill>
                <a:srgbClr val="92D05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 rot="16200000">
            <a:off x="165757" y="2142356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cm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 rot="16200000">
            <a:off x="165756" y="4892194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10926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IGS20: </a:t>
            </a:r>
            <a:r>
              <a:rPr lang="de-DE" dirty="0" smtClean="0"/>
              <a:t>Transition </a:t>
            </a:r>
            <a:r>
              <a:rPr lang="de-DE" dirty="0" err="1" smtClean="0"/>
              <a:t>from</a:t>
            </a:r>
            <a:r>
              <a:rPr lang="de-DE" dirty="0" smtClean="0"/>
              <a:t> IGSR3 </a:t>
            </a:r>
            <a:r>
              <a:rPr lang="de-DE" dirty="0" err="1" smtClean="0"/>
              <a:t>to</a:t>
            </a:r>
            <a:r>
              <a:rPr lang="de-DE" dirty="0" smtClean="0"/>
              <a:t> IGS20 ANTEX </a:t>
            </a:r>
            <a:r>
              <a:rPr lang="de-DE" dirty="0" err="1" smtClean="0"/>
              <a:t>file</a:t>
            </a:r>
            <a:endParaRPr lang="en-GB" dirty="0"/>
          </a:p>
        </p:txBody>
      </p:sp>
      <p:pic>
        <p:nvPicPr>
          <p:cNvPr id="6" name="Inhaltsplatzhalt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2925038" y="1253103"/>
            <a:ext cx="2615757" cy="7441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8635042" y="3637472"/>
            <a:ext cx="1694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err="1" smtClean="0">
                <a:solidFill>
                  <a:srgbClr val="92D050"/>
                </a:solidFill>
              </a:rPr>
              <a:t>common</a:t>
            </a:r>
            <a:r>
              <a:rPr lang="de-DE" sz="1600" b="1" dirty="0" smtClean="0">
                <a:solidFill>
                  <a:srgbClr val="92D050"/>
                </a:solidFill>
              </a:rPr>
              <a:t> </a:t>
            </a:r>
            <a:r>
              <a:rPr lang="de-DE" sz="1600" b="1" dirty="0" err="1" smtClean="0">
                <a:solidFill>
                  <a:srgbClr val="92D050"/>
                </a:solidFill>
              </a:rPr>
              <a:t>offset</a:t>
            </a:r>
            <a:endParaRPr lang="en-GB" sz="1600" b="1" dirty="0">
              <a:solidFill>
                <a:srgbClr val="92D050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Inhaltsplatzhalt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2923598" y="-1484158"/>
            <a:ext cx="2614358" cy="7445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 rot="16200000">
            <a:off x="165757" y="2142356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cm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 rot="16200000">
            <a:off x="165756" y="4892194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73130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IGS20: Transition </a:t>
            </a:r>
            <a:r>
              <a:rPr lang="de-DE" dirty="0" err="1"/>
              <a:t>from</a:t>
            </a:r>
            <a:r>
              <a:rPr lang="de-DE" dirty="0"/>
              <a:t> IGSR3 </a:t>
            </a:r>
            <a:r>
              <a:rPr lang="de-DE" dirty="0" err="1"/>
              <a:t>to</a:t>
            </a:r>
            <a:r>
              <a:rPr lang="de-DE" dirty="0"/>
              <a:t> IGS20 ANTEX </a:t>
            </a:r>
            <a:r>
              <a:rPr lang="de-DE" dirty="0" err="1"/>
              <a:t>file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Comparison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preliminary</a:t>
            </a:r>
            <a:r>
              <a:rPr lang="de-DE" dirty="0" smtClean="0"/>
              <a:t> DTRF2020 </a:t>
            </a:r>
            <a:r>
              <a:rPr lang="de-DE" dirty="0" err="1" smtClean="0"/>
              <a:t>and</a:t>
            </a:r>
            <a:r>
              <a:rPr lang="de-DE" dirty="0" smtClean="0"/>
              <a:t> ITRF 2020 </a:t>
            </a:r>
            <a:r>
              <a:rPr lang="de-DE" dirty="0" err="1" smtClean="0"/>
              <a:t>solution</a:t>
            </a:r>
            <a:r>
              <a:rPr lang="de-DE" dirty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CODE Repro3 </a:t>
            </a:r>
            <a:r>
              <a:rPr lang="de-DE" dirty="0" err="1" smtClean="0"/>
              <a:t>solutions</a:t>
            </a:r>
            <a:r>
              <a:rPr lang="de-DE" dirty="0" smtClean="0"/>
              <a:t>: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418556"/>
              </p:ext>
            </p:extLst>
          </p:nvPr>
        </p:nvGraphicFramePr>
        <p:xfrm>
          <a:off x="979575" y="2177531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0829842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865122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4727825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3908913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System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ITRF2020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DTRF2020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IGS20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4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GPS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+ 13.2</a:t>
                      </a:r>
                      <a:r>
                        <a:rPr lang="de-DE" baseline="0" dirty="0" smtClean="0"/>
                        <a:t> cm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+1.3</a:t>
                      </a:r>
                      <a:r>
                        <a:rPr lang="de-DE" baseline="0" dirty="0" smtClean="0"/>
                        <a:t> cm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+8.9</a:t>
                      </a:r>
                      <a:r>
                        <a:rPr lang="de-DE" baseline="0" dirty="0" smtClean="0"/>
                        <a:t> cm (IIIA)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89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GLONASS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+   9.5</a:t>
                      </a:r>
                      <a:r>
                        <a:rPr lang="de-DE" baseline="0" dirty="0" smtClean="0"/>
                        <a:t> cm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 +0.9</a:t>
                      </a:r>
                      <a:r>
                        <a:rPr lang="de-DE" baseline="0" dirty="0" smtClean="0"/>
                        <a:t> cm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ind</a:t>
                      </a:r>
                      <a:r>
                        <a:rPr lang="de-DE" baseline="0" dirty="0" smtClean="0"/>
                        <a:t>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148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Galileo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+ 18.7</a:t>
                      </a:r>
                      <a:r>
                        <a:rPr lang="de-DE" baseline="0" dirty="0" smtClean="0"/>
                        <a:t> cm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 +5.</a:t>
                      </a:r>
                      <a:r>
                        <a:rPr lang="de-DE" baseline="0" dirty="0" smtClean="0"/>
                        <a:t>0 cm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+15.6</a:t>
                      </a:r>
                      <a:r>
                        <a:rPr lang="de-DE" baseline="0" dirty="0" smtClean="0"/>
                        <a:t> cm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468353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277559"/>
              </p:ext>
            </p:extLst>
          </p:nvPr>
        </p:nvGraphicFramePr>
        <p:xfrm>
          <a:off x="979574" y="3828328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90829842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8651222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0472782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System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ITRF2020 (2019)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DTRF2020 (2019)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4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GPS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+ 11.6</a:t>
                      </a:r>
                      <a:r>
                        <a:rPr lang="de-DE" baseline="0" dirty="0" smtClean="0"/>
                        <a:t> cm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 +1.6</a:t>
                      </a:r>
                      <a:r>
                        <a:rPr lang="de-DE" baseline="0" dirty="0" smtClean="0"/>
                        <a:t> cm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89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GLONASS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+ 10.8</a:t>
                      </a:r>
                      <a:r>
                        <a:rPr lang="de-DE" baseline="0" dirty="0" smtClean="0"/>
                        <a:t> cm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 +1.5</a:t>
                      </a:r>
                      <a:r>
                        <a:rPr lang="de-DE" baseline="0" dirty="0" smtClean="0"/>
                        <a:t> cm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148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Galileo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+ 16.7</a:t>
                      </a:r>
                      <a:r>
                        <a:rPr lang="de-DE" baseline="0" dirty="0" smtClean="0"/>
                        <a:t> cm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+4.</a:t>
                      </a:r>
                      <a:r>
                        <a:rPr lang="de-DE" baseline="0" dirty="0" smtClean="0"/>
                        <a:t>4 cm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468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65020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IUB_en_presentation_201203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9CC"/>
      </a:accent1>
      <a:accent2>
        <a:srgbClr val="CC3300"/>
      </a:accent2>
      <a:accent3>
        <a:srgbClr val="FFFFFF"/>
      </a:accent3>
      <a:accent4>
        <a:srgbClr val="000000"/>
      </a:accent4>
      <a:accent5>
        <a:srgbClr val="AACAE2"/>
      </a:accent5>
      <a:accent6>
        <a:srgbClr val="B92D00"/>
      </a:accent6>
      <a:hlink>
        <a:srgbClr val="FF9900"/>
      </a:hlink>
      <a:folHlink>
        <a:srgbClr val="B2B2B2"/>
      </a:folHlink>
    </a:clrScheme>
    <a:fontScheme name="AIUB_en_presentation_201203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rgbClr val="1C1C1C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rgbClr val="1C1C1C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AIUB_en_presentation_2012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UB_en_presentation_20120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UB_en_presentation_20120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UB_en_presentation_20120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UB_en_presentation_2012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UB_en_presentation_2012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UB_en_presentation_2012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AIUB_en_presentation_201203</Template>
  <TotalTime>0</TotalTime>
  <Words>575</Words>
  <Application>Microsoft Office PowerPoint</Application>
  <PresentationFormat>Breitbild</PresentationFormat>
  <Paragraphs>160</Paragraphs>
  <Slides>13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Lucida Sans Unicode</vt:lpstr>
      <vt:lpstr>Times New Roman</vt:lpstr>
      <vt:lpstr>Wingdings</vt:lpstr>
      <vt:lpstr>AIUB_en_presentation_201203</vt:lpstr>
      <vt:lpstr>Transition from the IGS14 to IGS20 antenna model file </vt:lpstr>
      <vt:lpstr>IGS20: Transition from IGSR3 to IGS20 ANTEX file</vt:lpstr>
      <vt:lpstr>IGS20: Transition from IGSR3 to IGS20 ANTEX file</vt:lpstr>
      <vt:lpstr>IGS20: Transition from IGSR3 to IGS20 ANTEX file</vt:lpstr>
      <vt:lpstr>IGS20: Transition from IGSR3 to IGS20 ANTEX file</vt:lpstr>
      <vt:lpstr>IGS20: Transition from IGSR3 to IGS20 ANTEX file</vt:lpstr>
      <vt:lpstr>IGS20: Transition from IGSR3 to IGS20 ANTEX file</vt:lpstr>
      <vt:lpstr>IGS20: Transition from IGSR3 to IGS20 ANTEX file</vt:lpstr>
      <vt:lpstr>IGS20: Transition from IGSR3 to IGS20 ANTEX file</vt:lpstr>
      <vt:lpstr>IGS20: Transition from IGSR3 to IGS20 ANTEX file</vt:lpstr>
      <vt:lpstr>IGS20: Transition from IGSR3 to IGS20 ANTEX file</vt:lpstr>
      <vt:lpstr>IGS20: Transition from IGSR3 to IGS20 ANTEX file</vt:lpstr>
      <vt:lpstr>Open 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Aktivitäten der Forschungsgruppe Satellitengeodäsie am AIUB</dc:title>
  <dc:creator>Rolf Dach</dc:creator>
  <cp:lastModifiedBy>Arturo Villiger</cp:lastModifiedBy>
  <cp:revision>241</cp:revision>
  <cp:lastPrinted>2022-10-18T09:47:37Z</cp:lastPrinted>
  <dcterms:created xsi:type="dcterms:W3CDTF">2014-11-03T05:56:12Z</dcterms:created>
  <dcterms:modified xsi:type="dcterms:W3CDTF">2022-10-21T06:43:49Z</dcterms:modified>
</cp:coreProperties>
</file>