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87"/>
  </p:normalViewPr>
  <p:slideViewPr>
    <p:cSldViewPr snapToGrid="0" snapToObjects="1">
      <p:cViewPr varScale="1">
        <p:scale>
          <a:sx n="156" d="100"/>
          <a:sy n="156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2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7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5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6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5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8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5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2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7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E583-32F4-3549-9C29-A2F3E12F0970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4D9F0-7249-5B45-B5D7-0407229681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Curso</a:t>
            </a:r>
            <a:r>
              <a:rPr lang="en-US" dirty="0" smtClean="0"/>
              <a:t> 2022-2023</a:t>
            </a:r>
          </a:p>
          <a:p>
            <a:r>
              <a:rPr lang="en-US" dirty="0" smtClean="0"/>
              <a:t>Manuel </a:t>
            </a:r>
            <a:r>
              <a:rPr lang="en-US" dirty="0" err="1" smtClean="0"/>
              <a:t>Graña</a:t>
            </a:r>
            <a:endParaRPr lang="en-US" dirty="0" smtClean="0"/>
          </a:p>
          <a:p>
            <a:r>
              <a:rPr lang="en-US" dirty="0" smtClean="0"/>
              <a:t>Dept. CCIA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ordinaria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continuación</a:t>
            </a:r>
            <a:r>
              <a:rPr lang="en-US" dirty="0" smtClean="0"/>
              <a:t> se </a:t>
            </a:r>
            <a:r>
              <a:rPr lang="en-US" dirty="0" err="1" smtClean="0"/>
              <a:t>presenta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forma </a:t>
            </a:r>
            <a:r>
              <a:rPr lang="en-US" dirty="0" err="1" smtClean="0"/>
              <a:t>resumida</a:t>
            </a:r>
            <a:r>
              <a:rPr lang="en-US" dirty="0" smtClean="0"/>
              <a:t>, el peso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aspectos</a:t>
            </a:r>
            <a:r>
              <a:rPr lang="en-US" dirty="0" smtClean="0"/>
              <a:t> a </a:t>
            </a:r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dos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Conjunto</a:t>
            </a:r>
            <a:endParaRPr lang="en-US" dirty="0" smtClean="0"/>
          </a:p>
          <a:p>
            <a:pPr lvl="1"/>
            <a:r>
              <a:rPr lang="en-US" dirty="0" err="1" smtClean="0"/>
              <a:t>Exámenes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fechas</a:t>
            </a:r>
            <a:r>
              <a:rPr lang="en-US" dirty="0" smtClean="0"/>
              <a:t> </a:t>
            </a:r>
            <a:r>
              <a:rPr lang="en-US" dirty="0" err="1" smtClean="0"/>
              <a:t>señaladas</a:t>
            </a:r>
            <a:r>
              <a:rPr lang="en-US" dirty="0" smtClean="0"/>
              <a:t> para las </a:t>
            </a:r>
            <a:r>
              <a:rPr lang="en-US" dirty="0" err="1" smtClean="0"/>
              <a:t>convocatorias</a:t>
            </a:r>
            <a:r>
              <a:rPr lang="en-US" dirty="0" smtClean="0"/>
              <a:t> </a:t>
            </a:r>
            <a:r>
              <a:rPr lang="en-US" dirty="0" err="1" smtClean="0"/>
              <a:t>ordinaria</a:t>
            </a:r>
            <a:r>
              <a:rPr lang="en-US" dirty="0" smtClean="0"/>
              <a:t> y </a:t>
            </a:r>
            <a:r>
              <a:rPr lang="en-US" dirty="0" err="1" smtClean="0"/>
              <a:t>extraordinaria</a:t>
            </a:r>
            <a:r>
              <a:rPr lang="en-US" dirty="0" smtClean="0"/>
              <a:t> (con </a:t>
            </a:r>
            <a:r>
              <a:rPr lang="en-US" dirty="0" err="1" smtClean="0"/>
              <a:t>entrega</a:t>
            </a:r>
            <a:r>
              <a:rPr lang="en-US" dirty="0" smtClean="0"/>
              <a:t> </a:t>
            </a:r>
            <a:r>
              <a:rPr lang="en-US" dirty="0" err="1" smtClean="0"/>
              <a:t>previa</a:t>
            </a:r>
            <a:r>
              <a:rPr lang="en-US" dirty="0" smtClean="0"/>
              <a:t> de un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práctico</a:t>
            </a:r>
            <a:r>
              <a:rPr lang="en-US" dirty="0" smtClean="0"/>
              <a:t> </a:t>
            </a:r>
            <a:r>
              <a:rPr lang="en-US" dirty="0" err="1" smtClean="0"/>
              <a:t>obligatorio</a:t>
            </a:r>
            <a:r>
              <a:rPr lang="en-US" dirty="0" smtClean="0"/>
              <a:t>): 100%</a:t>
            </a:r>
          </a:p>
          <a:p>
            <a:r>
              <a:rPr lang="en-US" dirty="0" err="1" smtClean="0"/>
              <a:t>Evaluación</a:t>
            </a:r>
            <a:r>
              <a:rPr lang="en-US" dirty="0" smtClean="0"/>
              <a:t> continua</a:t>
            </a:r>
          </a:p>
          <a:p>
            <a:pPr lvl="1"/>
            <a:r>
              <a:rPr lang="en-US" dirty="0" err="1" smtClean="0"/>
              <a:t>Pruebas</a:t>
            </a:r>
            <a:r>
              <a:rPr lang="en-US" dirty="0" smtClean="0"/>
              <a:t> </a:t>
            </a:r>
            <a:r>
              <a:rPr lang="en-US" dirty="0" err="1" smtClean="0"/>
              <a:t>orales</a:t>
            </a:r>
            <a:r>
              <a:rPr lang="en-US" dirty="0" smtClean="0"/>
              <a:t> </a:t>
            </a:r>
            <a:r>
              <a:rPr lang="en-US" dirty="0" err="1" smtClean="0"/>
              <a:t>asociadas</a:t>
            </a:r>
            <a:r>
              <a:rPr lang="en-US" dirty="0" smtClean="0"/>
              <a:t> al </a:t>
            </a:r>
            <a:r>
              <a:rPr lang="en-US" dirty="0" err="1" smtClean="0"/>
              <a:t>seguimiento</a:t>
            </a:r>
            <a:r>
              <a:rPr lang="en-US" dirty="0" smtClean="0"/>
              <a:t> continuo: 30%</a:t>
            </a:r>
          </a:p>
          <a:p>
            <a:pPr lvl="1"/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trabajos</a:t>
            </a:r>
            <a:r>
              <a:rPr lang="en-US" dirty="0" smtClean="0"/>
              <a:t> y </a:t>
            </a:r>
            <a:r>
              <a:rPr lang="en-US" dirty="0" err="1" smtClean="0"/>
              <a:t>prácticas</a:t>
            </a:r>
            <a:r>
              <a:rPr lang="en-US" dirty="0" smtClean="0"/>
              <a:t>: 40%</a:t>
            </a:r>
          </a:p>
          <a:p>
            <a:pPr lvl="1"/>
            <a:r>
              <a:rPr lang="en-US" dirty="0" err="1" smtClean="0"/>
              <a:t>Evaluación</a:t>
            </a:r>
            <a:r>
              <a:rPr lang="en-US" dirty="0" smtClean="0"/>
              <a:t> de la </a:t>
            </a:r>
            <a:r>
              <a:rPr lang="en-US" dirty="0" err="1" smtClean="0"/>
              <a:t>participación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presenciales</a:t>
            </a:r>
            <a:r>
              <a:rPr lang="en-US" dirty="0" smtClean="0"/>
              <a:t>: 30%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extraordinaria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Conjunto</a:t>
            </a:r>
            <a:endParaRPr lang="en-US" dirty="0" smtClean="0"/>
          </a:p>
          <a:p>
            <a:pPr lvl="1"/>
            <a:r>
              <a:rPr lang="en-US" dirty="0" err="1" smtClean="0"/>
              <a:t>Exámenes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fechas</a:t>
            </a:r>
            <a:r>
              <a:rPr lang="en-US" dirty="0" smtClean="0"/>
              <a:t> </a:t>
            </a:r>
            <a:r>
              <a:rPr lang="en-US" dirty="0" err="1" smtClean="0"/>
              <a:t>señaladas</a:t>
            </a:r>
            <a:r>
              <a:rPr lang="en-US" dirty="0" smtClean="0"/>
              <a:t> para las </a:t>
            </a:r>
            <a:r>
              <a:rPr lang="en-US" dirty="0" err="1" smtClean="0"/>
              <a:t>convocatorias</a:t>
            </a:r>
            <a:r>
              <a:rPr lang="en-US" dirty="0" smtClean="0"/>
              <a:t>  </a:t>
            </a:r>
            <a:r>
              <a:rPr lang="en-US" dirty="0" err="1" smtClean="0"/>
              <a:t>extraordinarias</a:t>
            </a:r>
            <a:r>
              <a:rPr lang="en-US" dirty="0" smtClean="0"/>
              <a:t> con </a:t>
            </a:r>
            <a:r>
              <a:rPr lang="en-US" dirty="0" err="1" smtClean="0"/>
              <a:t>entrega</a:t>
            </a:r>
            <a:r>
              <a:rPr lang="en-US" dirty="0" smtClean="0"/>
              <a:t> </a:t>
            </a:r>
            <a:r>
              <a:rPr lang="en-US" dirty="0" err="1" smtClean="0"/>
              <a:t>previa</a:t>
            </a:r>
            <a:r>
              <a:rPr lang="en-US" dirty="0" smtClean="0"/>
              <a:t> de un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práctico</a:t>
            </a:r>
            <a:r>
              <a:rPr lang="en-US" dirty="0" smtClean="0"/>
              <a:t> </a:t>
            </a:r>
            <a:r>
              <a:rPr lang="en-US" dirty="0" err="1" smtClean="0"/>
              <a:t>obligatorio</a:t>
            </a:r>
            <a:r>
              <a:rPr lang="en-US" dirty="0" smtClean="0"/>
              <a:t>: 100%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36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Herramientas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CONOCIMIENTOS Y DESTREZAS QUE SE REQUIEREN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realizan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trabajos</a:t>
            </a:r>
            <a:r>
              <a:rPr lang="en-US" dirty="0" smtClean="0"/>
              <a:t> </a:t>
            </a:r>
            <a:r>
              <a:rPr lang="en-US" dirty="0" err="1" smtClean="0"/>
              <a:t>practicos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conocimientos</a:t>
            </a:r>
            <a:r>
              <a:rPr lang="en-US" dirty="0" smtClean="0"/>
              <a:t> </a:t>
            </a:r>
            <a:r>
              <a:rPr lang="en-US" dirty="0" err="1" smtClean="0"/>
              <a:t>previos</a:t>
            </a:r>
            <a:r>
              <a:rPr lang="en-US" dirty="0" smtClean="0"/>
              <a:t> no son un </a:t>
            </a:r>
            <a:r>
              <a:rPr lang="en-US" dirty="0" err="1" smtClean="0"/>
              <a:t>requisito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contribuyen</a:t>
            </a:r>
            <a:r>
              <a:rPr lang="en-US" dirty="0" smtClean="0"/>
              <a:t> al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rendimiento</a:t>
            </a:r>
            <a:r>
              <a:rPr lang="en-US" dirty="0" smtClean="0"/>
              <a:t> del </a:t>
            </a:r>
            <a:r>
              <a:rPr lang="en-US" dirty="0" err="1" smtClean="0"/>
              <a:t>alumno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Matlab</a:t>
            </a:r>
            <a:r>
              <a:rPr lang="en-US" dirty="0" smtClean="0"/>
              <a:t> y las toolboxes </a:t>
            </a:r>
            <a:r>
              <a:rPr lang="en-US" dirty="0" err="1" smtClean="0"/>
              <a:t>requeridas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licencia</a:t>
            </a:r>
            <a:r>
              <a:rPr lang="en-US" dirty="0" smtClean="0"/>
              <a:t> </a:t>
            </a:r>
            <a:r>
              <a:rPr lang="en-US" dirty="0" err="1" smtClean="0"/>
              <a:t>educativa</a:t>
            </a:r>
            <a:r>
              <a:rPr lang="en-US" dirty="0" smtClean="0"/>
              <a:t> </a:t>
            </a:r>
            <a:r>
              <a:rPr lang="en-US" dirty="0" err="1" smtClean="0"/>
              <a:t>corporativa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por</a:t>
            </a:r>
            <a:r>
              <a:rPr lang="en-US" dirty="0" smtClean="0"/>
              <a:t> lo que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instalarlas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ordenadores</a:t>
            </a:r>
            <a:r>
              <a:rPr lang="en-US" dirty="0" smtClean="0"/>
              <a:t> </a:t>
            </a:r>
            <a:r>
              <a:rPr lang="en-US" dirty="0" err="1" smtClean="0"/>
              <a:t>personales</a:t>
            </a:r>
            <a:r>
              <a:rPr lang="en-US" dirty="0" smtClean="0"/>
              <a:t> y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trabajos</a:t>
            </a:r>
            <a:r>
              <a:rPr lang="en-US" dirty="0" smtClean="0"/>
              <a:t> de forma </a:t>
            </a:r>
            <a:r>
              <a:rPr lang="en-US" dirty="0" err="1" smtClean="0"/>
              <a:t>presencial</a:t>
            </a:r>
            <a:r>
              <a:rPr lang="en-US" dirty="0" smtClean="0"/>
              <a:t> o </a:t>
            </a:r>
          </a:p>
          <a:p>
            <a:pPr lvl="2"/>
            <a:r>
              <a:rPr lang="en-US" dirty="0" err="1" smtClean="0"/>
              <a:t>remota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se </a:t>
            </a:r>
            <a:r>
              <a:rPr lang="en-US" dirty="0" err="1" smtClean="0"/>
              <a:t>declara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situación</a:t>
            </a:r>
            <a:r>
              <a:rPr lang="en-US" dirty="0" smtClean="0"/>
              <a:t> de </a:t>
            </a:r>
            <a:r>
              <a:rPr lang="en-US" dirty="0" err="1" smtClean="0"/>
              <a:t>emergencia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pandemia</a:t>
            </a:r>
            <a:r>
              <a:rPr lang="en-US" dirty="0" smtClean="0"/>
              <a:t> de COVID-19.</a:t>
            </a:r>
          </a:p>
          <a:p>
            <a:pPr lvl="3"/>
            <a:r>
              <a:rPr lang="en-US" dirty="0" smtClean="0"/>
              <a:t>U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pandemias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monkeypox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8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1.- B. Horn, Robot </a:t>
            </a:r>
            <a:r>
              <a:rPr lang="en-US" dirty="0" err="1" smtClean="0"/>
              <a:t>Vision,MIT</a:t>
            </a:r>
            <a:r>
              <a:rPr lang="en-US" dirty="0" smtClean="0"/>
              <a:t> Press</a:t>
            </a:r>
          </a:p>
          <a:p>
            <a:r>
              <a:rPr lang="en-US" dirty="0" smtClean="0"/>
              <a:t>2.- </a:t>
            </a:r>
            <a:r>
              <a:rPr lang="en-US" dirty="0" err="1" smtClean="0"/>
              <a:t>Haralick</a:t>
            </a:r>
            <a:r>
              <a:rPr lang="en-US" dirty="0" smtClean="0"/>
              <a:t>, Shapiro, Computer and robot vision, Addison Wesley</a:t>
            </a:r>
          </a:p>
          <a:p>
            <a:r>
              <a:rPr lang="en-US" dirty="0" smtClean="0"/>
              <a:t>3.- R.C. Gonzalez, R.E. Woods, Digital image processing, Pearson</a:t>
            </a:r>
          </a:p>
          <a:p>
            <a:r>
              <a:rPr lang="en-US" dirty="0" smtClean="0"/>
              <a:t>4.- Pratt, Digital Image Processing, John Wiley &amp; Sons</a:t>
            </a:r>
          </a:p>
          <a:p>
            <a:r>
              <a:rPr lang="en-US" dirty="0" smtClean="0"/>
              <a:t>1.- R Hartley y A Zisserman Multiple View Geometry in Computer Vision, Cambridge University Press</a:t>
            </a:r>
          </a:p>
          <a:p>
            <a:r>
              <a:rPr lang="en-US" dirty="0" smtClean="0"/>
              <a:t>2</a:t>
            </a:r>
            <a:r>
              <a:rPr lang="en-US" b="1" dirty="0" smtClean="0"/>
              <a:t>.- Computer Vision: Algorithms and Applications, Richard </a:t>
            </a:r>
            <a:r>
              <a:rPr lang="en-US" b="1" dirty="0" err="1" smtClean="0"/>
              <a:t>Szeliski</a:t>
            </a:r>
            <a:r>
              <a:rPr lang="en-US" b="1" dirty="0" smtClean="0"/>
              <a:t>, </a:t>
            </a:r>
            <a:endParaRPr lang="en-US" dirty="0" smtClean="0"/>
          </a:p>
          <a:p>
            <a:pPr lvl="1"/>
            <a:r>
              <a:rPr lang="en-US" b="1" dirty="0" smtClean="0"/>
              <a:t>http://</a:t>
            </a:r>
            <a:r>
              <a:rPr lang="en-US" b="1" dirty="0" err="1" smtClean="0"/>
              <a:t>szeliski.org</a:t>
            </a:r>
            <a:r>
              <a:rPr lang="en-US" b="1" dirty="0" smtClean="0"/>
              <a:t>/Book/ da </a:t>
            </a:r>
            <a:r>
              <a:rPr lang="en-US" b="1" dirty="0" err="1" smtClean="0"/>
              <a:t>acceso</a:t>
            </a:r>
            <a:r>
              <a:rPr lang="en-US" b="1" dirty="0" smtClean="0"/>
              <a:t> al </a:t>
            </a:r>
            <a:r>
              <a:rPr lang="en-US" b="1" dirty="0" err="1" smtClean="0"/>
              <a:t>libro</a:t>
            </a:r>
            <a:r>
              <a:rPr lang="en-US" b="1" dirty="0" smtClean="0"/>
              <a:t> de </a:t>
            </a:r>
            <a:r>
              <a:rPr lang="en-US" b="1" dirty="0" err="1" smtClean="0"/>
              <a:t>Szelinski</a:t>
            </a:r>
            <a:r>
              <a:rPr lang="en-US" b="1" dirty="0" smtClean="0"/>
              <a:t> y </a:t>
            </a:r>
            <a:r>
              <a:rPr lang="en-US" b="1" dirty="0" err="1" smtClean="0"/>
              <a:t>otros</a:t>
            </a:r>
            <a:r>
              <a:rPr lang="en-US" b="1" dirty="0" smtClean="0"/>
              <a:t> </a:t>
            </a:r>
            <a:r>
              <a:rPr lang="en-US" b="1" dirty="0" err="1" smtClean="0"/>
              <a:t>materiales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366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Definición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Competencias</a:t>
            </a:r>
            <a:endParaRPr lang="en-US" dirty="0" smtClean="0"/>
          </a:p>
          <a:p>
            <a:r>
              <a:rPr lang="en-US" dirty="0" err="1" smtClean="0"/>
              <a:t>Contenidos</a:t>
            </a:r>
            <a:r>
              <a:rPr lang="en-US" dirty="0" smtClean="0"/>
              <a:t> </a:t>
            </a:r>
            <a:r>
              <a:rPr lang="en-US" dirty="0" err="1" smtClean="0"/>
              <a:t>propuestos</a:t>
            </a:r>
            <a:endParaRPr lang="en-US" dirty="0" smtClean="0"/>
          </a:p>
          <a:p>
            <a:r>
              <a:rPr lang="en-US" dirty="0" err="1" smtClean="0"/>
              <a:t>Metodologia</a:t>
            </a:r>
            <a:endParaRPr lang="en-US" dirty="0" smtClean="0"/>
          </a:p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ordinaria</a:t>
            </a:r>
            <a:endParaRPr lang="en-US" dirty="0" smtClean="0"/>
          </a:p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extraordinaria</a:t>
            </a:r>
            <a:endParaRPr lang="en-US" dirty="0" smtClean="0"/>
          </a:p>
          <a:p>
            <a:r>
              <a:rPr lang="en-US" dirty="0" err="1" smtClean="0"/>
              <a:t>Herramientas</a:t>
            </a:r>
            <a:r>
              <a:rPr lang="en-US" dirty="0" smtClean="0"/>
              <a:t> </a:t>
            </a:r>
            <a:r>
              <a:rPr lang="en-US" dirty="0" err="1" smtClean="0"/>
              <a:t>materiales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Visión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técnicas</a:t>
            </a:r>
            <a:r>
              <a:rPr lang="en-US" dirty="0" smtClean="0"/>
              <a:t> </a:t>
            </a:r>
            <a:r>
              <a:rPr lang="en-US" dirty="0" err="1" smtClean="0"/>
              <a:t>computacionales</a:t>
            </a:r>
            <a:r>
              <a:rPr lang="en-US" dirty="0" smtClean="0"/>
              <a:t> de </a:t>
            </a:r>
            <a:r>
              <a:rPr lang="en-US" dirty="0" err="1" smtClean="0"/>
              <a:t>creciente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diversas</a:t>
            </a:r>
            <a:r>
              <a:rPr lang="en-US" dirty="0" smtClean="0"/>
              <a:t> areas de la </a:t>
            </a:r>
            <a:r>
              <a:rPr lang="en-US" dirty="0" err="1" smtClean="0"/>
              <a:t>industria</a:t>
            </a:r>
            <a:r>
              <a:rPr lang="en-US" dirty="0" smtClean="0"/>
              <a:t>, </a:t>
            </a:r>
            <a:r>
              <a:rPr lang="en-US" dirty="0" err="1" smtClean="0"/>
              <a:t>yendo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las </a:t>
            </a:r>
            <a:r>
              <a:rPr lang="en-US" dirty="0" err="1" smtClean="0"/>
              <a:t>aplicaciones</a:t>
            </a:r>
            <a:r>
              <a:rPr lang="en-US" dirty="0" smtClean="0"/>
              <a:t> </a:t>
            </a:r>
            <a:r>
              <a:rPr lang="en-US" dirty="0" err="1" smtClean="0"/>
              <a:t>médicas</a:t>
            </a:r>
            <a:r>
              <a:rPr lang="en-US" dirty="0" smtClean="0"/>
              <a:t>, hasta la </a:t>
            </a:r>
            <a:r>
              <a:rPr lang="en-US" dirty="0" err="1" smtClean="0"/>
              <a:t>robotica</a:t>
            </a:r>
            <a:r>
              <a:rPr lang="en-US" dirty="0" smtClean="0"/>
              <a:t> 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interacción</a:t>
            </a:r>
            <a:r>
              <a:rPr lang="en-US" dirty="0" smtClean="0"/>
              <a:t> hombre </a:t>
            </a:r>
            <a:r>
              <a:rPr lang="en-US" dirty="0" err="1" smtClean="0"/>
              <a:t>máquina</a:t>
            </a:r>
            <a:r>
              <a:rPr lang="en-US" dirty="0" smtClean="0"/>
              <a:t> </a:t>
            </a:r>
            <a:r>
              <a:rPr lang="en-US" dirty="0" err="1" smtClean="0"/>
              <a:t>basados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gestos</a:t>
            </a:r>
            <a:r>
              <a:rPr lang="en-US" dirty="0" smtClean="0"/>
              <a:t> o </a:t>
            </a:r>
            <a:r>
              <a:rPr lang="en-US" dirty="0" err="1" smtClean="0"/>
              <a:t>captura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biométrica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competencias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trabajos</a:t>
            </a:r>
            <a:r>
              <a:rPr lang="en-US" dirty="0" smtClean="0"/>
              <a:t> </a:t>
            </a:r>
            <a:r>
              <a:rPr lang="en-US" dirty="0" err="1" smtClean="0"/>
              <a:t>practicos</a:t>
            </a:r>
            <a:r>
              <a:rPr lang="en-US" dirty="0" smtClean="0"/>
              <a:t> se </a:t>
            </a:r>
            <a:r>
              <a:rPr lang="en-US" dirty="0" err="1" smtClean="0"/>
              <a:t>orientan</a:t>
            </a:r>
            <a:r>
              <a:rPr lang="en-US" dirty="0" smtClean="0"/>
              <a:t> a </a:t>
            </a:r>
            <a:r>
              <a:rPr lang="en-US" dirty="0" err="1" smtClean="0"/>
              <a:t>familiarizar</a:t>
            </a:r>
            <a:r>
              <a:rPr lang="en-US" dirty="0" smtClean="0"/>
              <a:t> al </a:t>
            </a:r>
            <a:r>
              <a:rPr lang="en-US" dirty="0" err="1" smtClean="0"/>
              <a:t>alumno</a:t>
            </a:r>
            <a:r>
              <a:rPr lang="en-US" dirty="0" smtClean="0"/>
              <a:t> con las </a:t>
            </a:r>
            <a:r>
              <a:rPr lang="en-US" dirty="0" err="1" smtClean="0"/>
              <a:t>funcionalidades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comunes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operación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imagenes</a:t>
            </a:r>
            <a:r>
              <a:rPr lang="en-US" dirty="0" smtClean="0"/>
              <a:t> </a:t>
            </a:r>
            <a:r>
              <a:rPr lang="en-US" dirty="0" err="1" smtClean="0"/>
              <a:t>digitales</a:t>
            </a:r>
            <a:r>
              <a:rPr lang="en-US" dirty="0" smtClean="0"/>
              <a:t>, con </a:t>
            </a:r>
            <a:r>
              <a:rPr lang="en-US" dirty="0" err="1" smtClean="0"/>
              <a:t>proyeccion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de vision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presentan</a:t>
            </a:r>
            <a:r>
              <a:rPr lang="en-US" dirty="0" smtClean="0"/>
              <a:t> las </a:t>
            </a:r>
            <a:r>
              <a:rPr lang="en-US" dirty="0" err="1" smtClean="0"/>
              <a:t>propiedades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elementales</a:t>
            </a:r>
            <a:r>
              <a:rPr lang="en-US" dirty="0" smtClean="0"/>
              <a:t> y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combinación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familiariza</a:t>
            </a:r>
            <a:r>
              <a:rPr lang="en-US" dirty="0" smtClean="0"/>
              <a:t> con la </a:t>
            </a:r>
            <a:r>
              <a:rPr lang="en-US" dirty="0" err="1" smtClean="0"/>
              <a:t>estructura</a:t>
            </a:r>
            <a:r>
              <a:rPr lang="en-US" dirty="0" smtClean="0"/>
              <a:t> general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de vision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r>
              <a:rPr lang="en-US" dirty="0" smtClean="0"/>
              <a:t> </a:t>
            </a:r>
            <a:r>
              <a:rPr lang="en-US" dirty="0" err="1" smtClean="0"/>
              <a:t>pudiendo</a:t>
            </a:r>
            <a:r>
              <a:rPr lang="en-US" dirty="0" smtClean="0"/>
              <a:t> </a:t>
            </a:r>
            <a:r>
              <a:rPr lang="en-US" dirty="0" err="1" smtClean="0"/>
              <a:t>determinar</a:t>
            </a:r>
            <a:r>
              <a:rPr lang="en-US" dirty="0" smtClean="0"/>
              <a:t> </a:t>
            </a:r>
            <a:r>
              <a:rPr lang="en-US" dirty="0" err="1" smtClean="0"/>
              <a:t>configuraciones</a:t>
            </a:r>
            <a:r>
              <a:rPr lang="en-US" dirty="0" smtClean="0"/>
              <a:t> </a:t>
            </a:r>
            <a:r>
              <a:rPr lang="en-US" dirty="0" err="1" smtClean="0"/>
              <a:t>especificas</a:t>
            </a:r>
            <a:r>
              <a:rPr lang="en-US" dirty="0" smtClean="0"/>
              <a:t> para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concretos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adquiere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visión</a:t>
            </a:r>
            <a:r>
              <a:rPr lang="en-US" dirty="0" smtClean="0"/>
              <a:t> general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campos</a:t>
            </a:r>
            <a:r>
              <a:rPr lang="en-US" dirty="0" smtClean="0"/>
              <a:t> de </a:t>
            </a:r>
            <a:r>
              <a:rPr lang="en-US" dirty="0" err="1" smtClean="0"/>
              <a:t>aplicación</a:t>
            </a:r>
            <a:r>
              <a:rPr lang="en-US" dirty="0" smtClean="0"/>
              <a:t> que le </a:t>
            </a:r>
            <a:r>
              <a:rPr lang="en-US" dirty="0" err="1" smtClean="0"/>
              <a:t>permitirá</a:t>
            </a:r>
            <a:r>
              <a:rPr lang="en-US" dirty="0" smtClean="0"/>
              <a:t> </a:t>
            </a:r>
            <a:r>
              <a:rPr lang="en-US" dirty="0" err="1" smtClean="0"/>
              <a:t>determinar</a:t>
            </a:r>
            <a:r>
              <a:rPr lang="en-US" dirty="0" smtClean="0"/>
              <a:t> la </a:t>
            </a:r>
            <a:r>
              <a:rPr lang="en-US" dirty="0" err="1" smtClean="0"/>
              <a:t>viabilidad</a:t>
            </a:r>
            <a:r>
              <a:rPr lang="en-US" dirty="0" smtClean="0"/>
              <a:t> o </a:t>
            </a:r>
            <a:r>
              <a:rPr lang="en-US" dirty="0" err="1" smtClean="0"/>
              <a:t>utilidad</a:t>
            </a:r>
            <a:r>
              <a:rPr lang="en-US" dirty="0" smtClean="0"/>
              <a:t> de un </a:t>
            </a:r>
            <a:r>
              <a:rPr lang="en-US" dirty="0" err="1" smtClean="0"/>
              <a:t>proyecto</a:t>
            </a:r>
            <a:r>
              <a:rPr lang="en-US" dirty="0" smtClean="0"/>
              <a:t> de vision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entrará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contacto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con un </a:t>
            </a:r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investigación</a:t>
            </a:r>
            <a:r>
              <a:rPr lang="en-US" dirty="0" smtClean="0"/>
              <a:t> </a:t>
            </a:r>
            <a:r>
              <a:rPr lang="en-US" dirty="0" err="1" smtClean="0"/>
              <a:t>consolidado</a:t>
            </a:r>
            <a:r>
              <a:rPr lang="en-US" dirty="0" smtClean="0"/>
              <a:t> para </a:t>
            </a:r>
            <a:r>
              <a:rPr lang="en-US" dirty="0" err="1" smtClean="0"/>
              <a:t>orientar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 y </a:t>
            </a:r>
            <a:r>
              <a:rPr lang="en-US" dirty="0" err="1" smtClean="0"/>
              <a:t>lineas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r>
              <a:rPr lang="en-US" dirty="0" smtClean="0"/>
              <a:t> personal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ámbito</a:t>
            </a:r>
            <a:r>
              <a:rPr lang="en-US" dirty="0" smtClean="0"/>
              <a:t> de la </a:t>
            </a:r>
            <a:r>
              <a:rPr lang="en-US" dirty="0" err="1" smtClean="0"/>
              <a:t>investigación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Contenidos</a:t>
            </a:r>
            <a:r>
              <a:rPr lang="en-US" dirty="0" smtClean="0"/>
              <a:t> </a:t>
            </a:r>
            <a:r>
              <a:rPr lang="en-US" dirty="0" err="1" smtClean="0"/>
              <a:t>propuestos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1- </a:t>
            </a:r>
            <a:r>
              <a:rPr lang="en-US" dirty="0" err="1" smtClean="0"/>
              <a:t>Introducción</a:t>
            </a:r>
            <a:r>
              <a:rPr lang="en-US" dirty="0" smtClean="0"/>
              <a:t> y </a:t>
            </a:r>
            <a:r>
              <a:rPr lang="en-US" dirty="0" err="1" smtClean="0"/>
              <a:t>motivación</a:t>
            </a:r>
            <a:endParaRPr lang="en-US" dirty="0" smtClean="0"/>
          </a:p>
          <a:p>
            <a:r>
              <a:rPr lang="en-US" dirty="0" smtClean="0"/>
              <a:t>2- </a:t>
            </a:r>
            <a:r>
              <a:rPr lang="en-US" dirty="0" err="1" smtClean="0"/>
              <a:t>Formulaciones</a:t>
            </a:r>
            <a:r>
              <a:rPr lang="en-US" dirty="0" smtClean="0"/>
              <a:t> </a:t>
            </a:r>
            <a:r>
              <a:rPr lang="en-US" dirty="0" err="1" smtClean="0"/>
              <a:t>básicas</a:t>
            </a:r>
            <a:r>
              <a:rPr lang="en-US" dirty="0" smtClean="0"/>
              <a:t> de la imagen digital.</a:t>
            </a:r>
          </a:p>
          <a:p>
            <a:r>
              <a:rPr lang="en-US" dirty="0" smtClean="0"/>
              <a:t>3- </a:t>
            </a:r>
            <a:r>
              <a:rPr lang="en-US" dirty="0" err="1" smtClean="0"/>
              <a:t>Geometría</a:t>
            </a:r>
            <a:r>
              <a:rPr lang="en-US" dirty="0" smtClean="0"/>
              <a:t> de la </a:t>
            </a:r>
            <a:r>
              <a:rPr lang="en-US" dirty="0" err="1" smtClean="0"/>
              <a:t>captura</a:t>
            </a:r>
            <a:r>
              <a:rPr lang="en-US" dirty="0" smtClean="0"/>
              <a:t> de la imagen.</a:t>
            </a:r>
          </a:p>
          <a:p>
            <a:r>
              <a:rPr lang="en-US" dirty="0" smtClean="0"/>
              <a:t>4- </a:t>
            </a:r>
            <a:r>
              <a:rPr lang="en-US" dirty="0" err="1" smtClean="0"/>
              <a:t>Nociones</a:t>
            </a:r>
            <a:r>
              <a:rPr lang="en-US" dirty="0" smtClean="0"/>
              <a:t> </a:t>
            </a:r>
            <a:r>
              <a:rPr lang="en-US" dirty="0" err="1" smtClean="0"/>
              <a:t>radiométricas</a:t>
            </a:r>
            <a:r>
              <a:rPr lang="en-US" dirty="0" smtClean="0"/>
              <a:t> de </a:t>
            </a:r>
            <a:r>
              <a:rPr lang="en-US" dirty="0" err="1" smtClean="0"/>
              <a:t>captura</a:t>
            </a:r>
            <a:r>
              <a:rPr lang="en-US" dirty="0" smtClean="0"/>
              <a:t> de la imagen.</a:t>
            </a:r>
          </a:p>
          <a:p>
            <a:r>
              <a:rPr lang="en-US" dirty="0" smtClean="0"/>
              <a:t>5- </a:t>
            </a:r>
            <a:r>
              <a:rPr lang="en-US" dirty="0" err="1" smtClean="0"/>
              <a:t>Espacios</a:t>
            </a:r>
            <a:r>
              <a:rPr lang="en-US" dirty="0" smtClean="0"/>
              <a:t> de color.</a:t>
            </a:r>
          </a:p>
          <a:p>
            <a:r>
              <a:rPr lang="en-US" dirty="0" smtClean="0"/>
              <a:t>6- </a:t>
            </a:r>
            <a:r>
              <a:rPr lang="en-US" dirty="0" err="1" smtClean="0"/>
              <a:t>Transformaciones</a:t>
            </a:r>
            <a:r>
              <a:rPr lang="en-US" dirty="0" smtClean="0"/>
              <a:t> de la imagen y </a:t>
            </a:r>
            <a:r>
              <a:rPr lang="en-US" dirty="0" err="1" smtClean="0"/>
              <a:t>filtrado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7- </a:t>
            </a:r>
            <a:r>
              <a:rPr lang="en-US" dirty="0" err="1" smtClean="0"/>
              <a:t>Binarización</a:t>
            </a:r>
            <a:r>
              <a:rPr lang="en-US" dirty="0" smtClean="0"/>
              <a:t> y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las </a:t>
            </a:r>
            <a:r>
              <a:rPr lang="en-US" dirty="0" err="1" smtClean="0"/>
              <a:t>imágenes</a:t>
            </a:r>
            <a:r>
              <a:rPr lang="en-US" dirty="0" smtClean="0"/>
              <a:t> </a:t>
            </a:r>
            <a:r>
              <a:rPr lang="en-US" dirty="0" err="1" smtClean="0"/>
              <a:t>binarias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8- </a:t>
            </a:r>
            <a:r>
              <a:rPr lang="en-US" dirty="0" err="1" smtClean="0"/>
              <a:t>Preproceso</a:t>
            </a:r>
            <a:r>
              <a:rPr lang="en-US" dirty="0" smtClean="0"/>
              <a:t> de la imagen y </a:t>
            </a:r>
            <a:r>
              <a:rPr lang="en-US" dirty="0" err="1" smtClean="0"/>
              <a:t>eliminación</a:t>
            </a:r>
            <a:r>
              <a:rPr lang="en-US" dirty="0" smtClean="0"/>
              <a:t> de </a:t>
            </a:r>
            <a:r>
              <a:rPr lang="en-US" dirty="0" err="1" smtClean="0"/>
              <a:t>ruido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9- </a:t>
            </a:r>
            <a:r>
              <a:rPr lang="en-US" dirty="0" err="1" smtClean="0"/>
              <a:t>Segmentación</a:t>
            </a:r>
            <a:r>
              <a:rPr lang="en-US" dirty="0" smtClean="0"/>
              <a:t> de imagen. </a:t>
            </a:r>
            <a:r>
              <a:rPr lang="en-US" dirty="0" err="1" smtClean="0"/>
              <a:t>Extracción</a:t>
            </a:r>
            <a:r>
              <a:rPr lang="en-US" dirty="0" smtClean="0"/>
              <a:t> de </a:t>
            </a:r>
            <a:r>
              <a:rPr lang="en-US" dirty="0" err="1" smtClean="0"/>
              <a:t>bordes</a:t>
            </a:r>
            <a:r>
              <a:rPr lang="en-US" dirty="0" smtClean="0"/>
              <a:t> y </a:t>
            </a:r>
            <a:r>
              <a:rPr lang="en-US" dirty="0" err="1" smtClean="0"/>
              <a:t>regiones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10-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morfológicos</a:t>
            </a:r>
            <a:r>
              <a:rPr lang="en-US" dirty="0" smtClean="0"/>
              <a:t> de </a:t>
            </a:r>
            <a:r>
              <a:rPr lang="en-US" dirty="0" err="1" smtClean="0"/>
              <a:t>proceso</a:t>
            </a:r>
            <a:r>
              <a:rPr lang="en-US" dirty="0" smtClean="0"/>
              <a:t> de la imagen.</a:t>
            </a:r>
          </a:p>
          <a:p>
            <a:r>
              <a:rPr lang="en-US" dirty="0" smtClean="0"/>
              <a:t>11- </a:t>
            </a:r>
            <a:r>
              <a:rPr lang="en-US" dirty="0" err="1" smtClean="0"/>
              <a:t>Segmentación</a:t>
            </a:r>
            <a:r>
              <a:rPr lang="en-US" dirty="0" smtClean="0"/>
              <a:t> de video. </a:t>
            </a:r>
            <a:r>
              <a:rPr lang="en-US" dirty="0" err="1" smtClean="0"/>
              <a:t>Extracción</a:t>
            </a:r>
            <a:r>
              <a:rPr lang="en-US" dirty="0" smtClean="0"/>
              <a:t> de background. </a:t>
            </a:r>
            <a:r>
              <a:rPr lang="en-US" dirty="0" err="1" smtClean="0"/>
              <a:t>Flujo</a:t>
            </a:r>
            <a:r>
              <a:rPr lang="en-US" dirty="0" smtClean="0"/>
              <a:t> </a:t>
            </a:r>
            <a:r>
              <a:rPr lang="en-US" dirty="0" err="1" smtClean="0"/>
              <a:t>óptico</a:t>
            </a:r>
            <a:endParaRPr lang="en-US" dirty="0" smtClean="0"/>
          </a:p>
          <a:p>
            <a:r>
              <a:rPr lang="en-US" dirty="0" smtClean="0"/>
              <a:t>12- </a:t>
            </a:r>
            <a:r>
              <a:rPr lang="en-US" dirty="0" err="1" smtClean="0"/>
              <a:t>Tecnicas</a:t>
            </a:r>
            <a:r>
              <a:rPr lang="en-US" dirty="0" smtClean="0"/>
              <a:t> de </a:t>
            </a:r>
            <a:r>
              <a:rPr lang="en-US" dirty="0" err="1" smtClean="0"/>
              <a:t>aprendizaje</a:t>
            </a:r>
            <a:r>
              <a:rPr lang="en-US" dirty="0" smtClean="0"/>
              <a:t> </a:t>
            </a:r>
            <a:r>
              <a:rPr lang="en-US" dirty="0" err="1" smtClean="0"/>
              <a:t>automatico</a:t>
            </a:r>
            <a:r>
              <a:rPr lang="en-US" dirty="0" smtClean="0"/>
              <a:t> para </a:t>
            </a:r>
            <a:r>
              <a:rPr lang="en-US" dirty="0" err="1" smtClean="0"/>
              <a:t>reconocimiento</a:t>
            </a:r>
            <a:r>
              <a:rPr lang="en-US" dirty="0" smtClean="0"/>
              <a:t> visual.</a:t>
            </a:r>
          </a:p>
          <a:p>
            <a:r>
              <a:rPr lang="en-US" dirty="0"/>
              <a:t>1</a:t>
            </a:r>
            <a:r>
              <a:rPr lang="en-US" dirty="0" smtClean="0"/>
              <a:t>3- </a:t>
            </a:r>
            <a:r>
              <a:rPr lang="en-US" dirty="0" err="1" smtClean="0"/>
              <a:t>Técnicas</a:t>
            </a:r>
            <a:r>
              <a:rPr lang="en-US" dirty="0" smtClean="0"/>
              <a:t> de </a:t>
            </a:r>
            <a:r>
              <a:rPr lang="en-US" dirty="0" err="1" smtClean="0"/>
              <a:t>aprendizaje</a:t>
            </a:r>
            <a:r>
              <a:rPr lang="en-US" dirty="0" smtClean="0"/>
              <a:t> </a:t>
            </a:r>
            <a:r>
              <a:rPr lang="en-US" dirty="0" err="1" smtClean="0"/>
              <a:t>profundo</a:t>
            </a:r>
            <a:r>
              <a:rPr lang="en-US" dirty="0" smtClean="0"/>
              <a:t> (deep learning)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3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trabajo</a:t>
            </a:r>
            <a:r>
              <a:rPr lang="en-US" dirty="0" smtClean="0"/>
              <a:t> se </a:t>
            </a:r>
            <a:r>
              <a:rPr lang="en-US" dirty="0" err="1" smtClean="0"/>
              <a:t>desarrolla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laboratorio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lo que se </a:t>
            </a:r>
            <a:r>
              <a:rPr lang="en-US" dirty="0" err="1" smtClean="0"/>
              <a:t>requiere</a:t>
            </a:r>
            <a:r>
              <a:rPr lang="en-US" dirty="0" smtClean="0"/>
              <a:t> </a:t>
            </a:r>
            <a:r>
              <a:rPr lang="en-US" dirty="0" err="1" smtClean="0"/>
              <a:t>constante</a:t>
            </a:r>
            <a:r>
              <a:rPr lang="en-US" dirty="0" smtClean="0"/>
              <a:t> </a:t>
            </a:r>
            <a:r>
              <a:rPr lang="en-US" dirty="0" err="1" smtClean="0"/>
              <a:t>interacción</a:t>
            </a:r>
            <a:r>
              <a:rPr lang="en-US" dirty="0" smtClean="0"/>
              <a:t> con las </a:t>
            </a:r>
            <a:r>
              <a:rPr lang="en-US" dirty="0" err="1" smtClean="0"/>
              <a:t>herramientas</a:t>
            </a:r>
            <a:r>
              <a:rPr lang="en-US" dirty="0" smtClean="0"/>
              <a:t> </a:t>
            </a:r>
            <a:r>
              <a:rPr lang="en-US" dirty="0" err="1" smtClean="0"/>
              <a:t>computacionales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clases</a:t>
            </a:r>
            <a:r>
              <a:rPr lang="en-US" dirty="0" smtClean="0"/>
              <a:t> </a:t>
            </a:r>
            <a:r>
              <a:rPr lang="en-US" dirty="0" err="1" smtClean="0"/>
              <a:t>magistrales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prácticas</a:t>
            </a:r>
            <a:r>
              <a:rPr lang="en-US" dirty="0" smtClean="0"/>
              <a:t>, dado que parte de la </a:t>
            </a:r>
            <a:r>
              <a:rPr lang="en-US" dirty="0" err="1" smtClean="0"/>
              <a:t>docencia</a:t>
            </a:r>
            <a:r>
              <a:rPr lang="en-US" dirty="0" smtClean="0"/>
              <a:t> </a:t>
            </a:r>
            <a:r>
              <a:rPr lang="en-US" dirty="0" err="1" smtClean="0"/>
              <a:t>magistral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la </a:t>
            </a:r>
            <a:r>
              <a:rPr lang="en-US" dirty="0" err="1" smtClean="0"/>
              <a:t>demostracion</a:t>
            </a:r>
            <a:r>
              <a:rPr lang="en-US" dirty="0" smtClean="0"/>
              <a:t> in situ y on line de </a:t>
            </a:r>
            <a:r>
              <a:rPr lang="en-US" dirty="0" err="1" smtClean="0"/>
              <a:t>imagenes</a:t>
            </a:r>
            <a:r>
              <a:rPr lang="en-US" dirty="0" smtClean="0"/>
              <a:t>, </a:t>
            </a:r>
            <a:r>
              <a:rPr lang="en-US" dirty="0" err="1" smtClean="0"/>
              <a:t>procesos</a:t>
            </a:r>
            <a:r>
              <a:rPr lang="en-US" dirty="0" smtClean="0"/>
              <a:t> y </a:t>
            </a:r>
            <a:r>
              <a:rPr lang="en-US" dirty="0" err="1" smtClean="0"/>
              <a:t>resultados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docencia</a:t>
            </a:r>
            <a:r>
              <a:rPr lang="en-US" dirty="0" smtClean="0"/>
              <a:t> se </a:t>
            </a:r>
            <a:r>
              <a:rPr lang="en-US" dirty="0" err="1" smtClean="0"/>
              <a:t>organiza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torno</a:t>
            </a:r>
            <a:r>
              <a:rPr lang="en-US" dirty="0" smtClean="0"/>
              <a:t> a </a:t>
            </a:r>
            <a:r>
              <a:rPr lang="en-US" dirty="0" err="1" smtClean="0"/>
              <a:t>aplicaciones</a:t>
            </a:r>
            <a:r>
              <a:rPr lang="en-US" dirty="0" smtClean="0"/>
              <a:t> </a:t>
            </a:r>
            <a:r>
              <a:rPr lang="en-US" dirty="0" err="1" smtClean="0"/>
              <a:t>especifica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demostradores</a:t>
            </a:r>
            <a:r>
              <a:rPr lang="en-US" dirty="0" smtClean="0"/>
              <a:t> de </a:t>
            </a:r>
            <a:r>
              <a:rPr lang="en-US" dirty="0" err="1" smtClean="0"/>
              <a:t>técnicas</a:t>
            </a:r>
            <a:r>
              <a:rPr lang="en-US" dirty="0" smtClean="0"/>
              <a:t> y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 </a:t>
            </a:r>
            <a:r>
              <a:rPr lang="en-US" dirty="0" err="1" smtClean="0"/>
              <a:t>directa</a:t>
            </a:r>
            <a:r>
              <a:rPr lang="en-US" dirty="0" smtClean="0"/>
              <a:t> con las </a:t>
            </a:r>
            <a:r>
              <a:rPr lang="en-US" dirty="0" err="1" smtClean="0"/>
              <a:t>lineas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del </a:t>
            </a:r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investigación</a:t>
            </a:r>
            <a:r>
              <a:rPr lang="en-US" dirty="0" smtClean="0"/>
              <a:t>.)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dedicación</a:t>
            </a:r>
            <a:r>
              <a:rPr lang="en-US" dirty="0" smtClean="0"/>
              <a:t> del </a:t>
            </a:r>
            <a:r>
              <a:rPr lang="en-US" dirty="0" err="1" smtClean="0"/>
              <a:t>alumno</a:t>
            </a:r>
            <a:r>
              <a:rPr lang="en-US" dirty="0" smtClean="0"/>
              <a:t> </a:t>
            </a:r>
            <a:r>
              <a:rPr lang="en-US" dirty="0" err="1" smtClean="0"/>
              <a:t>supone</a:t>
            </a:r>
            <a:r>
              <a:rPr lang="en-US" dirty="0" smtClean="0"/>
              <a:t> un total de 60 horas </a:t>
            </a:r>
            <a:r>
              <a:rPr lang="en-US" dirty="0" err="1" smtClean="0"/>
              <a:t>presenciales</a:t>
            </a:r>
            <a:r>
              <a:rPr lang="en-US" dirty="0" smtClean="0"/>
              <a:t> y 60 horas de </a:t>
            </a:r>
            <a:r>
              <a:rPr lang="en-US" dirty="0" err="1" smtClean="0"/>
              <a:t>trabajo</a:t>
            </a:r>
            <a:r>
              <a:rPr lang="en-US" dirty="0" smtClean="0"/>
              <a:t> personal.</a:t>
            </a:r>
          </a:p>
          <a:p>
            <a:r>
              <a:rPr lang="en-US" dirty="0" smtClean="0"/>
              <a:t>Las </a:t>
            </a:r>
            <a:r>
              <a:rPr lang="en-US" dirty="0" err="1" smtClean="0"/>
              <a:t>clases</a:t>
            </a:r>
            <a:r>
              <a:rPr lang="en-US" dirty="0" smtClean="0"/>
              <a:t> se </a:t>
            </a:r>
            <a:r>
              <a:rPr lang="en-US" dirty="0" err="1" smtClean="0"/>
              <a:t>organizan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breves </a:t>
            </a:r>
            <a:r>
              <a:rPr lang="en-US" dirty="0" err="1" smtClean="0"/>
              <a:t>presentaciones</a:t>
            </a:r>
            <a:r>
              <a:rPr lang="en-US" dirty="0" smtClean="0"/>
              <a:t> </a:t>
            </a:r>
            <a:r>
              <a:rPr lang="en-US" dirty="0" err="1" smtClean="0"/>
              <a:t>magistrales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fundamentos</a:t>
            </a:r>
            <a:r>
              <a:rPr lang="en-US" dirty="0" smtClean="0"/>
              <a:t> y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propuesta</a:t>
            </a:r>
            <a:r>
              <a:rPr lang="en-US" dirty="0" smtClean="0"/>
              <a:t> de </a:t>
            </a:r>
            <a:r>
              <a:rPr lang="en-US" dirty="0" err="1" smtClean="0"/>
              <a:t>trabajos</a:t>
            </a:r>
            <a:r>
              <a:rPr lang="en-US" dirty="0" smtClean="0"/>
              <a:t> (</a:t>
            </a:r>
            <a:r>
              <a:rPr lang="en-US" dirty="0" err="1" smtClean="0"/>
              <a:t>desafios</a:t>
            </a:r>
            <a:r>
              <a:rPr lang="en-US" dirty="0" smtClean="0"/>
              <a:t>) a resolver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alumno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datos</a:t>
            </a:r>
            <a:r>
              <a:rPr lang="en-US" dirty="0" smtClean="0"/>
              <a:t> (</a:t>
            </a:r>
            <a:r>
              <a:rPr lang="en-US" dirty="0" err="1" smtClean="0"/>
              <a:t>imagenes</a:t>
            </a:r>
            <a:r>
              <a:rPr lang="en-US" dirty="0" smtClean="0"/>
              <a:t> o videos) </a:t>
            </a:r>
            <a:r>
              <a:rPr lang="en-US" dirty="0" err="1" smtClean="0"/>
              <a:t>proporcionados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profesor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1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850" y="3359944"/>
            <a:ext cx="9004300" cy="1282700"/>
          </a:xfrm>
        </p:spPr>
      </p:pic>
    </p:spTree>
    <p:extLst>
      <p:ext uri="{BB962C8B-B14F-4D97-AF65-F5344CB8AC3E}">
        <p14:creationId xmlns:p14="http://schemas.microsoft.com/office/powerpoint/2010/main" val="128471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ordinaria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asignatura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dos </a:t>
            </a:r>
            <a:r>
              <a:rPr lang="en-US" dirty="0" err="1" smtClean="0"/>
              <a:t>modos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evaluación</a:t>
            </a:r>
            <a:r>
              <a:rPr lang="en-US" dirty="0" smtClean="0"/>
              <a:t> final (o de </a:t>
            </a:r>
            <a:r>
              <a:rPr lang="en-US" dirty="0" err="1" smtClean="0"/>
              <a:t>conjunto</a:t>
            </a:r>
            <a:r>
              <a:rPr lang="en-US" dirty="0" smtClean="0"/>
              <a:t>) y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evaluación</a:t>
            </a:r>
            <a:r>
              <a:rPr lang="en-US" dirty="0" smtClean="0"/>
              <a:t> continua.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evaluación</a:t>
            </a:r>
            <a:r>
              <a:rPr lang="en-US" dirty="0" smtClean="0"/>
              <a:t> continua, a la que el </a:t>
            </a:r>
            <a:r>
              <a:rPr lang="en-US" dirty="0" err="1" smtClean="0"/>
              <a:t>alumnado</a:t>
            </a:r>
            <a:r>
              <a:rPr lang="en-US" dirty="0" smtClean="0"/>
              <a:t> </a:t>
            </a:r>
            <a:r>
              <a:rPr lang="en-US" dirty="0" err="1" smtClean="0"/>
              <a:t>podrá</a:t>
            </a:r>
            <a:r>
              <a:rPr lang="en-US" dirty="0" smtClean="0"/>
              <a:t> </a:t>
            </a:r>
            <a:r>
              <a:rPr lang="en-US" dirty="0" err="1" smtClean="0"/>
              <a:t>acogerse</a:t>
            </a:r>
            <a:r>
              <a:rPr lang="en-US" dirty="0" smtClean="0"/>
              <a:t> </a:t>
            </a:r>
            <a:r>
              <a:rPr lang="en-US" dirty="0" err="1" smtClean="0"/>
              <a:t>voluntariamente</a:t>
            </a:r>
            <a:r>
              <a:rPr lang="en-US" dirty="0" smtClean="0"/>
              <a:t>, se </a:t>
            </a:r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exclusivamente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estudiantes</a:t>
            </a:r>
            <a:r>
              <a:rPr lang="en-US" dirty="0" smtClean="0"/>
              <a:t> que </a:t>
            </a:r>
            <a:r>
              <a:rPr lang="en-US" dirty="0" err="1" smtClean="0"/>
              <a:t>puedan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el </a:t>
            </a:r>
            <a:r>
              <a:rPr lang="en-US" dirty="0" err="1" smtClean="0"/>
              <a:t>seguimiento</a:t>
            </a:r>
            <a:r>
              <a:rPr lang="en-US" dirty="0" smtClean="0"/>
              <a:t> continuo de la </a:t>
            </a:r>
            <a:r>
              <a:rPr lang="en-US" dirty="0" err="1" smtClean="0"/>
              <a:t>asignatura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marco</a:t>
            </a:r>
            <a:r>
              <a:rPr lang="en-US" dirty="0" smtClean="0"/>
              <a:t> </a:t>
            </a:r>
            <a:r>
              <a:rPr lang="en-US" dirty="0" err="1" smtClean="0"/>
              <a:t>establecido</a:t>
            </a:r>
            <a:r>
              <a:rPr lang="en-US" dirty="0" smtClean="0"/>
              <a:t> de </a:t>
            </a:r>
            <a:r>
              <a:rPr lang="en-US" dirty="0" err="1" smtClean="0"/>
              <a:t>dedicación</a:t>
            </a:r>
            <a:r>
              <a:rPr lang="en-US" dirty="0" smtClean="0"/>
              <a:t> y </a:t>
            </a:r>
            <a:r>
              <a:rPr lang="en-US" dirty="0" err="1" smtClean="0"/>
              <a:t>asistencia</a:t>
            </a:r>
            <a:r>
              <a:rPr lang="en-US" dirty="0" smtClean="0"/>
              <a:t> a las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presenciales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la actual </a:t>
            </a:r>
            <a:r>
              <a:rPr lang="en-US" dirty="0" err="1" smtClean="0"/>
              <a:t>situación</a:t>
            </a:r>
            <a:r>
              <a:rPr lang="en-US" dirty="0" smtClean="0"/>
              <a:t> de </a:t>
            </a:r>
            <a:r>
              <a:rPr lang="en-US" dirty="0" err="1" smtClean="0"/>
              <a:t>emergencia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pandemia</a:t>
            </a:r>
            <a:r>
              <a:rPr lang="en-US" dirty="0" smtClean="0"/>
              <a:t> de COVID-19, la </a:t>
            </a:r>
            <a:r>
              <a:rPr lang="en-US" dirty="0" err="1" smtClean="0"/>
              <a:t>actividad</a:t>
            </a:r>
            <a:r>
              <a:rPr lang="en-US" dirty="0" smtClean="0"/>
              <a:t> </a:t>
            </a:r>
            <a:r>
              <a:rPr lang="en-US" dirty="0" err="1" smtClean="0"/>
              <a:t>presencial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consistir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asistencia</a:t>
            </a:r>
            <a:r>
              <a:rPr lang="en-US" dirty="0" smtClean="0"/>
              <a:t> </a:t>
            </a:r>
            <a:r>
              <a:rPr lang="en-US" dirty="0" err="1" smtClean="0"/>
              <a:t>remota</a:t>
            </a:r>
            <a:r>
              <a:rPr lang="en-US" dirty="0" smtClean="0"/>
              <a:t> a las </a:t>
            </a:r>
            <a:r>
              <a:rPr lang="en-US" dirty="0" err="1" smtClean="0"/>
              <a:t>clases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disponibilidad</a:t>
            </a:r>
            <a:r>
              <a:rPr lang="en-US" dirty="0" smtClean="0"/>
              <a:t> general del software de base (</a:t>
            </a:r>
            <a:r>
              <a:rPr lang="en-US" dirty="0" err="1" smtClean="0"/>
              <a:t>Matlab</a:t>
            </a:r>
            <a:r>
              <a:rPr lang="en-US" dirty="0" smtClean="0"/>
              <a:t>) </a:t>
            </a:r>
            <a:r>
              <a:rPr lang="en-US" dirty="0" err="1" smtClean="0"/>
              <a:t>permitirá</a:t>
            </a:r>
            <a:r>
              <a:rPr lang="en-US" dirty="0" smtClean="0"/>
              <a:t> que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</a:t>
            </a:r>
            <a:r>
              <a:rPr lang="en-US" dirty="0" err="1" smtClean="0"/>
              <a:t>realicen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computacionales</a:t>
            </a:r>
            <a:r>
              <a:rPr lang="en-US" dirty="0" smtClean="0"/>
              <a:t> de forma </a:t>
            </a:r>
            <a:r>
              <a:rPr lang="en-US" dirty="0" err="1" smtClean="0"/>
              <a:t>remota</a:t>
            </a:r>
            <a:r>
              <a:rPr lang="en-US" dirty="0" smtClean="0"/>
              <a:t> (no </a:t>
            </a:r>
            <a:r>
              <a:rPr lang="en-US" dirty="0" err="1" smtClean="0"/>
              <a:t>presencial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2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Convocatoria</a:t>
            </a:r>
            <a:r>
              <a:rPr lang="en-US" dirty="0" smtClean="0"/>
              <a:t> </a:t>
            </a:r>
            <a:r>
              <a:rPr lang="en-US" dirty="0" err="1" smtClean="0"/>
              <a:t>ordinaria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preinscripción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b="1" dirty="0" err="1" smtClean="0"/>
              <a:t>modo</a:t>
            </a:r>
            <a:r>
              <a:rPr lang="en-US" b="1" dirty="0" smtClean="0"/>
              <a:t> de </a:t>
            </a:r>
            <a:r>
              <a:rPr lang="en-US" b="1" dirty="0" err="1" smtClean="0"/>
              <a:t>evaluación</a:t>
            </a:r>
            <a:r>
              <a:rPr lang="en-US" b="1" dirty="0" smtClean="0"/>
              <a:t> continua </a:t>
            </a:r>
            <a:r>
              <a:rPr lang="en-US" dirty="0" smtClean="0"/>
              <a:t>se </a:t>
            </a:r>
            <a:r>
              <a:rPr lang="en-US" dirty="0" err="1" smtClean="0"/>
              <a:t>realizará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fechas</a:t>
            </a:r>
            <a:r>
              <a:rPr lang="en-US" dirty="0" smtClean="0"/>
              <a:t> </a:t>
            </a:r>
            <a:r>
              <a:rPr lang="en-US" dirty="0" err="1" smtClean="0"/>
              <a:t>establecidas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preinscripción</a:t>
            </a:r>
            <a:r>
              <a:rPr lang="en-US" dirty="0" smtClean="0"/>
              <a:t> </a:t>
            </a:r>
            <a:r>
              <a:rPr lang="en-US" dirty="0" err="1" smtClean="0"/>
              <a:t>pasará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definitiva</a:t>
            </a:r>
            <a:r>
              <a:rPr lang="en-US" dirty="0" smtClean="0"/>
              <a:t> </a:t>
            </a:r>
            <a:r>
              <a:rPr lang="en-US" dirty="0" err="1" smtClean="0"/>
              <a:t>tras</a:t>
            </a:r>
            <a:r>
              <a:rPr lang="en-US" dirty="0" smtClean="0"/>
              <a:t> la </a:t>
            </a:r>
            <a:r>
              <a:rPr lang="en-US" dirty="0" err="1" smtClean="0"/>
              <a:t>confirmación</a:t>
            </a:r>
            <a:r>
              <a:rPr lang="en-US" dirty="0" smtClean="0"/>
              <a:t> de la </a:t>
            </a:r>
            <a:r>
              <a:rPr lang="en-US" dirty="0" err="1" smtClean="0"/>
              <a:t>solicitud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parte del </a:t>
            </a:r>
            <a:r>
              <a:rPr lang="en-US" dirty="0" err="1" smtClean="0"/>
              <a:t>estudiante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fechas</a:t>
            </a:r>
            <a:r>
              <a:rPr lang="en-US" dirty="0" smtClean="0"/>
              <a:t> que se </a:t>
            </a:r>
            <a:r>
              <a:rPr lang="en-US" dirty="0" err="1" smtClean="0"/>
              <a:t>establezcan</a:t>
            </a:r>
            <a:r>
              <a:rPr lang="en-US" dirty="0" smtClean="0"/>
              <a:t> (entre el 60% y el 80% del </a:t>
            </a:r>
            <a:r>
              <a:rPr lang="en-US" dirty="0" err="1" smtClean="0"/>
              <a:t>curso</a:t>
            </a:r>
            <a:r>
              <a:rPr lang="en-US" dirty="0" smtClean="0"/>
              <a:t>) y </a:t>
            </a:r>
            <a:r>
              <a:rPr lang="en-US" dirty="0" err="1" smtClean="0"/>
              <a:t>previa</a:t>
            </a:r>
            <a:r>
              <a:rPr lang="en-US" dirty="0" smtClean="0"/>
              <a:t> </a:t>
            </a:r>
            <a:r>
              <a:rPr lang="en-US" dirty="0" err="1" smtClean="0"/>
              <a:t>verificación</a:t>
            </a:r>
            <a:r>
              <a:rPr lang="en-US" dirty="0" smtClean="0"/>
              <a:t> del </a:t>
            </a:r>
            <a:r>
              <a:rPr lang="en-US" dirty="0" err="1" smtClean="0"/>
              <a:t>rendimiento</a:t>
            </a:r>
            <a:r>
              <a:rPr lang="en-US" dirty="0" smtClean="0"/>
              <a:t> </a:t>
            </a:r>
            <a:r>
              <a:rPr lang="en-US" dirty="0" err="1" smtClean="0"/>
              <a:t>parcial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parte del </a:t>
            </a:r>
            <a:r>
              <a:rPr lang="en-US" dirty="0" err="1" smtClean="0"/>
              <a:t>profesorado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309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896</Words>
  <Application>Microsoft Macintosh PowerPoint</Application>
  <PresentationFormat>Panorámica</PresentationFormat>
  <Paragraphs>81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Tema de Office</vt:lpstr>
      <vt:lpstr>Visión por computador</vt:lpstr>
      <vt:lpstr>contenido</vt:lpstr>
      <vt:lpstr>Definición</vt:lpstr>
      <vt:lpstr>competencias</vt:lpstr>
      <vt:lpstr>Contenidos propuestos</vt:lpstr>
      <vt:lpstr>metodologia</vt:lpstr>
      <vt:lpstr>Presentación de PowerPoint</vt:lpstr>
      <vt:lpstr>Convocatoria ordinaria</vt:lpstr>
      <vt:lpstr>Convocatoria ordinaria (cont.)</vt:lpstr>
      <vt:lpstr>Convocatoria ordinaria (cont.)</vt:lpstr>
      <vt:lpstr>Convocatoria extraordinaria</vt:lpstr>
      <vt:lpstr>Herramientas </vt:lpstr>
      <vt:lpstr>Bibliografía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Visión por computador</dc:title>
  <dc:creator>Usuario de Microsoft Office</dc:creator>
  <cp:lastModifiedBy>Usuario de Microsoft Office</cp:lastModifiedBy>
  <cp:revision>4</cp:revision>
  <dcterms:created xsi:type="dcterms:W3CDTF">2023-01-23T17:24:05Z</dcterms:created>
  <dcterms:modified xsi:type="dcterms:W3CDTF">2023-01-23T17:51:48Z</dcterms:modified>
</cp:coreProperties>
</file>