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317" r:id="rId3"/>
    <p:sldId id="333" r:id="rId4"/>
    <p:sldId id="304" r:id="rId5"/>
    <p:sldId id="306" r:id="rId6"/>
    <p:sldId id="307" r:id="rId7"/>
    <p:sldId id="308" r:id="rId8"/>
    <p:sldId id="309" r:id="rId9"/>
    <p:sldId id="310" r:id="rId10"/>
    <p:sldId id="311" r:id="rId11"/>
    <p:sldId id="312" r:id="rId12"/>
    <p:sldId id="318" r:id="rId13"/>
    <p:sldId id="319" r:id="rId14"/>
    <p:sldId id="320" r:id="rId15"/>
    <p:sldId id="321" r:id="rId16"/>
    <p:sldId id="322" r:id="rId17"/>
    <p:sldId id="323" r:id="rId18"/>
    <p:sldId id="324" r:id="rId19"/>
    <p:sldId id="325" r:id="rId20"/>
    <p:sldId id="327" r:id="rId21"/>
    <p:sldId id="328" r:id="rId22"/>
    <p:sldId id="329" r:id="rId23"/>
    <p:sldId id="330" r:id="rId24"/>
    <p:sldId id="331" r:id="rId25"/>
    <p:sldId id="340" r:id="rId26"/>
    <p:sldId id="334" r:id="rId27"/>
    <p:sldId id="335" r:id="rId28"/>
    <p:sldId id="336" r:id="rId29"/>
    <p:sldId id="337" r:id="rId30"/>
    <p:sldId id="339" r:id="rId31"/>
    <p:sldId id="33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EA23F6-0C2D-4C1A-B955-C0F85F4F6E60}" type="datetimeFigureOut">
              <a:rPr lang="en-AU" smtClean="0"/>
              <a:t>18/12/2023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557719-4CB2-4D2B-A15F-D9BFEC35D959}" type="slidenum">
              <a:rPr lang="en-AU" smtClean="0"/>
              <a:t>‹#›</a:t>
            </a:fld>
            <a:endParaRPr lang="en-AU"/>
          </a:p>
        </p:txBody>
      </p:sp>
    </p:spTree>
    <p:extLst>
      <p:ext uri="{BB962C8B-B14F-4D97-AF65-F5344CB8AC3E}">
        <p14:creationId xmlns:p14="http://schemas.microsoft.com/office/powerpoint/2010/main" val="1592018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17" name="Footer Placeholder 16"/>
          <p:cNvSpPr>
            <a:spLocks noGrp="1"/>
          </p:cNvSpPr>
          <p:nvPr>
            <p:ph type="ftr" sz="quarter" idx="11"/>
          </p:nvPr>
        </p:nvSpPr>
        <p:spPr/>
        <p:txBody>
          <a:bodyPr/>
          <a:lstStyle>
            <a:extLst/>
          </a:lstStyle>
          <a:p>
            <a:endParaRPr lang="en-AU"/>
          </a:p>
        </p:txBody>
      </p:sp>
      <p:sp>
        <p:nvSpPr>
          <p:cNvPr id="29" name="Slide Number Placeholder 28"/>
          <p:cNvSpPr>
            <a:spLocks noGrp="1"/>
          </p:cNvSpPr>
          <p:nvPr>
            <p:ph type="sldNum" sz="quarter" idx="12"/>
          </p:nvPr>
        </p:nvSpPr>
        <p:spPr/>
        <p:txBody>
          <a:bodyPr/>
          <a:lstStyle>
            <a:extLst/>
          </a:lstStyle>
          <a:p>
            <a:fld id="{C86DCB9C-15BD-43CE-8E37-7D529073B381}" type="slidenum">
              <a:rPr lang="en-AU" smtClean="0"/>
              <a:t>‹#›</a:t>
            </a:fld>
            <a:endParaRPr lang="en-AU"/>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C86DCB9C-15BD-43CE-8E37-7D529073B381}" type="slidenum">
              <a:rPr lang="en-AU" smtClean="0"/>
              <a:t>‹#›</a:t>
            </a:fld>
            <a:endParaRPr lang="en-AU"/>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C86DCB9C-15BD-43CE-8E37-7D529073B381}" type="slidenum">
              <a:rPr lang="en-AU" smtClean="0"/>
              <a:t>‹#›</a:t>
            </a:fld>
            <a:endParaRPr lang="en-AU"/>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C11C138-B4A7-4BE3-AD14-DF52E48A13D2}" type="datetimeFigureOut">
              <a:rPr lang="en-AU" smtClean="0"/>
              <a:t>18/12/2023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C86DCB9C-15BD-43CE-8E37-7D529073B381}"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CC11C138-B4A7-4BE3-AD14-DF52E48A13D2}" type="datetimeFigureOut">
              <a:rPr lang="en-AU" smtClean="0"/>
              <a:t>18/12/2023</a:t>
            </a:fld>
            <a:endParaRPr lang="en-AU"/>
          </a:p>
        </p:txBody>
      </p:sp>
      <p:sp>
        <p:nvSpPr>
          <p:cNvPr id="6" name="Footer Placeholder 5"/>
          <p:cNvSpPr>
            <a:spLocks noGrp="1"/>
          </p:cNvSpPr>
          <p:nvPr>
            <p:ph type="ftr" sz="quarter" idx="11"/>
          </p:nvPr>
        </p:nvSpPr>
        <p:spPr>
          <a:xfrm>
            <a:off x="914400" y="55499"/>
            <a:ext cx="5562600" cy="365125"/>
          </a:xfrm>
        </p:spPr>
        <p:txBody>
          <a:bodyPr/>
          <a:lstStyle>
            <a:extLst/>
          </a:lstStyle>
          <a:p>
            <a:endParaRPr lang="en-AU"/>
          </a:p>
        </p:txBody>
      </p:sp>
      <p:sp>
        <p:nvSpPr>
          <p:cNvPr id="7" name="Slide Number Placeholder 6"/>
          <p:cNvSpPr>
            <a:spLocks noGrp="1"/>
          </p:cNvSpPr>
          <p:nvPr>
            <p:ph type="sldNum" sz="quarter" idx="12"/>
          </p:nvPr>
        </p:nvSpPr>
        <p:spPr>
          <a:xfrm>
            <a:off x="8610600" y="55499"/>
            <a:ext cx="457200" cy="365125"/>
          </a:xfrm>
        </p:spPr>
        <p:txBody>
          <a:bodyPr/>
          <a:lstStyle>
            <a:extLst/>
          </a:lstStyle>
          <a:p>
            <a:fld id="{C86DCB9C-15BD-43CE-8E37-7D529073B381}"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C11C138-B4A7-4BE3-AD14-DF52E48A13D2}" type="datetimeFigureOut">
              <a:rPr lang="en-AU" smtClean="0"/>
              <a:t>18/12/2023</a:t>
            </a:fld>
            <a:endParaRPr lang="en-AU"/>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AU"/>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86DCB9C-15BD-43CE-8E37-7D529073B381}" type="slidenum">
              <a:rPr lang="en-AU" smtClean="0"/>
              <a:t>‹#›</a:t>
            </a:fld>
            <a:endParaRPr lang="en-A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343400"/>
            <a:ext cx="8229600" cy="1975104"/>
          </a:xfrm>
        </p:spPr>
        <p:txBody>
          <a:bodyPr/>
          <a:lstStyle/>
          <a:p>
            <a:r>
              <a:rPr lang="en-AU" smtClean="0">
                <a:latin typeface="Adobe Hebrew" pitchFamily="18" charset="-79"/>
                <a:cs typeface="Adobe Hebrew" pitchFamily="18" charset="-79"/>
              </a:rPr>
              <a:t>CLIL Syllabus Development</a:t>
            </a:r>
            <a:endParaRPr lang="en-AU">
              <a:latin typeface="Adobe Hebrew" pitchFamily="18" charset="-79"/>
              <a:cs typeface="Adobe Hebrew" pitchFamily="18" charset="-79"/>
            </a:endParaRPr>
          </a:p>
        </p:txBody>
      </p:sp>
      <p:sp>
        <p:nvSpPr>
          <p:cNvPr id="3" name="Subtitle 2"/>
          <p:cNvSpPr>
            <a:spLocks noGrp="1"/>
          </p:cNvSpPr>
          <p:nvPr>
            <p:ph type="subTitle" idx="1"/>
          </p:nvPr>
        </p:nvSpPr>
        <p:spPr/>
        <p:txBody>
          <a:bodyPr/>
          <a:lstStyle/>
          <a:p>
            <a:r>
              <a:rPr lang="en-AU" smtClean="0"/>
              <a:t>Untung Waluyo</a:t>
            </a:r>
            <a:endParaRPr lang="en-AU"/>
          </a:p>
        </p:txBody>
      </p:sp>
    </p:spTree>
    <p:extLst>
      <p:ext uri="{BB962C8B-B14F-4D97-AF65-F5344CB8AC3E}">
        <p14:creationId xmlns:p14="http://schemas.microsoft.com/office/powerpoint/2010/main" val="3419872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Cont…</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pPr marL="354013" indent="-354013">
              <a:buNone/>
            </a:pPr>
            <a:r>
              <a:rPr lang="en-AU" smtClean="0">
                <a:latin typeface="Adobe Hebrew" pitchFamily="18" charset="-79"/>
                <a:cs typeface="Adobe Hebrew" pitchFamily="18" charset="-79"/>
              </a:rPr>
              <a:t>7. Pronunciation: Students can improve their pronunciation skills by practicing scientific terms and concepts in English.</a:t>
            </a:r>
          </a:p>
          <a:p>
            <a:pPr marL="354013" indent="-354013">
              <a:buNone/>
            </a:pPr>
            <a:r>
              <a:rPr lang="en-AU" smtClean="0">
                <a:latin typeface="Adobe Hebrew" pitchFamily="18" charset="-79"/>
                <a:cs typeface="Adobe Hebrew" pitchFamily="18" charset="-79"/>
              </a:rPr>
              <a:t>8. Communication skills: CLIL can help students develop effective communication skills, as they need to collaborate and discuss complex scientific topics with their peers and instructors.</a:t>
            </a:r>
          </a:p>
          <a:p>
            <a:endParaRPr lang="en-AU" smtClean="0">
              <a:latin typeface="Adobe Hebrew" pitchFamily="18" charset="-79"/>
              <a:cs typeface="Adobe Hebrew" pitchFamily="18" charset="-79"/>
            </a:endParaRPr>
          </a:p>
        </p:txBody>
      </p:sp>
    </p:spTree>
    <p:extLst>
      <p:ext uri="{BB962C8B-B14F-4D97-AF65-F5344CB8AC3E}">
        <p14:creationId xmlns:p14="http://schemas.microsoft.com/office/powerpoint/2010/main" val="338937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mtClean="0">
                <a:latin typeface="Adobe Hebrew" pitchFamily="18" charset="-79"/>
                <a:cs typeface="Adobe Hebrew" pitchFamily="18" charset="-79"/>
              </a:rPr>
              <a:t>Important Core Features of CLIL</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normAutofit/>
          </a:bodyPr>
          <a:lstStyle/>
          <a:p>
            <a:r>
              <a:rPr lang="en-AU" smtClean="0">
                <a:latin typeface="Adobe Hebrew" pitchFamily="18" charset="-79"/>
                <a:cs typeface="Adobe Hebrew" pitchFamily="18" charset="-79"/>
              </a:rPr>
              <a:t>Multiple focus</a:t>
            </a:r>
          </a:p>
          <a:p>
            <a:r>
              <a:rPr lang="en-AU" smtClean="0">
                <a:latin typeface="Adobe Hebrew" pitchFamily="18" charset="-79"/>
                <a:cs typeface="Adobe Hebrew" pitchFamily="18" charset="-79"/>
              </a:rPr>
              <a:t>Enriching learning environment </a:t>
            </a:r>
          </a:p>
          <a:p>
            <a:r>
              <a:rPr lang="en-AU">
                <a:latin typeface="Adobe Hebrew" pitchFamily="18" charset="-79"/>
                <a:cs typeface="Adobe Hebrew" pitchFamily="18" charset="-79"/>
              </a:rPr>
              <a:t>A</a:t>
            </a:r>
            <a:r>
              <a:rPr lang="en-AU" smtClean="0">
                <a:latin typeface="Adobe Hebrew" pitchFamily="18" charset="-79"/>
                <a:cs typeface="Adobe Hebrew" pitchFamily="18" charset="-79"/>
              </a:rPr>
              <a:t>uthenticity</a:t>
            </a:r>
          </a:p>
          <a:p>
            <a:r>
              <a:rPr lang="en-AU">
                <a:latin typeface="Adobe Hebrew" pitchFamily="18" charset="-79"/>
                <a:cs typeface="Adobe Hebrew" pitchFamily="18" charset="-79"/>
              </a:rPr>
              <a:t>A</a:t>
            </a:r>
            <a:r>
              <a:rPr lang="en-AU" smtClean="0">
                <a:latin typeface="Adobe Hebrew" pitchFamily="18" charset="-79"/>
                <a:cs typeface="Adobe Hebrew" pitchFamily="18" charset="-79"/>
              </a:rPr>
              <a:t>ctive learning</a:t>
            </a:r>
          </a:p>
          <a:p>
            <a:r>
              <a:rPr lang="en-AU" smtClean="0">
                <a:latin typeface="Adobe Hebrew" pitchFamily="18" charset="-79"/>
                <a:cs typeface="Adobe Hebrew" pitchFamily="18" charset="-79"/>
              </a:rPr>
              <a:t>Scaffolding</a:t>
            </a:r>
          </a:p>
          <a:p>
            <a:pPr marL="0" indent="0">
              <a:buNone/>
            </a:pPr>
            <a:r>
              <a:rPr lang="en-AU" smtClean="0">
                <a:latin typeface="Adobe Hebrew" pitchFamily="18" charset="-79"/>
                <a:cs typeface="Adobe Hebrew" pitchFamily="18" charset="-79"/>
              </a:rPr>
              <a:t>                        Mehisto Marsh and </a:t>
            </a:r>
            <a:r>
              <a:rPr lang="en-AU">
                <a:latin typeface="Adobe Hebrew" pitchFamily="18" charset="-79"/>
                <a:cs typeface="Adobe Hebrew" pitchFamily="18" charset="-79"/>
              </a:rPr>
              <a:t>Frigols (2008</a:t>
            </a:r>
            <a:r>
              <a:rPr lang="en-AU" smtClean="0">
                <a:latin typeface="Adobe Hebrew" pitchFamily="18" charset="-79"/>
                <a:cs typeface="Adobe Hebrew" pitchFamily="18" charset="-79"/>
              </a:rPr>
              <a:t>)</a:t>
            </a:r>
          </a:p>
        </p:txBody>
      </p:sp>
    </p:spTree>
    <p:extLst>
      <p:ext uri="{BB962C8B-B14F-4D97-AF65-F5344CB8AC3E}">
        <p14:creationId xmlns:p14="http://schemas.microsoft.com/office/powerpoint/2010/main" val="468174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Developing Syllabus for CLIL</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Where should we begin?</a:t>
            </a:r>
          </a:p>
          <a:p>
            <a:r>
              <a:rPr lang="en-AU" smtClean="0">
                <a:latin typeface="Adobe Hebrew" pitchFamily="18" charset="-79"/>
                <a:cs typeface="Adobe Hebrew" pitchFamily="18" charset="-79"/>
              </a:rPr>
              <a:t>Understanding a syllabus</a:t>
            </a:r>
          </a:p>
          <a:p>
            <a:r>
              <a:rPr lang="en-AU" smtClean="0">
                <a:latin typeface="Adobe Hebrew" pitchFamily="18" charset="-79"/>
                <a:cs typeface="Adobe Hebrew" pitchFamily="18" charset="-79"/>
              </a:rPr>
              <a:t>Identifying the key components of CLIL Syllabus</a:t>
            </a:r>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1197329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Adobe Hebrew" pitchFamily="18" charset="-79"/>
                <a:cs typeface="Adobe Hebrew" pitchFamily="18" charset="-79"/>
              </a:rPr>
              <a:t>What is syllabus?</a:t>
            </a:r>
            <a:endParaRPr lang="en-AU" dirty="0">
              <a:latin typeface="Adobe Hebrew" pitchFamily="18" charset="-79"/>
              <a:cs typeface="Adobe Hebrew" pitchFamily="18" charset="-79"/>
            </a:endParaRPr>
          </a:p>
        </p:txBody>
      </p:sp>
      <p:sp>
        <p:nvSpPr>
          <p:cNvPr id="3" name="Content Placeholder 2"/>
          <p:cNvSpPr>
            <a:spLocks noGrp="1"/>
          </p:cNvSpPr>
          <p:nvPr>
            <p:ph idx="1"/>
          </p:nvPr>
        </p:nvSpPr>
        <p:spPr/>
        <p:txBody>
          <a:bodyPr>
            <a:normAutofit/>
          </a:bodyPr>
          <a:lstStyle/>
          <a:p>
            <a:r>
              <a:rPr lang="en-US" dirty="0">
                <a:latin typeface="Adobe Hebrew" pitchFamily="18" charset="-79"/>
                <a:cs typeface="Adobe Hebrew" pitchFamily="18" charset="-79"/>
              </a:rPr>
              <a:t>Syllabus is a description of the contents of a course of instruction and the order in which they are to be taught </a:t>
            </a:r>
            <a:r>
              <a:rPr lang="en-US" dirty="0" smtClean="0">
                <a:latin typeface="Adobe Hebrew" pitchFamily="18" charset="-79"/>
                <a:cs typeface="Adobe Hebrew" pitchFamily="18" charset="-79"/>
              </a:rPr>
              <a:t>(Richards &amp; Schmidt, 2010)</a:t>
            </a:r>
          </a:p>
          <a:p>
            <a:r>
              <a:rPr lang="en-US" dirty="0" smtClean="0">
                <a:latin typeface="Adobe Hebrew" pitchFamily="18" charset="-79"/>
                <a:cs typeface="Adobe Hebrew" pitchFamily="18" charset="-79"/>
              </a:rPr>
              <a:t>“The </a:t>
            </a:r>
            <a:r>
              <a:rPr lang="en-US" dirty="0">
                <a:latin typeface="Adobe Hebrew" pitchFamily="18" charset="-79"/>
                <a:cs typeface="Adobe Hebrew" pitchFamily="18" charset="-79"/>
              </a:rPr>
              <a:t>form in which linguistic content is specified in a course method” </a:t>
            </a:r>
            <a:r>
              <a:rPr lang="en-US" dirty="0" smtClean="0">
                <a:latin typeface="Adobe Hebrew" pitchFamily="18" charset="-79"/>
                <a:cs typeface="Adobe Hebrew" pitchFamily="18" charset="-79"/>
              </a:rPr>
              <a:t>(Richards and Rogers, 2001) </a:t>
            </a:r>
          </a:p>
          <a:p>
            <a:pPr marL="0" indent="0">
              <a:buNone/>
            </a:pPr>
            <a:r>
              <a:rPr lang="en-US" dirty="0">
                <a:latin typeface="Adobe Hebrew" pitchFamily="18" charset="-79"/>
                <a:cs typeface="Adobe Hebrew" pitchFamily="18" charset="-79"/>
              </a:rPr>
              <a:t> </a:t>
            </a:r>
            <a:r>
              <a:rPr lang="en-US" dirty="0" smtClean="0">
                <a:latin typeface="Adobe Hebrew" pitchFamily="18" charset="-79"/>
                <a:cs typeface="Adobe Hebrew" pitchFamily="18" charset="-79"/>
              </a:rPr>
              <a:t>                                     </a:t>
            </a:r>
            <a:endParaRPr lang="en-AU" dirty="0">
              <a:latin typeface="Adobe Hebrew" pitchFamily="18" charset="-79"/>
              <a:cs typeface="Adobe Hebrew" pitchFamily="18" charset="-79"/>
            </a:endParaRPr>
          </a:p>
        </p:txBody>
      </p:sp>
    </p:spTree>
    <p:extLst>
      <p:ext uri="{BB962C8B-B14F-4D97-AF65-F5344CB8AC3E}">
        <p14:creationId xmlns:p14="http://schemas.microsoft.com/office/powerpoint/2010/main" val="3579962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Syllabus</a:t>
            </a:r>
            <a:endParaRPr lang="en-AU">
              <a:latin typeface="Adobe Hebrew" pitchFamily="18" charset="-79"/>
              <a:cs typeface="Adobe Hebrew" pitchFamily="18" charset="-79"/>
            </a:endParaRPr>
          </a:p>
        </p:txBody>
      </p:sp>
      <p:sp>
        <p:nvSpPr>
          <p:cNvPr id="3" name="Content Placeholder 2"/>
          <p:cNvSpPr>
            <a:spLocks noGrp="1"/>
          </p:cNvSpPr>
          <p:nvPr>
            <p:ph idx="1"/>
          </p:nvPr>
        </p:nvSpPr>
        <p:spPr>
          <a:xfrm>
            <a:off x="323528" y="1196752"/>
            <a:ext cx="8229600" cy="4525963"/>
          </a:xfrm>
        </p:spPr>
        <p:txBody>
          <a:bodyPr>
            <a:noAutofit/>
          </a:bodyPr>
          <a:lstStyle/>
          <a:p>
            <a:r>
              <a:rPr lang="en-AU" sz="2600" smtClean="0">
                <a:latin typeface="Adobe Hebrew" pitchFamily="18" charset="-79"/>
                <a:cs typeface="Adobe Hebrew" pitchFamily="18" charset="-79"/>
              </a:rPr>
              <a:t>It is </a:t>
            </a:r>
            <a:r>
              <a:rPr lang="en-AU" sz="2600">
                <a:latin typeface="Adobe Hebrew" pitchFamily="18" charset="-79"/>
                <a:cs typeface="Adobe Hebrew" pitchFamily="18" charset="-79"/>
              </a:rPr>
              <a:t>a more specific and detailed document that outlines the content, structure, and organization of a particular </a:t>
            </a:r>
            <a:r>
              <a:rPr lang="en-AU" sz="2600" smtClean="0">
                <a:latin typeface="Adobe Hebrew" pitchFamily="18" charset="-79"/>
                <a:cs typeface="Adobe Hebrew" pitchFamily="18" charset="-79"/>
              </a:rPr>
              <a:t>course. </a:t>
            </a:r>
          </a:p>
          <a:p>
            <a:r>
              <a:rPr lang="en-AU" sz="2600" smtClean="0">
                <a:latin typeface="Adobe Hebrew" pitchFamily="18" charset="-79"/>
                <a:cs typeface="Adobe Hebrew" pitchFamily="18" charset="-79"/>
              </a:rPr>
              <a:t>It </a:t>
            </a:r>
            <a:r>
              <a:rPr lang="en-AU" sz="2600">
                <a:latin typeface="Adobe Hebrew" pitchFamily="18" charset="-79"/>
                <a:cs typeface="Adobe Hebrew" pitchFamily="18" charset="-79"/>
              </a:rPr>
              <a:t>provides a roadmap for students, giving them a clear understanding of the topics, units, and assessments that will be covered during the course. </a:t>
            </a:r>
            <a:endParaRPr lang="en-AU" sz="2600" smtClean="0">
              <a:latin typeface="Adobe Hebrew" pitchFamily="18" charset="-79"/>
              <a:cs typeface="Adobe Hebrew" pitchFamily="18" charset="-79"/>
            </a:endParaRPr>
          </a:p>
          <a:p>
            <a:r>
              <a:rPr lang="en-AU" sz="2600" smtClean="0">
                <a:latin typeface="Adobe Hebrew" pitchFamily="18" charset="-79"/>
                <a:cs typeface="Adobe Hebrew" pitchFamily="18" charset="-79"/>
              </a:rPr>
              <a:t>It </a:t>
            </a:r>
            <a:r>
              <a:rPr lang="en-AU" sz="2600">
                <a:latin typeface="Adobe Hebrew" pitchFamily="18" charset="-79"/>
                <a:cs typeface="Adobe Hebrew" pitchFamily="18" charset="-79"/>
              </a:rPr>
              <a:t>often includes information about course prerequisites, learning objectives, assessment methods, grading criteria, textbooks, and classroom policies. </a:t>
            </a:r>
            <a:endParaRPr lang="en-AU" sz="2600" smtClean="0">
              <a:latin typeface="Adobe Hebrew" pitchFamily="18" charset="-79"/>
              <a:cs typeface="Adobe Hebrew" pitchFamily="18" charset="-79"/>
            </a:endParaRPr>
          </a:p>
          <a:p>
            <a:r>
              <a:rPr lang="en-AU" sz="2600" smtClean="0">
                <a:latin typeface="Adobe Hebrew" pitchFamily="18" charset="-79"/>
                <a:cs typeface="Adobe Hebrew" pitchFamily="18" charset="-79"/>
              </a:rPr>
              <a:t>It </a:t>
            </a:r>
            <a:r>
              <a:rPr lang="en-AU" sz="2600">
                <a:latin typeface="Adobe Hebrew" pitchFamily="18" charset="-79"/>
                <a:cs typeface="Adobe Hebrew" pitchFamily="18" charset="-79"/>
              </a:rPr>
              <a:t>acts as a contract between the instructor and the students, setting the expectations and guidelines for the course.</a:t>
            </a:r>
          </a:p>
        </p:txBody>
      </p:sp>
    </p:spTree>
    <p:extLst>
      <p:ext uri="{BB962C8B-B14F-4D97-AF65-F5344CB8AC3E}">
        <p14:creationId xmlns:p14="http://schemas.microsoft.com/office/powerpoint/2010/main" val="3289095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507288" cy="562074"/>
          </a:xfrm>
        </p:spPr>
        <p:txBody>
          <a:bodyPr>
            <a:noAutofit/>
          </a:bodyPr>
          <a:lstStyle/>
          <a:p>
            <a:r>
              <a:rPr lang="en-AU" sz="2700" smtClean="0">
                <a:latin typeface="Adobe Hebrew" pitchFamily="18" charset="-79"/>
                <a:cs typeface="Adobe Hebrew" pitchFamily="18" charset="-79"/>
              </a:rPr>
              <a:t>The Place of Syllabus Within Curriculum Design</a:t>
            </a:r>
            <a:endParaRPr lang="en-AU" sz="2700" dirty="0">
              <a:latin typeface="Adobe Hebrew" pitchFamily="18" charset="-79"/>
              <a:cs typeface="Adobe Hebrew" pitchFamily="18" charset="-79"/>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99592" y="836712"/>
            <a:ext cx="7704856" cy="5730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3035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a:latin typeface="Adobe Hebrew" pitchFamily="18" charset="-79"/>
                <a:cs typeface="Adobe Hebrew" pitchFamily="18" charset="-79"/>
              </a:rPr>
              <a:t>Key components of </a:t>
            </a:r>
            <a:r>
              <a:rPr lang="en-AU" smtClean="0">
                <a:latin typeface="Adobe Hebrew" pitchFamily="18" charset="-79"/>
                <a:cs typeface="Adobe Hebrew" pitchFamily="18" charset="-79"/>
              </a:rPr>
              <a:t>CLIL Syllabus</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a:latin typeface="Adobe Hebrew" pitchFamily="18" charset="-79"/>
                <a:cs typeface="Adobe Hebrew" pitchFamily="18" charset="-79"/>
              </a:rPr>
              <a:t>The key components of a language </a:t>
            </a:r>
            <a:r>
              <a:rPr lang="en-AU" smtClean="0">
                <a:latin typeface="Adobe Hebrew" pitchFamily="18" charset="-79"/>
                <a:cs typeface="Adobe Hebrew" pitchFamily="18" charset="-79"/>
              </a:rPr>
              <a:t>syllabus </a:t>
            </a:r>
            <a:r>
              <a:rPr lang="en-AU">
                <a:latin typeface="Adobe Hebrew" pitchFamily="18" charset="-79"/>
                <a:cs typeface="Adobe Hebrew" pitchFamily="18" charset="-79"/>
              </a:rPr>
              <a:t>are essential elements that form the foundation of an effective language learning program. </a:t>
            </a:r>
          </a:p>
        </p:txBody>
      </p:sp>
    </p:spTree>
    <p:extLst>
      <p:ext uri="{BB962C8B-B14F-4D97-AF65-F5344CB8AC3E}">
        <p14:creationId xmlns:p14="http://schemas.microsoft.com/office/powerpoint/2010/main" val="803511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smtClean="0">
                <a:latin typeface="Adobe Hebrew" pitchFamily="18" charset="-79"/>
                <a:cs typeface="Adobe Hebrew" pitchFamily="18" charset="-79"/>
              </a:rPr>
              <a:t>1</a:t>
            </a:r>
            <a:r>
              <a:rPr lang="en-AU" sz="3200" baseline="30000" smtClean="0">
                <a:latin typeface="Adobe Hebrew" pitchFamily="18" charset="-79"/>
                <a:cs typeface="Adobe Hebrew" pitchFamily="18" charset="-79"/>
              </a:rPr>
              <a:t>st</a:t>
            </a:r>
            <a:r>
              <a:rPr lang="en-AU" sz="3200" smtClean="0">
                <a:latin typeface="Adobe Hebrew" pitchFamily="18" charset="-79"/>
                <a:cs typeface="Adobe Hebrew" pitchFamily="18" charset="-79"/>
              </a:rPr>
              <a:t> Component: Language Proficiency Goals</a:t>
            </a:r>
            <a:endParaRPr lang="en-AU" sz="3200">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Clearly </a:t>
            </a:r>
            <a:r>
              <a:rPr lang="en-AU">
                <a:latin typeface="Adobe Hebrew" pitchFamily="18" charset="-79"/>
                <a:cs typeface="Adobe Hebrew" pitchFamily="18" charset="-79"/>
              </a:rPr>
              <a:t>defined language proficiency goals outline what learners are expected to achieve at different stages of the curriculum. </a:t>
            </a:r>
          </a:p>
        </p:txBody>
      </p:sp>
    </p:spTree>
    <p:extLst>
      <p:ext uri="{BB962C8B-B14F-4D97-AF65-F5344CB8AC3E}">
        <p14:creationId xmlns:p14="http://schemas.microsoft.com/office/powerpoint/2010/main" val="498291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mtClean="0">
                <a:latin typeface="Adobe Hebrew" pitchFamily="18" charset="-79"/>
                <a:cs typeface="Adobe Hebrew" pitchFamily="18" charset="-79"/>
              </a:rPr>
              <a:t>2</a:t>
            </a:r>
            <a:r>
              <a:rPr lang="en-AU" baseline="30000" smtClean="0">
                <a:latin typeface="Adobe Hebrew" pitchFamily="18" charset="-79"/>
                <a:cs typeface="Adobe Hebrew" pitchFamily="18" charset="-79"/>
              </a:rPr>
              <a:t>nd</a:t>
            </a:r>
            <a:r>
              <a:rPr lang="en-AU" smtClean="0">
                <a:latin typeface="Adobe Hebrew" pitchFamily="18" charset="-79"/>
                <a:cs typeface="Adobe Hebrew" pitchFamily="18" charset="-79"/>
              </a:rPr>
              <a:t> Component: Learning Objectives</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Specific </a:t>
            </a:r>
            <a:r>
              <a:rPr lang="en-AU">
                <a:latin typeface="Adobe Hebrew" pitchFamily="18" charset="-79"/>
                <a:cs typeface="Adobe Hebrew" pitchFamily="18" charset="-79"/>
              </a:rPr>
              <a:t>and measurable learning objectives detail the language skills (e.g., speaking, listening, reading, writing) and language systems (e.g., grammar, vocabulary, pronunciation) that learners should acquire. Objectives are aligned with the proficiency goals and provide a roadmap for instruction and assessment.</a:t>
            </a:r>
          </a:p>
        </p:txBody>
      </p:sp>
    </p:spTree>
    <p:extLst>
      <p:ext uri="{BB962C8B-B14F-4D97-AF65-F5344CB8AC3E}">
        <p14:creationId xmlns:p14="http://schemas.microsoft.com/office/powerpoint/2010/main" val="3950447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6812" y="9945"/>
            <a:ext cx="8964488" cy="6848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639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Brainstorming Activity</a:t>
            </a:r>
            <a:endParaRPr lang="en-AU" dirty="0">
              <a:latin typeface="Adobe Hebrew" pitchFamily="18" charset="-79"/>
              <a:cs typeface="Adobe Hebrew" pitchFamily="18" charset="-79"/>
            </a:endParaRPr>
          </a:p>
        </p:txBody>
      </p:sp>
      <p:sp>
        <p:nvSpPr>
          <p:cNvPr id="3" name="Content Placeholder 2"/>
          <p:cNvSpPr>
            <a:spLocks noGrp="1"/>
          </p:cNvSpPr>
          <p:nvPr>
            <p:ph idx="1"/>
          </p:nvPr>
        </p:nvSpPr>
        <p:spPr/>
        <p:txBody>
          <a:bodyPr>
            <a:normAutofit fontScale="85000" lnSpcReduction="20000"/>
          </a:bodyPr>
          <a:lstStyle/>
          <a:p>
            <a:r>
              <a:rPr lang="en-AU" smtClean="0">
                <a:latin typeface="Adobe Hebrew" pitchFamily="18" charset="-79"/>
                <a:cs typeface="Adobe Hebrew" pitchFamily="18" charset="-79"/>
              </a:rPr>
              <a:t>How </a:t>
            </a:r>
            <a:r>
              <a:rPr lang="en-AU" smtClean="0">
                <a:latin typeface="Adobe Hebrew" pitchFamily="18" charset="-79"/>
                <a:cs typeface="Adobe Hebrew" pitchFamily="18" charset="-79"/>
              </a:rPr>
              <a:t>do you set the goal of your teaching?</a:t>
            </a:r>
          </a:p>
          <a:p>
            <a:r>
              <a:rPr lang="en-AU" smtClean="0">
                <a:latin typeface="Adobe Hebrew" pitchFamily="18" charset="-79"/>
                <a:cs typeface="Adobe Hebrew" pitchFamily="18" charset="-79"/>
              </a:rPr>
              <a:t>What learning materials and book(s) do </a:t>
            </a:r>
            <a:r>
              <a:rPr lang="en-AU" dirty="0" smtClean="0">
                <a:latin typeface="Adobe Hebrew" pitchFamily="18" charset="-79"/>
                <a:cs typeface="Adobe Hebrew" pitchFamily="18" charset="-79"/>
              </a:rPr>
              <a:t>you </a:t>
            </a:r>
            <a:r>
              <a:rPr lang="en-AU" smtClean="0">
                <a:latin typeface="Adobe Hebrew" pitchFamily="18" charset="-79"/>
                <a:cs typeface="Adobe Hebrew" pitchFamily="18" charset="-79"/>
              </a:rPr>
              <a:t>use to teach your students? </a:t>
            </a:r>
          </a:p>
          <a:p>
            <a:r>
              <a:rPr lang="en-AU" smtClean="0">
                <a:latin typeface="Adobe Hebrew" pitchFamily="18" charset="-79"/>
                <a:cs typeface="Adobe Hebrew" pitchFamily="18" charset="-79"/>
              </a:rPr>
              <a:t>How do you sequence the topics/themes?</a:t>
            </a:r>
          </a:p>
          <a:p>
            <a:r>
              <a:rPr lang="en-AU" smtClean="0">
                <a:latin typeface="Adobe Hebrew" pitchFamily="18" charset="-79"/>
                <a:cs typeface="Adobe Hebrew" pitchFamily="18" charset="-79"/>
              </a:rPr>
              <a:t>What learning approaches/methods do you use to deliver the subject?</a:t>
            </a:r>
          </a:p>
          <a:p>
            <a:r>
              <a:rPr lang="en-AU" smtClean="0">
                <a:latin typeface="Adobe Hebrew" pitchFamily="18" charset="-79"/>
                <a:cs typeface="Adobe Hebrew" pitchFamily="18" charset="-79"/>
              </a:rPr>
              <a:t>How do you evaluate students’ learning outcomes?</a:t>
            </a:r>
          </a:p>
          <a:p>
            <a:r>
              <a:rPr lang="en-AU" smtClean="0">
                <a:latin typeface="Adobe Hebrew" pitchFamily="18" charset="-79"/>
                <a:cs typeface="Adobe Hebrew" pitchFamily="18" charset="-79"/>
              </a:rPr>
              <a:t>Do you differentiate your instructions based on students’ needs</a:t>
            </a:r>
            <a:r>
              <a:rPr lang="en-AU" smtClean="0">
                <a:latin typeface="Adobe Hebrew" pitchFamily="18" charset="-79"/>
                <a:cs typeface="Adobe Hebrew" pitchFamily="18" charset="-79"/>
              </a:rPr>
              <a:t>?</a:t>
            </a:r>
          </a:p>
          <a:p>
            <a:r>
              <a:rPr lang="en-AU">
                <a:latin typeface="Adobe Hebrew" pitchFamily="18" charset="-79"/>
                <a:cs typeface="Adobe Hebrew" pitchFamily="18" charset="-79"/>
              </a:rPr>
              <a:t>Do you have your own syllabus?</a:t>
            </a:r>
          </a:p>
          <a:p>
            <a:r>
              <a:rPr lang="en-AU" smtClean="0">
                <a:latin typeface="Adobe Hebrew" pitchFamily="18" charset="-79"/>
                <a:cs typeface="Adobe Hebrew" pitchFamily="18" charset="-79"/>
              </a:rPr>
              <a:t>How do you perceive your current teaching practice?</a:t>
            </a:r>
            <a:endParaRPr lang="en-AU" dirty="0" smtClean="0">
              <a:latin typeface="Adobe Hebrew" pitchFamily="18" charset="-79"/>
              <a:cs typeface="Adobe Hebrew" pitchFamily="18" charset="-79"/>
            </a:endParaRPr>
          </a:p>
        </p:txBody>
      </p:sp>
    </p:spTree>
    <p:extLst>
      <p:ext uri="{BB962C8B-B14F-4D97-AF65-F5344CB8AC3E}">
        <p14:creationId xmlns:p14="http://schemas.microsoft.com/office/powerpoint/2010/main" val="190553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mtClean="0">
                <a:latin typeface="Adobe Hebrew" pitchFamily="18" charset="-79"/>
                <a:cs typeface="Adobe Hebrew" pitchFamily="18" charset="-79"/>
              </a:rPr>
              <a:t>3</a:t>
            </a:r>
            <a:r>
              <a:rPr lang="en-AU" baseline="30000" smtClean="0">
                <a:latin typeface="Adobe Hebrew" pitchFamily="18" charset="-79"/>
                <a:cs typeface="Adobe Hebrew" pitchFamily="18" charset="-79"/>
              </a:rPr>
              <a:t>rd</a:t>
            </a:r>
            <a:r>
              <a:rPr lang="en-AU" smtClean="0">
                <a:latin typeface="Adobe Hebrew" pitchFamily="18" charset="-79"/>
                <a:cs typeface="Adobe Hebrew" pitchFamily="18" charset="-79"/>
              </a:rPr>
              <a:t> Component: Content and Themes</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The CLIL syllabus should </a:t>
            </a:r>
            <a:r>
              <a:rPr lang="en-AU">
                <a:latin typeface="Adobe Hebrew" pitchFamily="18" charset="-79"/>
                <a:cs typeface="Adobe Hebrew" pitchFamily="18" charset="-79"/>
              </a:rPr>
              <a:t>include relevant and engaging content that reflects the learners' interests and needs. Themes and topics that are meaningful to the learners can motivate them and enhance their language learning experience.</a:t>
            </a:r>
          </a:p>
        </p:txBody>
      </p:sp>
    </p:spTree>
    <p:extLst>
      <p:ext uri="{BB962C8B-B14F-4D97-AF65-F5344CB8AC3E}">
        <p14:creationId xmlns:p14="http://schemas.microsoft.com/office/powerpoint/2010/main" val="48114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latin typeface="Adobe Hebrew" pitchFamily="18" charset="-79"/>
                <a:cs typeface="Adobe Hebrew" pitchFamily="18" charset="-79"/>
              </a:rPr>
              <a:t>4</a:t>
            </a:r>
            <a:r>
              <a:rPr lang="en-AU" baseline="30000" smtClean="0">
                <a:latin typeface="Adobe Hebrew" pitchFamily="18" charset="-79"/>
                <a:cs typeface="Adobe Hebrew" pitchFamily="18" charset="-79"/>
              </a:rPr>
              <a:t>th</a:t>
            </a:r>
            <a:r>
              <a:rPr lang="en-AU" smtClean="0">
                <a:latin typeface="Adobe Hebrew" pitchFamily="18" charset="-79"/>
                <a:cs typeface="Adobe Hebrew" pitchFamily="18" charset="-79"/>
              </a:rPr>
              <a:t> Component: Language Teaching Methods and Approaches</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The CLIL syllabus </a:t>
            </a:r>
            <a:r>
              <a:rPr lang="en-AU">
                <a:latin typeface="Adobe Hebrew" pitchFamily="18" charset="-79"/>
                <a:cs typeface="Adobe Hebrew" pitchFamily="18" charset="-79"/>
              </a:rPr>
              <a:t>should incorporate appropriate language teaching methods and approaches that align with the learning objectives and the learners' characteristics. </a:t>
            </a:r>
            <a:r>
              <a:rPr lang="en-AU" smtClean="0">
                <a:latin typeface="Adobe Hebrew" pitchFamily="18" charset="-79"/>
                <a:cs typeface="Adobe Hebrew" pitchFamily="18" charset="-79"/>
              </a:rPr>
              <a:t> </a:t>
            </a:r>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1030818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latin typeface="Adobe Hebrew" pitchFamily="18" charset="-79"/>
                <a:cs typeface="Adobe Hebrew" pitchFamily="18" charset="-79"/>
              </a:rPr>
              <a:t>5</a:t>
            </a:r>
            <a:r>
              <a:rPr lang="en-AU" baseline="30000" smtClean="0">
                <a:latin typeface="Adobe Hebrew" pitchFamily="18" charset="-79"/>
                <a:cs typeface="Adobe Hebrew" pitchFamily="18" charset="-79"/>
              </a:rPr>
              <a:t>th</a:t>
            </a:r>
            <a:r>
              <a:rPr lang="en-AU" smtClean="0">
                <a:latin typeface="Adobe Hebrew" pitchFamily="18" charset="-79"/>
                <a:cs typeface="Adobe Hebrew" pitchFamily="18" charset="-79"/>
              </a:rPr>
              <a:t> Components: Materials and Resources</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The </a:t>
            </a:r>
            <a:r>
              <a:rPr lang="en-AU">
                <a:latin typeface="Adobe Hebrew" pitchFamily="18" charset="-79"/>
                <a:cs typeface="Adobe Hebrew" pitchFamily="18" charset="-79"/>
              </a:rPr>
              <a:t>selection of appropriate teaching materials and resources is crucial to support effective language instruction. These may include textbooks, authentic materials (e.g., articles, videos, audio recordings), online resources, and technology-based tools.</a:t>
            </a:r>
          </a:p>
        </p:txBody>
      </p:sp>
    </p:spTree>
    <p:extLst>
      <p:ext uri="{BB962C8B-B14F-4D97-AF65-F5344CB8AC3E}">
        <p14:creationId xmlns:p14="http://schemas.microsoft.com/office/powerpoint/2010/main" val="15668827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latin typeface="Adobe Hebrew" pitchFamily="18" charset="-79"/>
                <a:cs typeface="Adobe Hebrew" pitchFamily="18" charset="-79"/>
              </a:rPr>
              <a:t>6</a:t>
            </a:r>
            <a:r>
              <a:rPr lang="en-AU" baseline="30000" smtClean="0">
                <a:latin typeface="Adobe Hebrew" pitchFamily="18" charset="-79"/>
                <a:cs typeface="Adobe Hebrew" pitchFamily="18" charset="-79"/>
              </a:rPr>
              <a:t>th</a:t>
            </a:r>
            <a:r>
              <a:rPr lang="en-AU" smtClean="0">
                <a:latin typeface="Adobe Hebrew" pitchFamily="18" charset="-79"/>
                <a:cs typeface="Adobe Hebrew" pitchFamily="18" charset="-79"/>
              </a:rPr>
              <a:t> Component: Assessments and Evaluation</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The CLIL curriculum </a:t>
            </a:r>
            <a:r>
              <a:rPr lang="en-AU">
                <a:latin typeface="Adobe Hebrew" pitchFamily="18" charset="-79"/>
                <a:cs typeface="Adobe Hebrew" pitchFamily="18" charset="-79"/>
              </a:rPr>
              <a:t>should include a variety of formative and summative assessments to measure learners' progress and achievement of the learning objectives. These assessments can include quizzes, tests, projects, portfolios, and self-assessment tools.</a:t>
            </a:r>
          </a:p>
        </p:txBody>
      </p:sp>
    </p:spTree>
    <p:extLst>
      <p:ext uri="{BB962C8B-B14F-4D97-AF65-F5344CB8AC3E}">
        <p14:creationId xmlns:p14="http://schemas.microsoft.com/office/powerpoint/2010/main" val="1765477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latin typeface="Adobe Hebrew" pitchFamily="18" charset="-79"/>
                <a:cs typeface="Adobe Hebrew" pitchFamily="18" charset="-79"/>
              </a:rPr>
              <a:t>7</a:t>
            </a:r>
            <a:r>
              <a:rPr lang="en-AU" baseline="30000" smtClean="0">
                <a:latin typeface="Adobe Hebrew" pitchFamily="18" charset="-79"/>
                <a:cs typeface="Adobe Hebrew" pitchFamily="18" charset="-79"/>
              </a:rPr>
              <a:t>th</a:t>
            </a:r>
            <a:r>
              <a:rPr lang="en-AU" smtClean="0">
                <a:latin typeface="Adobe Hebrew" pitchFamily="18" charset="-79"/>
                <a:cs typeface="Adobe Hebrew" pitchFamily="18" charset="-79"/>
              </a:rPr>
              <a:t> Component: Differentiation and Adaptation</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To </a:t>
            </a:r>
            <a:r>
              <a:rPr lang="en-AU">
                <a:latin typeface="Adobe Hebrew" pitchFamily="18" charset="-79"/>
                <a:cs typeface="Adobe Hebrew" pitchFamily="18" charset="-79"/>
              </a:rPr>
              <a:t>cater to diverse learner needs and learning styles, the </a:t>
            </a:r>
            <a:r>
              <a:rPr lang="en-AU" smtClean="0">
                <a:latin typeface="Adobe Hebrew" pitchFamily="18" charset="-79"/>
                <a:cs typeface="Adobe Hebrew" pitchFamily="18" charset="-79"/>
              </a:rPr>
              <a:t>CLIL curriculum </a:t>
            </a:r>
            <a:r>
              <a:rPr lang="en-AU">
                <a:latin typeface="Adobe Hebrew" pitchFamily="18" charset="-79"/>
                <a:cs typeface="Adobe Hebrew" pitchFamily="18" charset="-79"/>
              </a:rPr>
              <a:t>should provide opportunities for differentiation and adaptation. This may involve providing </a:t>
            </a:r>
            <a:r>
              <a:rPr lang="en-AU" smtClean="0">
                <a:latin typeface="Adobe Hebrew" pitchFamily="18" charset="-79"/>
                <a:cs typeface="Adobe Hebrew" pitchFamily="18" charset="-79"/>
              </a:rPr>
              <a:t>additional appropriate materials.</a:t>
            </a:r>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1015506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ambar mungkin berisi: tek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347404"/>
            <a:ext cx="6696744" cy="6467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969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latin typeface="Adobe Hebrew" pitchFamily="18" charset="-79"/>
                <a:cs typeface="Adobe Hebrew" pitchFamily="18" charset="-79"/>
              </a:rPr>
              <a:t>Guidelines for Developing CLIL Syllabus</a:t>
            </a:r>
            <a:endParaRPr lang="en-AU">
              <a:latin typeface="Adobe Hebrew" pitchFamily="18" charset="-79"/>
              <a:cs typeface="Adobe Hebrew" pitchFamily="18" charset="-79"/>
            </a:endParaRPr>
          </a:p>
        </p:txBody>
      </p:sp>
      <p:sp>
        <p:nvSpPr>
          <p:cNvPr id="3" name="Content Placeholder 2"/>
          <p:cNvSpPr>
            <a:spLocks noGrp="1"/>
          </p:cNvSpPr>
          <p:nvPr>
            <p:ph sz="half" idx="1"/>
          </p:nvPr>
        </p:nvSpPr>
        <p:spPr>
          <a:xfrm>
            <a:off x="179512" y="2780928"/>
            <a:ext cx="2664296" cy="1296144"/>
          </a:xfrm>
        </p:spPr>
        <p:txBody>
          <a:bodyPr>
            <a:normAutofit/>
          </a:bodyPr>
          <a:lstStyle/>
          <a:p>
            <a:pPr marL="0" indent="0">
              <a:buNone/>
            </a:pPr>
            <a:r>
              <a:rPr lang="en-AU" sz="2400" smtClean="0">
                <a:latin typeface="Adobe Hebrew" pitchFamily="18" charset="-79"/>
                <a:cs typeface="Adobe Hebrew" pitchFamily="18" charset="-79"/>
              </a:rPr>
              <a:t>Knowledge of </a:t>
            </a:r>
            <a:r>
              <a:rPr lang="en-AU" sz="2400">
                <a:latin typeface="Adobe Hebrew" pitchFamily="18" charset="-79"/>
                <a:cs typeface="Adobe Hebrew" pitchFamily="18" charset="-79"/>
              </a:rPr>
              <a:t>CLIL </a:t>
            </a:r>
            <a:r>
              <a:rPr lang="en-AU" sz="2400" smtClean="0">
                <a:latin typeface="Adobe Hebrew" pitchFamily="18" charset="-79"/>
                <a:cs typeface="Adobe Hebrew" pitchFamily="18" charset="-79"/>
              </a:rPr>
              <a:t>&amp; principles of CLIL</a:t>
            </a:r>
            <a:endParaRPr lang="en-AU" sz="2400">
              <a:latin typeface="Adobe Hebrew" pitchFamily="18" charset="-79"/>
              <a:cs typeface="Adobe Hebrew" pitchFamily="18" charset="-79"/>
            </a:endParaRPr>
          </a:p>
        </p:txBody>
      </p:sp>
      <p:sp>
        <p:nvSpPr>
          <p:cNvPr id="4" name="Content Placeholder 3"/>
          <p:cNvSpPr>
            <a:spLocks noGrp="1"/>
          </p:cNvSpPr>
          <p:nvPr>
            <p:ph sz="half" idx="2"/>
          </p:nvPr>
        </p:nvSpPr>
        <p:spPr>
          <a:xfrm>
            <a:off x="3275856" y="1772816"/>
            <a:ext cx="5472608" cy="4320480"/>
          </a:xfrm>
        </p:spPr>
        <p:txBody>
          <a:bodyPr>
            <a:normAutofit/>
          </a:bodyPr>
          <a:lstStyle/>
          <a:p>
            <a:r>
              <a:rPr lang="en-AU" sz="2400" smtClean="0">
                <a:latin typeface="Adobe Hebrew" pitchFamily="18" charset="-79"/>
                <a:cs typeface="Adobe Hebrew" pitchFamily="18" charset="-79"/>
              </a:rPr>
              <a:t>aims </a:t>
            </a:r>
            <a:r>
              <a:rPr lang="en-AU" sz="2400">
                <a:latin typeface="Adobe Hebrew" pitchFamily="18" charset="-79"/>
                <a:cs typeface="Adobe Hebrew" pitchFamily="18" charset="-79"/>
              </a:rPr>
              <a:t>of and rationale </a:t>
            </a:r>
            <a:r>
              <a:rPr lang="en-AU" sz="2400">
                <a:latin typeface="Adobe Hebrew" pitchFamily="18" charset="-79"/>
                <a:cs typeface="Adobe Hebrew" pitchFamily="18" charset="-79"/>
              </a:rPr>
              <a:t>for </a:t>
            </a:r>
            <a:r>
              <a:rPr lang="en-AU" sz="2400" smtClean="0">
                <a:latin typeface="Adobe Hebrew" pitchFamily="18" charset="-79"/>
                <a:cs typeface="Adobe Hebrew" pitchFamily="18" charset="-79"/>
              </a:rPr>
              <a:t>CLIL knowledge</a:t>
            </a:r>
            <a:endParaRPr lang="en-AU" sz="2400">
              <a:latin typeface="Adobe Hebrew" pitchFamily="18" charset="-79"/>
              <a:cs typeface="Adobe Hebrew" pitchFamily="18" charset="-79"/>
            </a:endParaRPr>
          </a:p>
          <a:p>
            <a:r>
              <a:rPr lang="en-AU" sz="2400" smtClean="0">
                <a:latin typeface="Adobe Hebrew" pitchFamily="18" charset="-79"/>
                <a:cs typeface="Adobe Hebrew" pitchFamily="18" charset="-79"/>
              </a:rPr>
              <a:t>language </a:t>
            </a:r>
            <a:r>
              <a:rPr lang="en-AU" sz="2400">
                <a:latin typeface="Adobe Hebrew" pitchFamily="18" charset="-79"/>
                <a:cs typeface="Adobe Hebrew" pitchFamily="18" charset="-79"/>
              </a:rPr>
              <a:t>across </a:t>
            </a:r>
            <a:r>
              <a:rPr lang="en-AU" sz="2400" smtClean="0">
                <a:latin typeface="Adobe Hebrew" pitchFamily="18" charset="-79"/>
                <a:cs typeface="Adobe Hebrew" pitchFamily="18" charset="-79"/>
              </a:rPr>
              <a:t>the curriculum</a:t>
            </a:r>
            <a:endParaRPr lang="en-AU" sz="2400">
              <a:latin typeface="Adobe Hebrew" pitchFamily="18" charset="-79"/>
              <a:cs typeface="Adobe Hebrew" pitchFamily="18" charset="-79"/>
            </a:endParaRPr>
          </a:p>
          <a:p>
            <a:r>
              <a:rPr lang="en-AU" sz="2400" smtClean="0">
                <a:latin typeface="Adobe Hebrew" pitchFamily="18" charset="-79"/>
                <a:cs typeface="Adobe Hebrew" pitchFamily="18" charset="-79"/>
              </a:rPr>
              <a:t>communication </a:t>
            </a:r>
            <a:r>
              <a:rPr lang="en-AU" sz="2400">
                <a:latin typeface="Adobe Hebrew" pitchFamily="18" charset="-79"/>
                <a:cs typeface="Adobe Hebrew" pitchFamily="18" charset="-79"/>
              </a:rPr>
              <a:t>skills </a:t>
            </a:r>
            <a:r>
              <a:rPr lang="en-AU" sz="2400" smtClean="0">
                <a:latin typeface="Adobe Hebrew" pitchFamily="18" charset="-79"/>
                <a:cs typeface="Adobe Hebrew" pitchFamily="18" charset="-79"/>
              </a:rPr>
              <a:t>across the curriculum</a:t>
            </a:r>
          </a:p>
          <a:p>
            <a:r>
              <a:rPr lang="en-AU" sz="2400" smtClean="0">
                <a:latin typeface="Adobe Hebrew" pitchFamily="18" charset="-79"/>
                <a:cs typeface="Adobe Hebrew" pitchFamily="18" charset="-79"/>
              </a:rPr>
              <a:t>cognitive </a:t>
            </a:r>
            <a:r>
              <a:rPr lang="en-AU" sz="2400">
                <a:latin typeface="Adobe Hebrew" pitchFamily="18" charset="-79"/>
                <a:cs typeface="Adobe Hebrew" pitchFamily="18" charset="-79"/>
              </a:rPr>
              <a:t>skills </a:t>
            </a:r>
            <a:r>
              <a:rPr lang="en-AU" sz="2400">
                <a:latin typeface="Adobe Hebrew" pitchFamily="18" charset="-79"/>
                <a:cs typeface="Adobe Hebrew" pitchFamily="18" charset="-79"/>
              </a:rPr>
              <a:t>across </a:t>
            </a:r>
            <a:r>
              <a:rPr lang="en-AU" sz="2400" smtClean="0">
                <a:latin typeface="Adobe Hebrew" pitchFamily="18" charset="-79"/>
                <a:cs typeface="Adobe Hebrew" pitchFamily="18" charset="-79"/>
              </a:rPr>
              <a:t>the curriculum</a:t>
            </a:r>
            <a:endParaRPr lang="en-AU" sz="2400">
              <a:latin typeface="Adobe Hebrew" pitchFamily="18" charset="-79"/>
              <a:cs typeface="Adobe Hebrew" pitchFamily="18" charset="-79"/>
            </a:endParaRPr>
          </a:p>
          <a:p>
            <a:r>
              <a:rPr lang="en-AU" sz="2400" smtClean="0">
                <a:latin typeface="Adobe Hebrew" pitchFamily="18" charset="-79"/>
                <a:cs typeface="Adobe Hebrew" pitchFamily="18" charset="-79"/>
              </a:rPr>
              <a:t>learning </a:t>
            </a:r>
            <a:r>
              <a:rPr lang="en-AU" sz="2400">
                <a:latin typeface="Adobe Hebrew" pitchFamily="18" charset="-79"/>
                <a:cs typeface="Adobe Hebrew" pitchFamily="18" charset="-79"/>
              </a:rPr>
              <a:t>skills </a:t>
            </a:r>
            <a:r>
              <a:rPr lang="en-AU" sz="2400">
                <a:latin typeface="Adobe Hebrew" pitchFamily="18" charset="-79"/>
                <a:cs typeface="Adobe Hebrew" pitchFamily="18" charset="-79"/>
              </a:rPr>
              <a:t>across </a:t>
            </a:r>
            <a:r>
              <a:rPr lang="en-AU" sz="2400" smtClean="0">
                <a:latin typeface="Adobe Hebrew" pitchFamily="18" charset="-79"/>
                <a:cs typeface="Adobe Hebrew" pitchFamily="18" charset="-79"/>
              </a:rPr>
              <a:t>the curriculum</a:t>
            </a:r>
            <a:endParaRPr lang="en-AU" sz="2400">
              <a:latin typeface="Adobe Hebrew" pitchFamily="18" charset="-79"/>
              <a:cs typeface="Adobe Hebrew" pitchFamily="18" charset="-79"/>
            </a:endParaRPr>
          </a:p>
        </p:txBody>
      </p:sp>
      <p:sp>
        <p:nvSpPr>
          <p:cNvPr id="6" name="Right Arrow 5"/>
          <p:cNvSpPr/>
          <p:nvPr/>
        </p:nvSpPr>
        <p:spPr>
          <a:xfrm>
            <a:off x="2267744" y="32129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6427262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Cont…</a:t>
            </a:r>
            <a:endParaRPr lang="en-AU">
              <a:latin typeface="Adobe Hebrew" pitchFamily="18" charset="-79"/>
              <a:cs typeface="Adobe Hebrew" pitchFamily="18" charset="-79"/>
            </a:endParaRPr>
          </a:p>
        </p:txBody>
      </p:sp>
      <p:sp>
        <p:nvSpPr>
          <p:cNvPr id="3" name="Content Placeholder 2"/>
          <p:cNvSpPr>
            <a:spLocks noGrp="1"/>
          </p:cNvSpPr>
          <p:nvPr>
            <p:ph sz="half" idx="1"/>
          </p:nvPr>
        </p:nvSpPr>
        <p:spPr>
          <a:xfrm>
            <a:off x="251520" y="2996952"/>
            <a:ext cx="2880320" cy="1080120"/>
          </a:xfrm>
        </p:spPr>
        <p:txBody>
          <a:bodyPr>
            <a:normAutofit/>
          </a:bodyPr>
          <a:lstStyle/>
          <a:p>
            <a:r>
              <a:rPr lang="en-AU" sz="2400" smtClean="0">
                <a:latin typeface="Adobe Hebrew" pitchFamily="18" charset="-79"/>
                <a:cs typeface="Adobe Hebrew" pitchFamily="18" charset="-79"/>
              </a:rPr>
              <a:t>Lesson preparation</a:t>
            </a:r>
            <a:endParaRPr lang="en-AU" sz="2400">
              <a:latin typeface="Adobe Hebrew" pitchFamily="18" charset="-79"/>
              <a:cs typeface="Adobe Hebrew" pitchFamily="18" charset="-79"/>
            </a:endParaRPr>
          </a:p>
        </p:txBody>
      </p:sp>
      <p:sp>
        <p:nvSpPr>
          <p:cNvPr id="4" name="Content Placeholder 3"/>
          <p:cNvSpPr>
            <a:spLocks noGrp="1"/>
          </p:cNvSpPr>
          <p:nvPr>
            <p:ph sz="half" idx="2"/>
          </p:nvPr>
        </p:nvSpPr>
        <p:spPr>
          <a:xfrm>
            <a:off x="3779912" y="1600200"/>
            <a:ext cx="4906888" cy="4525963"/>
          </a:xfrm>
        </p:spPr>
        <p:txBody>
          <a:bodyPr>
            <a:noAutofit/>
          </a:bodyPr>
          <a:lstStyle/>
          <a:p>
            <a:r>
              <a:rPr lang="en-AU" sz="2400" smtClean="0">
                <a:latin typeface="Adobe Hebrew" pitchFamily="18" charset="-79"/>
                <a:cs typeface="Adobe Hebrew" pitchFamily="18" charset="-79"/>
              </a:rPr>
              <a:t>Planning </a:t>
            </a:r>
            <a:r>
              <a:rPr lang="en-AU" sz="2400">
                <a:latin typeface="Adobe Hebrew" pitchFamily="18" charset="-79"/>
                <a:cs typeface="Adobe Hebrew" pitchFamily="18" charset="-79"/>
              </a:rPr>
              <a:t>a </a:t>
            </a:r>
            <a:r>
              <a:rPr lang="en-AU" sz="2400" smtClean="0">
                <a:latin typeface="Adobe Hebrew" pitchFamily="18" charset="-79"/>
                <a:cs typeface="Adobe Hebrew" pitchFamily="18" charset="-79"/>
              </a:rPr>
              <a:t>Lesson </a:t>
            </a:r>
            <a:r>
              <a:rPr lang="en-AU" sz="2400">
                <a:latin typeface="Adobe Hebrew" pitchFamily="18" charset="-79"/>
                <a:cs typeface="Adobe Hebrew" pitchFamily="18" charset="-79"/>
              </a:rPr>
              <a:t>or </a:t>
            </a:r>
            <a:r>
              <a:rPr lang="en-AU" sz="2400">
                <a:latin typeface="Adobe Hebrew" pitchFamily="18" charset="-79"/>
                <a:cs typeface="Adobe Hebrew" pitchFamily="18" charset="-79"/>
              </a:rPr>
              <a:t>a </a:t>
            </a:r>
            <a:r>
              <a:rPr lang="en-AU" sz="2400">
                <a:latin typeface="Adobe Hebrew" pitchFamily="18" charset="-79"/>
                <a:cs typeface="Adobe Hebrew" pitchFamily="18" charset="-79"/>
              </a:rPr>
              <a:t>S</a:t>
            </a:r>
            <a:r>
              <a:rPr lang="en-AU" sz="2400" smtClean="0">
                <a:latin typeface="Adobe Hebrew" pitchFamily="18" charset="-79"/>
                <a:cs typeface="Adobe Hebrew" pitchFamily="18" charset="-79"/>
              </a:rPr>
              <a:t>eries of Lessons</a:t>
            </a:r>
            <a:endParaRPr lang="en-AU" sz="2400">
              <a:latin typeface="Adobe Hebrew" pitchFamily="18" charset="-79"/>
              <a:cs typeface="Adobe Hebrew" pitchFamily="18" charset="-79"/>
            </a:endParaRPr>
          </a:p>
          <a:p>
            <a:r>
              <a:rPr lang="en-AU" sz="2400" smtClean="0">
                <a:latin typeface="Adobe Hebrew" pitchFamily="18" charset="-79"/>
                <a:cs typeface="Adobe Hebrew" pitchFamily="18" charset="-79"/>
              </a:rPr>
              <a:t>language </a:t>
            </a:r>
            <a:r>
              <a:rPr lang="en-AU" sz="2400">
                <a:latin typeface="Adobe Hebrew" pitchFamily="18" charset="-79"/>
                <a:cs typeface="Adobe Hebrew" pitchFamily="18" charset="-79"/>
              </a:rPr>
              <a:t>demands </a:t>
            </a:r>
            <a:r>
              <a:rPr lang="en-AU" sz="2400" smtClean="0">
                <a:latin typeface="Adobe Hebrew" pitchFamily="18" charset="-79"/>
                <a:cs typeface="Adobe Hebrew" pitchFamily="18" charset="-79"/>
              </a:rPr>
              <a:t>of subject </a:t>
            </a:r>
            <a:r>
              <a:rPr lang="en-AU" sz="2400">
                <a:latin typeface="Adobe Hebrew" pitchFamily="18" charset="-79"/>
                <a:cs typeface="Adobe Hebrew" pitchFamily="18" charset="-79"/>
              </a:rPr>
              <a:t>content </a:t>
            </a:r>
            <a:r>
              <a:rPr lang="en-AU" sz="2400" smtClean="0">
                <a:latin typeface="Adobe Hebrew" pitchFamily="18" charset="-79"/>
                <a:cs typeface="Adobe Hebrew" pitchFamily="18" charset="-79"/>
              </a:rPr>
              <a:t>and accompanying tasks</a:t>
            </a:r>
          </a:p>
          <a:p>
            <a:r>
              <a:rPr lang="en-AU" sz="2400" smtClean="0">
                <a:latin typeface="Adobe Hebrew" pitchFamily="18" charset="-79"/>
                <a:cs typeface="Adobe Hebrew" pitchFamily="18" charset="-79"/>
              </a:rPr>
              <a:t>resources </a:t>
            </a:r>
            <a:r>
              <a:rPr lang="en-AU" sz="2400">
                <a:latin typeface="Adobe Hebrew" pitchFamily="18" charset="-79"/>
                <a:cs typeface="Adobe Hebrew" pitchFamily="18" charset="-79"/>
              </a:rPr>
              <a:t>including </a:t>
            </a:r>
            <a:r>
              <a:rPr lang="en-AU" sz="2400" smtClean="0">
                <a:latin typeface="Adobe Hebrew" pitchFamily="18" charset="-79"/>
                <a:cs typeface="Adobe Hebrew" pitchFamily="18" charset="-79"/>
              </a:rPr>
              <a:t>multimedia and </a:t>
            </a:r>
            <a:r>
              <a:rPr lang="en-AU" sz="2400">
                <a:latin typeface="Adobe Hebrew" pitchFamily="18" charset="-79"/>
                <a:cs typeface="Adobe Hebrew" pitchFamily="18" charset="-79"/>
              </a:rPr>
              <a:t>visual </a:t>
            </a:r>
            <a:r>
              <a:rPr lang="en-AU" sz="2400" smtClean="0">
                <a:latin typeface="Adobe Hebrew" pitchFamily="18" charset="-79"/>
                <a:cs typeface="Adobe Hebrew" pitchFamily="18" charset="-79"/>
              </a:rPr>
              <a:t>organisers</a:t>
            </a:r>
          </a:p>
          <a:p>
            <a:r>
              <a:rPr lang="en-AU" sz="2400" smtClean="0">
                <a:latin typeface="Adobe Hebrew" pitchFamily="18" charset="-79"/>
                <a:cs typeface="Adobe Hebrew" pitchFamily="18" charset="-79"/>
              </a:rPr>
              <a:t>materials </a:t>
            </a:r>
            <a:r>
              <a:rPr lang="en-AU" sz="2400">
                <a:latin typeface="Adobe Hebrew" pitchFamily="18" charset="-79"/>
                <a:cs typeface="Adobe Hebrew" pitchFamily="18" charset="-79"/>
              </a:rPr>
              <a:t>selection </a:t>
            </a:r>
            <a:r>
              <a:rPr lang="en-AU" sz="2400" smtClean="0">
                <a:latin typeface="Adobe Hebrew" pitchFamily="18" charset="-79"/>
                <a:cs typeface="Adobe Hebrew" pitchFamily="18" charset="-79"/>
              </a:rPr>
              <a:t>and adaptation</a:t>
            </a:r>
            <a:endParaRPr lang="en-AU" sz="2400">
              <a:latin typeface="Adobe Hebrew" pitchFamily="18" charset="-79"/>
              <a:cs typeface="Adobe Hebrew" pitchFamily="18" charset="-79"/>
            </a:endParaRPr>
          </a:p>
          <a:p>
            <a:r>
              <a:rPr lang="en-AU" sz="2400" smtClean="0">
                <a:latin typeface="Adobe Hebrew" pitchFamily="18" charset="-79"/>
                <a:cs typeface="Adobe Hebrew" pitchFamily="18" charset="-79"/>
              </a:rPr>
              <a:t>activity </a:t>
            </a:r>
            <a:r>
              <a:rPr lang="en-AU" sz="2400">
                <a:latin typeface="Adobe Hebrew" pitchFamily="18" charset="-79"/>
                <a:cs typeface="Adobe Hebrew" pitchFamily="18" charset="-79"/>
              </a:rPr>
              <a:t>types and their</a:t>
            </a:r>
          </a:p>
          <a:p>
            <a:r>
              <a:rPr lang="en-AU" sz="2400">
                <a:latin typeface="Adobe Hebrew" pitchFamily="18" charset="-79"/>
                <a:cs typeface="Adobe Hebrew" pitchFamily="18" charset="-79"/>
              </a:rPr>
              <a:t>purposes</a:t>
            </a:r>
            <a:endParaRPr lang="en-AU" sz="2400">
              <a:latin typeface="Adobe Hebrew" pitchFamily="18" charset="-79"/>
              <a:cs typeface="Adobe Hebrew" pitchFamily="18" charset="-79"/>
            </a:endParaRPr>
          </a:p>
        </p:txBody>
      </p:sp>
      <p:sp>
        <p:nvSpPr>
          <p:cNvPr id="5" name="Right Arrow 4"/>
          <p:cNvSpPr/>
          <p:nvPr/>
        </p:nvSpPr>
        <p:spPr>
          <a:xfrm>
            <a:off x="2483768" y="32129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9638747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Cont…</a:t>
            </a:r>
            <a:endParaRPr lang="en-AU"/>
          </a:p>
        </p:txBody>
      </p:sp>
      <p:sp>
        <p:nvSpPr>
          <p:cNvPr id="3" name="Content Placeholder 2"/>
          <p:cNvSpPr>
            <a:spLocks noGrp="1"/>
          </p:cNvSpPr>
          <p:nvPr>
            <p:ph sz="half" idx="1"/>
          </p:nvPr>
        </p:nvSpPr>
        <p:spPr>
          <a:xfrm>
            <a:off x="179512" y="2708920"/>
            <a:ext cx="3466728" cy="720080"/>
          </a:xfrm>
        </p:spPr>
        <p:txBody>
          <a:bodyPr>
            <a:normAutofit/>
          </a:bodyPr>
          <a:lstStyle/>
          <a:p>
            <a:pPr marL="0" indent="0">
              <a:buNone/>
            </a:pPr>
            <a:r>
              <a:rPr lang="en-AU" sz="2400">
                <a:latin typeface="Adobe Hebrew" pitchFamily="18" charset="-79"/>
                <a:cs typeface="Adobe Hebrew" pitchFamily="18" charset="-79"/>
              </a:rPr>
              <a:t>Lesson delivery</a:t>
            </a:r>
            <a:endParaRPr lang="en-AU" sz="2400">
              <a:latin typeface="Adobe Hebrew" pitchFamily="18" charset="-79"/>
              <a:cs typeface="Adobe Hebrew" pitchFamily="18" charset="-79"/>
            </a:endParaRPr>
          </a:p>
        </p:txBody>
      </p:sp>
      <p:sp>
        <p:nvSpPr>
          <p:cNvPr id="4" name="Content Placeholder 3"/>
          <p:cNvSpPr>
            <a:spLocks noGrp="1"/>
          </p:cNvSpPr>
          <p:nvPr>
            <p:ph sz="half" idx="2"/>
          </p:nvPr>
        </p:nvSpPr>
        <p:spPr>
          <a:xfrm>
            <a:off x="4067944" y="1700808"/>
            <a:ext cx="4608512" cy="4525963"/>
          </a:xfrm>
        </p:spPr>
        <p:txBody>
          <a:bodyPr>
            <a:normAutofit/>
          </a:bodyPr>
          <a:lstStyle/>
          <a:p>
            <a:r>
              <a:rPr lang="en-AU" sz="2400" smtClean="0"/>
              <a:t> </a:t>
            </a:r>
            <a:r>
              <a:rPr lang="en-AU" sz="2400"/>
              <a:t>classroom language</a:t>
            </a:r>
          </a:p>
          <a:p>
            <a:r>
              <a:rPr lang="en-AU" sz="2400" smtClean="0"/>
              <a:t>scaffolding </a:t>
            </a:r>
            <a:r>
              <a:rPr lang="en-AU" sz="2400"/>
              <a:t>content </a:t>
            </a:r>
            <a:r>
              <a:rPr lang="en-AU" sz="2400" smtClean="0"/>
              <a:t>and language</a:t>
            </a:r>
            <a:endParaRPr lang="en-AU" sz="2400"/>
          </a:p>
          <a:p>
            <a:r>
              <a:rPr lang="en-AU" sz="2400" smtClean="0"/>
              <a:t>methods </a:t>
            </a:r>
            <a:r>
              <a:rPr lang="en-AU" sz="2400"/>
              <a:t>to </a:t>
            </a:r>
            <a:r>
              <a:rPr lang="en-AU" sz="2400"/>
              <a:t>help </a:t>
            </a:r>
            <a:r>
              <a:rPr lang="en-AU" sz="2400" smtClean="0"/>
              <a:t>learners develop </a:t>
            </a:r>
            <a:r>
              <a:rPr lang="en-AU" sz="2400"/>
              <a:t>learning strategies</a:t>
            </a:r>
          </a:p>
          <a:p>
            <a:r>
              <a:rPr lang="en-AU" sz="2400" smtClean="0"/>
              <a:t>consolidating </a:t>
            </a:r>
            <a:r>
              <a:rPr lang="en-AU" sz="2400"/>
              <a:t>learning </a:t>
            </a:r>
            <a:r>
              <a:rPr lang="en-AU" sz="2400" smtClean="0"/>
              <a:t>and differentiation</a:t>
            </a:r>
            <a:endParaRPr lang="en-AU" sz="2400"/>
          </a:p>
        </p:txBody>
      </p:sp>
      <p:sp>
        <p:nvSpPr>
          <p:cNvPr id="5" name="Right Arrow 4"/>
          <p:cNvSpPr/>
          <p:nvPr/>
        </p:nvSpPr>
        <p:spPr>
          <a:xfrm>
            <a:off x="2267744" y="268539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017648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Cont…</a:t>
            </a:r>
            <a:endParaRPr lang="en-AU"/>
          </a:p>
        </p:txBody>
      </p:sp>
      <p:sp>
        <p:nvSpPr>
          <p:cNvPr id="3" name="Content Placeholder 2"/>
          <p:cNvSpPr>
            <a:spLocks noGrp="1"/>
          </p:cNvSpPr>
          <p:nvPr>
            <p:ph sz="half" idx="1"/>
          </p:nvPr>
        </p:nvSpPr>
        <p:spPr>
          <a:xfrm>
            <a:off x="539552" y="3140968"/>
            <a:ext cx="2952328" cy="1080120"/>
          </a:xfrm>
        </p:spPr>
        <p:txBody>
          <a:bodyPr>
            <a:normAutofit/>
          </a:bodyPr>
          <a:lstStyle/>
          <a:p>
            <a:pPr marL="0" indent="0">
              <a:buNone/>
            </a:pPr>
            <a:r>
              <a:rPr lang="en-AU" sz="2400">
                <a:latin typeface="Adobe Hebrew" pitchFamily="18" charset="-79"/>
                <a:cs typeface="Adobe Hebrew" pitchFamily="18" charset="-79"/>
              </a:rPr>
              <a:t>Assessment</a:t>
            </a:r>
            <a:endParaRPr lang="en-AU" sz="2400">
              <a:latin typeface="Adobe Hebrew" pitchFamily="18" charset="-79"/>
              <a:cs typeface="Adobe Hebrew" pitchFamily="18" charset="-79"/>
            </a:endParaRPr>
          </a:p>
        </p:txBody>
      </p:sp>
      <p:sp>
        <p:nvSpPr>
          <p:cNvPr id="4" name="Content Placeholder 3"/>
          <p:cNvSpPr>
            <a:spLocks noGrp="1"/>
          </p:cNvSpPr>
          <p:nvPr>
            <p:ph sz="half" idx="2"/>
          </p:nvPr>
        </p:nvSpPr>
        <p:spPr>
          <a:xfrm>
            <a:off x="3851920" y="2564904"/>
            <a:ext cx="4762872" cy="2548880"/>
          </a:xfrm>
        </p:spPr>
        <p:txBody>
          <a:bodyPr>
            <a:normAutofit/>
          </a:bodyPr>
          <a:lstStyle/>
          <a:p>
            <a:r>
              <a:rPr lang="en-AU" sz="2400">
                <a:latin typeface="Adobe Hebrew" pitchFamily="18" charset="-79"/>
                <a:cs typeface="Adobe Hebrew" pitchFamily="18" charset="-79"/>
              </a:rPr>
              <a:t>focus of assessment</a:t>
            </a:r>
          </a:p>
          <a:p>
            <a:r>
              <a:rPr lang="en-AU" sz="2400" smtClean="0">
                <a:latin typeface="Adobe Hebrew" pitchFamily="18" charset="-79"/>
                <a:cs typeface="Adobe Hebrew" pitchFamily="18" charset="-79"/>
              </a:rPr>
              <a:t>types </a:t>
            </a:r>
            <a:r>
              <a:rPr lang="en-AU" sz="2400">
                <a:latin typeface="Adobe Hebrew" pitchFamily="18" charset="-79"/>
                <a:cs typeface="Adobe Hebrew" pitchFamily="18" charset="-79"/>
              </a:rPr>
              <a:t>of assessment</a:t>
            </a:r>
          </a:p>
          <a:p>
            <a:r>
              <a:rPr lang="en-AU" sz="2400" smtClean="0">
                <a:latin typeface="Adobe Hebrew" pitchFamily="18" charset="-79"/>
                <a:cs typeface="Adobe Hebrew" pitchFamily="18" charset="-79"/>
              </a:rPr>
              <a:t>support </a:t>
            </a:r>
            <a:r>
              <a:rPr lang="en-AU" sz="2400">
                <a:latin typeface="Adobe Hebrew" pitchFamily="18" charset="-79"/>
                <a:cs typeface="Adobe Hebrew" pitchFamily="18" charset="-79"/>
              </a:rPr>
              <a:t>strategies</a:t>
            </a:r>
            <a:endParaRPr lang="en-AU" sz="2400">
              <a:latin typeface="Adobe Hebrew" pitchFamily="18" charset="-79"/>
              <a:cs typeface="Adobe Hebrew" pitchFamily="18" charset="-79"/>
            </a:endParaRPr>
          </a:p>
        </p:txBody>
      </p:sp>
      <p:sp>
        <p:nvSpPr>
          <p:cNvPr id="5" name="Right Arrow 4"/>
          <p:cNvSpPr/>
          <p:nvPr/>
        </p:nvSpPr>
        <p:spPr>
          <a:xfrm>
            <a:off x="2483768" y="31409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86615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Today’s Agenda</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Understanding Concepts of </a:t>
            </a:r>
            <a:r>
              <a:rPr lang="en-AU">
                <a:latin typeface="Adobe Hebrew" pitchFamily="18" charset="-79"/>
                <a:cs typeface="Adobe Hebrew" pitchFamily="18" charset="-79"/>
              </a:rPr>
              <a:t>CLIL </a:t>
            </a:r>
            <a:r>
              <a:rPr lang="en-AU" smtClean="0">
                <a:latin typeface="Adobe Hebrew" pitchFamily="18" charset="-79"/>
                <a:cs typeface="Adobe Hebrew" pitchFamily="18" charset="-79"/>
              </a:rPr>
              <a:t>and its benefits</a:t>
            </a:r>
          </a:p>
          <a:p>
            <a:r>
              <a:rPr lang="en-AU" smtClean="0">
                <a:latin typeface="Adobe Hebrew" pitchFamily="18" charset="-79"/>
                <a:cs typeface="Adobe Hebrew" pitchFamily="18" charset="-79"/>
              </a:rPr>
              <a:t>Recognizing Features of CLIL</a:t>
            </a:r>
          </a:p>
          <a:p>
            <a:r>
              <a:rPr lang="en-AU" smtClean="0">
                <a:latin typeface="Adobe Hebrew" pitchFamily="18" charset="-79"/>
                <a:cs typeface="Adobe Hebrew" pitchFamily="18" charset="-79"/>
              </a:rPr>
              <a:t>Identifying Key </a:t>
            </a:r>
            <a:r>
              <a:rPr lang="en-AU">
                <a:latin typeface="Adobe Hebrew" pitchFamily="18" charset="-79"/>
                <a:cs typeface="Adobe Hebrew" pitchFamily="18" charset="-79"/>
              </a:rPr>
              <a:t>components of </a:t>
            </a:r>
            <a:r>
              <a:rPr lang="en-AU">
                <a:latin typeface="Adobe Hebrew" pitchFamily="18" charset="-79"/>
                <a:cs typeface="Adobe Hebrew" pitchFamily="18" charset="-79"/>
              </a:rPr>
              <a:t>CLIL </a:t>
            </a:r>
            <a:r>
              <a:rPr lang="en-AU" smtClean="0">
                <a:latin typeface="Adobe Hebrew" pitchFamily="18" charset="-79"/>
                <a:cs typeface="Adobe Hebrew" pitchFamily="18" charset="-79"/>
              </a:rPr>
              <a:t>Syllabus</a:t>
            </a:r>
          </a:p>
          <a:p>
            <a:r>
              <a:rPr lang="en-AU">
                <a:latin typeface="Adobe Hebrew" pitchFamily="18" charset="-79"/>
                <a:cs typeface="Adobe Hebrew" pitchFamily="18" charset="-79"/>
              </a:rPr>
              <a:t>Guidelines for Developing </a:t>
            </a:r>
            <a:r>
              <a:rPr lang="en-AU">
                <a:latin typeface="Adobe Hebrew" pitchFamily="18" charset="-79"/>
                <a:cs typeface="Adobe Hebrew" pitchFamily="18" charset="-79"/>
              </a:rPr>
              <a:t>CLIL </a:t>
            </a:r>
            <a:r>
              <a:rPr lang="en-AU" smtClean="0">
                <a:latin typeface="Adobe Hebrew" pitchFamily="18" charset="-79"/>
                <a:cs typeface="Adobe Hebrew" pitchFamily="18" charset="-79"/>
              </a:rPr>
              <a:t>Syllabus</a:t>
            </a:r>
          </a:p>
          <a:p>
            <a:r>
              <a:rPr lang="en-AU">
                <a:latin typeface="Adobe Hebrew" pitchFamily="18" charset="-79"/>
                <a:cs typeface="Adobe Hebrew" pitchFamily="18" charset="-79"/>
              </a:rPr>
              <a:t>Developing Syllabus for CLIL</a:t>
            </a:r>
          </a:p>
          <a:p>
            <a:pPr marL="68580" indent="0">
              <a:buNone/>
            </a:pPr>
            <a:endParaRPr lang="en-AU">
              <a:latin typeface="Adobe Hebrew" pitchFamily="18" charset="-79"/>
              <a:cs typeface="Adobe Hebrew" pitchFamily="18" charset="-79"/>
            </a:endParaRPr>
          </a:p>
          <a:p>
            <a:endParaRPr lang="en-AU" smtClean="0">
              <a:latin typeface="Adobe Hebrew" pitchFamily="18" charset="-79"/>
              <a:cs typeface="Adobe Hebrew" pitchFamily="18" charset="-79"/>
            </a:endParaRPr>
          </a:p>
          <a:p>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13062316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RDS</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n-AU" smtClean="0">
                <a:latin typeface="Adobe Hebrew" pitchFamily="18" charset="-79"/>
                <a:cs typeface="Adobe Hebrew" pitchFamily="18" charset="-79"/>
              </a:rPr>
              <a:t>Reflection</a:t>
            </a:r>
          </a:p>
          <a:p>
            <a:r>
              <a:rPr lang="en-AU" smtClean="0">
                <a:latin typeface="Adobe Hebrew" pitchFamily="18" charset="-79"/>
                <a:cs typeface="Adobe Hebrew" pitchFamily="18" charset="-79"/>
              </a:rPr>
              <a:t>Discussion</a:t>
            </a:r>
          </a:p>
          <a:p>
            <a:r>
              <a:rPr lang="en-AU" smtClean="0">
                <a:latin typeface="Adobe Hebrew" pitchFamily="18" charset="-79"/>
                <a:cs typeface="Adobe Hebrew" pitchFamily="18" charset="-79"/>
              </a:rPr>
              <a:t>Synthesis</a:t>
            </a:r>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28792175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Participants’ Task</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lstStyle/>
          <a:p>
            <a:pPr marL="68580" indent="0">
              <a:buNone/>
            </a:pPr>
            <a:r>
              <a:rPr lang="en-AU" smtClean="0">
                <a:latin typeface="Adobe Hebrew" pitchFamily="18" charset="-79"/>
                <a:cs typeface="Adobe Hebrew" pitchFamily="18" charset="-79"/>
              </a:rPr>
              <a:t>After learning the aforementioned guidelines, </a:t>
            </a:r>
          </a:p>
          <a:p>
            <a:r>
              <a:rPr lang="en-AU" smtClean="0">
                <a:latin typeface="Adobe Hebrew" pitchFamily="18" charset="-79"/>
                <a:cs typeface="Adobe Hebrew" pitchFamily="18" charset="-79"/>
              </a:rPr>
              <a:t>work in groups to prepare a CLIL syllabus for your subject.</a:t>
            </a:r>
          </a:p>
          <a:p>
            <a:r>
              <a:rPr lang="en-AU" smtClean="0">
                <a:latin typeface="Adobe Hebrew" pitchFamily="18" charset="-79"/>
                <a:cs typeface="Adobe Hebrew" pitchFamily="18" charset="-79"/>
              </a:rPr>
              <a:t>Use your previous syllabus as your reference. You may modify or alter your syllabus</a:t>
            </a:r>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2545097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What is </a:t>
            </a:r>
            <a:r>
              <a:rPr lang="en-AU" smtClean="0">
                <a:latin typeface="Adobe Hebrew" pitchFamily="18" charset="-79"/>
                <a:cs typeface="Adobe Hebrew" pitchFamily="18" charset="-79"/>
              </a:rPr>
              <a:t>CLIL</a:t>
            </a:r>
            <a:r>
              <a:rPr lang="en-AU" smtClean="0"/>
              <a:t>?</a:t>
            </a:r>
            <a:endParaRPr lang="en-AU"/>
          </a:p>
        </p:txBody>
      </p:sp>
      <p:sp>
        <p:nvSpPr>
          <p:cNvPr id="3" name="Content Placeholder 2"/>
          <p:cNvSpPr>
            <a:spLocks noGrp="1"/>
          </p:cNvSpPr>
          <p:nvPr>
            <p:ph idx="1"/>
          </p:nvPr>
        </p:nvSpPr>
        <p:spPr/>
        <p:txBody>
          <a:bodyPr>
            <a:normAutofit fontScale="92500" lnSpcReduction="20000"/>
          </a:bodyPr>
          <a:lstStyle/>
          <a:p>
            <a:r>
              <a:rPr lang="en-AU" smtClean="0">
                <a:latin typeface="Adobe Hebrew" pitchFamily="18" charset="-79"/>
                <a:cs typeface="Adobe Hebrew" pitchFamily="18" charset="-79"/>
              </a:rPr>
              <a:t>A teaching approach that applies specific educational </a:t>
            </a:r>
            <a:r>
              <a:rPr lang="en-AU">
                <a:latin typeface="Adobe Hebrew" pitchFamily="18" charset="-79"/>
                <a:cs typeface="Adobe Hebrew" pitchFamily="18" charset="-79"/>
              </a:rPr>
              <a:t>and </a:t>
            </a:r>
            <a:r>
              <a:rPr lang="en-AU" smtClean="0">
                <a:latin typeface="Adobe Hebrew" pitchFamily="18" charset="-79"/>
                <a:cs typeface="Adobe Hebrew" pitchFamily="18" charset="-79"/>
              </a:rPr>
              <a:t>methodological principles, i.e. integrating the teaching of content  and language at once.</a:t>
            </a:r>
          </a:p>
          <a:p>
            <a:r>
              <a:rPr lang="en-AU" smtClean="0">
                <a:latin typeface="Adobe Hebrew" pitchFamily="18" charset="-79"/>
                <a:cs typeface="Adobe Hebrew" pitchFamily="18" charset="-79"/>
              </a:rPr>
              <a:t>A </a:t>
            </a:r>
            <a:r>
              <a:rPr lang="en-AU">
                <a:latin typeface="Adobe Hebrew" pitchFamily="18" charset="-79"/>
                <a:cs typeface="Adobe Hebrew" pitchFamily="18" charset="-79"/>
              </a:rPr>
              <a:t>tool </a:t>
            </a:r>
            <a:r>
              <a:rPr lang="en-AU" smtClean="0">
                <a:latin typeface="Adobe Hebrew" pitchFamily="18" charset="-79"/>
                <a:cs typeface="Adobe Hebrew" pitchFamily="18" charset="-79"/>
              </a:rPr>
              <a:t>used to promote </a:t>
            </a:r>
            <a:r>
              <a:rPr lang="en-AU">
                <a:latin typeface="Adobe Hebrew" pitchFamily="18" charset="-79"/>
                <a:cs typeface="Adobe Hebrew" pitchFamily="18" charset="-79"/>
              </a:rPr>
              <a:t>learner understanding of a foreign </a:t>
            </a:r>
            <a:r>
              <a:rPr lang="en-AU" smtClean="0">
                <a:latin typeface="Adobe Hebrew" pitchFamily="18" charset="-79"/>
                <a:cs typeface="Adobe Hebrew" pitchFamily="18" charset="-79"/>
              </a:rPr>
              <a:t>language with the </a:t>
            </a:r>
            <a:r>
              <a:rPr lang="en-AU">
                <a:latin typeface="Adobe Hebrew" pitchFamily="18" charset="-79"/>
                <a:cs typeface="Adobe Hebrew" pitchFamily="18" charset="-79"/>
              </a:rPr>
              <a:t>crucial </a:t>
            </a:r>
            <a:r>
              <a:rPr lang="en-AU" smtClean="0">
                <a:latin typeface="Adobe Hebrew" pitchFamily="18" charset="-79"/>
                <a:cs typeface="Adobe Hebrew" pitchFamily="18" charset="-79"/>
              </a:rPr>
              <a:t>health-related added-values </a:t>
            </a:r>
          </a:p>
          <a:p>
            <a:r>
              <a:rPr lang="en-AU" smtClean="0">
                <a:latin typeface="Adobe Hebrew" pitchFamily="18" charset="-79"/>
                <a:cs typeface="Adobe Hebrew" pitchFamily="18" charset="-79"/>
              </a:rPr>
              <a:t>Beyond a </a:t>
            </a:r>
            <a:r>
              <a:rPr lang="en-AU" smtClean="0">
                <a:latin typeface="Adobe Hebrew" pitchFamily="18" charset="-79"/>
                <a:cs typeface="Adobe Hebrew" pitchFamily="18" charset="-79"/>
              </a:rPr>
              <a:t>traditional approach </a:t>
            </a:r>
            <a:r>
              <a:rPr lang="en-AU">
                <a:latin typeface="Adobe Hebrew" pitchFamily="18" charset="-79"/>
                <a:cs typeface="Adobe Hebrew" pitchFamily="18" charset="-79"/>
              </a:rPr>
              <a:t>to </a:t>
            </a:r>
            <a:r>
              <a:rPr lang="en-AU" smtClean="0">
                <a:latin typeface="Adobe Hebrew" pitchFamily="18" charset="-79"/>
                <a:cs typeface="Adobe Hebrew" pitchFamily="18" charset="-79"/>
              </a:rPr>
              <a:t>teaching a </a:t>
            </a:r>
            <a:r>
              <a:rPr lang="en-AU">
                <a:latin typeface="Adobe Hebrew" pitchFamily="18" charset="-79"/>
                <a:cs typeface="Adobe Hebrew" pitchFamily="18" charset="-79"/>
              </a:rPr>
              <a:t>foreign </a:t>
            </a:r>
            <a:r>
              <a:rPr lang="en-AU" smtClean="0">
                <a:latin typeface="Adobe Hebrew" pitchFamily="18" charset="-79"/>
                <a:cs typeface="Adobe Hebrew" pitchFamily="18" charset="-79"/>
              </a:rPr>
              <a:t>language</a:t>
            </a:r>
          </a:p>
          <a:p>
            <a:r>
              <a:rPr lang="en-AU" smtClean="0">
                <a:latin typeface="Adobe Hebrew" pitchFamily="18" charset="-79"/>
                <a:cs typeface="Adobe Hebrew" pitchFamily="18" charset="-79"/>
              </a:rPr>
              <a:t>Emphasizing the </a:t>
            </a:r>
            <a:r>
              <a:rPr lang="en-AU">
                <a:latin typeface="Adobe Hebrew" pitchFamily="18" charset="-79"/>
                <a:cs typeface="Adobe Hebrew" pitchFamily="18" charset="-79"/>
              </a:rPr>
              <a:t>integration of subject and </a:t>
            </a:r>
            <a:r>
              <a:rPr lang="en-AU" smtClean="0">
                <a:latin typeface="Adobe Hebrew" pitchFamily="18" charset="-79"/>
                <a:cs typeface="Adobe Hebrew" pitchFamily="18" charset="-79"/>
              </a:rPr>
              <a:t>language learning</a:t>
            </a:r>
            <a:r>
              <a:rPr lang="en-AU">
                <a:latin typeface="Adobe Hebrew" pitchFamily="18" charset="-79"/>
                <a:cs typeface="Adobe Hebrew" pitchFamily="18" charset="-79"/>
              </a:rPr>
              <a:t>.</a:t>
            </a:r>
          </a:p>
        </p:txBody>
      </p:sp>
    </p:spTree>
    <p:extLst>
      <p:ext uri="{BB962C8B-B14F-4D97-AF65-F5344CB8AC3E}">
        <p14:creationId xmlns:p14="http://schemas.microsoft.com/office/powerpoint/2010/main" val="2866770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Benefits of Using CLIL</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normAutofit lnSpcReduction="10000"/>
          </a:bodyPr>
          <a:lstStyle/>
          <a:p>
            <a:r>
              <a:rPr lang="en-AU" smtClean="0">
                <a:latin typeface="Adobe Hebrew" pitchFamily="18" charset="-79"/>
                <a:cs typeface="Adobe Hebrew" pitchFamily="18" charset="-79"/>
              </a:rPr>
              <a:t>CLIL can help students develop their language competence, gain perspectives, awareness, sensitivity, and insight into the world </a:t>
            </a:r>
          </a:p>
          <a:p>
            <a:r>
              <a:rPr lang="en-AU" smtClean="0">
                <a:latin typeface="Adobe Hebrew" pitchFamily="18" charset="-79"/>
                <a:cs typeface="Adobe Hebrew" pitchFamily="18" charset="-79"/>
              </a:rPr>
              <a:t>CLIL encourages students to use all learning strategies including memory, cognitive, metacognitive, affective, and social strategies</a:t>
            </a:r>
          </a:p>
          <a:p>
            <a:r>
              <a:rPr lang="en-AU" smtClean="0">
                <a:latin typeface="Adobe Hebrew" pitchFamily="18" charset="-79"/>
                <a:cs typeface="Adobe Hebrew" pitchFamily="18" charset="-79"/>
              </a:rPr>
              <a:t> CLIL can increase students' awareness, confidence, and critical thinking skills, and contribute to their professional development</a:t>
            </a:r>
          </a:p>
        </p:txBody>
      </p:sp>
    </p:spTree>
    <p:extLst>
      <p:ext uri="{BB962C8B-B14F-4D97-AF65-F5344CB8AC3E}">
        <p14:creationId xmlns:p14="http://schemas.microsoft.com/office/powerpoint/2010/main" val="3777489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Cont..</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normAutofit/>
          </a:bodyPr>
          <a:lstStyle/>
          <a:p>
            <a:r>
              <a:rPr lang="en-AU" smtClean="0">
                <a:latin typeface="Adobe Hebrew" pitchFamily="18" charset="-79"/>
                <a:cs typeface="Adobe Hebrew" pitchFamily="18" charset="-79"/>
              </a:rPr>
              <a:t>CLIL can enhance students' experience of learning and raise attainment in health education. </a:t>
            </a:r>
          </a:p>
          <a:p>
            <a:r>
              <a:rPr lang="en-AU" smtClean="0">
                <a:latin typeface="Adobe Hebrew" pitchFamily="18" charset="-79"/>
                <a:cs typeface="Adobe Hebrew" pitchFamily="18" charset="-79"/>
              </a:rPr>
              <a:t>CLIL can improve student satisfaction with content and language integrated learning in health education.</a:t>
            </a:r>
          </a:p>
          <a:p>
            <a:endParaRPr lang="en-AU" smtClean="0">
              <a:latin typeface="Adobe Hebrew" pitchFamily="18" charset="-79"/>
              <a:cs typeface="Adobe Hebrew" pitchFamily="18" charset="-79"/>
            </a:endParaRPr>
          </a:p>
        </p:txBody>
      </p:sp>
    </p:spTree>
    <p:extLst>
      <p:ext uri="{BB962C8B-B14F-4D97-AF65-F5344CB8AC3E}">
        <p14:creationId xmlns:p14="http://schemas.microsoft.com/office/powerpoint/2010/main" val="2348667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Autofit/>
          </a:bodyPr>
          <a:lstStyle/>
          <a:p>
            <a:r>
              <a:rPr lang="en-AU" sz="3600" smtClean="0">
                <a:latin typeface="Adobe Hebrew" pitchFamily="18" charset="-79"/>
                <a:cs typeface="Adobe Hebrew" pitchFamily="18" charset="-79"/>
              </a:rPr>
              <a:t>CLIL And Language Skills Improvement</a:t>
            </a:r>
            <a:endParaRPr lang="en-AU" sz="3600">
              <a:latin typeface="Adobe Hebrew" pitchFamily="18" charset="-79"/>
              <a:cs typeface="Adobe Hebrew" pitchFamily="18" charset="-79"/>
            </a:endParaRPr>
          </a:p>
        </p:txBody>
      </p:sp>
      <p:sp>
        <p:nvSpPr>
          <p:cNvPr id="3" name="Content Placeholder 2"/>
          <p:cNvSpPr>
            <a:spLocks noGrp="1"/>
          </p:cNvSpPr>
          <p:nvPr>
            <p:ph idx="1"/>
          </p:nvPr>
        </p:nvSpPr>
        <p:spPr>
          <a:xfrm>
            <a:off x="442452" y="1600200"/>
            <a:ext cx="8229600" cy="4525963"/>
          </a:xfrm>
        </p:spPr>
        <p:txBody>
          <a:bodyPr>
            <a:normAutofit fontScale="92500" lnSpcReduction="10000"/>
          </a:bodyPr>
          <a:lstStyle/>
          <a:p>
            <a:r>
              <a:rPr lang="en-AU" smtClean="0">
                <a:latin typeface="Adobe Hebrew" pitchFamily="18" charset="-79"/>
                <a:cs typeface="Adobe Hebrew" pitchFamily="18" charset="-79"/>
              </a:rPr>
              <a:t>Learners can develop </a:t>
            </a:r>
            <a:r>
              <a:rPr lang="en-AU">
                <a:latin typeface="Adobe Hebrew" pitchFamily="18" charset="-79"/>
                <a:cs typeface="Adobe Hebrew" pitchFamily="18" charset="-79"/>
              </a:rPr>
              <a:t>reading skills, mastery of the field of study concepts, retention of field-specific terminology, and positive attitudes toward </a:t>
            </a:r>
            <a:r>
              <a:rPr lang="en-AU" smtClean="0">
                <a:latin typeface="Adobe Hebrew" pitchFamily="18" charset="-79"/>
                <a:cs typeface="Adobe Hebrew" pitchFamily="18" charset="-79"/>
              </a:rPr>
              <a:t>learning. </a:t>
            </a:r>
          </a:p>
          <a:p>
            <a:r>
              <a:rPr lang="en-AU" smtClean="0">
                <a:latin typeface="Adobe Hebrew" pitchFamily="18" charset="-79"/>
                <a:cs typeface="Adobe Hebrew" pitchFamily="18" charset="-79"/>
              </a:rPr>
              <a:t>Learners can </a:t>
            </a:r>
            <a:r>
              <a:rPr lang="en-AU">
                <a:latin typeface="Adobe Hebrew" pitchFamily="18" charset="-79"/>
                <a:cs typeface="Adobe Hebrew" pitchFamily="18" charset="-79"/>
              </a:rPr>
              <a:t>enhance their speaking skills by producing more and longer sentences, developing constructive ability in the target language, and displaying a higher language level than non-CLIL </a:t>
            </a:r>
            <a:r>
              <a:rPr lang="en-AU" smtClean="0">
                <a:latin typeface="Adobe Hebrew" pitchFamily="18" charset="-79"/>
                <a:cs typeface="Adobe Hebrew" pitchFamily="18" charset="-79"/>
              </a:rPr>
              <a:t>learners</a:t>
            </a:r>
          </a:p>
          <a:p>
            <a:r>
              <a:rPr lang="en-AU" smtClean="0">
                <a:latin typeface="Adobe Hebrew" pitchFamily="18" charset="-79"/>
                <a:cs typeface="Adobe Hebrew" pitchFamily="18" charset="-79"/>
              </a:rPr>
              <a:t>Learners can enrich their </a:t>
            </a:r>
            <a:r>
              <a:rPr lang="en-AU">
                <a:latin typeface="Adobe Hebrew" pitchFamily="18" charset="-79"/>
                <a:cs typeface="Adobe Hebrew" pitchFamily="18" charset="-79"/>
              </a:rPr>
              <a:t>knowledge, increase their cognition, and improve their English </a:t>
            </a:r>
            <a:r>
              <a:rPr lang="en-AU" smtClean="0">
                <a:latin typeface="Adobe Hebrew" pitchFamily="18" charset="-79"/>
                <a:cs typeface="Adobe Hebrew" pitchFamily="18" charset="-79"/>
              </a:rPr>
              <a:t>competencies. </a:t>
            </a:r>
          </a:p>
        </p:txBody>
      </p:sp>
    </p:spTree>
    <p:extLst>
      <p:ext uri="{BB962C8B-B14F-4D97-AF65-F5344CB8AC3E}">
        <p14:creationId xmlns:p14="http://schemas.microsoft.com/office/powerpoint/2010/main" val="1934088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Cont…</a:t>
            </a:r>
            <a:endParaRPr lang="en-AU">
              <a:latin typeface="Adobe Hebrew" pitchFamily="18" charset="-79"/>
              <a:cs typeface="Adobe Hebrew" pitchFamily="18" charset="-79"/>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AU" smtClean="0">
                <a:latin typeface="Adobe Hebrew" pitchFamily="18" charset="-79"/>
                <a:cs typeface="Adobe Hebrew" pitchFamily="18" charset="-79"/>
              </a:rPr>
              <a:t>Reading </a:t>
            </a:r>
            <a:r>
              <a:rPr lang="en-AU">
                <a:latin typeface="Adobe Hebrew" pitchFamily="18" charset="-79"/>
                <a:cs typeface="Adobe Hebrew" pitchFamily="18" charset="-79"/>
              </a:rPr>
              <a:t>skills: Students can develop their ability to comprehend and understand complex scientific texts in </a:t>
            </a:r>
            <a:r>
              <a:rPr lang="en-AU" smtClean="0">
                <a:latin typeface="Adobe Hebrew" pitchFamily="18" charset="-79"/>
                <a:cs typeface="Adobe Hebrew" pitchFamily="18" charset="-79"/>
              </a:rPr>
              <a:t>English.</a:t>
            </a:r>
            <a:endParaRPr lang="en-AU">
              <a:latin typeface="Adobe Hebrew" pitchFamily="18" charset="-79"/>
              <a:cs typeface="Adobe Hebrew" pitchFamily="18" charset="-79"/>
            </a:endParaRPr>
          </a:p>
          <a:p>
            <a:pPr marL="514350" indent="-514350">
              <a:buFont typeface="+mj-lt"/>
              <a:buAutoNum type="arabicPeriod"/>
            </a:pPr>
            <a:r>
              <a:rPr lang="en-AU" smtClean="0">
                <a:latin typeface="Adobe Hebrew" pitchFamily="18" charset="-79"/>
                <a:cs typeface="Adobe Hebrew" pitchFamily="18" charset="-79"/>
              </a:rPr>
              <a:t>Speaking </a:t>
            </a:r>
            <a:r>
              <a:rPr lang="en-AU">
                <a:latin typeface="Adobe Hebrew" pitchFamily="18" charset="-79"/>
                <a:cs typeface="Adobe Hebrew" pitchFamily="18" charset="-79"/>
              </a:rPr>
              <a:t>skills: CLIL learners can enhance their speaking abilities by producing more and longer sentences, developing constructive ability in the target language, and displaying a higher language level than non-CLIL </a:t>
            </a:r>
            <a:r>
              <a:rPr lang="en-AU" smtClean="0">
                <a:latin typeface="Adobe Hebrew" pitchFamily="18" charset="-79"/>
                <a:cs typeface="Adobe Hebrew" pitchFamily="18" charset="-79"/>
              </a:rPr>
              <a:t>learners.</a:t>
            </a:r>
            <a:endParaRPr lang="en-AU">
              <a:latin typeface="Adobe Hebrew" pitchFamily="18" charset="-79"/>
              <a:cs typeface="Adobe Hebrew" pitchFamily="18" charset="-79"/>
            </a:endParaRPr>
          </a:p>
          <a:p>
            <a:pPr marL="514350" indent="-514350">
              <a:buFont typeface="+mj-lt"/>
              <a:buAutoNum type="arabicPeriod"/>
            </a:pPr>
            <a:r>
              <a:rPr lang="en-AU" smtClean="0">
                <a:latin typeface="Adobe Hebrew" pitchFamily="18" charset="-79"/>
                <a:cs typeface="Adobe Hebrew" pitchFamily="18" charset="-79"/>
              </a:rPr>
              <a:t>Listening </a:t>
            </a:r>
            <a:r>
              <a:rPr lang="en-AU">
                <a:latin typeface="Adobe Hebrew" pitchFamily="18" charset="-79"/>
                <a:cs typeface="Adobe Hebrew" pitchFamily="18" charset="-79"/>
              </a:rPr>
              <a:t>skills: Students can improve their ability to understand and retain information presented in </a:t>
            </a:r>
            <a:r>
              <a:rPr lang="en-AU" smtClean="0">
                <a:latin typeface="Adobe Hebrew" pitchFamily="18" charset="-79"/>
                <a:cs typeface="Adobe Hebrew" pitchFamily="18" charset="-79"/>
              </a:rPr>
              <a:t>English.</a:t>
            </a:r>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3851968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latin typeface="Adobe Hebrew" pitchFamily="18" charset="-79"/>
                <a:cs typeface="Adobe Hebrew" pitchFamily="18" charset="-79"/>
              </a:rPr>
              <a:t>Cont..</a:t>
            </a:r>
            <a:endParaRPr lang="en-AU">
              <a:latin typeface="Adobe Hebrew" pitchFamily="18" charset="-79"/>
              <a:cs typeface="Adobe Hebrew" pitchFamily="18" charset="-79"/>
            </a:endParaRPr>
          </a:p>
        </p:txBody>
      </p:sp>
      <p:sp>
        <p:nvSpPr>
          <p:cNvPr id="3" name="Content Placeholder 2"/>
          <p:cNvSpPr>
            <a:spLocks noGrp="1"/>
          </p:cNvSpPr>
          <p:nvPr>
            <p:ph idx="1"/>
          </p:nvPr>
        </p:nvSpPr>
        <p:spPr>
          <a:xfrm>
            <a:off x="395536" y="1628800"/>
            <a:ext cx="8229600" cy="4525963"/>
          </a:xfrm>
        </p:spPr>
        <p:txBody>
          <a:bodyPr>
            <a:normAutofit lnSpcReduction="10000"/>
          </a:bodyPr>
          <a:lstStyle/>
          <a:p>
            <a:pPr marL="354013" indent="-354013">
              <a:buNone/>
            </a:pPr>
            <a:r>
              <a:rPr lang="en-AU" smtClean="0">
                <a:latin typeface="Adobe Hebrew" pitchFamily="18" charset="-79"/>
                <a:cs typeface="Adobe Hebrew" pitchFamily="18" charset="-79"/>
              </a:rPr>
              <a:t>4. Writing skills: CLIL can help students improve their writing skills, as they need to communicate complex scientific concepts and ideas in English.</a:t>
            </a:r>
          </a:p>
          <a:p>
            <a:pPr marL="354013" indent="-354013">
              <a:buNone/>
            </a:pPr>
            <a:r>
              <a:rPr lang="en-AU" smtClean="0">
                <a:latin typeface="Adobe Hebrew" pitchFamily="18" charset="-79"/>
                <a:cs typeface="Adobe Hebrew" pitchFamily="18" charset="-79"/>
              </a:rPr>
              <a:t>5. Grammar and syntax: Students can develop a better understanding of English grammar and syntax through the study of scientific texts and language-focused activities</a:t>
            </a:r>
          </a:p>
          <a:p>
            <a:pPr marL="354013" indent="-354013">
              <a:buNone/>
            </a:pPr>
            <a:r>
              <a:rPr lang="en-AU" smtClean="0">
                <a:latin typeface="Adobe Hebrew" pitchFamily="18" charset="-79"/>
                <a:cs typeface="Adobe Hebrew" pitchFamily="18" charset="-79"/>
              </a:rPr>
              <a:t>6. Vocabulary: CLIL can increase students' knowledge of scientific terminology and concepts in English.</a:t>
            </a:r>
          </a:p>
          <a:p>
            <a:endParaRPr lang="en-AU">
              <a:latin typeface="Adobe Hebrew" pitchFamily="18" charset="-79"/>
              <a:cs typeface="Adobe Hebrew" pitchFamily="18" charset="-79"/>
            </a:endParaRPr>
          </a:p>
        </p:txBody>
      </p:sp>
    </p:spTree>
    <p:extLst>
      <p:ext uri="{BB962C8B-B14F-4D97-AF65-F5344CB8AC3E}">
        <p14:creationId xmlns:p14="http://schemas.microsoft.com/office/powerpoint/2010/main" val="2220793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205</TotalTime>
  <Words>1198</Words>
  <Application>Microsoft Office PowerPoint</Application>
  <PresentationFormat>On-screen Show (4:3)</PresentationFormat>
  <Paragraphs>116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Metro</vt:lpstr>
      <vt:lpstr>CLIL Syllabus Development</vt:lpstr>
      <vt:lpstr>Brainstorming Activity</vt:lpstr>
      <vt:lpstr>Today’s Agenda</vt:lpstr>
      <vt:lpstr>What is CLIL?</vt:lpstr>
      <vt:lpstr>Benefits of Using CLIL</vt:lpstr>
      <vt:lpstr>Cont..</vt:lpstr>
      <vt:lpstr>CLIL And Language Skills Improvement</vt:lpstr>
      <vt:lpstr>Cont…</vt:lpstr>
      <vt:lpstr>Cont..</vt:lpstr>
      <vt:lpstr>Cont…</vt:lpstr>
      <vt:lpstr>Important Core Features of CLIL</vt:lpstr>
      <vt:lpstr>Developing Syllabus for CLIL</vt:lpstr>
      <vt:lpstr>What is syllabus?</vt:lpstr>
      <vt:lpstr>Syllabus</vt:lpstr>
      <vt:lpstr>The Place of Syllabus Within Curriculum Design</vt:lpstr>
      <vt:lpstr>Key components of CLIL Syllabus</vt:lpstr>
      <vt:lpstr>1st Component: Language Proficiency Goals</vt:lpstr>
      <vt:lpstr>2nd Component: Learning Objectives</vt:lpstr>
      <vt:lpstr>PowerPoint Presentation</vt:lpstr>
      <vt:lpstr>3rd Component: Content and Themes</vt:lpstr>
      <vt:lpstr>4th Component: Language Teaching Methods and Approaches</vt:lpstr>
      <vt:lpstr>5th Components: Materials and Resources</vt:lpstr>
      <vt:lpstr>6th Component: Assessments and Evaluation</vt:lpstr>
      <vt:lpstr>7th Component: Differentiation and Adaptation</vt:lpstr>
      <vt:lpstr>PowerPoint Presentation</vt:lpstr>
      <vt:lpstr>Guidelines for Developing CLIL Syllabus</vt:lpstr>
      <vt:lpstr>Cont…</vt:lpstr>
      <vt:lpstr>Cont…</vt:lpstr>
      <vt:lpstr>Cont…</vt:lpstr>
      <vt:lpstr>RDS</vt:lpstr>
      <vt:lpstr>Participants’ Task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Gilang</dc:creator>
  <cp:lastModifiedBy>Gilang</cp:lastModifiedBy>
  <cp:revision>25</cp:revision>
  <dcterms:created xsi:type="dcterms:W3CDTF">2023-12-16T16:44:51Z</dcterms:created>
  <dcterms:modified xsi:type="dcterms:W3CDTF">2023-12-17T22:53:34Z</dcterms:modified>
</cp:coreProperties>
</file>