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9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9094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CD90B45-9A37-46F3-85D6-2EBE777676F6}" type="datetimeFigureOut">
              <a:rPr lang="ru-RU" smtClean="0"/>
              <a:t>04.05.2023</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261240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3111339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450794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2150600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D90B45-9A37-46F3-85D6-2EBE777676F6}" type="datetimeFigureOut">
              <a:rPr lang="ru-RU" smtClean="0"/>
              <a:t>04.05.2023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191615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D90B45-9A37-46F3-85D6-2EBE777676F6}" type="datetimeFigureOut">
              <a:rPr lang="ru-RU" smtClean="0"/>
              <a:t>04.05.2023</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2502398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1072297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320816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214986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CD90B45-9A37-46F3-85D6-2EBE777676F6}" type="datetimeFigureOut">
              <a:rPr lang="ru-RU" smtClean="0"/>
              <a:t>04.05.2023</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2100970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CD90B45-9A37-46F3-85D6-2EBE777676F6}" type="datetimeFigureOut">
              <a:rPr lang="ru-RU" smtClean="0"/>
              <a:t>04.05.2023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249628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CD90B45-9A37-46F3-85D6-2EBE777676F6}" type="datetimeFigureOut">
              <a:rPr lang="ru-RU" smtClean="0"/>
              <a:t>04.05.2023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3371057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CD90B45-9A37-46F3-85D6-2EBE777676F6}" type="datetimeFigureOut">
              <a:rPr lang="ru-RU" smtClean="0"/>
              <a:t>04.05.2023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1035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90B45-9A37-46F3-85D6-2EBE777676F6}" type="datetimeFigureOut">
              <a:rPr lang="ru-RU" smtClean="0"/>
              <a:t>04.05.2023</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1146876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CD90B45-9A37-46F3-85D6-2EBE777676F6}" type="datetimeFigureOut">
              <a:rPr lang="ru-RU" smtClean="0"/>
              <a:t>04.05.2023</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104507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CD90B45-9A37-46F3-85D6-2EBE777676F6}" type="datetimeFigureOut">
              <a:rPr lang="ru-RU" smtClean="0"/>
              <a:t>04.05.2023</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0223B60-974B-4767-B01B-1F04A762C7AE}" type="slidenum">
              <a:rPr lang="ru-RU" smtClean="0"/>
              <a:t>‹#›</a:t>
            </a:fld>
            <a:endParaRPr lang="ru-RU"/>
          </a:p>
        </p:txBody>
      </p:sp>
    </p:spTree>
    <p:extLst>
      <p:ext uri="{BB962C8B-B14F-4D97-AF65-F5344CB8AC3E}">
        <p14:creationId xmlns:p14="http://schemas.microsoft.com/office/powerpoint/2010/main" val="30143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CD90B45-9A37-46F3-85D6-2EBE777676F6}" type="datetimeFigureOut">
              <a:rPr lang="ru-RU" smtClean="0"/>
              <a:t>04.05.2023</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0223B60-974B-4767-B01B-1F04A762C7AE}" type="slidenum">
              <a:rPr lang="ru-RU" smtClean="0"/>
              <a:t>‹#›</a:t>
            </a:fld>
            <a:endParaRPr lang="ru-RU"/>
          </a:p>
        </p:txBody>
      </p:sp>
    </p:spTree>
    <p:extLst>
      <p:ext uri="{BB962C8B-B14F-4D97-AF65-F5344CB8AC3E}">
        <p14:creationId xmlns:p14="http://schemas.microsoft.com/office/powerpoint/2010/main" val="1227785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0FFA63-EC6E-A6B8-654F-C1CBD10DE266}"/>
              </a:ext>
            </a:extLst>
          </p:cNvPr>
          <p:cNvSpPr>
            <a:spLocks noGrp="1"/>
          </p:cNvSpPr>
          <p:nvPr>
            <p:ph type="ctrTitle"/>
          </p:nvPr>
        </p:nvSpPr>
        <p:spPr/>
        <p:txBody>
          <a:bodyPr/>
          <a:lstStyle/>
          <a:p>
            <a:r>
              <a:rPr lang="en-US" dirty="0"/>
              <a:t>Rationalism</a:t>
            </a:r>
            <a:endParaRPr lang="ru-RU" dirty="0"/>
          </a:p>
        </p:txBody>
      </p:sp>
      <p:sp>
        <p:nvSpPr>
          <p:cNvPr id="3" name="Подзаголовок 2">
            <a:extLst>
              <a:ext uri="{FF2B5EF4-FFF2-40B4-BE49-F238E27FC236}">
                <a16:creationId xmlns:a16="http://schemas.microsoft.com/office/drawing/2014/main" id="{332670CA-2EE9-6444-9A44-FAE7C92EC634}"/>
              </a:ext>
            </a:extLst>
          </p:cNvPr>
          <p:cNvSpPr>
            <a:spLocks noGrp="1"/>
          </p:cNvSpPr>
          <p:nvPr>
            <p:ph type="subTitle" idx="1"/>
          </p:nvPr>
        </p:nvSpPr>
        <p:spPr/>
        <p:txBody>
          <a:bodyPr/>
          <a:lstStyle/>
          <a:p>
            <a:r>
              <a:rPr lang="en-US" dirty="0"/>
              <a:t>OUR METHODS and research’s result</a:t>
            </a:r>
            <a:endParaRPr lang="ru-RU" dirty="0"/>
          </a:p>
        </p:txBody>
      </p:sp>
    </p:spTree>
    <p:extLst>
      <p:ext uri="{BB962C8B-B14F-4D97-AF65-F5344CB8AC3E}">
        <p14:creationId xmlns:p14="http://schemas.microsoft.com/office/powerpoint/2010/main" val="3622823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6478-F35D-99F7-C69F-0590DEF4D173}"/>
              </a:ext>
            </a:extLst>
          </p:cNvPr>
          <p:cNvSpPr>
            <a:spLocks noGrp="1"/>
          </p:cNvSpPr>
          <p:nvPr>
            <p:ph type="title"/>
          </p:nvPr>
        </p:nvSpPr>
        <p:spPr>
          <a:xfrm>
            <a:off x="899410" y="824459"/>
            <a:ext cx="10792918" cy="856173"/>
          </a:xfrm>
        </p:spPr>
        <p:txBody>
          <a:bodyPr/>
          <a:lstStyle/>
          <a:p>
            <a:r>
              <a:rPr lang="en-US" sz="2800" b="0" i="0" dirty="0">
                <a:solidFill>
                  <a:schemeClr val="bg1"/>
                </a:solidFill>
                <a:effectLst/>
                <a:latin typeface="Roboto" panose="02000000000000000000" pitchFamily="2" charset="0"/>
              </a:rPr>
              <a:t>In your opinion, what are some of the most pressing issues         that rational decision-making can help address in today's world?</a:t>
            </a:r>
            <a:endParaRPr lang="ru-RU" sz="2800" dirty="0">
              <a:solidFill>
                <a:schemeClr val="bg1"/>
              </a:solidFill>
            </a:endParaRPr>
          </a:p>
        </p:txBody>
      </p:sp>
      <p:pic>
        <p:nvPicPr>
          <p:cNvPr id="7" name="Рисунок 6">
            <a:extLst>
              <a:ext uri="{FF2B5EF4-FFF2-40B4-BE49-F238E27FC236}">
                <a16:creationId xmlns:a16="http://schemas.microsoft.com/office/drawing/2014/main" id="{13156829-CEB7-3BA7-5BCB-EC0813D833E6}"/>
              </a:ext>
            </a:extLst>
          </p:cNvPr>
          <p:cNvPicPr>
            <a:picLocks noChangeAspect="1"/>
          </p:cNvPicPr>
          <p:nvPr/>
        </p:nvPicPr>
        <p:blipFill>
          <a:blip r:embed="rId2"/>
          <a:stretch>
            <a:fillRect/>
          </a:stretch>
        </p:blipFill>
        <p:spPr>
          <a:xfrm>
            <a:off x="1579590" y="2763207"/>
            <a:ext cx="8740434" cy="3235571"/>
          </a:xfrm>
          <a:prstGeom prst="rect">
            <a:avLst/>
          </a:prstGeom>
        </p:spPr>
      </p:pic>
    </p:spTree>
    <p:extLst>
      <p:ext uri="{BB962C8B-B14F-4D97-AF65-F5344CB8AC3E}">
        <p14:creationId xmlns:p14="http://schemas.microsoft.com/office/powerpoint/2010/main" val="2004512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DEF6F0-ED37-ECBB-FA52-8AA04BAA77FE}"/>
              </a:ext>
            </a:extLst>
          </p:cNvPr>
          <p:cNvSpPr>
            <a:spLocks noGrp="1"/>
          </p:cNvSpPr>
          <p:nvPr>
            <p:ph type="title"/>
          </p:nvPr>
        </p:nvSpPr>
        <p:spPr/>
        <p:txBody>
          <a:bodyPr/>
          <a:lstStyle/>
          <a:p>
            <a:r>
              <a:rPr lang="en-US" b="0" i="0" dirty="0">
                <a:solidFill>
                  <a:schemeClr val="bg1"/>
                </a:solidFill>
                <a:effectLst/>
                <a:latin typeface="Roboto" panose="02000000000000000000" pitchFamily="2" charset="0"/>
              </a:rPr>
              <a:t>How do you think we can better promote rational decision-making in society?</a:t>
            </a:r>
            <a:endParaRPr lang="ru-RU" dirty="0">
              <a:solidFill>
                <a:schemeClr val="bg1"/>
              </a:solidFill>
            </a:endParaRPr>
          </a:p>
        </p:txBody>
      </p:sp>
      <p:pic>
        <p:nvPicPr>
          <p:cNvPr id="7" name="Объект 6">
            <a:extLst>
              <a:ext uri="{FF2B5EF4-FFF2-40B4-BE49-F238E27FC236}">
                <a16:creationId xmlns:a16="http://schemas.microsoft.com/office/drawing/2014/main" id="{0742E2F8-3C8A-7A56-4BBA-D879351438DF}"/>
              </a:ext>
            </a:extLst>
          </p:cNvPr>
          <p:cNvPicPr>
            <a:picLocks noGrp="1" noChangeAspect="1"/>
          </p:cNvPicPr>
          <p:nvPr>
            <p:ph idx="1"/>
          </p:nvPr>
        </p:nvPicPr>
        <p:blipFill>
          <a:blip r:embed="rId2"/>
          <a:stretch>
            <a:fillRect/>
          </a:stretch>
        </p:blipFill>
        <p:spPr>
          <a:xfrm>
            <a:off x="1022424" y="2532798"/>
            <a:ext cx="9733400" cy="3590963"/>
          </a:xfrm>
        </p:spPr>
      </p:pic>
    </p:spTree>
    <p:extLst>
      <p:ext uri="{BB962C8B-B14F-4D97-AF65-F5344CB8AC3E}">
        <p14:creationId xmlns:p14="http://schemas.microsoft.com/office/powerpoint/2010/main" val="43415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F08007-3691-4983-516E-50A8AD15A1EE}"/>
              </a:ext>
            </a:extLst>
          </p:cNvPr>
          <p:cNvSpPr>
            <a:spLocks noGrp="1"/>
          </p:cNvSpPr>
          <p:nvPr>
            <p:ph type="title"/>
          </p:nvPr>
        </p:nvSpPr>
        <p:spPr/>
        <p:txBody>
          <a:bodyPr/>
          <a:lstStyle/>
          <a:p>
            <a:r>
              <a:rPr lang="en-US" sz="1700" dirty="0">
                <a:solidFill>
                  <a:schemeClr val="bg1"/>
                </a:solidFill>
              </a:rPr>
              <a:t>Overall, the importance of rational decision-making in today's complex and uncertain world cannot be overstated. Rationality is a critical tool for making informed decisions based on empirical evidence, reducing the impact of cognitive biases and personal opinions. As society continues to evolve and become more complex, the role of rationality is likely to become even more important. It is essential that we continue to explore and develop new methods and technologies to enhance rational decision-making, while also addressing the challenges that these innovations present.</a:t>
            </a:r>
            <a:endParaRPr lang="ru-RU" sz="1700" dirty="0">
              <a:solidFill>
                <a:schemeClr val="bg1"/>
              </a:solidFill>
            </a:endParaRPr>
          </a:p>
        </p:txBody>
      </p:sp>
      <p:sp>
        <p:nvSpPr>
          <p:cNvPr id="4" name="Текст 3">
            <a:extLst>
              <a:ext uri="{FF2B5EF4-FFF2-40B4-BE49-F238E27FC236}">
                <a16:creationId xmlns:a16="http://schemas.microsoft.com/office/drawing/2014/main" id="{FB2B5B57-8E81-D8EA-DFAA-A579CAA52173}"/>
              </a:ext>
            </a:extLst>
          </p:cNvPr>
          <p:cNvSpPr>
            <a:spLocks noGrp="1"/>
          </p:cNvSpPr>
          <p:nvPr>
            <p:ph type="body" sz="half" idx="2"/>
          </p:nvPr>
        </p:nvSpPr>
        <p:spPr/>
        <p:txBody>
          <a:bodyPr>
            <a:noAutofit/>
          </a:bodyPr>
          <a:lstStyle/>
          <a:p>
            <a:r>
              <a:rPr lang="en-US" sz="8800" dirty="0">
                <a:solidFill>
                  <a:schemeClr val="tx1"/>
                </a:solidFill>
                <a:latin typeface="Arial" panose="020B0604020202020204" pitchFamily="34" charset="0"/>
                <a:cs typeface="Arial" panose="020B0604020202020204" pitchFamily="34" charset="0"/>
              </a:rPr>
              <a:t>Conclusion</a:t>
            </a:r>
            <a:endParaRPr lang="ru-RU" sz="8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9784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98286C-DD5A-D03F-E426-3A12B626D911}"/>
              </a:ext>
            </a:extLst>
          </p:cNvPr>
          <p:cNvSpPr>
            <a:spLocks noGrp="1"/>
          </p:cNvSpPr>
          <p:nvPr>
            <p:ph type="title"/>
          </p:nvPr>
        </p:nvSpPr>
        <p:spPr/>
        <p:txBody>
          <a:bodyPr/>
          <a:lstStyle/>
          <a:p>
            <a:pPr rtl="0">
              <a:spcBef>
                <a:spcPts val="0"/>
              </a:spcBef>
              <a:spcAft>
                <a:spcPts val="0"/>
              </a:spcAft>
            </a:pPr>
            <a:r>
              <a:rPr lang="en-US" sz="5400" b="1" i="0" u="none" strike="noStrike" dirty="0">
                <a:solidFill>
                  <a:schemeClr val="bg1"/>
                </a:solidFill>
                <a:effectLst/>
                <a:latin typeface="Didact Gothic" panose="020B0604020202020204" pitchFamily="2" charset="0"/>
              </a:rPr>
              <a:t>Methodology: Survey</a:t>
            </a:r>
            <a:endParaRPr lang="ru-RU" sz="5400" dirty="0">
              <a:solidFill>
                <a:schemeClr val="bg1"/>
              </a:solidFill>
            </a:endParaRPr>
          </a:p>
        </p:txBody>
      </p:sp>
      <p:pic>
        <p:nvPicPr>
          <p:cNvPr id="1026" name="Picture 2">
            <a:extLst>
              <a:ext uri="{FF2B5EF4-FFF2-40B4-BE49-F238E27FC236}">
                <a16:creationId xmlns:a16="http://schemas.microsoft.com/office/drawing/2014/main" id="{F1B6DCFA-F195-923A-52D6-0A2EC70F0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9824" y="2879829"/>
            <a:ext cx="3860147" cy="28913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8A2896E5-9D31-9E8A-BEDE-D4F691A35D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0897" y="2879829"/>
            <a:ext cx="4328040" cy="2891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908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29C413-01FF-43C7-222A-3689184EB969}"/>
              </a:ext>
            </a:extLst>
          </p:cNvPr>
          <p:cNvSpPr>
            <a:spLocks noGrp="1"/>
          </p:cNvSpPr>
          <p:nvPr>
            <p:ph type="title"/>
          </p:nvPr>
        </p:nvSpPr>
        <p:spPr/>
        <p:txBody>
          <a:bodyPr/>
          <a:lstStyle/>
          <a:p>
            <a:r>
              <a:rPr lang="en-US" dirty="0"/>
              <a:t>Main topics and chapters that are used in survey</a:t>
            </a:r>
            <a:endParaRPr lang="ru-RU" dirty="0"/>
          </a:p>
        </p:txBody>
      </p:sp>
      <p:sp>
        <p:nvSpPr>
          <p:cNvPr id="3" name="Объект 2">
            <a:extLst>
              <a:ext uri="{FF2B5EF4-FFF2-40B4-BE49-F238E27FC236}">
                <a16:creationId xmlns:a16="http://schemas.microsoft.com/office/drawing/2014/main" id="{A00A0409-B9DB-FBB1-FB8F-86D154C29B64}"/>
              </a:ext>
            </a:extLst>
          </p:cNvPr>
          <p:cNvSpPr>
            <a:spLocks noGrp="1"/>
          </p:cNvSpPr>
          <p:nvPr>
            <p:ph idx="1"/>
          </p:nvPr>
        </p:nvSpPr>
        <p:spPr/>
        <p:txBody>
          <a:bodyPr/>
          <a:lstStyle/>
          <a:p>
            <a:r>
              <a:rPr lang="en-US" sz="2800" dirty="0"/>
              <a:t>Traditional methods of rational decision</a:t>
            </a:r>
          </a:p>
          <a:p>
            <a:r>
              <a:rPr lang="en-US" sz="2800" dirty="0"/>
              <a:t>Modern methods of rational decision</a:t>
            </a:r>
          </a:p>
          <a:p>
            <a:r>
              <a:rPr lang="en-US" sz="2800" dirty="0"/>
              <a:t>How people cope with problems connected to rationality</a:t>
            </a:r>
          </a:p>
          <a:p>
            <a:r>
              <a:rPr lang="en-US" sz="2800" dirty="0"/>
              <a:t>Relevance of rationality</a:t>
            </a:r>
          </a:p>
          <a:p>
            <a:endParaRPr lang="ru-RU" dirty="0"/>
          </a:p>
        </p:txBody>
      </p:sp>
    </p:spTree>
    <p:extLst>
      <p:ext uri="{BB962C8B-B14F-4D97-AF65-F5344CB8AC3E}">
        <p14:creationId xmlns:p14="http://schemas.microsoft.com/office/powerpoint/2010/main" val="114607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42DE00-F13A-687C-2390-613EA9CE9B90}"/>
              </a:ext>
            </a:extLst>
          </p:cNvPr>
          <p:cNvSpPr>
            <a:spLocks noGrp="1"/>
          </p:cNvSpPr>
          <p:nvPr>
            <p:ph type="title"/>
          </p:nvPr>
        </p:nvSpPr>
        <p:spPr/>
        <p:txBody>
          <a:bodyPr/>
          <a:lstStyle/>
          <a:p>
            <a:r>
              <a:rPr lang="en-US" sz="3600" dirty="0">
                <a:solidFill>
                  <a:schemeClr val="tx1">
                    <a:lumMod val="95000"/>
                    <a:lumOff val="5000"/>
                  </a:schemeClr>
                </a:solidFill>
                <a:latin typeface="Gentium Book Basic" panose="02000503060000020004" pitchFamily="2" charset="0"/>
              </a:rPr>
              <a:t>Research methods and process</a:t>
            </a:r>
            <a:br>
              <a:rPr lang="ru-RU" sz="3600" dirty="0">
                <a:solidFill>
                  <a:schemeClr val="tx1">
                    <a:lumMod val="95000"/>
                    <a:lumOff val="5000"/>
                  </a:schemeClr>
                </a:solidFill>
              </a:rPr>
            </a:br>
            <a:endParaRPr lang="ru-RU" dirty="0"/>
          </a:p>
        </p:txBody>
      </p:sp>
      <p:sp>
        <p:nvSpPr>
          <p:cNvPr id="3" name="Объект 2">
            <a:extLst>
              <a:ext uri="{FF2B5EF4-FFF2-40B4-BE49-F238E27FC236}">
                <a16:creationId xmlns:a16="http://schemas.microsoft.com/office/drawing/2014/main" id="{50455D04-7DA8-350A-A315-96435D64DC4D}"/>
              </a:ext>
            </a:extLst>
          </p:cNvPr>
          <p:cNvSpPr>
            <a:spLocks noGrp="1"/>
          </p:cNvSpPr>
          <p:nvPr>
            <p:ph idx="1"/>
          </p:nvPr>
        </p:nvSpPr>
        <p:spPr/>
        <p:txBody>
          <a:bodyPr/>
          <a:lstStyle/>
          <a:p>
            <a:r>
              <a:rPr lang="en-US" sz="2500" dirty="0">
                <a:solidFill>
                  <a:srgbClr val="000000"/>
                </a:solidFill>
                <a:effectLst/>
                <a:latin typeface="Gentium Book Basic" panose="02000503060000020004" pitchFamily="2" charset="0"/>
                <a:ea typeface="Calibri" panose="020F0502020204030204" pitchFamily="34" charset="0"/>
                <a:cs typeface="Times New Roman" panose="02020603050405020304" pitchFamily="18" charset="0"/>
              </a:rPr>
              <a:t>In our project, we used research method called survey. A survey is a structured questionnaire used to gather data from a select group of people. Researchers pre-write surveys with a limited number of questions that may be close-ended or open-ended depending on the information the researcher wants to collect.</a:t>
            </a:r>
            <a:endParaRPr lang="ru-RU" sz="2500" dirty="0"/>
          </a:p>
          <a:p>
            <a:endParaRPr lang="ru-RU" dirty="0"/>
          </a:p>
        </p:txBody>
      </p:sp>
    </p:spTree>
    <p:extLst>
      <p:ext uri="{BB962C8B-B14F-4D97-AF65-F5344CB8AC3E}">
        <p14:creationId xmlns:p14="http://schemas.microsoft.com/office/powerpoint/2010/main" val="328063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E2AA0E-EC26-A888-5703-E61C635E182A}"/>
              </a:ext>
            </a:extLst>
          </p:cNvPr>
          <p:cNvSpPr>
            <a:spLocks noGrp="1"/>
          </p:cNvSpPr>
          <p:nvPr>
            <p:ph type="title"/>
          </p:nvPr>
        </p:nvSpPr>
        <p:spPr/>
        <p:txBody>
          <a:bodyPr/>
          <a:lstStyle/>
          <a:p>
            <a:r>
              <a:rPr lang="en-US" b="0" i="0">
                <a:solidFill>
                  <a:schemeClr val="bg1"/>
                </a:solidFill>
                <a:effectLst/>
                <a:latin typeface="Arial" panose="020B0604020202020204" pitchFamily="34" charset="0"/>
                <a:cs typeface="Arial" panose="020B0604020202020204" pitchFamily="34" charset="0"/>
              </a:rPr>
              <a:t>Which traditional method of rational decision-making do you find most useful?</a:t>
            </a:r>
            <a:endParaRPr lang="ru-RU">
              <a:solidFill>
                <a:schemeClr val="bg1"/>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4113EF7-5E94-A30D-8E1A-EC034EEF4CA4}"/>
              </a:ext>
            </a:extLst>
          </p:cNvPr>
          <p:cNvSpPr>
            <a:spLocks noGrp="1"/>
          </p:cNvSpPr>
          <p:nvPr>
            <p:ph idx="1"/>
          </p:nvPr>
        </p:nvSpPr>
        <p:spPr/>
        <p:txBody>
          <a:bodyPr/>
          <a:lstStyle/>
          <a:p>
            <a:endParaRPr lang="ru-RU">
              <a:solidFill>
                <a:schemeClr val="bg1"/>
              </a:solidFill>
              <a:latin typeface="Arial" panose="020B060402020202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id="{08318F05-B40E-3B9E-5D52-D9834727FB96}"/>
              </a:ext>
            </a:extLst>
          </p:cNvPr>
          <p:cNvPicPr>
            <a:picLocks noChangeAspect="1"/>
          </p:cNvPicPr>
          <p:nvPr/>
        </p:nvPicPr>
        <p:blipFill>
          <a:blip r:embed="rId2"/>
          <a:stretch>
            <a:fillRect/>
          </a:stretch>
        </p:blipFill>
        <p:spPr>
          <a:xfrm>
            <a:off x="1154954" y="2495433"/>
            <a:ext cx="10537824" cy="3830415"/>
          </a:xfrm>
          <a:prstGeom prst="rect">
            <a:avLst/>
          </a:prstGeom>
        </p:spPr>
      </p:pic>
    </p:spTree>
    <p:extLst>
      <p:ext uri="{BB962C8B-B14F-4D97-AF65-F5344CB8AC3E}">
        <p14:creationId xmlns:p14="http://schemas.microsoft.com/office/powerpoint/2010/main" val="503299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68D4B9-88BB-35D6-4694-E894C241B8D7}"/>
              </a:ext>
            </a:extLst>
          </p:cNvPr>
          <p:cNvSpPr>
            <a:spLocks noGrp="1"/>
          </p:cNvSpPr>
          <p:nvPr>
            <p:ph type="title"/>
          </p:nvPr>
        </p:nvSpPr>
        <p:spPr/>
        <p:txBody>
          <a:bodyPr/>
          <a:lstStyle/>
          <a:p>
            <a:r>
              <a:rPr lang="en-US" b="0" i="0" dirty="0">
                <a:solidFill>
                  <a:schemeClr val="bg1"/>
                </a:solidFill>
                <a:effectLst/>
                <a:latin typeface="Roboto" panose="02000000000000000000" pitchFamily="2" charset="0"/>
              </a:rPr>
              <a:t>Which modern technology for enhancing rationality do you find most interesting?</a:t>
            </a:r>
            <a:endParaRPr lang="ru-RU" dirty="0">
              <a:solidFill>
                <a:schemeClr val="bg1"/>
              </a:solidFill>
            </a:endParaRPr>
          </a:p>
        </p:txBody>
      </p:sp>
      <p:sp>
        <p:nvSpPr>
          <p:cNvPr id="3" name="Объект 2">
            <a:extLst>
              <a:ext uri="{FF2B5EF4-FFF2-40B4-BE49-F238E27FC236}">
                <a16:creationId xmlns:a16="http://schemas.microsoft.com/office/drawing/2014/main" id="{662A860D-34BE-5A1A-DFF1-6036572E0F62}"/>
              </a:ext>
            </a:extLst>
          </p:cNvPr>
          <p:cNvSpPr>
            <a:spLocks noGrp="1"/>
          </p:cNvSpPr>
          <p:nvPr>
            <p:ph idx="1"/>
          </p:nvPr>
        </p:nvSpPr>
        <p:spPr/>
        <p:txBody>
          <a:bodyPr/>
          <a:lstStyle/>
          <a:p>
            <a:endParaRPr lang="ru-RU"/>
          </a:p>
        </p:txBody>
      </p:sp>
      <p:pic>
        <p:nvPicPr>
          <p:cNvPr id="5" name="Рисунок 4">
            <a:extLst>
              <a:ext uri="{FF2B5EF4-FFF2-40B4-BE49-F238E27FC236}">
                <a16:creationId xmlns:a16="http://schemas.microsoft.com/office/drawing/2014/main" id="{0CC7EEED-3E3D-CBDB-F84D-65C156411EC3}"/>
              </a:ext>
            </a:extLst>
          </p:cNvPr>
          <p:cNvPicPr>
            <a:picLocks noChangeAspect="1"/>
          </p:cNvPicPr>
          <p:nvPr/>
        </p:nvPicPr>
        <p:blipFill>
          <a:blip r:embed="rId2"/>
          <a:stretch>
            <a:fillRect/>
          </a:stretch>
        </p:blipFill>
        <p:spPr>
          <a:xfrm>
            <a:off x="774951" y="2451432"/>
            <a:ext cx="9438432" cy="3816205"/>
          </a:xfrm>
          <a:prstGeom prst="rect">
            <a:avLst/>
          </a:prstGeom>
        </p:spPr>
      </p:pic>
    </p:spTree>
    <p:extLst>
      <p:ext uri="{BB962C8B-B14F-4D97-AF65-F5344CB8AC3E}">
        <p14:creationId xmlns:p14="http://schemas.microsoft.com/office/powerpoint/2010/main" val="87977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C1BDC7-CBD2-665D-7DA0-2814D0256020}"/>
              </a:ext>
            </a:extLst>
          </p:cNvPr>
          <p:cNvSpPr>
            <a:spLocks noGrp="1"/>
          </p:cNvSpPr>
          <p:nvPr>
            <p:ph type="title"/>
          </p:nvPr>
        </p:nvSpPr>
        <p:spPr>
          <a:xfrm>
            <a:off x="870140" y="838200"/>
            <a:ext cx="10102659" cy="720221"/>
          </a:xfrm>
        </p:spPr>
        <p:txBody>
          <a:bodyPr/>
          <a:lstStyle/>
          <a:p>
            <a:r>
              <a:rPr lang="en-US" b="0" i="0" dirty="0">
                <a:solidFill>
                  <a:schemeClr val="bg1"/>
                </a:solidFill>
                <a:effectLst/>
                <a:latin typeface="Roboto" panose="02000000000000000000" pitchFamily="2" charset="0"/>
              </a:rPr>
              <a:t>What challenges do you think arise from using modern technologies to enhance rationality?</a:t>
            </a:r>
            <a:endParaRPr lang="ru-RU" dirty="0">
              <a:solidFill>
                <a:schemeClr val="bg1"/>
              </a:solidFill>
            </a:endParaRPr>
          </a:p>
        </p:txBody>
      </p:sp>
      <p:sp>
        <p:nvSpPr>
          <p:cNvPr id="3" name="Объект 2">
            <a:extLst>
              <a:ext uri="{FF2B5EF4-FFF2-40B4-BE49-F238E27FC236}">
                <a16:creationId xmlns:a16="http://schemas.microsoft.com/office/drawing/2014/main" id="{73522573-A7AE-D861-0B7C-82473CC4B51A}"/>
              </a:ext>
            </a:extLst>
          </p:cNvPr>
          <p:cNvSpPr>
            <a:spLocks noGrp="1"/>
          </p:cNvSpPr>
          <p:nvPr>
            <p:ph idx="1"/>
          </p:nvPr>
        </p:nvSpPr>
        <p:spPr/>
        <p:txBody>
          <a:bodyPr/>
          <a:lstStyle/>
          <a:p>
            <a:endParaRPr lang="ru-RU"/>
          </a:p>
        </p:txBody>
      </p:sp>
      <p:pic>
        <p:nvPicPr>
          <p:cNvPr id="5" name="Рисунок 4">
            <a:extLst>
              <a:ext uri="{FF2B5EF4-FFF2-40B4-BE49-F238E27FC236}">
                <a16:creationId xmlns:a16="http://schemas.microsoft.com/office/drawing/2014/main" id="{761CEEA6-A21C-97BD-FCF3-6548FFD02D02}"/>
              </a:ext>
            </a:extLst>
          </p:cNvPr>
          <p:cNvPicPr>
            <a:picLocks noChangeAspect="1"/>
          </p:cNvPicPr>
          <p:nvPr/>
        </p:nvPicPr>
        <p:blipFill>
          <a:blip r:embed="rId2"/>
          <a:stretch>
            <a:fillRect/>
          </a:stretch>
        </p:blipFill>
        <p:spPr>
          <a:xfrm>
            <a:off x="870140" y="2464229"/>
            <a:ext cx="9437632" cy="4076055"/>
          </a:xfrm>
          <a:prstGeom prst="rect">
            <a:avLst/>
          </a:prstGeom>
        </p:spPr>
      </p:pic>
    </p:spTree>
    <p:extLst>
      <p:ext uri="{BB962C8B-B14F-4D97-AF65-F5344CB8AC3E}">
        <p14:creationId xmlns:p14="http://schemas.microsoft.com/office/powerpoint/2010/main" val="2087228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3A0363-D5B3-1691-85DB-CE0670C849D5}"/>
              </a:ext>
            </a:extLst>
          </p:cNvPr>
          <p:cNvSpPr>
            <a:spLocks noGrp="1"/>
          </p:cNvSpPr>
          <p:nvPr>
            <p:ph type="title"/>
          </p:nvPr>
        </p:nvSpPr>
        <p:spPr/>
        <p:txBody>
          <a:bodyPr/>
          <a:lstStyle/>
          <a:p>
            <a:r>
              <a:rPr lang="en-US" b="0" i="0" dirty="0">
                <a:solidFill>
                  <a:schemeClr val="bg1"/>
                </a:solidFill>
                <a:effectLst/>
                <a:latin typeface="Roboto" panose="02000000000000000000" pitchFamily="2" charset="0"/>
              </a:rPr>
              <a:t>How important do you think rational decision-making is in today's society?</a:t>
            </a:r>
            <a:endParaRPr lang="ru-RU" dirty="0">
              <a:solidFill>
                <a:schemeClr val="bg1"/>
              </a:solidFill>
            </a:endParaRPr>
          </a:p>
        </p:txBody>
      </p:sp>
      <p:pic>
        <p:nvPicPr>
          <p:cNvPr id="5" name="Объект 4">
            <a:extLst>
              <a:ext uri="{FF2B5EF4-FFF2-40B4-BE49-F238E27FC236}">
                <a16:creationId xmlns:a16="http://schemas.microsoft.com/office/drawing/2014/main" id="{F1CB0C0E-15CF-5397-013C-530BC28DBE2A}"/>
              </a:ext>
            </a:extLst>
          </p:cNvPr>
          <p:cNvPicPr>
            <a:picLocks noGrp="1" noChangeAspect="1"/>
          </p:cNvPicPr>
          <p:nvPr>
            <p:ph idx="1"/>
          </p:nvPr>
        </p:nvPicPr>
        <p:blipFill>
          <a:blip r:embed="rId2"/>
          <a:stretch>
            <a:fillRect/>
          </a:stretch>
        </p:blipFill>
        <p:spPr>
          <a:xfrm>
            <a:off x="1253031" y="2765913"/>
            <a:ext cx="9270317" cy="3375115"/>
          </a:xfrm>
        </p:spPr>
      </p:pic>
    </p:spTree>
    <p:extLst>
      <p:ext uri="{BB962C8B-B14F-4D97-AF65-F5344CB8AC3E}">
        <p14:creationId xmlns:p14="http://schemas.microsoft.com/office/powerpoint/2010/main" val="71532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E2592C-A5B6-E147-44D7-511E163C89E9}"/>
              </a:ext>
            </a:extLst>
          </p:cNvPr>
          <p:cNvSpPr>
            <a:spLocks noGrp="1"/>
          </p:cNvSpPr>
          <p:nvPr>
            <p:ph type="title"/>
          </p:nvPr>
        </p:nvSpPr>
        <p:spPr>
          <a:xfrm>
            <a:off x="1154954" y="973668"/>
            <a:ext cx="9997728" cy="706964"/>
          </a:xfrm>
        </p:spPr>
        <p:txBody>
          <a:bodyPr/>
          <a:lstStyle/>
          <a:p>
            <a:r>
              <a:rPr lang="en-US" b="0" i="0" dirty="0">
                <a:solidFill>
                  <a:schemeClr val="bg1"/>
                </a:solidFill>
                <a:effectLst/>
                <a:latin typeface="Roboto" panose="02000000000000000000" pitchFamily="2" charset="0"/>
              </a:rPr>
              <a:t>Do you believe that rational decision-making can be improved through training and practice?</a:t>
            </a:r>
            <a:endParaRPr lang="ru-RU" dirty="0">
              <a:solidFill>
                <a:schemeClr val="bg1"/>
              </a:solidFill>
            </a:endParaRPr>
          </a:p>
        </p:txBody>
      </p:sp>
      <p:sp>
        <p:nvSpPr>
          <p:cNvPr id="3" name="Объект 2">
            <a:extLst>
              <a:ext uri="{FF2B5EF4-FFF2-40B4-BE49-F238E27FC236}">
                <a16:creationId xmlns:a16="http://schemas.microsoft.com/office/drawing/2014/main" id="{989F39F5-778C-F16E-161B-EA5D44164DA0}"/>
              </a:ext>
            </a:extLst>
          </p:cNvPr>
          <p:cNvSpPr>
            <a:spLocks noGrp="1"/>
          </p:cNvSpPr>
          <p:nvPr>
            <p:ph idx="1"/>
          </p:nvPr>
        </p:nvSpPr>
        <p:spPr/>
        <p:txBody>
          <a:bodyPr/>
          <a:lstStyle/>
          <a:p>
            <a:endParaRPr lang="ru-RU"/>
          </a:p>
        </p:txBody>
      </p:sp>
      <p:pic>
        <p:nvPicPr>
          <p:cNvPr id="5" name="Рисунок 4">
            <a:extLst>
              <a:ext uri="{FF2B5EF4-FFF2-40B4-BE49-F238E27FC236}">
                <a16:creationId xmlns:a16="http://schemas.microsoft.com/office/drawing/2014/main" id="{C33956B4-C003-5B53-230D-B7B79E815685}"/>
              </a:ext>
            </a:extLst>
          </p:cNvPr>
          <p:cNvPicPr>
            <a:picLocks noChangeAspect="1"/>
          </p:cNvPicPr>
          <p:nvPr/>
        </p:nvPicPr>
        <p:blipFill>
          <a:blip r:embed="rId2"/>
          <a:stretch>
            <a:fillRect/>
          </a:stretch>
        </p:blipFill>
        <p:spPr>
          <a:xfrm>
            <a:off x="984176" y="2522845"/>
            <a:ext cx="9260203" cy="3599481"/>
          </a:xfrm>
          <a:prstGeom prst="rect">
            <a:avLst/>
          </a:prstGeom>
        </p:spPr>
      </p:pic>
    </p:spTree>
    <p:extLst>
      <p:ext uri="{BB962C8B-B14F-4D97-AF65-F5344CB8AC3E}">
        <p14:creationId xmlns:p14="http://schemas.microsoft.com/office/powerpoint/2010/main" val="16778575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76</TotalTime>
  <Words>289</Words>
  <Application>Microsoft Office PowerPoint</Application>
  <PresentationFormat>Широкоэкранный</PresentationFormat>
  <Paragraphs>19</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Century Gothic</vt:lpstr>
      <vt:lpstr>Didact Gothic</vt:lpstr>
      <vt:lpstr>Gentium Book Basic</vt:lpstr>
      <vt:lpstr>Roboto</vt:lpstr>
      <vt:lpstr>Wingdings 3</vt:lpstr>
      <vt:lpstr>Совет директоров</vt:lpstr>
      <vt:lpstr>Rationalism</vt:lpstr>
      <vt:lpstr>Methodology: Survey</vt:lpstr>
      <vt:lpstr>Main topics and chapters that are used in survey</vt:lpstr>
      <vt:lpstr>Research methods and process </vt:lpstr>
      <vt:lpstr>Which traditional method of rational decision-making do you find most useful?</vt:lpstr>
      <vt:lpstr>Which modern technology for enhancing rationality do you find most interesting?</vt:lpstr>
      <vt:lpstr>What challenges do you think arise from using modern technologies to enhance rationality?</vt:lpstr>
      <vt:lpstr>How important do you think rational decision-making is in today's society?</vt:lpstr>
      <vt:lpstr>Do you believe that rational decision-making can be improved through training and practice?</vt:lpstr>
      <vt:lpstr>In your opinion, what are some of the most pressing issues         that rational decision-making can help address in today's world?</vt:lpstr>
      <vt:lpstr>How do you think we can better promote rational decision-making in society?</vt:lpstr>
      <vt:lpstr>Overall, the importance of rational decision-making in today's complex and uncertain world cannot be overstated. Rationality is a critical tool for making informed decisions based on empirical evidence, reducing the impact of cognitive biases and personal opinions. As society continues to evolve and become more complex, the role of rationality is likely to become even more important. It is essential that we continue to explore and develop new methods and technologies to enhance rational decision-making, while also addressing the challenges that these innovations present.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Rationalism</dc:title>
  <dc:creator>Erasyl K. Rymkul</dc:creator>
  <cp:lastModifiedBy>Erasyl K. Rymkul</cp:lastModifiedBy>
  <cp:revision>7</cp:revision>
  <dcterms:created xsi:type="dcterms:W3CDTF">2023-05-04T08:42:02Z</dcterms:created>
  <dcterms:modified xsi:type="dcterms:W3CDTF">2023-05-04T09:58:59Z</dcterms:modified>
</cp:coreProperties>
</file>