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sldIdLst>
    <p:sldId id="256" r:id="rId2"/>
    <p:sldId id="257" r:id="rId3"/>
    <p:sldId id="258" r:id="rId4"/>
    <p:sldId id="264"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ED1C7E-EC7A-42F4-B106-B562593DEB2C}" type="doc">
      <dgm:prSet loTypeId="urn:microsoft.com/office/officeart/2005/8/layout/radial5" loCatId="cycle" qsTypeId="urn:microsoft.com/office/officeart/2005/8/quickstyle/3d6" qsCatId="3D" csTypeId="urn:microsoft.com/office/officeart/2005/8/colors/colorful3" csCatId="colorful" phldr="1"/>
      <dgm:spPr/>
      <dgm:t>
        <a:bodyPr/>
        <a:lstStyle/>
        <a:p>
          <a:endParaRPr lang="en-US"/>
        </a:p>
      </dgm:t>
    </dgm:pt>
    <dgm:pt modelId="{AB76837D-0723-46EB-B5B2-98E4B4948C09}">
      <dgm:prSet phldrT="[Text]" custT="1"/>
      <dgm:spPr/>
      <dgm:t>
        <a:bodyPr/>
        <a:lstStyle/>
        <a:p>
          <a:r>
            <a:rPr lang="en-US" sz="1600" b="1" dirty="0"/>
            <a:t>Evaluation Model</a:t>
          </a:r>
        </a:p>
      </dgm:t>
    </dgm:pt>
    <dgm:pt modelId="{52476ADD-084C-492D-B5BF-A98DF5B88927}" type="parTrans" cxnId="{1421E883-2F7E-4A4C-9ED7-DC07E4B21F02}">
      <dgm:prSet/>
      <dgm:spPr/>
      <dgm:t>
        <a:bodyPr/>
        <a:lstStyle/>
        <a:p>
          <a:endParaRPr lang="en-US" sz="2000" b="1"/>
        </a:p>
      </dgm:t>
    </dgm:pt>
    <dgm:pt modelId="{3792F3CF-DAD7-4E41-BD72-95BFC3A2DABD}" type="sibTrans" cxnId="{1421E883-2F7E-4A4C-9ED7-DC07E4B21F02}">
      <dgm:prSet/>
      <dgm:spPr/>
      <dgm:t>
        <a:bodyPr/>
        <a:lstStyle/>
        <a:p>
          <a:endParaRPr lang="en-US" sz="2000" b="1"/>
        </a:p>
      </dgm:t>
    </dgm:pt>
    <dgm:pt modelId="{BC2FF94D-A146-46C0-A8E5-AC6FC349CAE9}">
      <dgm:prSet phldrT="[Text]" custT="1"/>
      <dgm:spPr/>
      <dgm:t>
        <a:bodyPr/>
        <a:lstStyle/>
        <a:p>
          <a:r>
            <a:rPr lang="en-US" sz="1600" b="1" dirty="0"/>
            <a:t>Accuracy 99%</a:t>
          </a:r>
        </a:p>
      </dgm:t>
    </dgm:pt>
    <dgm:pt modelId="{2FC8D2AD-6746-43A9-A6B0-26477BBE722A}" type="parTrans" cxnId="{D44A8739-49B9-43B9-8F19-EFE342544713}">
      <dgm:prSet custT="1"/>
      <dgm:spPr/>
      <dgm:t>
        <a:bodyPr/>
        <a:lstStyle/>
        <a:p>
          <a:endParaRPr lang="en-US" sz="2400" b="1"/>
        </a:p>
      </dgm:t>
    </dgm:pt>
    <dgm:pt modelId="{2BFA1F6B-D254-4DFE-AD54-B7789C07C91D}" type="sibTrans" cxnId="{D44A8739-49B9-43B9-8F19-EFE342544713}">
      <dgm:prSet/>
      <dgm:spPr/>
      <dgm:t>
        <a:bodyPr/>
        <a:lstStyle/>
        <a:p>
          <a:endParaRPr lang="en-US" sz="2000" b="1"/>
        </a:p>
      </dgm:t>
    </dgm:pt>
    <dgm:pt modelId="{CDFC7AD5-E230-4982-BB31-7A11763036AD}">
      <dgm:prSet phldrT="[Text]" custT="1"/>
      <dgm:spPr/>
      <dgm:t>
        <a:bodyPr/>
        <a:lstStyle/>
        <a:p>
          <a:r>
            <a:rPr lang="en-US" sz="1600" b="1" dirty="0"/>
            <a:t>True 53%</a:t>
          </a:r>
        </a:p>
      </dgm:t>
    </dgm:pt>
    <dgm:pt modelId="{F2F8F5D0-F825-461C-AB0D-9E21E8D24D3E}" type="parTrans" cxnId="{9C120159-9FAD-462F-9D89-B84642BDD21A}">
      <dgm:prSet custT="1"/>
      <dgm:spPr/>
      <dgm:t>
        <a:bodyPr/>
        <a:lstStyle/>
        <a:p>
          <a:endParaRPr lang="en-US" sz="2400" b="1"/>
        </a:p>
      </dgm:t>
    </dgm:pt>
    <dgm:pt modelId="{1DAEF1B3-762E-4488-A0CB-5DD5CB7C0B30}" type="sibTrans" cxnId="{9C120159-9FAD-462F-9D89-B84642BDD21A}">
      <dgm:prSet/>
      <dgm:spPr/>
      <dgm:t>
        <a:bodyPr/>
        <a:lstStyle/>
        <a:p>
          <a:endParaRPr lang="en-US" sz="2000" b="1"/>
        </a:p>
      </dgm:t>
    </dgm:pt>
    <dgm:pt modelId="{C992FA02-3DB3-49A2-946A-1D7CD2F96B43}">
      <dgm:prSet phldrT="[Text]" custT="1"/>
      <dgm:spPr/>
      <dgm:t>
        <a:bodyPr/>
        <a:lstStyle/>
        <a:p>
          <a:r>
            <a:rPr lang="en-US" sz="1600" b="1" dirty="0"/>
            <a:t>Performance 65%</a:t>
          </a:r>
        </a:p>
      </dgm:t>
    </dgm:pt>
    <dgm:pt modelId="{770D29A9-66F1-47E5-8BD2-E702622C9205}" type="parTrans" cxnId="{F4E30D58-D3E7-4B1A-9F81-AA639098AD90}">
      <dgm:prSet custT="1"/>
      <dgm:spPr/>
      <dgm:t>
        <a:bodyPr/>
        <a:lstStyle/>
        <a:p>
          <a:endParaRPr lang="en-US" sz="2400" b="1"/>
        </a:p>
      </dgm:t>
    </dgm:pt>
    <dgm:pt modelId="{75F1333C-9F3C-4A59-92E2-2F067A1E541D}" type="sibTrans" cxnId="{F4E30D58-D3E7-4B1A-9F81-AA639098AD90}">
      <dgm:prSet/>
      <dgm:spPr/>
      <dgm:t>
        <a:bodyPr/>
        <a:lstStyle/>
        <a:p>
          <a:endParaRPr lang="en-US" sz="2000" b="1"/>
        </a:p>
      </dgm:t>
    </dgm:pt>
    <dgm:pt modelId="{223F3DAB-2AA6-4D78-B6CE-17DF9ECAE469}">
      <dgm:prSet phldrT="[Text]" custT="1"/>
      <dgm:spPr/>
      <dgm:t>
        <a:bodyPr/>
        <a:lstStyle/>
        <a:p>
          <a:r>
            <a:rPr lang="en-US" sz="1600" b="1" dirty="0"/>
            <a:t>Quality 83%</a:t>
          </a:r>
        </a:p>
      </dgm:t>
    </dgm:pt>
    <dgm:pt modelId="{53CB3584-8B5F-4D12-9DEA-4492C969C383}" type="parTrans" cxnId="{7A8E0926-D976-45A9-B238-AC7BA35740F7}">
      <dgm:prSet custT="1"/>
      <dgm:spPr/>
      <dgm:t>
        <a:bodyPr/>
        <a:lstStyle/>
        <a:p>
          <a:endParaRPr lang="en-US" sz="2400" b="1"/>
        </a:p>
      </dgm:t>
    </dgm:pt>
    <dgm:pt modelId="{93B9658C-2D51-4B1F-A743-7C30B9A0D440}" type="sibTrans" cxnId="{7A8E0926-D976-45A9-B238-AC7BA35740F7}">
      <dgm:prSet/>
      <dgm:spPr/>
      <dgm:t>
        <a:bodyPr/>
        <a:lstStyle/>
        <a:p>
          <a:endParaRPr lang="en-US" sz="2000" b="1"/>
        </a:p>
      </dgm:t>
    </dgm:pt>
    <dgm:pt modelId="{5DB3D955-54D4-4F1D-8B55-22730CAF8393}" type="pres">
      <dgm:prSet presAssocID="{87ED1C7E-EC7A-42F4-B106-B562593DEB2C}" presName="Name0" presStyleCnt="0">
        <dgm:presLayoutVars>
          <dgm:chMax val="1"/>
          <dgm:dir/>
          <dgm:animLvl val="ctr"/>
          <dgm:resizeHandles val="exact"/>
        </dgm:presLayoutVars>
      </dgm:prSet>
      <dgm:spPr/>
    </dgm:pt>
    <dgm:pt modelId="{18E0B7B5-55E9-47EB-9E88-FBA0A33A56A9}" type="pres">
      <dgm:prSet presAssocID="{AB76837D-0723-46EB-B5B2-98E4B4948C09}" presName="centerShape" presStyleLbl="node0" presStyleIdx="0" presStyleCnt="1"/>
      <dgm:spPr/>
    </dgm:pt>
    <dgm:pt modelId="{48D36E10-BEAB-41A9-B701-355CEE3F896D}" type="pres">
      <dgm:prSet presAssocID="{2FC8D2AD-6746-43A9-A6B0-26477BBE722A}" presName="parTrans" presStyleLbl="sibTrans2D1" presStyleIdx="0" presStyleCnt="4"/>
      <dgm:spPr/>
    </dgm:pt>
    <dgm:pt modelId="{BFAAD02D-05AD-483D-99F4-0369AC007AF2}" type="pres">
      <dgm:prSet presAssocID="{2FC8D2AD-6746-43A9-A6B0-26477BBE722A}" presName="connectorText" presStyleLbl="sibTrans2D1" presStyleIdx="0" presStyleCnt="4"/>
      <dgm:spPr/>
    </dgm:pt>
    <dgm:pt modelId="{7D4AF22C-9957-403C-B3CA-D18CBC01AA2C}" type="pres">
      <dgm:prSet presAssocID="{BC2FF94D-A146-46C0-A8E5-AC6FC349CAE9}" presName="node" presStyleLbl="node1" presStyleIdx="0" presStyleCnt="4">
        <dgm:presLayoutVars>
          <dgm:bulletEnabled val="1"/>
        </dgm:presLayoutVars>
      </dgm:prSet>
      <dgm:spPr/>
    </dgm:pt>
    <dgm:pt modelId="{05B221E6-C81B-4D6A-A409-C425E2A02BBA}" type="pres">
      <dgm:prSet presAssocID="{F2F8F5D0-F825-461C-AB0D-9E21E8D24D3E}" presName="parTrans" presStyleLbl="sibTrans2D1" presStyleIdx="1" presStyleCnt="4"/>
      <dgm:spPr/>
    </dgm:pt>
    <dgm:pt modelId="{39AF5C12-C7DF-475A-82A5-01EEF26414EA}" type="pres">
      <dgm:prSet presAssocID="{F2F8F5D0-F825-461C-AB0D-9E21E8D24D3E}" presName="connectorText" presStyleLbl="sibTrans2D1" presStyleIdx="1" presStyleCnt="4"/>
      <dgm:spPr/>
    </dgm:pt>
    <dgm:pt modelId="{54981476-F90D-4B70-8513-9EE80E678615}" type="pres">
      <dgm:prSet presAssocID="{CDFC7AD5-E230-4982-BB31-7A11763036AD}" presName="node" presStyleLbl="node1" presStyleIdx="1" presStyleCnt="4">
        <dgm:presLayoutVars>
          <dgm:bulletEnabled val="1"/>
        </dgm:presLayoutVars>
      </dgm:prSet>
      <dgm:spPr/>
    </dgm:pt>
    <dgm:pt modelId="{F21A695D-EF82-4522-B474-94064A976710}" type="pres">
      <dgm:prSet presAssocID="{770D29A9-66F1-47E5-8BD2-E702622C9205}" presName="parTrans" presStyleLbl="sibTrans2D1" presStyleIdx="2" presStyleCnt="4"/>
      <dgm:spPr/>
    </dgm:pt>
    <dgm:pt modelId="{45F252A5-BB11-4422-A9E8-B763CE7F19FD}" type="pres">
      <dgm:prSet presAssocID="{770D29A9-66F1-47E5-8BD2-E702622C9205}" presName="connectorText" presStyleLbl="sibTrans2D1" presStyleIdx="2" presStyleCnt="4"/>
      <dgm:spPr/>
    </dgm:pt>
    <dgm:pt modelId="{31341ED1-53CF-4E85-A819-2910A830A45C}" type="pres">
      <dgm:prSet presAssocID="{C992FA02-3DB3-49A2-946A-1D7CD2F96B43}" presName="node" presStyleLbl="node1" presStyleIdx="2" presStyleCnt="4">
        <dgm:presLayoutVars>
          <dgm:bulletEnabled val="1"/>
        </dgm:presLayoutVars>
      </dgm:prSet>
      <dgm:spPr/>
    </dgm:pt>
    <dgm:pt modelId="{E676D444-7E02-41E3-9809-D30600A6AE16}" type="pres">
      <dgm:prSet presAssocID="{53CB3584-8B5F-4D12-9DEA-4492C969C383}" presName="parTrans" presStyleLbl="sibTrans2D1" presStyleIdx="3" presStyleCnt="4"/>
      <dgm:spPr/>
    </dgm:pt>
    <dgm:pt modelId="{30382E61-4CAB-426B-9973-0F4BCA74A9F4}" type="pres">
      <dgm:prSet presAssocID="{53CB3584-8B5F-4D12-9DEA-4492C969C383}" presName="connectorText" presStyleLbl="sibTrans2D1" presStyleIdx="3" presStyleCnt="4"/>
      <dgm:spPr/>
    </dgm:pt>
    <dgm:pt modelId="{4B787BA6-D8AD-4776-A2F9-480800EE7478}" type="pres">
      <dgm:prSet presAssocID="{223F3DAB-2AA6-4D78-B6CE-17DF9ECAE469}" presName="node" presStyleLbl="node1" presStyleIdx="3" presStyleCnt="4">
        <dgm:presLayoutVars>
          <dgm:bulletEnabled val="1"/>
        </dgm:presLayoutVars>
      </dgm:prSet>
      <dgm:spPr/>
    </dgm:pt>
  </dgm:ptLst>
  <dgm:cxnLst>
    <dgm:cxn modelId="{F8BBB004-6E31-43B9-9A48-44610C06882A}" type="presOf" srcId="{770D29A9-66F1-47E5-8BD2-E702622C9205}" destId="{45F252A5-BB11-4422-A9E8-B763CE7F19FD}" srcOrd="1" destOrd="0" presId="urn:microsoft.com/office/officeart/2005/8/layout/radial5"/>
    <dgm:cxn modelId="{821E6E0B-E122-48F9-A119-99CEB32B2787}" type="presOf" srcId="{C992FA02-3DB3-49A2-946A-1D7CD2F96B43}" destId="{31341ED1-53CF-4E85-A819-2910A830A45C}" srcOrd="0" destOrd="0" presId="urn:microsoft.com/office/officeart/2005/8/layout/radial5"/>
    <dgm:cxn modelId="{7A8E0926-D976-45A9-B238-AC7BA35740F7}" srcId="{AB76837D-0723-46EB-B5B2-98E4B4948C09}" destId="{223F3DAB-2AA6-4D78-B6CE-17DF9ECAE469}" srcOrd="3" destOrd="0" parTransId="{53CB3584-8B5F-4D12-9DEA-4492C969C383}" sibTransId="{93B9658C-2D51-4B1F-A743-7C30B9A0D440}"/>
    <dgm:cxn modelId="{53B3E334-40AB-4291-A566-6F9E865C3FA4}" type="presOf" srcId="{2FC8D2AD-6746-43A9-A6B0-26477BBE722A}" destId="{BFAAD02D-05AD-483D-99F4-0369AC007AF2}" srcOrd="1" destOrd="0" presId="urn:microsoft.com/office/officeart/2005/8/layout/radial5"/>
    <dgm:cxn modelId="{D44A8739-49B9-43B9-8F19-EFE342544713}" srcId="{AB76837D-0723-46EB-B5B2-98E4B4948C09}" destId="{BC2FF94D-A146-46C0-A8E5-AC6FC349CAE9}" srcOrd="0" destOrd="0" parTransId="{2FC8D2AD-6746-43A9-A6B0-26477BBE722A}" sibTransId="{2BFA1F6B-D254-4DFE-AD54-B7789C07C91D}"/>
    <dgm:cxn modelId="{4008B564-D7B6-4052-9B09-8AA799B44EEC}" type="presOf" srcId="{F2F8F5D0-F825-461C-AB0D-9E21E8D24D3E}" destId="{39AF5C12-C7DF-475A-82A5-01EEF26414EA}" srcOrd="1" destOrd="0" presId="urn:microsoft.com/office/officeart/2005/8/layout/radial5"/>
    <dgm:cxn modelId="{13236E45-1CDF-4CDA-B4ED-06A9BA9F62F4}" type="presOf" srcId="{AB76837D-0723-46EB-B5B2-98E4B4948C09}" destId="{18E0B7B5-55E9-47EB-9E88-FBA0A33A56A9}" srcOrd="0" destOrd="0" presId="urn:microsoft.com/office/officeart/2005/8/layout/radial5"/>
    <dgm:cxn modelId="{5AF93F48-2789-4BA1-8597-F60A71E4D13E}" type="presOf" srcId="{87ED1C7E-EC7A-42F4-B106-B562593DEB2C}" destId="{5DB3D955-54D4-4F1D-8B55-22730CAF8393}" srcOrd="0" destOrd="0" presId="urn:microsoft.com/office/officeart/2005/8/layout/radial5"/>
    <dgm:cxn modelId="{F4E30D58-D3E7-4B1A-9F81-AA639098AD90}" srcId="{AB76837D-0723-46EB-B5B2-98E4B4948C09}" destId="{C992FA02-3DB3-49A2-946A-1D7CD2F96B43}" srcOrd="2" destOrd="0" parTransId="{770D29A9-66F1-47E5-8BD2-E702622C9205}" sibTransId="{75F1333C-9F3C-4A59-92E2-2F067A1E541D}"/>
    <dgm:cxn modelId="{9C120159-9FAD-462F-9D89-B84642BDD21A}" srcId="{AB76837D-0723-46EB-B5B2-98E4B4948C09}" destId="{CDFC7AD5-E230-4982-BB31-7A11763036AD}" srcOrd="1" destOrd="0" parTransId="{F2F8F5D0-F825-461C-AB0D-9E21E8D24D3E}" sibTransId="{1DAEF1B3-762E-4488-A0CB-5DD5CB7C0B30}"/>
    <dgm:cxn modelId="{1421E883-2F7E-4A4C-9ED7-DC07E4B21F02}" srcId="{87ED1C7E-EC7A-42F4-B106-B562593DEB2C}" destId="{AB76837D-0723-46EB-B5B2-98E4B4948C09}" srcOrd="0" destOrd="0" parTransId="{52476ADD-084C-492D-B5BF-A98DF5B88927}" sibTransId="{3792F3CF-DAD7-4E41-BD72-95BFC3A2DABD}"/>
    <dgm:cxn modelId="{BF200393-665A-4227-8CE7-A8F1DDDB8EBB}" type="presOf" srcId="{53CB3584-8B5F-4D12-9DEA-4492C969C383}" destId="{30382E61-4CAB-426B-9973-0F4BCA74A9F4}" srcOrd="1" destOrd="0" presId="urn:microsoft.com/office/officeart/2005/8/layout/radial5"/>
    <dgm:cxn modelId="{8C1D23C1-ECE4-49DE-931E-8B1A7B879DE8}" type="presOf" srcId="{BC2FF94D-A146-46C0-A8E5-AC6FC349CAE9}" destId="{7D4AF22C-9957-403C-B3CA-D18CBC01AA2C}" srcOrd="0" destOrd="0" presId="urn:microsoft.com/office/officeart/2005/8/layout/radial5"/>
    <dgm:cxn modelId="{70D402C5-F28C-4254-995B-7E7564D94FCC}" type="presOf" srcId="{F2F8F5D0-F825-461C-AB0D-9E21E8D24D3E}" destId="{05B221E6-C81B-4D6A-A409-C425E2A02BBA}" srcOrd="0" destOrd="0" presId="urn:microsoft.com/office/officeart/2005/8/layout/radial5"/>
    <dgm:cxn modelId="{11F1C6D7-FD05-473F-BA08-0910F0920D6B}" type="presOf" srcId="{770D29A9-66F1-47E5-8BD2-E702622C9205}" destId="{F21A695D-EF82-4522-B474-94064A976710}" srcOrd="0" destOrd="0" presId="urn:microsoft.com/office/officeart/2005/8/layout/radial5"/>
    <dgm:cxn modelId="{E54946DC-3187-4C00-A72A-B18DE1BFF356}" type="presOf" srcId="{53CB3584-8B5F-4D12-9DEA-4492C969C383}" destId="{E676D444-7E02-41E3-9809-D30600A6AE16}" srcOrd="0" destOrd="0" presId="urn:microsoft.com/office/officeart/2005/8/layout/radial5"/>
    <dgm:cxn modelId="{DC1D8EDC-672E-49D0-96AA-59BAABE68C7B}" type="presOf" srcId="{223F3DAB-2AA6-4D78-B6CE-17DF9ECAE469}" destId="{4B787BA6-D8AD-4776-A2F9-480800EE7478}" srcOrd="0" destOrd="0" presId="urn:microsoft.com/office/officeart/2005/8/layout/radial5"/>
    <dgm:cxn modelId="{0224D4DC-2D96-40EC-B861-BEE633061167}" type="presOf" srcId="{2FC8D2AD-6746-43A9-A6B0-26477BBE722A}" destId="{48D36E10-BEAB-41A9-B701-355CEE3F896D}" srcOrd="0" destOrd="0" presId="urn:microsoft.com/office/officeart/2005/8/layout/radial5"/>
    <dgm:cxn modelId="{619726E6-B574-466F-B7D7-D3C8B8AD5E5D}" type="presOf" srcId="{CDFC7AD5-E230-4982-BB31-7A11763036AD}" destId="{54981476-F90D-4B70-8513-9EE80E678615}" srcOrd="0" destOrd="0" presId="urn:microsoft.com/office/officeart/2005/8/layout/radial5"/>
    <dgm:cxn modelId="{B2307D69-2BD6-443E-A00A-592FFC44E266}" type="presParOf" srcId="{5DB3D955-54D4-4F1D-8B55-22730CAF8393}" destId="{18E0B7B5-55E9-47EB-9E88-FBA0A33A56A9}" srcOrd="0" destOrd="0" presId="urn:microsoft.com/office/officeart/2005/8/layout/radial5"/>
    <dgm:cxn modelId="{C9F16337-29F5-401C-8D53-2A7A6C0468F8}" type="presParOf" srcId="{5DB3D955-54D4-4F1D-8B55-22730CAF8393}" destId="{48D36E10-BEAB-41A9-B701-355CEE3F896D}" srcOrd="1" destOrd="0" presId="urn:microsoft.com/office/officeart/2005/8/layout/radial5"/>
    <dgm:cxn modelId="{B38EFC30-D1ED-45CD-AC83-20ECCE1016E9}" type="presParOf" srcId="{48D36E10-BEAB-41A9-B701-355CEE3F896D}" destId="{BFAAD02D-05AD-483D-99F4-0369AC007AF2}" srcOrd="0" destOrd="0" presId="urn:microsoft.com/office/officeart/2005/8/layout/radial5"/>
    <dgm:cxn modelId="{7D506969-F09B-4B1C-A5B3-8BCA7EE363B6}" type="presParOf" srcId="{5DB3D955-54D4-4F1D-8B55-22730CAF8393}" destId="{7D4AF22C-9957-403C-B3CA-D18CBC01AA2C}" srcOrd="2" destOrd="0" presId="urn:microsoft.com/office/officeart/2005/8/layout/radial5"/>
    <dgm:cxn modelId="{96AFEEF9-105A-4D10-B9CE-E7A5C8C383C0}" type="presParOf" srcId="{5DB3D955-54D4-4F1D-8B55-22730CAF8393}" destId="{05B221E6-C81B-4D6A-A409-C425E2A02BBA}" srcOrd="3" destOrd="0" presId="urn:microsoft.com/office/officeart/2005/8/layout/radial5"/>
    <dgm:cxn modelId="{ECC7CA8C-53E6-48AB-B474-10C533FD7F6D}" type="presParOf" srcId="{05B221E6-C81B-4D6A-A409-C425E2A02BBA}" destId="{39AF5C12-C7DF-475A-82A5-01EEF26414EA}" srcOrd="0" destOrd="0" presId="urn:microsoft.com/office/officeart/2005/8/layout/radial5"/>
    <dgm:cxn modelId="{183471C6-D304-419B-A074-9CEEE1E9D555}" type="presParOf" srcId="{5DB3D955-54D4-4F1D-8B55-22730CAF8393}" destId="{54981476-F90D-4B70-8513-9EE80E678615}" srcOrd="4" destOrd="0" presId="urn:microsoft.com/office/officeart/2005/8/layout/radial5"/>
    <dgm:cxn modelId="{B5ADDBDA-C98F-4AEA-9D8D-E7BCA7C9B4B4}" type="presParOf" srcId="{5DB3D955-54D4-4F1D-8B55-22730CAF8393}" destId="{F21A695D-EF82-4522-B474-94064A976710}" srcOrd="5" destOrd="0" presId="urn:microsoft.com/office/officeart/2005/8/layout/radial5"/>
    <dgm:cxn modelId="{0AD880C4-1A8F-4A0C-BFBE-5005FF5B2D08}" type="presParOf" srcId="{F21A695D-EF82-4522-B474-94064A976710}" destId="{45F252A5-BB11-4422-A9E8-B763CE7F19FD}" srcOrd="0" destOrd="0" presId="urn:microsoft.com/office/officeart/2005/8/layout/radial5"/>
    <dgm:cxn modelId="{95BE664B-10EA-4B55-A1B4-F2184935E294}" type="presParOf" srcId="{5DB3D955-54D4-4F1D-8B55-22730CAF8393}" destId="{31341ED1-53CF-4E85-A819-2910A830A45C}" srcOrd="6" destOrd="0" presId="urn:microsoft.com/office/officeart/2005/8/layout/radial5"/>
    <dgm:cxn modelId="{EC7F165E-52A2-476D-90DC-28E6CF7371D5}" type="presParOf" srcId="{5DB3D955-54D4-4F1D-8B55-22730CAF8393}" destId="{E676D444-7E02-41E3-9809-D30600A6AE16}" srcOrd="7" destOrd="0" presId="urn:microsoft.com/office/officeart/2005/8/layout/radial5"/>
    <dgm:cxn modelId="{83218E21-ED32-4E03-8051-50F9D5E28FC1}" type="presParOf" srcId="{E676D444-7E02-41E3-9809-D30600A6AE16}" destId="{30382E61-4CAB-426B-9973-0F4BCA74A9F4}" srcOrd="0" destOrd="0" presId="urn:microsoft.com/office/officeart/2005/8/layout/radial5"/>
    <dgm:cxn modelId="{D185A6C4-8478-4793-B29A-92AB4AD6148B}" type="presParOf" srcId="{5DB3D955-54D4-4F1D-8B55-22730CAF8393}" destId="{4B787BA6-D8AD-4776-A2F9-480800EE7478}"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0B7B5-55E9-47EB-9E88-FBA0A33A56A9}">
      <dsp:nvSpPr>
        <dsp:cNvPr id="0" name=""/>
        <dsp:cNvSpPr/>
      </dsp:nvSpPr>
      <dsp:spPr>
        <a:xfrm>
          <a:off x="2405145" y="2093355"/>
          <a:ext cx="1492636" cy="1492636"/>
        </a:xfrm>
        <a:prstGeom prst="ellipse">
          <a:avLst/>
        </a:prstGeom>
        <a:solidFill>
          <a:schemeClr val="accent2">
            <a:hueOff val="0"/>
            <a:satOff val="0"/>
            <a:lumOff val="0"/>
            <a:alphaOff val="0"/>
          </a:schemeClr>
        </a:solidFill>
        <a:ln>
          <a:noFill/>
        </a:ln>
        <a:effectLst>
          <a:outerShdw blurRad="38100" dist="25400" dir="5400000" rotWithShape="0">
            <a:srgbClr val="000000">
              <a:alpha val="4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Evaluation Model</a:t>
          </a:r>
        </a:p>
      </dsp:txBody>
      <dsp:txXfrm>
        <a:off x="2623736" y="2311946"/>
        <a:ext cx="1055454" cy="1055454"/>
      </dsp:txXfrm>
    </dsp:sp>
    <dsp:sp modelId="{48D36E10-BEAB-41A9-B701-355CEE3F896D}">
      <dsp:nvSpPr>
        <dsp:cNvPr id="0" name=""/>
        <dsp:cNvSpPr/>
      </dsp:nvSpPr>
      <dsp:spPr>
        <a:xfrm rot="16200000">
          <a:off x="2993107" y="1549785"/>
          <a:ext cx="316712" cy="507496"/>
        </a:xfrm>
        <a:prstGeom prst="rightArrow">
          <a:avLst>
            <a:gd name="adj1" fmla="val 60000"/>
            <a:gd name="adj2" fmla="val 50000"/>
          </a:avLst>
        </a:prstGeom>
        <a:solidFill>
          <a:schemeClr val="accent3">
            <a:hueOff val="0"/>
            <a:satOff val="0"/>
            <a:lumOff val="0"/>
            <a:alphaOff val="0"/>
          </a:schemeClr>
        </a:solidFill>
        <a:ln w="10000" cap="flat" cmpd="sng" algn="ctr">
          <a:solidFill>
            <a:schemeClr val="lt1">
              <a:hueOff val="0"/>
              <a:satOff val="0"/>
              <a:lumOff val="0"/>
              <a:alphaOff val="0"/>
            </a:schemeClr>
          </a:solidFill>
          <a:prstDash val="solid"/>
        </a:ln>
        <a:effectLst>
          <a:outerShdw blurRad="38100" dist="25400" dir="5400000" rotWithShape="0">
            <a:srgbClr val="000000">
              <a:alpha val="4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1" kern="1200"/>
        </a:p>
      </dsp:txBody>
      <dsp:txXfrm>
        <a:off x="3040614" y="1698791"/>
        <a:ext cx="221698" cy="304498"/>
      </dsp:txXfrm>
    </dsp:sp>
    <dsp:sp modelId="{7D4AF22C-9957-403C-B3CA-D18CBC01AA2C}">
      <dsp:nvSpPr>
        <dsp:cNvPr id="0" name=""/>
        <dsp:cNvSpPr/>
      </dsp:nvSpPr>
      <dsp:spPr>
        <a:xfrm>
          <a:off x="2405145" y="3148"/>
          <a:ext cx="1492636" cy="1492636"/>
        </a:xfrm>
        <a:prstGeom prst="ellipse">
          <a:avLst/>
        </a:prstGeom>
        <a:solidFill>
          <a:schemeClr val="accent3">
            <a:hueOff val="0"/>
            <a:satOff val="0"/>
            <a:lumOff val="0"/>
            <a:alphaOff val="0"/>
          </a:schemeClr>
        </a:solidFill>
        <a:ln>
          <a:noFill/>
        </a:ln>
        <a:effectLst>
          <a:outerShdw blurRad="38100" dist="25400" dir="5400000" rotWithShape="0">
            <a:srgbClr val="000000">
              <a:alpha val="4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Accuracy 99%</a:t>
          </a:r>
        </a:p>
      </dsp:txBody>
      <dsp:txXfrm>
        <a:off x="2623736" y="221739"/>
        <a:ext cx="1055454" cy="1055454"/>
      </dsp:txXfrm>
    </dsp:sp>
    <dsp:sp modelId="{05B221E6-C81B-4D6A-A409-C425E2A02BBA}">
      <dsp:nvSpPr>
        <dsp:cNvPr id="0" name=""/>
        <dsp:cNvSpPr/>
      </dsp:nvSpPr>
      <dsp:spPr>
        <a:xfrm>
          <a:off x="4029247" y="2585925"/>
          <a:ext cx="316712" cy="507496"/>
        </a:xfrm>
        <a:prstGeom prst="rightArrow">
          <a:avLst>
            <a:gd name="adj1" fmla="val 60000"/>
            <a:gd name="adj2" fmla="val 50000"/>
          </a:avLst>
        </a:prstGeom>
        <a:solidFill>
          <a:schemeClr val="accent3">
            <a:hueOff val="3285135"/>
            <a:satOff val="-17759"/>
            <a:lumOff val="-654"/>
            <a:alphaOff val="0"/>
          </a:schemeClr>
        </a:solidFill>
        <a:ln w="10000" cap="flat" cmpd="sng" algn="ctr">
          <a:solidFill>
            <a:schemeClr val="lt1">
              <a:hueOff val="0"/>
              <a:satOff val="0"/>
              <a:lumOff val="0"/>
              <a:alphaOff val="0"/>
            </a:schemeClr>
          </a:solidFill>
          <a:prstDash val="solid"/>
        </a:ln>
        <a:effectLst>
          <a:outerShdw blurRad="38100" dist="25400" dir="5400000" rotWithShape="0">
            <a:srgbClr val="000000">
              <a:alpha val="4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1" kern="1200"/>
        </a:p>
      </dsp:txBody>
      <dsp:txXfrm>
        <a:off x="4029247" y="2687424"/>
        <a:ext cx="221698" cy="304498"/>
      </dsp:txXfrm>
    </dsp:sp>
    <dsp:sp modelId="{54981476-F90D-4B70-8513-9EE80E678615}">
      <dsp:nvSpPr>
        <dsp:cNvPr id="0" name=""/>
        <dsp:cNvSpPr/>
      </dsp:nvSpPr>
      <dsp:spPr>
        <a:xfrm>
          <a:off x="4495353" y="2093355"/>
          <a:ext cx="1492636" cy="1492636"/>
        </a:xfrm>
        <a:prstGeom prst="ellipse">
          <a:avLst/>
        </a:prstGeom>
        <a:solidFill>
          <a:schemeClr val="accent3">
            <a:hueOff val="3285135"/>
            <a:satOff val="-17759"/>
            <a:lumOff val="-654"/>
            <a:alphaOff val="0"/>
          </a:schemeClr>
        </a:solidFill>
        <a:ln>
          <a:noFill/>
        </a:ln>
        <a:effectLst>
          <a:outerShdw blurRad="38100" dist="25400" dir="5400000" rotWithShape="0">
            <a:srgbClr val="000000">
              <a:alpha val="4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True 53%</a:t>
          </a:r>
        </a:p>
      </dsp:txBody>
      <dsp:txXfrm>
        <a:off x="4713944" y="2311946"/>
        <a:ext cx="1055454" cy="1055454"/>
      </dsp:txXfrm>
    </dsp:sp>
    <dsp:sp modelId="{F21A695D-EF82-4522-B474-94064A976710}">
      <dsp:nvSpPr>
        <dsp:cNvPr id="0" name=""/>
        <dsp:cNvSpPr/>
      </dsp:nvSpPr>
      <dsp:spPr>
        <a:xfrm rot="5400000">
          <a:off x="2993107" y="3622065"/>
          <a:ext cx="316712" cy="507496"/>
        </a:xfrm>
        <a:prstGeom prst="rightArrow">
          <a:avLst>
            <a:gd name="adj1" fmla="val 60000"/>
            <a:gd name="adj2" fmla="val 50000"/>
          </a:avLst>
        </a:prstGeom>
        <a:solidFill>
          <a:schemeClr val="accent3">
            <a:hueOff val="6570271"/>
            <a:satOff val="-35519"/>
            <a:lumOff val="-1307"/>
            <a:alphaOff val="0"/>
          </a:schemeClr>
        </a:solidFill>
        <a:ln w="10000" cap="flat" cmpd="sng" algn="ctr">
          <a:solidFill>
            <a:schemeClr val="lt1">
              <a:hueOff val="0"/>
              <a:satOff val="0"/>
              <a:lumOff val="0"/>
              <a:alphaOff val="0"/>
            </a:schemeClr>
          </a:solidFill>
          <a:prstDash val="solid"/>
        </a:ln>
        <a:effectLst>
          <a:outerShdw blurRad="38100" dist="25400" dir="5400000" rotWithShape="0">
            <a:srgbClr val="000000">
              <a:alpha val="4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1" kern="1200"/>
        </a:p>
      </dsp:txBody>
      <dsp:txXfrm>
        <a:off x="3040614" y="3676057"/>
        <a:ext cx="221698" cy="304498"/>
      </dsp:txXfrm>
    </dsp:sp>
    <dsp:sp modelId="{31341ED1-53CF-4E85-A819-2910A830A45C}">
      <dsp:nvSpPr>
        <dsp:cNvPr id="0" name=""/>
        <dsp:cNvSpPr/>
      </dsp:nvSpPr>
      <dsp:spPr>
        <a:xfrm>
          <a:off x="2405145" y="4183563"/>
          <a:ext cx="1492636" cy="1492636"/>
        </a:xfrm>
        <a:prstGeom prst="ellipse">
          <a:avLst/>
        </a:prstGeom>
        <a:solidFill>
          <a:schemeClr val="accent3">
            <a:hueOff val="6570271"/>
            <a:satOff val="-35519"/>
            <a:lumOff val="-1307"/>
            <a:alphaOff val="0"/>
          </a:schemeClr>
        </a:solidFill>
        <a:ln>
          <a:noFill/>
        </a:ln>
        <a:effectLst>
          <a:outerShdw blurRad="38100" dist="25400" dir="5400000" rotWithShape="0">
            <a:srgbClr val="000000">
              <a:alpha val="4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Performance 65%</a:t>
          </a:r>
        </a:p>
      </dsp:txBody>
      <dsp:txXfrm>
        <a:off x="2623736" y="4402154"/>
        <a:ext cx="1055454" cy="1055454"/>
      </dsp:txXfrm>
    </dsp:sp>
    <dsp:sp modelId="{E676D444-7E02-41E3-9809-D30600A6AE16}">
      <dsp:nvSpPr>
        <dsp:cNvPr id="0" name=""/>
        <dsp:cNvSpPr/>
      </dsp:nvSpPr>
      <dsp:spPr>
        <a:xfrm rot="10800000">
          <a:off x="1956967" y="2585925"/>
          <a:ext cx="316712" cy="507496"/>
        </a:xfrm>
        <a:prstGeom prst="rightArrow">
          <a:avLst>
            <a:gd name="adj1" fmla="val 60000"/>
            <a:gd name="adj2" fmla="val 50000"/>
          </a:avLst>
        </a:prstGeom>
        <a:solidFill>
          <a:schemeClr val="accent3">
            <a:hueOff val="9855406"/>
            <a:satOff val="-53278"/>
            <a:lumOff val="-1961"/>
            <a:alphaOff val="0"/>
          </a:schemeClr>
        </a:solidFill>
        <a:ln w="10000" cap="flat" cmpd="sng" algn="ctr">
          <a:solidFill>
            <a:schemeClr val="lt1">
              <a:hueOff val="0"/>
              <a:satOff val="0"/>
              <a:lumOff val="0"/>
              <a:alphaOff val="0"/>
            </a:schemeClr>
          </a:solidFill>
          <a:prstDash val="solid"/>
        </a:ln>
        <a:effectLst>
          <a:outerShdw blurRad="38100" dist="25400" dir="5400000" rotWithShape="0">
            <a:srgbClr val="000000">
              <a:alpha val="4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1" kern="1200"/>
        </a:p>
      </dsp:txBody>
      <dsp:txXfrm rot="10800000">
        <a:off x="2051981" y="2687424"/>
        <a:ext cx="221698" cy="304498"/>
      </dsp:txXfrm>
    </dsp:sp>
    <dsp:sp modelId="{4B787BA6-D8AD-4776-A2F9-480800EE7478}">
      <dsp:nvSpPr>
        <dsp:cNvPr id="0" name=""/>
        <dsp:cNvSpPr/>
      </dsp:nvSpPr>
      <dsp:spPr>
        <a:xfrm>
          <a:off x="314938" y="2093355"/>
          <a:ext cx="1492636" cy="1492636"/>
        </a:xfrm>
        <a:prstGeom prst="ellipse">
          <a:avLst/>
        </a:prstGeom>
        <a:solidFill>
          <a:schemeClr val="accent3">
            <a:hueOff val="9855406"/>
            <a:satOff val="-53278"/>
            <a:lumOff val="-1961"/>
            <a:alphaOff val="0"/>
          </a:schemeClr>
        </a:solidFill>
        <a:ln>
          <a:noFill/>
        </a:ln>
        <a:effectLst>
          <a:outerShdw blurRad="38100" dist="25400" dir="5400000" rotWithShape="0">
            <a:srgbClr val="000000">
              <a:alpha val="4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Quality 83%</a:t>
          </a:r>
        </a:p>
      </dsp:txBody>
      <dsp:txXfrm>
        <a:off x="533529" y="2311946"/>
        <a:ext cx="1055454" cy="105545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B5898F52-2787-4BA2-BBBC-9395E9F86D50}" type="datetimeFigureOut">
              <a:rPr lang="en-US" smtClean="0"/>
              <a:t>2/18/2022</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C8B8A27-DF03-4546-BA93-21C967D57E5C}"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2698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898F52-2787-4BA2-BBBC-9395E9F86D5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544020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898F52-2787-4BA2-BBBC-9395E9F86D5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58836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898F52-2787-4BA2-BBBC-9395E9F86D5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2806493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98F52-2787-4BA2-BBBC-9395E9F86D5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6276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898F52-2787-4BA2-BBBC-9395E9F86D50}"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764233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898F52-2787-4BA2-BBBC-9395E9F86D50}" type="datetimeFigureOut">
              <a:rPr lang="en-US" smtClean="0"/>
              <a:t>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591628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898F52-2787-4BA2-BBBC-9395E9F86D50}" type="datetimeFigureOut">
              <a:rPr lang="en-US" smtClean="0"/>
              <a:t>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69693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98F52-2787-4BA2-BBBC-9395E9F86D50}" type="datetimeFigureOut">
              <a:rPr lang="en-US" smtClean="0"/>
              <a:t>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449432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898F52-2787-4BA2-BBBC-9395E9F86D50}"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15153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898F52-2787-4BA2-BBBC-9395E9F86D50}"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6042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86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B5898F52-2787-4BA2-BBBC-9395E9F86D50}" type="datetimeFigureOut">
              <a:rPr lang="en-US" smtClean="0"/>
              <a:pPr/>
              <a:t>2/18/2022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1534351157"/>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sv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1.xml"/><Relationship Id="rId5" Type="http://schemas.openxmlformats.org/officeDocument/2006/relationships/image" Target="../media/image25.svg"/><Relationship Id="rId4" Type="http://schemas.openxmlformats.org/officeDocument/2006/relationships/image" Target="../media/image24.png"/></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mailto:fmissih@wgu.edu" TargetMode="External"/><Relationship Id="rId1" Type="http://schemas.openxmlformats.org/officeDocument/2006/relationships/slideLayout" Target="../slideLayouts/slideLayout1.xml"/><Relationship Id="rId4" Type="http://schemas.openxmlformats.org/officeDocument/2006/relationships/image" Target="../media/image27.sv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BDE8C55-B068-4546-BB56-4829E142F1DC}"/>
              </a:ext>
            </a:extLst>
          </p:cNvPr>
          <p:cNvSpPr>
            <a:spLocks noGrp="1"/>
          </p:cNvSpPr>
          <p:nvPr>
            <p:ph type="subTitle" idx="1"/>
          </p:nvPr>
        </p:nvSpPr>
        <p:spPr>
          <a:xfrm>
            <a:off x="4149981" y="3429000"/>
            <a:ext cx="2939846" cy="629265"/>
          </a:xfrm>
          <a:effectLst>
            <a:outerShdw blurRad="88900" dist="38100" dir="2700000" algn="tl" rotWithShape="0">
              <a:prstClr val="black">
                <a:alpha val="30000"/>
              </a:prstClr>
            </a:outerShdw>
          </a:effectLst>
        </p:spPr>
        <p:txBody>
          <a:bodyPr anchor="b">
            <a:normAutofit fontScale="32500" lnSpcReduction="20000"/>
          </a:bodyPr>
          <a:lstStyle/>
          <a:p>
            <a:pPr marL="0" marR="0" algn="ctr">
              <a:lnSpc>
                <a:spcPct val="200000"/>
              </a:lnSpc>
              <a:spcBef>
                <a:spcPts val="0"/>
              </a:spcBef>
              <a:spcAft>
                <a:spcPts val="0"/>
              </a:spcAft>
              <a:tabLst>
                <a:tab pos="2971800" algn="ctr"/>
                <a:tab pos="5943600" algn="r"/>
              </a:tabLst>
            </a:pPr>
            <a:r>
              <a:rPr lang="en-US" sz="5600" b="1"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Presentation of Findings</a:t>
            </a:r>
            <a:endParaRPr lang="en-US" sz="5600" b="1" dirty="0">
              <a:solidFill>
                <a:schemeClr val="accent3">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marL="0" marR="0" algn="ctr">
              <a:spcBef>
                <a:spcPts val="0"/>
              </a:spcBef>
              <a:spcAft>
                <a:spcPts val="0"/>
              </a:spcAft>
            </a:pPr>
            <a:endParaRPr lang="en-US" sz="5600" b="1" dirty="0">
              <a:solidFill>
                <a:schemeClr val="accent3">
                  <a:lumMod val="5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solidFill>
                <a:schemeClr val="accent1"/>
              </a:solidFill>
            </a:endParaRPr>
          </a:p>
        </p:txBody>
      </p:sp>
      <p:sp>
        <p:nvSpPr>
          <p:cNvPr id="70" name="Subtitle 2">
            <a:extLst>
              <a:ext uri="{FF2B5EF4-FFF2-40B4-BE49-F238E27FC236}">
                <a16:creationId xmlns:a16="http://schemas.microsoft.com/office/drawing/2014/main" id="{43E4CDD0-E0B1-42E1-9821-BBB6F5E1F8BB}"/>
              </a:ext>
            </a:extLst>
          </p:cNvPr>
          <p:cNvSpPr txBox="1">
            <a:spLocks/>
          </p:cNvSpPr>
          <p:nvPr/>
        </p:nvSpPr>
        <p:spPr>
          <a:xfrm>
            <a:off x="2418735" y="1248697"/>
            <a:ext cx="6590070" cy="1234691"/>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77500" lnSpcReduction="200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nSpc>
                <a:spcPct val="200000"/>
              </a:lnSpc>
              <a:spcBef>
                <a:spcPts val="0"/>
              </a:spcBef>
              <a:tabLst>
                <a:tab pos="2971800" algn="ctr"/>
                <a:tab pos="5943600" algn="r"/>
              </a:tabLst>
            </a:pPr>
            <a:r>
              <a:rPr lang="en-US" sz="6000" dirty="0">
                <a:solidFill>
                  <a:schemeClr val="accent3">
                    <a:lumMod val="75000"/>
                  </a:schemeClr>
                </a:solidFill>
                <a:latin typeface="Arial" panose="020B0604020202020204" pitchFamily="34" charset="0"/>
                <a:ea typeface="Calibri" panose="020F0502020204030204" pitchFamily="34" charset="0"/>
                <a:cs typeface="Arial" panose="020B0604020202020204" pitchFamily="34" charset="0"/>
              </a:rPr>
              <a:t>Fraud Detection</a:t>
            </a:r>
            <a:endParaRPr lang="en-US" dirty="0">
              <a:solidFill>
                <a:schemeClr val="accent3">
                  <a:lumMod val="75000"/>
                </a:schemeClr>
              </a:solidFill>
            </a:endParaRPr>
          </a:p>
        </p:txBody>
      </p:sp>
      <p:sp>
        <p:nvSpPr>
          <p:cNvPr id="73" name="Subtitle 2">
            <a:extLst>
              <a:ext uri="{FF2B5EF4-FFF2-40B4-BE49-F238E27FC236}">
                <a16:creationId xmlns:a16="http://schemas.microsoft.com/office/drawing/2014/main" id="{D34CA7C6-2847-4C59-955A-90AA141F42C5}"/>
              </a:ext>
            </a:extLst>
          </p:cNvPr>
          <p:cNvSpPr txBox="1">
            <a:spLocks/>
          </p:cNvSpPr>
          <p:nvPr/>
        </p:nvSpPr>
        <p:spPr>
          <a:xfrm>
            <a:off x="3737026" y="678426"/>
            <a:ext cx="3765755" cy="570271"/>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lnSpcReduction="100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nSpc>
                <a:spcPct val="200000"/>
              </a:lnSpc>
              <a:spcBef>
                <a:spcPts val="0"/>
              </a:spcBef>
              <a:tabLst>
                <a:tab pos="2971800" algn="ctr"/>
                <a:tab pos="5943600" algn="r"/>
              </a:tabLst>
            </a:pPr>
            <a:r>
              <a:rPr lang="en-US" sz="2000" b="1"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rPr>
              <a:t>Western Governors University</a:t>
            </a:r>
            <a:endParaRPr lang="en-US" sz="700" b="1" dirty="0">
              <a:solidFill>
                <a:schemeClr val="accent3">
                  <a:lumMod val="50000"/>
                </a:schemeClr>
              </a:solidFill>
            </a:endParaRPr>
          </a:p>
        </p:txBody>
      </p:sp>
    </p:spTree>
    <p:extLst>
      <p:ext uri="{BB962C8B-B14F-4D97-AF65-F5344CB8AC3E}">
        <p14:creationId xmlns:p14="http://schemas.microsoft.com/office/powerpoint/2010/main" val="1666646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Subtitle 2">
            <a:extLst>
              <a:ext uri="{FF2B5EF4-FFF2-40B4-BE49-F238E27FC236}">
                <a16:creationId xmlns:a16="http://schemas.microsoft.com/office/drawing/2014/main" id="{FE89D384-198C-4BB3-B0F7-CD4DF455120F}"/>
              </a:ext>
            </a:extLst>
          </p:cNvPr>
          <p:cNvSpPr txBox="1">
            <a:spLocks/>
          </p:cNvSpPr>
          <p:nvPr/>
        </p:nvSpPr>
        <p:spPr>
          <a:xfrm>
            <a:off x="412034" y="658761"/>
            <a:ext cx="3923992" cy="68408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ea typeface="Calibri" panose="020F0502020204030204" pitchFamily="34" charset="0"/>
                <a:cs typeface="Arial" panose="020B0604020202020204" pitchFamily="34" charset="0"/>
              </a:rPr>
              <a:t>Introduction:</a:t>
            </a:r>
            <a:endParaRPr lang="en-US" sz="1000" b="1" dirty="0">
              <a:solidFill>
                <a:schemeClr val="accent3">
                  <a:lumMod val="75000"/>
                </a:schemeClr>
              </a:solidFill>
            </a:endParaRPr>
          </a:p>
        </p:txBody>
      </p:sp>
      <p:sp>
        <p:nvSpPr>
          <p:cNvPr id="17" name="Subtitle 2">
            <a:extLst>
              <a:ext uri="{FF2B5EF4-FFF2-40B4-BE49-F238E27FC236}">
                <a16:creationId xmlns:a16="http://schemas.microsoft.com/office/drawing/2014/main" id="{B655B099-926C-4993-B23A-04F7D36DC9C6}"/>
              </a:ext>
            </a:extLst>
          </p:cNvPr>
          <p:cNvSpPr txBox="1">
            <a:spLocks/>
          </p:cNvSpPr>
          <p:nvPr/>
        </p:nvSpPr>
        <p:spPr>
          <a:xfrm>
            <a:off x="589746" y="4463844"/>
            <a:ext cx="2979364" cy="915655"/>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endParaRPr lang="en-US" sz="3200" dirty="0">
              <a:solidFill>
                <a:schemeClr val="accent1"/>
              </a:solidFill>
              <a:latin typeface="Arial" panose="020B0604020202020204" pitchFamily="34" charset="0"/>
              <a:cs typeface="Arial" panose="020B0604020202020204" pitchFamily="34" charset="0"/>
            </a:endParaRPr>
          </a:p>
        </p:txBody>
      </p:sp>
      <p:sp>
        <p:nvSpPr>
          <p:cNvPr id="18" name="Subtitle 2">
            <a:extLst>
              <a:ext uri="{FF2B5EF4-FFF2-40B4-BE49-F238E27FC236}">
                <a16:creationId xmlns:a16="http://schemas.microsoft.com/office/drawing/2014/main" id="{97B7DD46-881C-4897-B020-47697C746DFB}"/>
              </a:ext>
            </a:extLst>
          </p:cNvPr>
          <p:cNvSpPr txBox="1">
            <a:spLocks/>
          </p:cNvSpPr>
          <p:nvPr/>
        </p:nvSpPr>
        <p:spPr>
          <a:xfrm>
            <a:off x="4266119" y="1320493"/>
            <a:ext cx="2825853" cy="759630"/>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lnSpcReduction="100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800"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rPr>
              <a:t>Fady Missiha</a:t>
            </a:r>
            <a:endParaRPr lang="en-US" sz="1000" dirty="0">
              <a:solidFill>
                <a:schemeClr val="accent3">
                  <a:lumMod val="50000"/>
                </a:schemeClr>
              </a:solidFill>
            </a:endParaRPr>
          </a:p>
        </p:txBody>
      </p:sp>
      <p:sp>
        <p:nvSpPr>
          <p:cNvPr id="19" name="Subtitle 2">
            <a:extLst>
              <a:ext uri="{FF2B5EF4-FFF2-40B4-BE49-F238E27FC236}">
                <a16:creationId xmlns:a16="http://schemas.microsoft.com/office/drawing/2014/main" id="{3B5ADEC9-A6CB-4CAB-8045-25FD473FC128}"/>
              </a:ext>
            </a:extLst>
          </p:cNvPr>
          <p:cNvSpPr txBox="1">
            <a:spLocks/>
          </p:cNvSpPr>
          <p:nvPr/>
        </p:nvSpPr>
        <p:spPr>
          <a:xfrm>
            <a:off x="750787" y="2166066"/>
            <a:ext cx="1623243" cy="68408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1600"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rPr>
              <a:t>Education:</a:t>
            </a:r>
            <a:endParaRPr lang="en-US" sz="600" dirty="0">
              <a:solidFill>
                <a:schemeClr val="accent1"/>
              </a:solidFill>
            </a:endParaRPr>
          </a:p>
        </p:txBody>
      </p:sp>
      <p:sp>
        <p:nvSpPr>
          <p:cNvPr id="20" name="Subtitle 2">
            <a:extLst>
              <a:ext uri="{FF2B5EF4-FFF2-40B4-BE49-F238E27FC236}">
                <a16:creationId xmlns:a16="http://schemas.microsoft.com/office/drawing/2014/main" id="{5F02164D-0108-4E65-9759-98C2BEEBE641}"/>
              </a:ext>
            </a:extLst>
          </p:cNvPr>
          <p:cNvSpPr txBox="1">
            <a:spLocks/>
          </p:cNvSpPr>
          <p:nvPr/>
        </p:nvSpPr>
        <p:spPr>
          <a:xfrm>
            <a:off x="1151443" y="2788709"/>
            <a:ext cx="5216197" cy="176932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285750" indent="-285750" algn="l">
              <a:lnSpc>
                <a:spcPct val="200000"/>
              </a:lnSpc>
              <a:spcBef>
                <a:spcPts val="0"/>
              </a:spcBef>
              <a:buFont typeface="Wingdings" panose="05000000000000000000" pitchFamily="2" charset="2"/>
              <a:buChar char="ü"/>
              <a:tabLst>
                <a:tab pos="2971800" algn="ctr"/>
                <a:tab pos="5943600" algn="r"/>
              </a:tabLst>
            </a:pPr>
            <a:r>
              <a:rPr lang="en-US" sz="1400"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rPr>
              <a:t>B. S. Computer Science.</a:t>
            </a:r>
          </a:p>
          <a:p>
            <a:pPr marL="285750" indent="-285750" algn="l">
              <a:lnSpc>
                <a:spcPct val="200000"/>
              </a:lnSpc>
              <a:spcBef>
                <a:spcPts val="0"/>
              </a:spcBef>
              <a:buFont typeface="Wingdings" panose="05000000000000000000" pitchFamily="2" charset="2"/>
              <a:buChar char="ü"/>
              <a:tabLst>
                <a:tab pos="2971800" algn="ctr"/>
                <a:tab pos="5943600" algn="r"/>
              </a:tabLst>
            </a:pPr>
            <a:r>
              <a:rPr lang="en-US" sz="1400"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rPr>
              <a:t>B. Business Administration in Management Information Systems. (MIS)</a:t>
            </a:r>
          </a:p>
          <a:p>
            <a:pPr marL="285750" indent="-285750" algn="l">
              <a:lnSpc>
                <a:spcPct val="200000"/>
              </a:lnSpc>
              <a:spcBef>
                <a:spcPts val="0"/>
              </a:spcBef>
              <a:buFont typeface="Wingdings" panose="05000000000000000000" pitchFamily="2" charset="2"/>
              <a:buChar char="ü"/>
              <a:tabLst>
                <a:tab pos="2971800" algn="ctr"/>
                <a:tab pos="5943600" algn="r"/>
              </a:tabLst>
            </a:pPr>
            <a:r>
              <a:rPr lang="en-US" sz="1400" dirty="0">
                <a:solidFill>
                  <a:schemeClr val="accent3">
                    <a:lumMod val="50000"/>
                  </a:schemeClr>
                </a:solidFill>
                <a:latin typeface="Arial" panose="020B0604020202020204" pitchFamily="34" charset="0"/>
                <a:cs typeface="Arial" panose="020B0604020202020204" pitchFamily="34" charset="0"/>
              </a:rPr>
              <a:t>Studying M. S. in Data Analytics.</a:t>
            </a:r>
            <a:endParaRPr lang="en-US" sz="500" dirty="0">
              <a:solidFill>
                <a:schemeClr val="accent3">
                  <a:lumMod val="50000"/>
                </a:schemeClr>
              </a:solidFill>
            </a:endParaRPr>
          </a:p>
        </p:txBody>
      </p:sp>
      <p:sp>
        <p:nvSpPr>
          <p:cNvPr id="22" name="Subtitle 2">
            <a:extLst>
              <a:ext uri="{FF2B5EF4-FFF2-40B4-BE49-F238E27FC236}">
                <a16:creationId xmlns:a16="http://schemas.microsoft.com/office/drawing/2014/main" id="{48CC6E6B-ACF6-48F1-AF8E-E907E4E94C48}"/>
              </a:ext>
            </a:extLst>
          </p:cNvPr>
          <p:cNvSpPr txBox="1">
            <a:spLocks/>
          </p:cNvSpPr>
          <p:nvPr/>
        </p:nvSpPr>
        <p:spPr>
          <a:xfrm>
            <a:off x="6470464" y="2289986"/>
            <a:ext cx="1623243" cy="68408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1600"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rPr>
              <a:t>Professional:</a:t>
            </a:r>
            <a:endParaRPr lang="en-US" sz="600" dirty="0">
              <a:solidFill>
                <a:schemeClr val="accent1"/>
              </a:solidFill>
            </a:endParaRPr>
          </a:p>
        </p:txBody>
      </p:sp>
      <p:sp>
        <p:nvSpPr>
          <p:cNvPr id="23" name="Subtitle 2">
            <a:extLst>
              <a:ext uri="{FF2B5EF4-FFF2-40B4-BE49-F238E27FC236}">
                <a16:creationId xmlns:a16="http://schemas.microsoft.com/office/drawing/2014/main" id="{8FDB2005-8784-4C09-84A1-F4A2642A20BA}"/>
              </a:ext>
            </a:extLst>
          </p:cNvPr>
          <p:cNvSpPr txBox="1">
            <a:spLocks/>
          </p:cNvSpPr>
          <p:nvPr/>
        </p:nvSpPr>
        <p:spPr>
          <a:xfrm>
            <a:off x="6660896" y="2932842"/>
            <a:ext cx="3923992" cy="163215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285750" indent="-285750" algn="l">
              <a:lnSpc>
                <a:spcPct val="200000"/>
              </a:lnSpc>
              <a:spcBef>
                <a:spcPts val="0"/>
              </a:spcBef>
              <a:buFont typeface="Wingdings" panose="05000000000000000000" pitchFamily="2" charset="2"/>
              <a:buChar char="ü"/>
              <a:tabLst>
                <a:tab pos="2971800" algn="ctr"/>
                <a:tab pos="5943600" algn="r"/>
              </a:tabLst>
            </a:pPr>
            <a:r>
              <a:rPr lang="en-US" sz="1400"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rPr>
              <a:t>Full Stack Software Engineer.</a:t>
            </a:r>
          </a:p>
          <a:p>
            <a:pPr marL="285750" indent="-285750" algn="l">
              <a:lnSpc>
                <a:spcPct val="200000"/>
              </a:lnSpc>
              <a:spcBef>
                <a:spcPts val="0"/>
              </a:spcBef>
              <a:buFont typeface="Wingdings" panose="05000000000000000000" pitchFamily="2" charset="2"/>
              <a:buChar char="ü"/>
              <a:tabLst>
                <a:tab pos="2971800" algn="ctr"/>
                <a:tab pos="5943600" algn="r"/>
              </a:tabLst>
            </a:pPr>
            <a:r>
              <a:rPr lang="en-US" sz="1400" dirty="0">
                <a:solidFill>
                  <a:schemeClr val="accent3">
                    <a:lumMod val="50000"/>
                  </a:schemeClr>
                </a:solidFill>
                <a:latin typeface="Arial" panose="020B0604020202020204" pitchFamily="34" charset="0"/>
                <a:cs typeface="Arial" panose="020B0604020202020204" pitchFamily="34" charset="0"/>
              </a:rPr>
              <a:t>12 years Experience in Banking applications.</a:t>
            </a:r>
          </a:p>
          <a:p>
            <a:pPr marL="285750" indent="-285750" algn="l">
              <a:lnSpc>
                <a:spcPct val="200000"/>
              </a:lnSpc>
              <a:spcBef>
                <a:spcPts val="0"/>
              </a:spcBef>
              <a:buFont typeface="Wingdings" panose="05000000000000000000" pitchFamily="2" charset="2"/>
              <a:buChar char="ü"/>
              <a:tabLst>
                <a:tab pos="2971800" algn="ctr"/>
                <a:tab pos="5943600" algn="r"/>
              </a:tabLst>
            </a:pPr>
            <a:r>
              <a:rPr lang="en-US" sz="1400" dirty="0">
                <a:solidFill>
                  <a:schemeClr val="accent3">
                    <a:lumMod val="50000"/>
                  </a:schemeClr>
                </a:solidFill>
                <a:latin typeface="Arial" panose="020B0604020202020204" pitchFamily="34" charset="0"/>
                <a:cs typeface="Arial" panose="020B0604020202020204" pitchFamily="34" charset="0"/>
              </a:rPr>
              <a:t>Developing High performance and secure Applications.</a:t>
            </a:r>
          </a:p>
        </p:txBody>
      </p:sp>
      <p:pic>
        <p:nvPicPr>
          <p:cNvPr id="25" name="Graphic 24" descr="Graduation cap with solid fill">
            <a:extLst>
              <a:ext uri="{FF2B5EF4-FFF2-40B4-BE49-F238E27FC236}">
                <a16:creationId xmlns:a16="http://schemas.microsoft.com/office/drawing/2014/main" id="{6E13EA72-19B9-4B8A-84AF-253AFA6725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7521" y="785908"/>
            <a:ext cx="914400" cy="914400"/>
          </a:xfrm>
          <a:prstGeom prst="rect">
            <a:avLst/>
          </a:prstGeom>
        </p:spPr>
      </p:pic>
    </p:spTree>
    <p:extLst>
      <p:ext uri="{BB962C8B-B14F-4D97-AF65-F5344CB8AC3E}">
        <p14:creationId xmlns:p14="http://schemas.microsoft.com/office/powerpoint/2010/main" val="283898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Subtitle 2">
            <a:extLst>
              <a:ext uri="{FF2B5EF4-FFF2-40B4-BE49-F238E27FC236}">
                <a16:creationId xmlns:a16="http://schemas.microsoft.com/office/drawing/2014/main" id="{A625BF73-CD3F-465F-9C06-2C1E882303D1}"/>
              </a:ext>
            </a:extLst>
          </p:cNvPr>
          <p:cNvSpPr txBox="1">
            <a:spLocks/>
          </p:cNvSpPr>
          <p:nvPr/>
        </p:nvSpPr>
        <p:spPr>
          <a:xfrm>
            <a:off x="556045" y="1265663"/>
            <a:ext cx="3923992" cy="68408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ea typeface="Calibri" panose="020F0502020204030204" pitchFamily="34" charset="0"/>
                <a:cs typeface="Arial" panose="020B0604020202020204" pitchFamily="34" charset="0"/>
              </a:rPr>
              <a:t>The Problem:</a:t>
            </a:r>
            <a:endParaRPr lang="en-US" sz="1000" b="1" dirty="0">
              <a:solidFill>
                <a:schemeClr val="accent3">
                  <a:lumMod val="75000"/>
                </a:schemeClr>
              </a:solidFill>
            </a:endParaRPr>
          </a:p>
        </p:txBody>
      </p:sp>
      <p:sp>
        <p:nvSpPr>
          <p:cNvPr id="23" name="Subtitle 2">
            <a:extLst>
              <a:ext uri="{FF2B5EF4-FFF2-40B4-BE49-F238E27FC236}">
                <a16:creationId xmlns:a16="http://schemas.microsoft.com/office/drawing/2014/main" id="{99BD48EB-09F6-48B8-ADB5-D6D4D4722D7F}"/>
              </a:ext>
            </a:extLst>
          </p:cNvPr>
          <p:cNvSpPr txBox="1">
            <a:spLocks/>
          </p:cNvSpPr>
          <p:nvPr/>
        </p:nvSpPr>
        <p:spPr>
          <a:xfrm>
            <a:off x="1122404" y="1884541"/>
            <a:ext cx="10198862" cy="1713157"/>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Financial houses and Banks are still looking for tools to monitor and prevent fraud, and at the same time looking to measure the accuracy, efficiency, and effectiveness.</a:t>
            </a:r>
          </a:p>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data analysis study tries to answer the research question: "To what extent can transactions be identified as a fraud?“</a:t>
            </a: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500" dirty="0">
              <a:solidFill>
                <a:schemeClr val="accent3">
                  <a:lumMod val="50000"/>
                </a:schemeClr>
              </a:solidFill>
            </a:endParaRP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500" b="1" dirty="0">
              <a:solidFill>
                <a:schemeClr val="accent3">
                  <a:lumMod val="50000"/>
                </a:schemeClr>
              </a:solidFill>
            </a:endParaRPr>
          </a:p>
        </p:txBody>
      </p:sp>
      <p:sp>
        <p:nvSpPr>
          <p:cNvPr id="26" name="Subtitle 2">
            <a:extLst>
              <a:ext uri="{FF2B5EF4-FFF2-40B4-BE49-F238E27FC236}">
                <a16:creationId xmlns:a16="http://schemas.microsoft.com/office/drawing/2014/main" id="{DB2FE583-65AB-4DDB-A827-6B6FDFAB10E8}"/>
              </a:ext>
            </a:extLst>
          </p:cNvPr>
          <p:cNvSpPr txBox="1">
            <a:spLocks/>
          </p:cNvSpPr>
          <p:nvPr/>
        </p:nvSpPr>
        <p:spPr>
          <a:xfrm>
            <a:off x="556045" y="3665035"/>
            <a:ext cx="3923992" cy="68408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ea typeface="Calibri" panose="020F0502020204030204" pitchFamily="34" charset="0"/>
                <a:cs typeface="Arial" panose="020B0604020202020204" pitchFamily="34" charset="0"/>
              </a:rPr>
              <a:t>The Hypothesis:</a:t>
            </a:r>
            <a:endParaRPr lang="en-US" sz="1000" b="1" dirty="0">
              <a:solidFill>
                <a:schemeClr val="accent3">
                  <a:lumMod val="75000"/>
                </a:schemeClr>
              </a:solidFill>
            </a:endParaRPr>
          </a:p>
        </p:txBody>
      </p:sp>
      <p:sp>
        <p:nvSpPr>
          <p:cNvPr id="27" name="Subtitle 2">
            <a:extLst>
              <a:ext uri="{FF2B5EF4-FFF2-40B4-BE49-F238E27FC236}">
                <a16:creationId xmlns:a16="http://schemas.microsoft.com/office/drawing/2014/main" id="{F350BBD5-26AC-47A6-8F4A-D1839F8DBB43}"/>
              </a:ext>
            </a:extLst>
          </p:cNvPr>
          <p:cNvSpPr txBox="1">
            <a:spLocks/>
          </p:cNvSpPr>
          <p:nvPr/>
        </p:nvSpPr>
        <p:spPr>
          <a:xfrm>
            <a:off x="1122404" y="4302252"/>
            <a:ext cx="10198862" cy="1224880"/>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research hypothesis will be: "Fraudulent transactions can statistically significantly be identified from the provided dataset."</a:t>
            </a:r>
            <a:endParaRPr lang="en-US" sz="1400" dirty="0">
              <a:solidFill>
                <a:schemeClr val="accent3">
                  <a:lumMod val="50000"/>
                </a:schemeClr>
              </a:solidFill>
              <a:latin typeface="Arial" panose="020B0604020202020204" pitchFamily="34" charset="0"/>
              <a:ea typeface="Calibri" panose="020F0502020204030204" pitchFamily="34" charset="0"/>
              <a:cs typeface="Arial" panose="020B0604020202020204" pitchFamily="34" charset="0"/>
            </a:endParaRP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500" dirty="0">
              <a:solidFill>
                <a:schemeClr val="accent3">
                  <a:lumMod val="50000"/>
                </a:schemeClr>
              </a:solidFill>
            </a:endParaRP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500" b="1" dirty="0">
              <a:solidFill>
                <a:schemeClr val="accent3">
                  <a:lumMod val="50000"/>
                </a:schemeClr>
              </a:solidFill>
            </a:endParaRPr>
          </a:p>
        </p:txBody>
      </p:sp>
      <p:pic>
        <p:nvPicPr>
          <p:cNvPr id="11" name="Graphic 10" descr="Head with gears with solid fill">
            <a:extLst>
              <a:ext uri="{FF2B5EF4-FFF2-40B4-BE49-F238E27FC236}">
                <a16:creationId xmlns:a16="http://schemas.microsoft.com/office/drawing/2014/main" id="{A2AEBC82-B974-49EB-934A-437C8C3D47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06866" y="1105638"/>
            <a:ext cx="914400" cy="914400"/>
          </a:xfrm>
          <a:prstGeom prst="rect">
            <a:avLst/>
          </a:prstGeom>
        </p:spPr>
      </p:pic>
      <p:pic>
        <p:nvPicPr>
          <p:cNvPr id="31" name="Graphic 30" descr="Bug under magnifying glass outline">
            <a:extLst>
              <a:ext uri="{FF2B5EF4-FFF2-40B4-BE49-F238E27FC236}">
                <a16:creationId xmlns:a16="http://schemas.microsoft.com/office/drawing/2014/main" id="{1394EA1B-94A4-4021-82D0-F78E1A56045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6866" y="3492775"/>
            <a:ext cx="914400" cy="914400"/>
          </a:xfrm>
          <a:prstGeom prst="rect">
            <a:avLst/>
          </a:prstGeom>
        </p:spPr>
      </p:pic>
    </p:spTree>
    <p:extLst>
      <p:ext uri="{BB962C8B-B14F-4D97-AF65-F5344CB8AC3E}">
        <p14:creationId xmlns:p14="http://schemas.microsoft.com/office/powerpoint/2010/main" val="1660107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A7E2DD2-F23C-48AA-841A-DF34E9A3CC8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599"/>
          <a:stretch/>
        </p:blipFill>
        <p:spPr bwMode="auto">
          <a:xfrm>
            <a:off x="8103765" y="2221926"/>
            <a:ext cx="2764126" cy="3110011"/>
          </a:xfrm>
          <a:prstGeom prst="rect">
            <a:avLst/>
          </a:prstGeom>
          <a:gradFill flip="none" rotWithShape="1">
            <a:gsLst>
              <a:gs pos="0">
                <a:schemeClr val="accent5">
                  <a:lumMod val="5000"/>
                  <a:lumOff val="95000"/>
                </a:schemeClr>
              </a:gs>
              <a:gs pos="70000">
                <a:schemeClr val="accent5">
                  <a:lumMod val="45000"/>
                  <a:lumOff val="55000"/>
                </a:schemeClr>
              </a:gs>
              <a:gs pos="82000">
                <a:schemeClr val="accent5">
                  <a:lumMod val="45000"/>
                  <a:lumOff val="55000"/>
                </a:schemeClr>
              </a:gs>
              <a:gs pos="100000">
                <a:schemeClr val="accent5">
                  <a:lumMod val="30000"/>
                  <a:lumOff val="70000"/>
                </a:schemeClr>
              </a:gs>
            </a:gsLst>
            <a:lin ang="5400000" scaled="1"/>
            <a:tileRect/>
          </a:gradFill>
          <a:ln>
            <a:noFill/>
          </a:ln>
          <a:effectLst/>
        </p:spPr>
      </p:pic>
      <p:sp>
        <p:nvSpPr>
          <p:cNvPr id="29" name="Subtitle 2">
            <a:extLst>
              <a:ext uri="{FF2B5EF4-FFF2-40B4-BE49-F238E27FC236}">
                <a16:creationId xmlns:a16="http://schemas.microsoft.com/office/drawing/2014/main" id="{4201250F-0A1A-4196-ACD3-7C8EF4F756D4}"/>
              </a:ext>
            </a:extLst>
          </p:cNvPr>
          <p:cNvSpPr txBox="1">
            <a:spLocks/>
          </p:cNvSpPr>
          <p:nvPr/>
        </p:nvSpPr>
        <p:spPr>
          <a:xfrm>
            <a:off x="412034" y="658761"/>
            <a:ext cx="3923992" cy="68408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ea typeface="Calibri" panose="020F0502020204030204" pitchFamily="34" charset="0"/>
                <a:cs typeface="Arial" panose="020B0604020202020204" pitchFamily="34" charset="0"/>
              </a:rPr>
              <a:t>The Study Process:</a:t>
            </a:r>
            <a:endParaRPr lang="en-US" sz="1000" b="1" dirty="0">
              <a:solidFill>
                <a:schemeClr val="accent3">
                  <a:lumMod val="75000"/>
                </a:schemeClr>
              </a:solidFill>
            </a:endParaRPr>
          </a:p>
        </p:txBody>
      </p:sp>
      <p:sp>
        <p:nvSpPr>
          <p:cNvPr id="31" name="Subtitle 2">
            <a:extLst>
              <a:ext uri="{FF2B5EF4-FFF2-40B4-BE49-F238E27FC236}">
                <a16:creationId xmlns:a16="http://schemas.microsoft.com/office/drawing/2014/main" id="{635653EE-FF09-4BCF-B234-E3FD46ECBE13}"/>
              </a:ext>
            </a:extLst>
          </p:cNvPr>
          <p:cNvSpPr txBox="1">
            <a:spLocks/>
          </p:cNvSpPr>
          <p:nvPr/>
        </p:nvSpPr>
        <p:spPr>
          <a:xfrm>
            <a:off x="1133489" y="1812628"/>
            <a:ext cx="6785720" cy="3749272"/>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process started with a business understanding by defining the research question and the hypothesis.</a:t>
            </a:r>
          </a:p>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Collecting the data by finding the dataset.</a:t>
            </a:r>
          </a:p>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Preparing and cleaning the data.</a:t>
            </a:r>
          </a:p>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Exploring the data.</a:t>
            </a:r>
          </a:p>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Building the logistic regression model, running multiple times.</a:t>
            </a:r>
          </a:p>
          <a:p>
            <a:pPr marL="342900" marR="0" indent="-34290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Training, and testing the model by the evaluation model.</a:t>
            </a: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1400" dirty="0">
              <a:solidFill>
                <a:schemeClr val="accent3">
                  <a:lumMod val="50000"/>
                </a:schemeClr>
              </a:solidFill>
              <a:latin typeface="Arial" panose="020B0604020202020204" pitchFamily="34" charset="0"/>
              <a:cs typeface="Arial" panose="020B0604020202020204" pitchFamily="34" charset="0"/>
            </a:endParaRP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500" b="1" dirty="0">
              <a:solidFill>
                <a:schemeClr val="accent3">
                  <a:lumMod val="50000"/>
                </a:schemeClr>
              </a:solidFill>
            </a:endParaRPr>
          </a:p>
        </p:txBody>
      </p:sp>
    </p:spTree>
    <p:extLst>
      <p:ext uri="{BB962C8B-B14F-4D97-AF65-F5344CB8AC3E}">
        <p14:creationId xmlns:p14="http://schemas.microsoft.com/office/powerpoint/2010/main" val="170224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0E7BA8F5-FA3C-4202-A4F4-2B9E7F074853}"/>
              </a:ext>
            </a:extLst>
          </p:cNvPr>
          <p:cNvSpPr txBox="1">
            <a:spLocks/>
          </p:cNvSpPr>
          <p:nvPr/>
        </p:nvSpPr>
        <p:spPr>
          <a:xfrm>
            <a:off x="412034" y="658761"/>
            <a:ext cx="3923992" cy="68408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ea typeface="Calibri" panose="020F0502020204030204" pitchFamily="34" charset="0"/>
                <a:cs typeface="Arial" panose="020B0604020202020204" pitchFamily="34" charset="0"/>
              </a:rPr>
              <a:t>The Study Results:</a:t>
            </a:r>
            <a:endParaRPr lang="en-US" sz="1000" b="1" dirty="0">
              <a:solidFill>
                <a:schemeClr val="accent3">
                  <a:lumMod val="75000"/>
                </a:schemeClr>
              </a:solidFill>
            </a:endParaRPr>
          </a:p>
        </p:txBody>
      </p:sp>
      <p:sp>
        <p:nvSpPr>
          <p:cNvPr id="5" name="Subtitle 2">
            <a:extLst>
              <a:ext uri="{FF2B5EF4-FFF2-40B4-BE49-F238E27FC236}">
                <a16:creationId xmlns:a16="http://schemas.microsoft.com/office/drawing/2014/main" id="{DE811471-36FF-43EF-A106-5FAD19212327}"/>
              </a:ext>
            </a:extLst>
          </p:cNvPr>
          <p:cNvSpPr txBox="1">
            <a:spLocks/>
          </p:cNvSpPr>
          <p:nvPr/>
        </p:nvSpPr>
        <p:spPr>
          <a:xfrm>
            <a:off x="898596" y="1000803"/>
            <a:ext cx="5359591" cy="4328720"/>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925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data analysis success to build a logistic regression model and build an evaluation model, which rejects the research hypothesis. </a:t>
            </a:r>
          </a:p>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evaluation model results were around 99% Accuracy. </a:t>
            </a:r>
          </a:p>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However, the other evidence:</a:t>
            </a:r>
          </a:p>
          <a:p>
            <a:pPr marL="742950" lvl="1" indent="-285750" algn="l">
              <a:lnSpc>
                <a:spcPct val="200000"/>
              </a:lnSpc>
              <a:spcBef>
                <a:spcPts val="0"/>
              </a:spcBef>
              <a:spcAft>
                <a:spcPts val="0"/>
              </a:spcAft>
              <a:buClr>
                <a:schemeClr val="accent2">
                  <a:lumMod val="50000"/>
                </a:schemeClr>
              </a:buClr>
              <a:buFont typeface="Wingdings" panose="05000000000000000000" pitchFamily="2" charset="2"/>
              <a:buChar char="Ø"/>
            </a:pPr>
            <a:r>
              <a:rPr lang="en-US" sz="1400" dirty="0">
                <a:solidFill>
                  <a:schemeClr val="accent3">
                    <a:lumMod val="50000"/>
                  </a:schemeClr>
                </a:solidFill>
                <a:latin typeface="Arial" panose="020B0604020202020204" pitchFamily="34" charset="0"/>
                <a:cs typeface="Arial" panose="020B0604020202020204" pitchFamily="34" charset="0"/>
              </a:rPr>
              <a:t>The quality of the model was 83%.</a:t>
            </a:r>
          </a:p>
          <a:p>
            <a:pPr marL="742950" lvl="1" indent="-285750" algn="l">
              <a:lnSpc>
                <a:spcPct val="200000"/>
              </a:lnSpc>
              <a:spcBef>
                <a:spcPts val="0"/>
              </a:spcBef>
              <a:spcAft>
                <a:spcPts val="0"/>
              </a:spcAft>
              <a:buClr>
                <a:schemeClr val="accent2">
                  <a:lumMod val="50000"/>
                </a:schemeClr>
              </a:buClr>
              <a:buFont typeface="Wingdings" panose="05000000000000000000" pitchFamily="2" charset="2"/>
              <a:buChar char="Ø"/>
            </a:pPr>
            <a:r>
              <a:rPr lang="en-US" sz="1400" dirty="0">
                <a:solidFill>
                  <a:schemeClr val="accent3">
                    <a:lumMod val="50000"/>
                  </a:schemeClr>
                </a:solidFill>
                <a:latin typeface="Arial" panose="020B0604020202020204" pitchFamily="34" charset="0"/>
                <a:cs typeface="Arial" panose="020B0604020202020204" pitchFamily="34" charset="0"/>
              </a:rPr>
              <a:t>The true positives were 53%.</a:t>
            </a:r>
          </a:p>
          <a:p>
            <a:pPr marL="742950" lvl="1" indent="-285750" algn="l">
              <a:lnSpc>
                <a:spcPct val="200000"/>
              </a:lnSpc>
              <a:spcBef>
                <a:spcPts val="0"/>
              </a:spcBef>
              <a:spcAft>
                <a:spcPts val="0"/>
              </a:spcAft>
              <a:buClr>
                <a:schemeClr val="accent2">
                  <a:lumMod val="50000"/>
                </a:schemeClr>
              </a:buClr>
              <a:buFont typeface="Wingdings" panose="05000000000000000000" pitchFamily="2" charset="2"/>
              <a:buChar char="Ø"/>
            </a:pPr>
            <a:r>
              <a:rPr lang="en-US" sz="1400" dirty="0">
                <a:solidFill>
                  <a:schemeClr val="accent3">
                    <a:lumMod val="50000"/>
                  </a:schemeClr>
                </a:solidFill>
                <a:latin typeface="Arial" panose="020B0604020202020204" pitchFamily="34" charset="0"/>
                <a:cs typeface="Arial" panose="020B0604020202020204" pitchFamily="34" charset="0"/>
              </a:rPr>
              <a:t>The performance was 65%.</a:t>
            </a:r>
          </a:p>
          <a:p>
            <a:pPr marL="285750" indent="-285750" algn="l">
              <a:lnSpc>
                <a:spcPct val="210000"/>
              </a:lnSpc>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results come less than Financial houses and Banks' expectations and acceptance levels.</a:t>
            </a: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500" b="1" dirty="0">
              <a:solidFill>
                <a:schemeClr val="accent3">
                  <a:lumMod val="50000"/>
                </a:schemeClr>
              </a:solidFill>
            </a:endParaRPr>
          </a:p>
        </p:txBody>
      </p:sp>
      <p:graphicFrame>
        <p:nvGraphicFramePr>
          <p:cNvPr id="14" name="Diagram 13">
            <a:extLst>
              <a:ext uri="{FF2B5EF4-FFF2-40B4-BE49-F238E27FC236}">
                <a16:creationId xmlns:a16="http://schemas.microsoft.com/office/drawing/2014/main" id="{26AA341C-B092-48BE-B42C-950D30819D0B}"/>
              </a:ext>
            </a:extLst>
          </p:cNvPr>
          <p:cNvGraphicFramePr/>
          <p:nvPr>
            <p:extLst>
              <p:ext uri="{D42A27DB-BD31-4B8C-83A1-F6EECF244321}">
                <p14:modId xmlns:p14="http://schemas.microsoft.com/office/powerpoint/2010/main" val="938196270"/>
              </p:ext>
            </p:extLst>
          </p:nvPr>
        </p:nvGraphicFramePr>
        <p:xfrm>
          <a:off x="5889072" y="-1"/>
          <a:ext cx="6302928" cy="56793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9570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0CE33AAA-A206-4BA8-A80D-3027AA868AAB}"/>
              </a:ext>
            </a:extLst>
          </p:cNvPr>
          <p:cNvSpPr txBox="1">
            <a:spLocks/>
          </p:cNvSpPr>
          <p:nvPr/>
        </p:nvSpPr>
        <p:spPr>
          <a:xfrm>
            <a:off x="504312" y="369116"/>
            <a:ext cx="5745486" cy="587836"/>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85000" lnSpcReduction="100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cs typeface="Arial" panose="020B0604020202020204" pitchFamily="34" charset="0"/>
              </a:rPr>
              <a:t>The Limitations of the techniques and tools:</a:t>
            </a:r>
          </a:p>
        </p:txBody>
      </p:sp>
      <p:sp>
        <p:nvSpPr>
          <p:cNvPr id="5" name="Subtitle 2">
            <a:extLst>
              <a:ext uri="{FF2B5EF4-FFF2-40B4-BE49-F238E27FC236}">
                <a16:creationId xmlns:a16="http://schemas.microsoft.com/office/drawing/2014/main" id="{92397C94-F94E-4009-BADD-E95B386BEFCD}"/>
              </a:ext>
            </a:extLst>
          </p:cNvPr>
          <p:cNvSpPr txBox="1">
            <a:spLocks/>
          </p:cNvSpPr>
          <p:nvPr/>
        </p:nvSpPr>
        <p:spPr>
          <a:xfrm>
            <a:off x="1076067" y="369116"/>
            <a:ext cx="6886387" cy="433680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study used Python which includes rich multiple libraries and packages, supports big data.</a:t>
            </a:r>
          </a:p>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Logistic Regression is a classic machine learning model and needs extra tools and techniques to handle issues like multicollinearity and overfitting.</a:t>
            </a:r>
          </a:p>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current dataset has a limited number of transaction features, just ten columns, and after filtering the data to select the transactions in the fraud scope, the number of rows reduces to 39999 rows, and the limited number of the actual fraud transactions in the dataset. </a:t>
            </a:r>
          </a:p>
          <a:p>
            <a:pPr marL="285750" indent="-285750" algn="l">
              <a:lnSpc>
                <a:spcPct val="200000"/>
              </a:lnSpc>
              <a:spcBef>
                <a:spcPts val="0"/>
              </a:spcBef>
              <a:buFont typeface="Wingdings" panose="05000000000000000000" pitchFamily="2" charset="2"/>
              <a:buChar char="ü"/>
              <a:tabLst>
                <a:tab pos="2971800" algn="ctr"/>
                <a:tab pos="5943600" algn="r"/>
              </a:tabLst>
            </a:pPr>
            <a:endParaRPr lang="en-US" sz="500" b="1" dirty="0">
              <a:solidFill>
                <a:schemeClr val="accent3">
                  <a:lumMod val="50000"/>
                </a:schemeClr>
              </a:solidFill>
            </a:endParaRPr>
          </a:p>
        </p:txBody>
      </p:sp>
      <p:pic>
        <p:nvPicPr>
          <p:cNvPr id="11" name="Graphic 10" descr="Database outline">
            <a:extLst>
              <a:ext uri="{FF2B5EF4-FFF2-40B4-BE49-F238E27FC236}">
                <a16:creationId xmlns:a16="http://schemas.microsoft.com/office/drawing/2014/main" id="{85E61E42-3F1A-4A34-862A-2B4657277F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371983" y="1409405"/>
            <a:ext cx="914400" cy="914400"/>
          </a:xfrm>
          <a:prstGeom prst="rect">
            <a:avLst/>
          </a:prstGeom>
        </p:spPr>
      </p:pic>
      <p:pic>
        <p:nvPicPr>
          <p:cNvPr id="13" name="Graphic 12" descr="Programmer female outline">
            <a:extLst>
              <a:ext uri="{FF2B5EF4-FFF2-40B4-BE49-F238E27FC236}">
                <a16:creationId xmlns:a16="http://schemas.microsoft.com/office/drawing/2014/main" id="{7B6824A2-923C-4A2C-91F0-B926507C0B8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19614" y="3114413"/>
            <a:ext cx="914400" cy="914400"/>
          </a:xfrm>
          <a:prstGeom prst="rect">
            <a:avLst/>
          </a:prstGeom>
        </p:spPr>
      </p:pic>
      <p:pic>
        <p:nvPicPr>
          <p:cNvPr id="15" name="Graphic 14" descr="Research with solid fill">
            <a:extLst>
              <a:ext uri="{FF2B5EF4-FFF2-40B4-BE49-F238E27FC236}">
                <a16:creationId xmlns:a16="http://schemas.microsoft.com/office/drawing/2014/main" id="{52A23228-4E81-47D9-9AEA-2214750A0C0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18804" y="2369227"/>
            <a:ext cx="914400" cy="914400"/>
          </a:xfrm>
          <a:prstGeom prst="rect">
            <a:avLst/>
          </a:prstGeom>
        </p:spPr>
      </p:pic>
      <p:pic>
        <p:nvPicPr>
          <p:cNvPr id="17" name="Graphic 16" descr="Bar chart outline">
            <a:extLst>
              <a:ext uri="{FF2B5EF4-FFF2-40B4-BE49-F238E27FC236}">
                <a16:creationId xmlns:a16="http://schemas.microsoft.com/office/drawing/2014/main" id="{636AE9B0-0B8F-40E0-9771-FE5B44A7D88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04404" y="1944203"/>
            <a:ext cx="914400" cy="914400"/>
          </a:xfrm>
          <a:prstGeom prst="rect">
            <a:avLst/>
          </a:prstGeom>
        </p:spPr>
      </p:pic>
      <p:pic>
        <p:nvPicPr>
          <p:cNvPr id="19" name="Graphic 18" descr="Document outline">
            <a:extLst>
              <a:ext uri="{FF2B5EF4-FFF2-40B4-BE49-F238E27FC236}">
                <a16:creationId xmlns:a16="http://schemas.microsoft.com/office/drawing/2014/main" id="{AB8F7F22-8308-4694-A2CC-FE266719547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284002" y="1986177"/>
            <a:ext cx="914400" cy="914400"/>
          </a:xfrm>
          <a:prstGeom prst="rect">
            <a:avLst/>
          </a:prstGeom>
        </p:spPr>
      </p:pic>
      <p:pic>
        <p:nvPicPr>
          <p:cNvPr id="21" name="Graphic 20" descr="Artificial Intelligence outline">
            <a:extLst>
              <a:ext uri="{FF2B5EF4-FFF2-40B4-BE49-F238E27FC236}">
                <a16:creationId xmlns:a16="http://schemas.microsoft.com/office/drawing/2014/main" id="{2B82C140-E404-408B-84F4-175B634F672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061604" y="3146589"/>
            <a:ext cx="914400" cy="914400"/>
          </a:xfrm>
          <a:prstGeom prst="rect">
            <a:avLst/>
          </a:prstGeom>
        </p:spPr>
      </p:pic>
    </p:spTree>
    <p:extLst>
      <p:ext uri="{BB962C8B-B14F-4D97-AF65-F5344CB8AC3E}">
        <p14:creationId xmlns:p14="http://schemas.microsoft.com/office/powerpoint/2010/main" val="95636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ED48D735-BD3F-4129-A885-5DB5B5D5CC36}"/>
              </a:ext>
            </a:extLst>
          </p:cNvPr>
          <p:cNvSpPr txBox="1">
            <a:spLocks/>
          </p:cNvSpPr>
          <p:nvPr/>
        </p:nvSpPr>
        <p:spPr>
          <a:xfrm>
            <a:off x="504312" y="369116"/>
            <a:ext cx="4470360" cy="587836"/>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85000" lnSpcReduction="100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cs typeface="Arial" panose="020B0604020202020204" pitchFamily="34" charset="0"/>
              </a:rPr>
              <a:t>Summary of proposed actions:</a:t>
            </a:r>
          </a:p>
        </p:txBody>
      </p:sp>
      <p:sp>
        <p:nvSpPr>
          <p:cNvPr id="9" name="Subtitle 2">
            <a:extLst>
              <a:ext uri="{FF2B5EF4-FFF2-40B4-BE49-F238E27FC236}">
                <a16:creationId xmlns:a16="http://schemas.microsoft.com/office/drawing/2014/main" id="{23DD3062-9216-4E02-BCCF-BA71F4CCF16F}"/>
              </a:ext>
            </a:extLst>
          </p:cNvPr>
          <p:cNvSpPr txBox="1">
            <a:spLocks/>
          </p:cNvSpPr>
          <p:nvPr/>
        </p:nvSpPr>
        <p:spPr>
          <a:xfrm>
            <a:off x="1083153" y="1040235"/>
            <a:ext cx="6970278" cy="221469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The data analysis results support doing more research using more data, more different data, getting more training, and improving the model performance and quality of predictions.</a:t>
            </a:r>
          </a:p>
          <a:p>
            <a:pPr marL="285750" marR="0" indent="-285750" algn="l">
              <a:lnSpc>
                <a:spcPct val="200000"/>
              </a:lnSpc>
              <a:spcBef>
                <a:spcPts val="0"/>
              </a:spcBef>
              <a:spcAft>
                <a:spcPts val="0"/>
              </a:spcAft>
              <a:buFont typeface="Wingdings" panose="05000000000000000000" pitchFamily="2" charset="2"/>
              <a:buChar char="ü"/>
            </a:pPr>
            <a:r>
              <a:rPr lang="en-US" sz="1400" dirty="0">
                <a:solidFill>
                  <a:schemeClr val="accent3">
                    <a:lumMod val="50000"/>
                  </a:schemeClr>
                </a:solidFill>
                <a:latin typeface="Arial" panose="020B0604020202020204" pitchFamily="34" charset="0"/>
                <a:cs typeface="Arial" panose="020B0604020202020204" pitchFamily="34" charset="0"/>
              </a:rPr>
              <a:t>Compare the results with other classification machine learning models like Random Forest or Decision-Tree models. </a:t>
            </a:r>
            <a:endParaRPr lang="en-US" sz="500" b="1" dirty="0">
              <a:solidFill>
                <a:schemeClr val="accent3">
                  <a:lumMod val="50000"/>
                </a:schemeClr>
              </a:solidFill>
            </a:endParaRPr>
          </a:p>
        </p:txBody>
      </p:sp>
      <p:pic>
        <p:nvPicPr>
          <p:cNvPr id="15" name="Graphic 14" descr="Clipboard Checked with solid fill">
            <a:extLst>
              <a:ext uri="{FF2B5EF4-FFF2-40B4-BE49-F238E27FC236}">
                <a16:creationId xmlns:a16="http://schemas.microsoft.com/office/drawing/2014/main" id="{99A1B381-EB33-4370-B3DD-46A2F9A3FA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22473" y="583035"/>
            <a:ext cx="914400" cy="914400"/>
          </a:xfrm>
          <a:prstGeom prst="rect">
            <a:avLst/>
          </a:prstGeom>
        </p:spPr>
      </p:pic>
    </p:spTree>
    <p:extLst>
      <p:ext uri="{BB962C8B-B14F-4D97-AF65-F5344CB8AC3E}">
        <p14:creationId xmlns:p14="http://schemas.microsoft.com/office/powerpoint/2010/main" val="1339384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76B9B657-AD26-49D4-A1EE-ABC6ACAAC5C8}"/>
              </a:ext>
            </a:extLst>
          </p:cNvPr>
          <p:cNvSpPr txBox="1">
            <a:spLocks/>
          </p:cNvSpPr>
          <p:nvPr/>
        </p:nvSpPr>
        <p:spPr>
          <a:xfrm>
            <a:off x="504312" y="369116"/>
            <a:ext cx="4470360" cy="587836"/>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85000" lnSpcReduction="100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algn="l">
              <a:lnSpc>
                <a:spcPct val="200000"/>
              </a:lnSpc>
              <a:spcBef>
                <a:spcPts val="0"/>
              </a:spcBef>
              <a:tabLst>
                <a:tab pos="2971800" algn="ctr"/>
                <a:tab pos="5943600" algn="r"/>
              </a:tabLst>
            </a:pPr>
            <a:r>
              <a:rPr lang="en-US" sz="2400" b="1" dirty="0">
                <a:solidFill>
                  <a:schemeClr val="accent3">
                    <a:lumMod val="75000"/>
                  </a:schemeClr>
                </a:solidFill>
                <a:latin typeface="Arial" panose="020B0604020202020204" pitchFamily="34" charset="0"/>
                <a:cs typeface="Arial" panose="020B0604020202020204" pitchFamily="34" charset="0"/>
              </a:rPr>
              <a:t> Benefits of the study:</a:t>
            </a:r>
          </a:p>
        </p:txBody>
      </p:sp>
      <p:sp>
        <p:nvSpPr>
          <p:cNvPr id="9" name="Subtitle 2">
            <a:extLst>
              <a:ext uri="{FF2B5EF4-FFF2-40B4-BE49-F238E27FC236}">
                <a16:creationId xmlns:a16="http://schemas.microsoft.com/office/drawing/2014/main" id="{BFB52EC9-F81A-4932-AA93-BCBD128F8176}"/>
              </a:ext>
            </a:extLst>
          </p:cNvPr>
          <p:cNvSpPr txBox="1">
            <a:spLocks/>
          </p:cNvSpPr>
          <p:nvPr/>
        </p:nvSpPr>
        <p:spPr>
          <a:xfrm>
            <a:off x="1083153" y="1040235"/>
            <a:ext cx="6970278" cy="2214694"/>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fontScale="85000" lnSpcReduction="20000"/>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L="285750" marR="0" indent="-285750" algn="l">
              <a:lnSpc>
                <a:spcPct val="200000"/>
              </a:lnSpc>
              <a:spcBef>
                <a:spcPts val="0"/>
              </a:spcBef>
              <a:spcAft>
                <a:spcPts val="0"/>
              </a:spcAft>
              <a:buFont typeface="Wingdings" panose="05000000000000000000" pitchFamily="2" charset="2"/>
              <a:buChar char="ü"/>
            </a:pPr>
            <a:r>
              <a:rPr lang="en-US" sz="1500" dirty="0">
                <a:solidFill>
                  <a:schemeClr val="accent3">
                    <a:lumMod val="50000"/>
                  </a:schemeClr>
                </a:solidFill>
                <a:latin typeface="Arial" panose="020B0604020202020204" pitchFamily="34" charset="0"/>
                <a:cs typeface="Arial" panose="020B0604020202020204" pitchFamily="34" charset="0"/>
              </a:rPr>
              <a:t>Could use the study to compare the results and look for more data to train and improve the model performance and quality.</a:t>
            </a:r>
          </a:p>
          <a:p>
            <a:pPr marL="285750" marR="0" indent="-285750" algn="l">
              <a:lnSpc>
                <a:spcPct val="200000"/>
              </a:lnSpc>
              <a:spcBef>
                <a:spcPts val="0"/>
              </a:spcBef>
              <a:spcAft>
                <a:spcPts val="0"/>
              </a:spcAft>
              <a:buFont typeface="Wingdings" panose="05000000000000000000" pitchFamily="2" charset="2"/>
              <a:buChar char="ü"/>
            </a:pPr>
            <a:r>
              <a:rPr lang="en-US" sz="1500" dirty="0">
                <a:solidFill>
                  <a:schemeClr val="accent3">
                    <a:lumMod val="50000"/>
                  </a:schemeClr>
                </a:solidFill>
                <a:latin typeface="Arial" panose="020B0604020202020204" pitchFamily="34" charset="0"/>
                <a:cs typeface="Arial" panose="020B0604020202020204" pitchFamily="34" charset="0"/>
              </a:rPr>
              <a:t>Could use the results as proof of concept to develop applications in the future for fraud monitoring and prevention.</a:t>
            </a:r>
          </a:p>
          <a:p>
            <a:pPr marL="285750" marR="0" indent="-285750" algn="l">
              <a:lnSpc>
                <a:spcPct val="200000"/>
              </a:lnSpc>
              <a:spcBef>
                <a:spcPts val="0"/>
              </a:spcBef>
              <a:spcAft>
                <a:spcPts val="0"/>
              </a:spcAft>
              <a:buFont typeface="Wingdings" panose="05000000000000000000" pitchFamily="2" charset="2"/>
              <a:buChar char="ü"/>
            </a:pPr>
            <a:r>
              <a:rPr lang="en-US" sz="1500" dirty="0">
                <a:solidFill>
                  <a:schemeClr val="accent3">
                    <a:lumMod val="50000"/>
                  </a:schemeClr>
                </a:solidFill>
                <a:latin typeface="Arial" panose="020B0604020202020204" pitchFamily="34" charset="0"/>
                <a:cs typeface="Arial" panose="020B0604020202020204" pitchFamily="34" charset="0"/>
              </a:rPr>
              <a:t>Could use the study as an example to build a classification machine learning model with an evaluation model.  </a:t>
            </a:r>
          </a:p>
        </p:txBody>
      </p:sp>
      <p:pic>
        <p:nvPicPr>
          <p:cNvPr id="11" name="Graphic 10" descr="Slot Machine outline">
            <a:extLst>
              <a:ext uri="{FF2B5EF4-FFF2-40B4-BE49-F238E27FC236}">
                <a16:creationId xmlns:a16="http://schemas.microsoft.com/office/drawing/2014/main" id="{FC94243C-3EB3-4890-9526-4AB5254C3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27245" y="1975050"/>
            <a:ext cx="914400" cy="914400"/>
          </a:xfrm>
          <a:prstGeom prst="rect">
            <a:avLst/>
          </a:prstGeom>
        </p:spPr>
      </p:pic>
      <p:pic>
        <p:nvPicPr>
          <p:cNvPr id="15" name="Graphic 14" descr="Spinning Plates outline">
            <a:extLst>
              <a:ext uri="{FF2B5EF4-FFF2-40B4-BE49-F238E27FC236}">
                <a16:creationId xmlns:a16="http://schemas.microsoft.com/office/drawing/2014/main" id="{772D8FB4-9520-4592-BB1C-49589CF8AD6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27245" y="828353"/>
            <a:ext cx="914400" cy="914400"/>
          </a:xfrm>
          <a:prstGeom prst="rect">
            <a:avLst/>
          </a:prstGeom>
        </p:spPr>
      </p:pic>
    </p:spTree>
    <p:extLst>
      <p:ext uri="{BB962C8B-B14F-4D97-AF65-F5344CB8AC3E}">
        <p14:creationId xmlns:p14="http://schemas.microsoft.com/office/powerpoint/2010/main" val="2768606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AEB9C912-3D16-42C0-A12D-8AAE5C442673}"/>
              </a:ext>
            </a:extLst>
          </p:cNvPr>
          <p:cNvSpPr txBox="1">
            <a:spLocks/>
          </p:cNvSpPr>
          <p:nvPr/>
        </p:nvSpPr>
        <p:spPr>
          <a:xfrm>
            <a:off x="1359018" y="545284"/>
            <a:ext cx="8481268" cy="4060272"/>
          </a:xfrm>
          <a:prstGeom prst="rect">
            <a:avLst/>
          </a:prstGeom>
          <a:effectLst>
            <a:outerShdw blurRad="88900" dist="38100" dir="2700000" algn="tl" rotWithShape="0">
              <a:prstClr val="black">
                <a:alpha val="30000"/>
              </a:prstClr>
            </a:outerShdw>
          </a:effectLst>
        </p:spPr>
        <p:txBody>
          <a:bodyPr vert="horz" lIns="91440" tIns="45720" rIns="91440" bIns="45720" rtlCol="0" anchor="b">
            <a:normAutofit/>
          </a:bodyPr>
          <a:lstStyle>
            <a:lvl1pPr marL="0" indent="0" algn="ctr" defTabSz="914400" rtl="0" eaLnBrk="1" latinLnBrk="0" hangingPunct="1">
              <a:lnSpc>
                <a:spcPct val="90000"/>
              </a:lnSpc>
              <a:spcBef>
                <a:spcPts val="1400"/>
              </a:spcBef>
              <a:buClr>
                <a:schemeClr val="tx1"/>
              </a:buClr>
              <a:buSzPct val="80000"/>
              <a:buFont typeface="Corbel" pitchFamily="34" charset="0"/>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SzPct val="80000"/>
              <a:buFont typeface="Corbel" pitchFamily="34" charset="0"/>
              <a:buNone/>
              <a:defRPr sz="2000" kern="1200">
                <a:solidFill>
                  <a:schemeClr val="tx1"/>
                </a:solidFill>
                <a:latin typeface="+mn-lt"/>
                <a:ea typeface="+mn-ea"/>
                <a:cs typeface="+mn-cs"/>
              </a:defRPr>
            </a:lvl9pPr>
          </a:lstStyle>
          <a:p>
            <a:pPr marR="0" algn="l">
              <a:lnSpc>
                <a:spcPct val="200000"/>
              </a:lnSpc>
              <a:spcBef>
                <a:spcPts val="0"/>
              </a:spcBef>
              <a:spcAft>
                <a:spcPts val="0"/>
              </a:spcAft>
            </a:pPr>
            <a:r>
              <a:rPr lang="en-US" sz="3600" dirty="0">
                <a:solidFill>
                  <a:schemeClr val="accent3">
                    <a:lumMod val="50000"/>
                  </a:schemeClr>
                </a:solidFill>
                <a:latin typeface="Arial" panose="020B0604020202020204" pitchFamily="34" charset="0"/>
                <a:cs typeface="Arial" panose="020B0604020202020204" pitchFamily="34" charset="0"/>
              </a:rPr>
              <a:t>Thank You!</a:t>
            </a:r>
          </a:p>
          <a:p>
            <a:pPr marR="0" algn="l">
              <a:lnSpc>
                <a:spcPct val="200000"/>
              </a:lnSpc>
              <a:spcBef>
                <a:spcPts val="0"/>
              </a:spcBef>
              <a:spcAft>
                <a:spcPts val="0"/>
              </a:spcAft>
            </a:pPr>
            <a:endParaRPr lang="en-US" sz="1500" dirty="0">
              <a:solidFill>
                <a:schemeClr val="accent3">
                  <a:lumMod val="50000"/>
                </a:schemeClr>
              </a:solidFill>
              <a:latin typeface="Arial" panose="020B0604020202020204" pitchFamily="34" charset="0"/>
              <a:cs typeface="Arial" panose="020B0604020202020204" pitchFamily="34" charset="0"/>
            </a:endParaRPr>
          </a:p>
          <a:p>
            <a:pPr marR="0" algn="l">
              <a:lnSpc>
                <a:spcPct val="110000"/>
              </a:lnSpc>
              <a:spcBef>
                <a:spcPts val="0"/>
              </a:spcBef>
              <a:spcAft>
                <a:spcPts val="0"/>
              </a:spcAft>
            </a:pPr>
            <a:endParaRPr lang="en-US" sz="1500" dirty="0">
              <a:solidFill>
                <a:schemeClr val="accent3">
                  <a:lumMod val="50000"/>
                </a:schemeClr>
              </a:solidFill>
              <a:latin typeface="Arial" panose="020B0604020202020204" pitchFamily="34" charset="0"/>
              <a:cs typeface="Arial" panose="020B0604020202020204" pitchFamily="34" charset="0"/>
            </a:endParaRPr>
          </a:p>
          <a:p>
            <a:pPr marR="0" algn="l">
              <a:lnSpc>
                <a:spcPct val="110000"/>
              </a:lnSpc>
              <a:spcBef>
                <a:spcPts val="0"/>
              </a:spcBef>
              <a:spcAft>
                <a:spcPts val="0"/>
              </a:spcAft>
            </a:pPr>
            <a:r>
              <a:rPr lang="en-US" sz="1500" dirty="0">
                <a:solidFill>
                  <a:schemeClr val="accent3">
                    <a:lumMod val="50000"/>
                  </a:schemeClr>
                </a:solidFill>
                <a:latin typeface="Arial" panose="020B0604020202020204" pitchFamily="34" charset="0"/>
                <a:cs typeface="Arial" panose="020B0604020202020204" pitchFamily="34" charset="0"/>
              </a:rPr>
              <a:t>Fady Missiha</a:t>
            </a:r>
          </a:p>
          <a:p>
            <a:pPr marR="0" algn="l">
              <a:lnSpc>
                <a:spcPct val="110000"/>
              </a:lnSpc>
              <a:spcBef>
                <a:spcPts val="0"/>
              </a:spcBef>
              <a:spcAft>
                <a:spcPts val="0"/>
              </a:spcAft>
            </a:pPr>
            <a:r>
              <a:rPr lang="en-US" sz="1500" dirty="0">
                <a:solidFill>
                  <a:schemeClr val="accent3">
                    <a:lumMod val="50000"/>
                  </a:schemeClr>
                </a:solidFill>
                <a:latin typeface="Arial" panose="020B0604020202020204" pitchFamily="34" charset="0"/>
                <a:cs typeface="Arial" panose="020B0604020202020204" pitchFamily="34" charset="0"/>
                <a:hlinkClick r:id="rId2"/>
              </a:rPr>
              <a:t>fmissih@wgu.edu</a:t>
            </a:r>
            <a:endParaRPr lang="en-US" sz="1500" dirty="0">
              <a:solidFill>
                <a:schemeClr val="accent3">
                  <a:lumMod val="50000"/>
                </a:schemeClr>
              </a:solidFill>
              <a:latin typeface="Arial" panose="020B0604020202020204" pitchFamily="34" charset="0"/>
              <a:cs typeface="Arial" panose="020B0604020202020204" pitchFamily="34" charset="0"/>
            </a:endParaRPr>
          </a:p>
          <a:p>
            <a:pPr marR="0" algn="l">
              <a:lnSpc>
                <a:spcPct val="200000"/>
              </a:lnSpc>
              <a:spcBef>
                <a:spcPts val="0"/>
              </a:spcBef>
              <a:spcAft>
                <a:spcPts val="0"/>
              </a:spcAft>
            </a:pPr>
            <a:endParaRPr lang="en-US" sz="1500" dirty="0">
              <a:solidFill>
                <a:schemeClr val="accent3">
                  <a:lumMod val="50000"/>
                </a:schemeClr>
              </a:solidFill>
              <a:latin typeface="Arial" panose="020B0604020202020204" pitchFamily="34" charset="0"/>
              <a:cs typeface="Arial" panose="020B0604020202020204" pitchFamily="34" charset="0"/>
            </a:endParaRPr>
          </a:p>
        </p:txBody>
      </p:sp>
      <p:pic>
        <p:nvPicPr>
          <p:cNvPr id="14" name="Graphic 13" descr="Ribbon outline">
            <a:extLst>
              <a:ext uri="{FF2B5EF4-FFF2-40B4-BE49-F238E27FC236}">
                <a16:creationId xmlns:a16="http://schemas.microsoft.com/office/drawing/2014/main" id="{DF007B88-1F2C-49AA-88AF-9B712F7AA4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82650" y="480269"/>
            <a:ext cx="1214307" cy="1214307"/>
          </a:xfrm>
          <a:prstGeom prst="rect">
            <a:avLst/>
          </a:prstGeom>
        </p:spPr>
      </p:pic>
    </p:spTree>
    <p:extLst>
      <p:ext uri="{BB962C8B-B14F-4D97-AF65-F5344CB8AC3E}">
        <p14:creationId xmlns:p14="http://schemas.microsoft.com/office/powerpoint/2010/main" val="3209740040"/>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TM03457444[[fn=Basis]]</Template>
  <TotalTime>882</TotalTime>
  <Words>519</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Corbel</vt:lpstr>
      <vt:lpstr>Wingdings</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Fady Missiha</dc:creator>
  <cp:lastModifiedBy>Fady Missiha</cp:lastModifiedBy>
  <cp:revision>22</cp:revision>
  <dcterms:created xsi:type="dcterms:W3CDTF">2022-02-18T05:23:32Z</dcterms:created>
  <dcterms:modified xsi:type="dcterms:W3CDTF">2022-02-19T18:50:30Z</dcterms:modified>
</cp:coreProperties>
</file>