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8"/>
  </p:notesMasterIdLst>
  <p:sldIdLst>
    <p:sldId id="346" r:id="rId5"/>
    <p:sldId id="379" r:id="rId6"/>
    <p:sldId id="38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reme" initials="b" lastIdx="2" clrIdx="0"/>
  <p:cmAuthor id="1" name="Dell" initials="D" lastIdx="1" clrIdx="1"/>
  <p:cmAuthor id="2" name="Sueli Mitiko Yano Suga" initials="SMYS" lastIdx="11" clrIdx="2"/>
  <p:cmAuthor id="3" name="Andrea Akemi Oribe Hayashi" initials="AAOH" lastIdx="30" clrIdx="3"/>
  <p:cmAuthor id="4" name="Sarah Oliveira" initials="SMVO" lastIdx="27" clrIdx="4"/>
  <p:cmAuthor id="5" name="Maria Analia da Conceicao" initials="MAC" lastIdx="3" clrIdx="5"/>
  <p:cmAuthor id="6" name="Suga, Sueli Mitiko Yano (BIR)" initials="SSMY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109"/>
    <a:srgbClr val="026212"/>
    <a:srgbClr val="FA7EF1"/>
    <a:srgbClr val="FA1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3823" autoAdjust="0"/>
  </p:normalViewPr>
  <p:slideViewPr>
    <p:cSldViewPr>
      <p:cViewPr varScale="1">
        <p:scale>
          <a:sx n="62" d="100"/>
          <a:sy n="62" d="100"/>
        </p:scale>
        <p:origin x="13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7A560-BC29-4641-B88A-3EB12DF21FA7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4089F-3ED1-42AF-A83E-415536B75E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449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49A3D-5FD2-4933-8819-3C7234DAAA41}" type="datetimeFigureOut">
              <a:rPr lang="pt-BR" smtClean="0"/>
              <a:pPr/>
              <a:t>30/03/2023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FAA7C-2729-4B47-88D1-732710B8954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224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b="1" dirty="0">
                <a:cs typeface="Arial" pitchFamily="34" charset="0"/>
              </a:rPr>
              <a:t>Fluxo de Avaliação de Periódicos </a:t>
            </a:r>
            <a:br>
              <a:rPr lang="pt-BR" sz="3200" b="1" dirty="0">
                <a:cs typeface="Arial" pitchFamily="34" charset="0"/>
              </a:rPr>
            </a:br>
            <a:r>
              <a:rPr lang="pt-BR" sz="3200" b="1" dirty="0">
                <a:cs typeface="Arial" pitchFamily="34" charset="0"/>
              </a:rPr>
              <a:t>Rede BVS Enfermagem</a:t>
            </a:r>
            <a:endParaRPr lang="pt-BR" sz="3200" dirty="0"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268760"/>
            <a:ext cx="8496944" cy="5400600"/>
          </a:xfr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endParaRPr lang="pt-BR" sz="2400" dirty="0"/>
          </a:p>
          <a:p>
            <a:pPr marL="457200" indent="-457200" algn="just">
              <a:buFont typeface="+mj-lt"/>
              <a:buAutoNum type="arabicParenR"/>
            </a:pPr>
            <a:r>
              <a:rPr lang="pt-BR" sz="2400" dirty="0"/>
              <a:t>A revista se manifesta através de um pedido formal, por e-mail, a Coordenação da BVS Enfermagem informando o interesse em participar do Processo Seletivo.</a:t>
            </a:r>
          </a:p>
          <a:p>
            <a:pPr marL="457200" indent="-457200">
              <a:buFont typeface="+mj-lt"/>
              <a:buAutoNum type="arabicParenR"/>
            </a:pPr>
            <a:endParaRPr lang="pt-BR" sz="2400" dirty="0"/>
          </a:p>
          <a:p>
            <a:pPr marL="457200" indent="-457200" algn="just">
              <a:buFont typeface="+mj-lt"/>
              <a:buAutoNum type="arabicParenR"/>
            </a:pPr>
            <a:r>
              <a:rPr lang="pt-BR" sz="2400" dirty="0"/>
              <a:t>A Secretaria Executiva da BVS </a:t>
            </a:r>
            <a:r>
              <a:rPr lang="pt-BR" sz="2400" dirty="0" err="1"/>
              <a:t>Enfermgem</a:t>
            </a:r>
            <a:r>
              <a:rPr lang="pt-BR" sz="2400" dirty="0"/>
              <a:t> envia e-mail de confirmação de recebimento do pedido, informações sobre o Fluxo e solicita o envio dos seguintes documentos para andamento do processo</a:t>
            </a:r>
          </a:p>
          <a:p>
            <a:pPr marL="0" indent="0" algn="just">
              <a:lnSpc>
                <a:spcPct val="50000"/>
              </a:lnSpc>
              <a:buNone/>
            </a:pPr>
            <a:endParaRPr lang="pt-BR" sz="2400" i="1" dirty="0"/>
          </a:p>
          <a:p>
            <a:pPr lvl="1" algn="just">
              <a:buFont typeface="Wingdings" charset="2"/>
              <a:buChar char="ü"/>
            </a:pPr>
            <a:r>
              <a:rPr lang="pt-BR" sz="2400" i="1" dirty="0"/>
              <a:t>Envio dos 3 (ou 2) últimos fascículos publicados;</a:t>
            </a:r>
          </a:p>
          <a:p>
            <a:pPr lvl="1" algn="just">
              <a:buFont typeface="Wingdings" charset="2"/>
              <a:buChar char="ü"/>
            </a:pPr>
            <a:r>
              <a:rPr lang="pt-BR" sz="2400" i="1" dirty="0"/>
              <a:t>Lista de </a:t>
            </a:r>
            <a:r>
              <a:rPr lang="pt-BR" sz="2400" i="1" dirty="0" err="1"/>
              <a:t>Pareceristas</a:t>
            </a:r>
            <a:r>
              <a:rPr lang="pt-BR" sz="2400" i="1" dirty="0"/>
              <a:t> AD HOC;</a:t>
            </a:r>
          </a:p>
          <a:p>
            <a:pPr lvl="1" algn="just">
              <a:buFont typeface="Wingdings" charset="2"/>
              <a:buChar char="ü"/>
            </a:pPr>
            <a:r>
              <a:rPr lang="pt-BR" sz="2400" i="1" dirty="0"/>
              <a:t>Instrumento de Avaliação dos Manuscritos.     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5991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pt-BR" sz="2000" dirty="0"/>
              <a:t>3</a:t>
            </a:r>
            <a:r>
              <a:rPr lang="pt-BR" sz="2400" dirty="0"/>
              <a:t>)     Após recebimento do material solicitado à Revista, a Secretaria Executiva encaminha pedido de Avaliação da Normalização da revista ao bibliotecário responsável;</a:t>
            </a:r>
          </a:p>
          <a:p>
            <a:pPr marL="457200" indent="-457200">
              <a:buNone/>
            </a:pPr>
            <a:endParaRPr lang="pt-BR" sz="2400" dirty="0"/>
          </a:p>
          <a:p>
            <a:pPr marL="457200" indent="-457200">
              <a:buNone/>
            </a:pPr>
            <a:r>
              <a:rPr lang="pt-BR" sz="2400" dirty="0"/>
              <a:t>4)    Finalizada a etapa de avaliação da normalização da revista, o Coordenador da BVS Enfermagem indica e encaminha os documentos da avaliação para dois </a:t>
            </a:r>
            <a:r>
              <a:rPr lang="pt-BR" sz="2400" dirty="0" err="1"/>
              <a:t>pareceristas</a:t>
            </a:r>
            <a:r>
              <a:rPr lang="pt-BR" sz="2400" dirty="0"/>
              <a:t> </a:t>
            </a:r>
            <a:r>
              <a:rPr lang="pt-BR" sz="2400" i="1" dirty="0"/>
              <a:t>ad hoc </a:t>
            </a:r>
            <a:r>
              <a:rPr lang="pt-BR" sz="2400" dirty="0"/>
              <a:t>avaliarem o mérito </a:t>
            </a:r>
            <a:r>
              <a:rPr lang="mr-IN" sz="2400" dirty="0"/>
              <a:t>–</a:t>
            </a:r>
            <a:r>
              <a:rPr lang="pt-BR" sz="2400" dirty="0"/>
              <a:t> geralmente Editores de Revistas .</a:t>
            </a:r>
          </a:p>
          <a:p>
            <a:pPr marL="457200" indent="-457200">
              <a:buFont typeface="+mj-lt"/>
              <a:buAutoNum type="arabicParenR"/>
            </a:pPr>
            <a:endParaRPr lang="pt-BR" sz="2400" dirty="0"/>
          </a:p>
          <a:p>
            <a:pPr marL="457200" indent="-457200">
              <a:buNone/>
            </a:pPr>
            <a:r>
              <a:rPr lang="pt-BR" sz="2400" dirty="0"/>
              <a:t>5)    Após o resultado da avaliação, o Parecer é Homologado em Reunião do Comitê Consultivo da BVS Enfermagem ou BVS </a:t>
            </a:r>
            <a:r>
              <a:rPr lang="pt-BR" sz="2400" dirty="0" err="1"/>
              <a:t>Enfermería</a:t>
            </a:r>
            <a:r>
              <a:rPr lang="mr-IN" sz="2400" dirty="0"/>
              <a:t>.</a:t>
            </a:r>
            <a:r>
              <a:rPr lang="pt-BR" sz="2400" dirty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pt-BR" sz="2400" dirty="0"/>
          </a:p>
          <a:p>
            <a:pPr marL="457200" indent="-457200">
              <a:buNone/>
            </a:pPr>
            <a:r>
              <a:rPr lang="pt-BR" sz="2400" dirty="0"/>
              <a:t>6)    Revista recebe o Parecer Final com as recomendações dos </a:t>
            </a:r>
            <a:r>
              <a:rPr lang="pt-BR" sz="2400" dirty="0" err="1"/>
              <a:t>pareceristas</a:t>
            </a:r>
            <a:r>
              <a:rPr lang="pt-BR" sz="2400" dirty="0"/>
              <a:t> e também as instruções sobre as etapas do fluxo de indexação na BASE de DADOS BDENF.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95536" y="260649"/>
          <a:ext cx="8352927" cy="6183836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683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Seleção</a:t>
                      </a:r>
                      <a:r>
                        <a:rPr lang="pt-BR" sz="18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de Revistas BDENF </a:t>
                      </a:r>
                    </a:p>
                    <a:p>
                      <a:pPr algn="ctr" fontAlgn="ctr"/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Aprovadas por ano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2010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2011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2012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2013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2014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2015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2016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2017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6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cuidarte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enfermagem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Enfermagem em Foco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de Enfermagem do Centro-oeste Mineiro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de Enfermagem e Atenção á Saúde 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Enfermería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Neurológica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Journal of Nursing and Health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Enfermagem UFPI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Feridas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de Pesquisa Cuidado é Fundamental online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de Enfermagem da UFSM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Enfermería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IMSS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Enfoque Panamá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Revista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Sanus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2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HERE - História da Enfermagem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Mexicana de Enfermería Cardiológica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Cuidarte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Colômbia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2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Enfermería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Universitária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Horizontes em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Salud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6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Enfermería Actual Costa Rica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4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Aladefe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Rev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Cuidarte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Enfermería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3301" marR="3301" marT="3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ecurityClearance xmlns="32314d6f-7711-4059-82fe-3ca1658d9aac" xsi:nil="true"/>
    <DocumentID xmlns="40fd4455-0f53-4a8f-9f41-18a90389ffe1">2013-17491927989</Documen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 OPAS" ma:contentTypeID="0x0101006FC7944B218B465880B4E8486075E3DB009C5C9B862E7BF543A26046ACE21DA7A8" ma:contentTypeVersion="2" ma:contentTypeDescription="Tipo de conteúdo para documento OPAS" ma:contentTypeScope="" ma:versionID="94ca72f40fe7aa8a18b6af169b4da492">
  <xsd:schema xmlns:xsd="http://www.w3.org/2001/XMLSchema" xmlns:xs="http://www.w3.org/2001/XMLSchema" xmlns:p="http://schemas.microsoft.com/office/2006/metadata/properties" xmlns:ns2="40fd4455-0f53-4a8f-9f41-18a90389ffe1" xmlns:ns3="32314d6f-7711-4059-82fe-3ca1658d9aac" targetNamespace="http://schemas.microsoft.com/office/2006/metadata/properties" ma:root="true" ma:fieldsID="d83647a26e892d0f3f41edb057b03dcb" ns2:_="" ns3:_="">
    <xsd:import namespace="40fd4455-0f53-4a8f-9f41-18a90389ffe1"/>
    <xsd:import namespace="32314d6f-7711-4059-82fe-3ca1658d9aac"/>
    <xsd:element name="properties">
      <xsd:complexType>
        <xsd:sequence>
          <xsd:element name="documentManagement">
            <xsd:complexType>
              <xsd:all>
                <xsd:element ref="ns2:DocumentID" minOccurs="0"/>
                <xsd:element ref="ns3:SecurityCleara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d4455-0f53-4a8f-9f41-18a90389ffe1" elementFormDefault="qualified">
    <xsd:import namespace="http://schemas.microsoft.com/office/2006/documentManagement/types"/>
    <xsd:import namespace="http://schemas.microsoft.com/office/infopath/2007/PartnerControls"/>
    <xsd:element name="DocumentID" ma:index="8" nillable="true" ma:displayName="Número de documento" ma:internalName="DocumentID">
      <xsd:simpleType>
        <xsd:restriction base="dms:Text">
          <xsd:maxLength value="16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14d6f-7711-4059-82fe-3ca1658d9aac" elementFormDefault="qualified">
    <xsd:import namespace="http://schemas.microsoft.com/office/2006/documentManagement/types"/>
    <xsd:import namespace="http://schemas.microsoft.com/office/infopath/2007/PartnerControls"/>
    <xsd:element name="SecurityClearance" ma:index="9" nillable="true" ma:displayName="Classificação de segurança" ma:list="{8f923816-ba80-48d1-8dd6-3a0ab9fd1459}" ma:internalName="SecurityClearance" ma:readOnly="false" ma:showField="PT-BR" ma:web="4dbe1d96-c829-4075-905b-499f05de977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72244A-E22E-49DA-B6A3-FB0D85C5DF98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32314d6f-7711-4059-82fe-3ca1658d9aac"/>
    <ds:schemaRef ds:uri="40fd4455-0f53-4a8f-9f41-18a90389ffe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BF511B1-8707-497F-A5FC-30468C999F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EE3767-3CFD-411D-AFE8-10786BF2B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d4455-0f53-4a8f-9f41-18a90389ffe1"/>
    <ds:schemaRef ds:uri="32314d6f-7711-4059-82fe-3ca1658d9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7072</TotalTime>
  <Words>343</Words>
  <Application>Microsoft Office PowerPoint</Application>
  <PresentationFormat>Apresentação na tela (4:3)</PresentationFormat>
  <Paragraphs>90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Wingdings</vt:lpstr>
      <vt:lpstr>Tema do Office</vt:lpstr>
      <vt:lpstr>Fluxo de Avaliação de Periódicos  Rede BVS Enfermagem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Elisabeth Peres Biruel</dc:creator>
  <cp:lastModifiedBy>Mota, Jefferson da Justa (BIR)</cp:lastModifiedBy>
  <cp:revision>465</cp:revision>
  <dcterms:created xsi:type="dcterms:W3CDTF">2013-03-19T16:47:33Z</dcterms:created>
  <dcterms:modified xsi:type="dcterms:W3CDTF">2023-03-30T12:16:34Z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0x0101006FC7944B218B465880B4E8486075E3DB009C5C9B862E7BF543A26046ACE21DA7A8</vt:lpwstr>
  </property>
  <property fmtid="{D5CDD505-2E9C-101B-9397-08002B2CF9AE}" pid="3" name="TemplateUrl">
    <vt:lpwstr/>
  </property>
  <property fmtid="{D5CDD505-2E9C-101B-9397-08002B2CF9AE}" pid="4" name="Order">
    <vt:r8>77700</vt:r8>
  </property>
  <property fmtid="{D5CDD505-2E9C-101B-9397-08002B2CF9AE}" pid="5" name="FromInstitution">
    <vt:lpwstr/>
  </property>
  <property fmtid="{D5CDD505-2E9C-101B-9397-08002B2CF9AE}" pid="6" name="ToReference">
    <vt:lpwstr/>
  </property>
  <property fmtid="{D5CDD505-2E9C-101B-9397-08002B2CF9AE}" pid="7" name="xd_ProgID">
    <vt:lpwstr/>
  </property>
  <property fmtid="{D5CDD505-2E9C-101B-9397-08002B2CF9AE}" pid="8" name="FromReference">
    <vt:lpwstr/>
  </property>
  <property fmtid="{D5CDD505-2E9C-101B-9397-08002B2CF9AE}" pid="9" name="ToInstitution">
    <vt:lpwstr/>
  </property>
  <property fmtid="{D5CDD505-2E9C-101B-9397-08002B2CF9AE}" pid="10" name="_CopySource">
    <vt:lpwstr>https://bireme-fc.paho.org/TC/Processos/Cursos/EaD/aula 10_introdução_a_indexação.pptx</vt:lpwstr>
  </property>
  <property fmtid="{D5CDD505-2E9C-101B-9397-08002B2CF9AE}" pid="11" name="FromPerson">
    <vt:lpwstr/>
  </property>
  <property fmtid="{D5CDD505-2E9C-101B-9397-08002B2CF9AE}" pid="12" name="ToPerson">
    <vt:lpwstr/>
  </property>
  <property fmtid="{D5CDD505-2E9C-101B-9397-08002B2CF9AE}" pid="13" name="xd_Signature">
    <vt:bool>false</vt:bool>
  </property>
  <property fmtid="{D5CDD505-2E9C-101B-9397-08002B2CF9AE}" pid="14" name="DocumentType">
    <vt:lpwstr/>
  </property>
  <property fmtid="{D5CDD505-2E9C-101B-9397-08002B2CF9AE}" pid="15" name="DocumentStatus">
    <vt:lpwstr/>
  </property>
</Properties>
</file>