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8" r:id="rId6"/>
    <p:sldId id="264" r:id="rId7"/>
    <p:sldId id="261" r:id="rId8"/>
    <p:sldId id="269" r:id="rId9"/>
    <p:sldId id="270" r:id="rId10"/>
    <p:sldId id="260" r:id="rId11"/>
    <p:sldId id="265" r:id="rId12"/>
    <p:sldId id="271" r:id="rId13"/>
    <p:sldId id="272" r:id="rId14"/>
    <p:sldId id="262" r:id="rId15"/>
    <p:sldId id="267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05468-687B-B3D3-318D-F22E024A3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CFC38C-CB1D-97E8-0088-A8F6541EA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BF763-8BD4-BC9E-31EF-A735CFD1C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DECBB-2F61-F340-DBF6-84749AA4D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000E8-6F39-53BD-3054-A6827BD5F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6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78561-1311-5EC5-A32B-BE7622CD7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74EBDF-A55D-B608-40C6-764D620C1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F67BA-B3AD-4D9A-8421-468A0B896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D862F-A0DB-79A2-8FEF-8B495F40F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DBDF7-41C1-DEC0-F392-62AE73A47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7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DEEF80-2C1E-54CC-6E19-80427F50A5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B78869-1502-2977-46EB-7DB6B9DCB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EFFE9-50F5-C9B6-68CC-490288910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48FE1-7534-C965-B5B2-86CBCAAF4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BFE3C-AFA9-3744-7C20-E6C58BAF1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6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4637C-59E5-E8C0-E059-BF0C211CF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DC122-C296-9811-FA03-0A763D926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99E08-F980-8A6D-1FEC-8DFAA7C0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7F2C0-E2D8-E9E1-4374-F86E4067B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245D5-35D3-619B-032A-6F969E52F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5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72D63-63B4-D17B-D596-FA1E5FB43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E7F28-0E18-6573-44CD-291759ED8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8E8F8-7C40-7108-7D6A-735E43F04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D4C56-9C57-9697-FE2A-4A53D712D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7AAC7-B801-F92F-BB1C-643C5CD5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4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35617-BECF-E2E5-8F81-A50C6B190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722CF-BE6D-2FBF-164F-E176B9805E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C4102-92FD-E6FD-E935-9E186BF11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123ED-0B30-6685-BA5F-97634DBD6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7C630-8237-1EAD-4654-BE67913E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9A9E8-CDB1-A349-12B2-28ACC4668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8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B9F5A-0B50-6EF4-0E13-ABA5528AB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C0D2F-247C-D882-B1AF-74ADFDB9B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D26AE-0CBC-4A8C-8FD1-D22E79A2C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C7CF8F-AA8E-DDBE-C487-C0F257024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38CACB-19E1-101A-9957-DDB5694E5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7355E2-B9FA-BAB0-6C1A-F1EBC0C20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C9D364-EA43-2D99-814D-C111DFFFE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D2D014-E14C-7679-659C-A36CC672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6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4724-3384-6852-2CDB-907B41A7A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146FEA-2616-0F21-560E-6BD6C0A2F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C0DCC9-B69E-FCD1-1407-9E2D8CF55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27DD0A-11D7-A2CD-093A-3E427D1A2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8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014397-B7B8-B128-9E7C-4C758DD1F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A6287C-0053-423E-AD29-D188BEE39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6F05A-9C20-4E62-3764-FB6832751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2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69227-4A20-D0EB-13B8-EC43C830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CD8BD-A311-4C1E-2F50-80CF58F2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40E17-F076-0C89-3184-985AC7E62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0165B-2498-0F09-93E6-B171D4C95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C14FA-1499-7253-A261-9A2A90A06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036EB-894C-BFF1-517D-77E0D4DED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62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52935-CA9E-7576-6DCB-BE035EDBC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EAB1EC-70D1-C26B-FE5F-C45879D07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0D6E69-57B8-2A5E-8981-D147F1EAB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34D93C-E5BC-AF5F-F408-F7F4EF3BD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7D4564-7E82-C44D-C628-90B50D05A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F9486-F10C-15D1-F9B2-312BECCB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1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1FC37B-22CA-16F5-8B3A-63DD653C8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CF32C-3277-5A8C-5659-E5353894D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19881-933E-1ADB-D9BB-93F9CCE1B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B5B4C-98C2-4A69-A377-87A6157586E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2DA2F-EB06-7B81-2D1D-083F53E58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1BF01-DEA0-D160-C9D0-D411BFB63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02485-EC61-4454-B1F8-B284F8414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3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11A7C-C029-0BBA-ED90-CF2A2122EE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Vision for the Cross-Domain Interoperability Framework (CDIF) and Its Role as a Cross-Domain </a:t>
            </a:r>
            <a:r>
              <a:rPr lang="en-US" sz="4400" i="1" dirty="0"/>
              <a:t>Lingua Franca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9401C2-7EAA-BD7B-261A-A5C8D84EB5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Arofan Gregory (CODATA)</a:t>
            </a:r>
          </a:p>
          <a:p>
            <a:r>
              <a:rPr lang="en-US" dirty="0"/>
              <a:t>RDA Plenary 20, Gothenburg</a:t>
            </a:r>
          </a:p>
          <a:p>
            <a:r>
              <a:rPr lang="en-US" dirty="0"/>
              <a:t>20 March 2023</a:t>
            </a:r>
          </a:p>
        </p:txBody>
      </p:sp>
    </p:spTree>
    <p:extLst>
      <p:ext uri="{BB962C8B-B14F-4D97-AF65-F5344CB8AC3E}">
        <p14:creationId xmlns:p14="http://schemas.microsoft.com/office/powerpoint/2010/main" val="1884715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6102-AA03-015C-4055-D55F14C8A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“Market” dynamics of FAIR implementation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61B59-F9F2-16D9-917B-893C6C0691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03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813ABCB6-BFC4-CB94-9197-29E64ECEA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“One-to-One” Mappings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0589DB9-484C-430E-57A3-3CECC0B7A6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1692" y="1690688"/>
            <a:ext cx="5314308" cy="4817479"/>
          </a:xfrm>
        </p:spPr>
      </p:pic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28BA1056-E070-9470-6B1F-E4E74CFDDA22}"/>
              </a:ext>
            </a:extLst>
          </p:cNvPr>
          <p:cNvSpPr txBox="1">
            <a:spLocks/>
          </p:cNvSpPr>
          <p:nvPr/>
        </p:nvSpPr>
        <p:spPr>
          <a:xfrm>
            <a:off x="6409606" y="1816197"/>
            <a:ext cx="4944194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Traditionally, standards/models used in one domain/infrastructure are mapped to the standards/models used in another</a:t>
            </a:r>
          </a:p>
          <a:p>
            <a:r>
              <a:rPr lang="en-US" dirty="0"/>
              <a:t>Interoperability between two domains/infrastructures can be achieved and managed</a:t>
            </a:r>
          </a:p>
          <a:p>
            <a:pPr lvl="1"/>
            <a:r>
              <a:rPr lang="en-US" dirty="0"/>
              <a:t>Different mappings for each needed form of interoperability</a:t>
            </a:r>
          </a:p>
          <a:p>
            <a:pPr lvl="1"/>
            <a:r>
              <a:rPr lang="en-US" dirty="0"/>
              <a:t>Often resource-intensive to realize</a:t>
            </a:r>
          </a:p>
          <a:p>
            <a:pPr lvl="1"/>
            <a:r>
              <a:rPr lang="en-US" dirty="0"/>
              <a:t>Focused on high-value re-use “targets”</a:t>
            </a:r>
          </a:p>
          <a:p>
            <a:r>
              <a:rPr lang="en-US" dirty="0"/>
              <a:t>When we consider the volume of mappings needed for FAIR exchange at a broader level, this approach breaks down</a:t>
            </a:r>
          </a:p>
          <a:p>
            <a:pPr lvl="1"/>
            <a:r>
              <a:rPr lang="en-US" dirty="0"/>
              <a:t>Too expensive!</a:t>
            </a:r>
          </a:p>
        </p:txBody>
      </p:sp>
    </p:spTree>
    <p:extLst>
      <p:ext uri="{BB962C8B-B14F-4D97-AF65-F5344CB8AC3E}">
        <p14:creationId xmlns:p14="http://schemas.microsoft.com/office/powerpoint/2010/main" val="539585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C6B0E2-84E3-AABE-385A-246FA8F5F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Lingua Franca </a:t>
            </a:r>
            <a:r>
              <a:rPr lang="en-US" dirty="0"/>
              <a:t>Approach</a:t>
            </a:r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51EDA2E5-C97F-00DD-2DBD-1182A4EEAA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577" y="1825625"/>
            <a:ext cx="8377542" cy="4877222"/>
          </a:xfrm>
        </p:spPr>
      </p:pic>
    </p:spTree>
    <p:extLst>
      <p:ext uri="{BB962C8B-B14F-4D97-AF65-F5344CB8AC3E}">
        <p14:creationId xmlns:p14="http://schemas.microsoft.com/office/powerpoint/2010/main" val="2341119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858BD-D71C-8EAB-DECC-50F3CDA9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7FFB1-2FB9-AA9A-8559-C3C09CDCB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220"/>
            <a:ext cx="10515600" cy="464674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Still a huge challenge for infrastructures/domains</a:t>
            </a:r>
          </a:p>
          <a:p>
            <a:pPr lvl="1"/>
            <a:r>
              <a:rPr lang="en-US" dirty="0"/>
              <a:t>The cost-benefit of implementing the </a:t>
            </a:r>
            <a:r>
              <a:rPr lang="en-US" i="1" dirty="0"/>
              <a:t>lingua franca</a:t>
            </a:r>
            <a:r>
              <a:rPr lang="en-US" dirty="0"/>
              <a:t> must be clear</a:t>
            </a:r>
          </a:p>
          <a:p>
            <a:pPr lvl="1"/>
            <a:r>
              <a:rPr lang="en-US" dirty="0"/>
              <a:t>The path to implementation must be well-defined and incremental</a:t>
            </a:r>
          </a:p>
          <a:p>
            <a:pPr lvl="1"/>
            <a:r>
              <a:rPr lang="en-US" dirty="0"/>
              <a:t>Some organizations/communities are not very far along in developing or adopting standards</a:t>
            </a:r>
          </a:p>
          <a:p>
            <a:r>
              <a:rPr lang="en-US" dirty="0"/>
              <a:t>Cost is too high if existing investments in FAIR are not utilized</a:t>
            </a:r>
          </a:p>
          <a:p>
            <a:pPr lvl="1"/>
            <a:r>
              <a:rPr lang="en-US" dirty="0"/>
              <a:t>Guidance for using existing, popular standards models – </a:t>
            </a:r>
            <a:r>
              <a:rPr lang="en-US" b="1" i="1" dirty="0"/>
              <a:t>not</a:t>
            </a:r>
            <a:r>
              <a:rPr lang="en-US" dirty="0"/>
              <a:t> new standards!</a:t>
            </a:r>
          </a:p>
          <a:p>
            <a:r>
              <a:rPr lang="en-US" dirty="0"/>
              <a:t>Some types of information are not domain-specific</a:t>
            </a:r>
          </a:p>
          <a:p>
            <a:pPr lvl="1"/>
            <a:r>
              <a:rPr lang="en-US" dirty="0"/>
              <a:t>A “universal” standard approach can be defined</a:t>
            </a:r>
          </a:p>
          <a:p>
            <a:pPr lvl="1"/>
            <a:r>
              <a:rPr lang="en-US" dirty="0"/>
              <a:t>Geography</a:t>
            </a:r>
          </a:p>
          <a:p>
            <a:pPr lvl="1"/>
            <a:r>
              <a:rPr lang="en-US" dirty="0"/>
              <a:t>Time</a:t>
            </a:r>
          </a:p>
          <a:p>
            <a:pPr lvl="1"/>
            <a:r>
              <a:rPr lang="en-US" dirty="0"/>
              <a:t>Units of Measure</a:t>
            </a:r>
          </a:p>
          <a:p>
            <a:r>
              <a:rPr lang="en-US" dirty="0"/>
              <a:t>“80%” Approach</a:t>
            </a:r>
          </a:p>
          <a:p>
            <a:pPr lvl="1"/>
            <a:r>
              <a:rPr lang="en-US" dirty="0"/>
              <a:t>Too big to solve all at once – very ambitious goal!</a:t>
            </a:r>
          </a:p>
          <a:p>
            <a:pPr lvl="1"/>
            <a:r>
              <a:rPr lang="en-US" dirty="0"/>
              <a:t>Must start somewhere</a:t>
            </a:r>
          </a:p>
          <a:p>
            <a:pPr lvl="1"/>
            <a:r>
              <a:rPr lang="en-US" dirty="0"/>
              <a:t>Start small, and evolve: stepwise</a:t>
            </a:r>
            <a:r>
              <a:rPr lang="en-US"/>
              <a:t>, flexible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10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DFFF0-5C23-64D5-BD9E-E8BDB2BF2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CDIF roadmap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C3287-9D06-E5EA-88B8-35A14EF238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01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869095-621F-45CE-65EE-02F85D08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CDIF?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EBD6DC5-85DC-56E8-EDF6-BA1035FB8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set of recommended practice based on </a:t>
            </a:r>
            <a:r>
              <a:rPr lang="en-US" b="1" i="1" dirty="0"/>
              <a:t>existing</a:t>
            </a:r>
            <a:r>
              <a:rPr lang="en-US" dirty="0"/>
              <a:t> cross-domain standards/models to act as a </a:t>
            </a:r>
            <a:r>
              <a:rPr lang="en-US" i="1" dirty="0"/>
              <a:t>lingua franca </a:t>
            </a:r>
            <a:r>
              <a:rPr lang="en-US" dirty="0"/>
              <a:t>for cross-domain FAIR implementation</a:t>
            </a:r>
          </a:p>
          <a:p>
            <a:r>
              <a:rPr lang="en-US" dirty="0"/>
              <a:t>A set of principles for FAIR implementation which can guide the evolution of practice over time as new standards and technologies emerge</a:t>
            </a:r>
          </a:p>
          <a:p>
            <a:r>
              <a:rPr lang="en-US" dirty="0"/>
              <a:t>A framework describing the needed activities and functions to implement FAIR data use</a:t>
            </a:r>
          </a:p>
          <a:p>
            <a:r>
              <a:rPr lang="en-US" dirty="0"/>
              <a:t>A set of step-wise recommendation for implementers covering all levels of interoperability</a:t>
            </a:r>
          </a:p>
          <a:p>
            <a:r>
              <a:rPr lang="en-US" dirty="0"/>
              <a:t>Support ROI at each level of step of the ladder in each functional area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386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F0463-2CD8-4177-C19F-B406E1321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CDIF 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4874E-856D-8DE0-EE61-9DB412CF8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We have already outlined a basic outline for the guidelines</a:t>
            </a:r>
          </a:p>
          <a:p>
            <a:r>
              <a:rPr lang="en-US" dirty="0"/>
              <a:t>We have begun identifying needed activities/functions and candidate standards</a:t>
            </a:r>
          </a:p>
          <a:p>
            <a:r>
              <a:rPr lang="en-US" dirty="0"/>
              <a:t>A Working Group and an Advisory Group have been organized</a:t>
            </a:r>
          </a:p>
          <a:p>
            <a:r>
              <a:rPr lang="en-US" dirty="0"/>
              <a:t>Taking the </a:t>
            </a:r>
            <a:r>
              <a:rPr lang="en-US" dirty="0" err="1"/>
              <a:t>WorldFAIR</a:t>
            </a:r>
            <a:r>
              <a:rPr lang="en-US" dirty="0"/>
              <a:t> WP FIPs and other inputs</a:t>
            </a:r>
          </a:p>
          <a:p>
            <a:r>
              <a:rPr lang="en-US" dirty="0"/>
              <a:t>WG has started work in several areas:</a:t>
            </a:r>
          </a:p>
          <a:p>
            <a:pPr lvl="1"/>
            <a:r>
              <a:rPr lang="en-US" dirty="0"/>
              <a:t>Design Principles for CDIF</a:t>
            </a:r>
          </a:p>
          <a:p>
            <a:pPr lvl="1"/>
            <a:r>
              <a:rPr lang="en-US" dirty="0"/>
              <a:t>Assessment of web architectures/technologies</a:t>
            </a:r>
          </a:p>
          <a:p>
            <a:pPr lvl="1"/>
            <a:r>
              <a:rPr lang="en-US" dirty="0"/>
              <a:t>Discovery as a core FAIR activity</a:t>
            </a:r>
          </a:p>
          <a:p>
            <a:pPr lvl="1"/>
            <a:r>
              <a:rPr lang="en-US" dirty="0"/>
              <a:t>Automating data access as a core FAIR activity</a:t>
            </a:r>
          </a:p>
          <a:p>
            <a:pPr lvl="1"/>
            <a:r>
              <a:rPr lang="en-US" dirty="0"/>
              <a:t>Structural data integration as a core FAIR activity</a:t>
            </a:r>
          </a:p>
          <a:p>
            <a:pPr lvl="1"/>
            <a:r>
              <a:rPr lang="en-US" dirty="0"/>
              <a:t>Semantic interoperability as a core FAIR activity</a:t>
            </a:r>
          </a:p>
          <a:p>
            <a:r>
              <a:rPr lang="en-US" dirty="0"/>
              <a:t>Initial draft will be delivered by </a:t>
            </a:r>
            <a:r>
              <a:rPr lang="en-US" dirty="0" err="1"/>
              <a:t>WorldFAIR</a:t>
            </a:r>
            <a:r>
              <a:rPr lang="en-US" dirty="0"/>
              <a:t> (May 2024)</a:t>
            </a:r>
          </a:p>
          <a:p>
            <a:pPr lvl="1"/>
            <a:r>
              <a:rPr lang="en-US" dirty="0"/>
              <a:t>Interim drafts will be opportunities for input from </a:t>
            </a:r>
            <a:r>
              <a:rPr lang="en-US"/>
              <a:t>interested parties </a:t>
            </a:r>
            <a:endParaRPr lang="en-US" dirty="0"/>
          </a:p>
          <a:p>
            <a:r>
              <a:rPr lang="en-US" dirty="0"/>
              <a:t>Work will continue beyond the end of the project </a:t>
            </a:r>
          </a:p>
        </p:txBody>
      </p:sp>
    </p:spTree>
    <p:extLst>
      <p:ext uri="{BB962C8B-B14F-4D97-AF65-F5344CB8AC3E}">
        <p14:creationId xmlns:p14="http://schemas.microsoft.com/office/powerpoint/2010/main" val="383595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BE057-D447-0149-D463-9DEEC7AD7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24BD6-D136-F457-DF81-7653AC1C0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description of the CDIF problem space</a:t>
            </a:r>
          </a:p>
          <a:p>
            <a:r>
              <a:rPr lang="en-US" dirty="0"/>
              <a:t>Outline elements of interoperability</a:t>
            </a:r>
          </a:p>
          <a:p>
            <a:r>
              <a:rPr lang="en-US" dirty="0"/>
              <a:t>Present the role of a </a:t>
            </a:r>
            <a:r>
              <a:rPr lang="en-US" i="1" dirty="0"/>
              <a:t>lingua franca</a:t>
            </a:r>
            <a:r>
              <a:rPr lang="en-US" dirty="0"/>
              <a:t> in FAIR implementation </a:t>
            </a:r>
          </a:p>
          <a:p>
            <a:r>
              <a:rPr lang="en-US" dirty="0"/>
              <a:t>Lay out the roadmap for CDIF development</a:t>
            </a:r>
          </a:p>
        </p:txBody>
      </p:sp>
    </p:spTree>
    <p:extLst>
      <p:ext uri="{BB962C8B-B14F-4D97-AF65-F5344CB8AC3E}">
        <p14:creationId xmlns:p14="http://schemas.microsoft.com/office/powerpoint/2010/main" val="795219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39584-6B54-DEA4-31C1-AB1E2446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the problem space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CD3F5-B4C9-FCBD-C6E7-45E890642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3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9A7AE4-5044-5115-E12B-AC1466FAF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FAIR Standardization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F490B08-F8F3-6B07-C52C-AE2A63991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Standards and common practice are established at three levels</a:t>
            </a:r>
          </a:p>
          <a:p>
            <a:pPr lvl="1"/>
            <a:r>
              <a:rPr lang="en-US" i="1" u="sng" dirty="0"/>
              <a:t>Infrastructures/Organizations</a:t>
            </a:r>
            <a:r>
              <a:rPr lang="en-US" i="1" dirty="0"/>
              <a:t>: </a:t>
            </a:r>
            <a:r>
              <a:rPr lang="en-US" dirty="0"/>
              <a:t>An organization of group of organizations using an integrated approach to serve a specific community – typically data producers/disseminators. </a:t>
            </a:r>
          </a:p>
          <a:p>
            <a:pPr lvl="1"/>
            <a:r>
              <a:rPr lang="en-US" i="1" u="sng" dirty="0"/>
              <a:t>Domains</a:t>
            </a:r>
            <a:r>
              <a:rPr lang="en-US" i="1" dirty="0"/>
              <a:t>: </a:t>
            </a:r>
            <a:r>
              <a:rPr lang="en-US" dirty="0"/>
              <a:t>Broader community embracing an entire discipline or subject area. Example: Darwin Core (etc.) , The primary focus of many FAIR implementations today.</a:t>
            </a:r>
          </a:p>
          <a:p>
            <a:pPr lvl="1"/>
            <a:r>
              <a:rPr lang="en-US" i="1" u="sng" dirty="0"/>
              <a:t>Globally (Across Domains/Infrastructures)</a:t>
            </a:r>
            <a:r>
              <a:rPr lang="en-US" i="1" dirty="0"/>
              <a:t>: </a:t>
            </a:r>
            <a:r>
              <a:rPr lang="en-US" dirty="0"/>
              <a:t>The entire research world, both academic and policy oriented – the Global FAIR Network</a:t>
            </a:r>
          </a:p>
        </p:txBody>
      </p:sp>
    </p:spTree>
    <p:extLst>
      <p:ext uri="{BB962C8B-B14F-4D97-AF65-F5344CB8AC3E}">
        <p14:creationId xmlns:p14="http://schemas.microsoft.com/office/powerpoint/2010/main" val="2319947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262CEA0-B13C-7CE0-3544-41A39FE08C7F}"/>
              </a:ext>
            </a:extLst>
          </p:cNvPr>
          <p:cNvSpPr/>
          <p:nvPr/>
        </p:nvSpPr>
        <p:spPr>
          <a:xfrm>
            <a:off x="447869" y="5029199"/>
            <a:ext cx="9759821" cy="6438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A94559-A460-38E4-56D3-0D804FD6B9E6}"/>
              </a:ext>
            </a:extLst>
          </p:cNvPr>
          <p:cNvSpPr txBox="1"/>
          <p:nvPr/>
        </p:nvSpPr>
        <p:spPr>
          <a:xfrm>
            <a:off x="2719486" y="5144574"/>
            <a:ext cx="548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 FAIR Principles: Guiding and Informing All Activities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0CF7718-1101-E6C4-15C7-1B753FC6875B}"/>
              </a:ext>
            </a:extLst>
          </p:cNvPr>
          <p:cNvSpPr/>
          <p:nvPr/>
        </p:nvSpPr>
        <p:spPr>
          <a:xfrm>
            <a:off x="447869" y="149290"/>
            <a:ext cx="9759821" cy="482392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4B37B53-EECC-32E1-CC39-7A3561FFC9ED}"/>
              </a:ext>
            </a:extLst>
          </p:cNvPr>
          <p:cNvSpPr/>
          <p:nvPr/>
        </p:nvSpPr>
        <p:spPr>
          <a:xfrm>
            <a:off x="2539871" y="728373"/>
            <a:ext cx="4435153" cy="33870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4026561-9F2E-15A0-F12F-EE5B5B6C0292}"/>
              </a:ext>
            </a:extLst>
          </p:cNvPr>
          <p:cNvSpPr/>
          <p:nvPr/>
        </p:nvSpPr>
        <p:spPr>
          <a:xfrm>
            <a:off x="3609779" y="678415"/>
            <a:ext cx="4435153" cy="33870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CE8AC46-56CE-FD4D-B259-06F7BD95FEB5}"/>
              </a:ext>
            </a:extLst>
          </p:cNvPr>
          <p:cNvSpPr/>
          <p:nvPr/>
        </p:nvSpPr>
        <p:spPr>
          <a:xfrm>
            <a:off x="4951442" y="681135"/>
            <a:ext cx="4435153" cy="33870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5AF5416-570E-2E99-20E1-C7BF254D61DD}"/>
              </a:ext>
            </a:extLst>
          </p:cNvPr>
          <p:cNvSpPr/>
          <p:nvPr/>
        </p:nvSpPr>
        <p:spPr>
          <a:xfrm>
            <a:off x="5617029" y="2421291"/>
            <a:ext cx="1970701" cy="11383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C2CF808-E03A-5AD9-C357-CD1A4E1714A6}"/>
              </a:ext>
            </a:extLst>
          </p:cNvPr>
          <p:cNvSpPr/>
          <p:nvPr/>
        </p:nvSpPr>
        <p:spPr>
          <a:xfrm>
            <a:off x="5990837" y="2150704"/>
            <a:ext cx="1970701" cy="11383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40E5299-CCDB-B756-D882-F374C0F263D2}"/>
              </a:ext>
            </a:extLst>
          </p:cNvPr>
          <p:cNvSpPr/>
          <p:nvPr/>
        </p:nvSpPr>
        <p:spPr>
          <a:xfrm>
            <a:off x="6364645" y="1925409"/>
            <a:ext cx="1970701" cy="11383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0D180C-7D3F-533B-29AE-BB1EFF7BD268}"/>
              </a:ext>
            </a:extLst>
          </p:cNvPr>
          <p:cNvSpPr txBox="1"/>
          <p:nvPr/>
        </p:nvSpPr>
        <p:spPr>
          <a:xfrm>
            <a:off x="6491307" y="2096766"/>
            <a:ext cx="1622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FAIR  Capacity</a:t>
            </a:r>
          </a:p>
          <a:p>
            <a:r>
              <a:rPr lang="en-US" b="1" dirty="0"/>
              <a:t>FAIR Resources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4AA4F9-FA85-0985-F107-1BB8A40D89FE}"/>
              </a:ext>
            </a:extLst>
          </p:cNvPr>
          <p:cNvSpPr txBox="1"/>
          <p:nvPr/>
        </p:nvSpPr>
        <p:spPr>
          <a:xfrm>
            <a:off x="3258787" y="2854736"/>
            <a:ext cx="18008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[DOMAINS]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E23BE9-F87A-5F96-9D95-A3912AC97B77}"/>
              </a:ext>
            </a:extLst>
          </p:cNvPr>
          <p:cNvSpPr txBox="1"/>
          <p:nvPr/>
        </p:nvSpPr>
        <p:spPr>
          <a:xfrm>
            <a:off x="5826967" y="2854736"/>
            <a:ext cx="197032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[ORGANIZATIONS]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547CBF-1B49-58CA-A51C-697E3F05A2EE}"/>
              </a:ext>
            </a:extLst>
          </p:cNvPr>
          <p:cNvSpPr txBox="1"/>
          <p:nvPr/>
        </p:nvSpPr>
        <p:spPr>
          <a:xfrm>
            <a:off x="979714" y="2719871"/>
            <a:ext cx="149713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[Global FAIR</a:t>
            </a:r>
          </a:p>
          <a:p>
            <a:pPr algn="ctr"/>
            <a:r>
              <a:rPr lang="en-US" b="1" dirty="0"/>
              <a:t>Network]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4CEFCC-1E51-8596-6475-D506D40C4BAF}"/>
              </a:ext>
            </a:extLst>
          </p:cNvPr>
          <p:cNvSpPr txBox="1"/>
          <p:nvPr/>
        </p:nvSpPr>
        <p:spPr>
          <a:xfrm>
            <a:off x="5785023" y="987256"/>
            <a:ext cx="2891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Domain Standards/Practices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3CA841-AC5D-A41A-01A6-ADF4B5D6B6C7}"/>
              </a:ext>
            </a:extLst>
          </p:cNvPr>
          <p:cNvSpPr txBox="1"/>
          <p:nvPr/>
        </p:nvSpPr>
        <p:spPr>
          <a:xfrm>
            <a:off x="5762127" y="1252084"/>
            <a:ext cx="3161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Domain Governance and Policy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48FAC7-B6AA-334A-E8CE-4E6DDAEC20A7}"/>
              </a:ext>
            </a:extLst>
          </p:cNvPr>
          <p:cNvSpPr txBox="1"/>
          <p:nvPr/>
        </p:nvSpPr>
        <p:spPr>
          <a:xfrm>
            <a:off x="3376863" y="4104592"/>
            <a:ext cx="346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Cross-Domain Standards/Practices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EB60D7-77EA-D027-3E22-084AE70E8414}"/>
              </a:ext>
            </a:extLst>
          </p:cNvPr>
          <p:cNvSpPr txBox="1"/>
          <p:nvPr/>
        </p:nvSpPr>
        <p:spPr>
          <a:xfrm>
            <a:off x="3353967" y="4369420"/>
            <a:ext cx="373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Cross-Domain Governance and Policy</a:t>
            </a:r>
          </a:p>
        </p:txBody>
      </p:sp>
    </p:spTree>
    <p:extLst>
      <p:ext uri="{BB962C8B-B14F-4D97-AF65-F5344CB8AC3E}">
        <p14:creationId xmlns:p14="http://schemas.microsoft.com/office/powerpoint/2010/main" val="1667158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E4857-9F73-3860-BBCC-14B9BB6F5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of 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CE8E-B1F3-B178-1C74-B5A1805E7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amount of quantitative research data available across all domains is huge</a:t>
            </a:r>
          </a:p>
          <a:p>
            <a:r>
              <a:rPr lang="en-US" dirty="0"/>
              <a:t>Modern technology approaches will significantly  increase the production of (and appetite for) data  </a:t>
            </a:r>
          </a:p>
          <a:p>
            <a:pPr lvl="1"/>
            <a:r>
              <a:rPr lang="en-US" dirty="0"/>
              <a:t>New “types” of data (administrative registers, social media, etc.)</a:t>
            </a:r>
          </a:p>
          <a:p>
            <a:pPr lvl="1"/>
            <a:r>
              <a:rPr lang="en-US" dirty="0"/>
              <a:t>AI-driven approaches</a:t>
            </a:r>
          </a:p>
          <a:p>
            <a:r>
              <a:rPr lang="en-US" dirty="0"/>
              <a:t>Usability of data is limited by available documentation/data</a:t>
            </a:r>
          </a:p>
          <a:p>
            <a:pPr lvl="1"/>
            <a:r>
              <a:rPr lang="en-US" dirty="0"/>
              <a:t>Current practice is insufficient – the problem will only get worse</a:t>
            </a:r>
          </a:p>
          <a:p>
            <a:r>
              <a:rPr lang="en-US" dirty="0"/>
              <a:t>Automation to produce needed metadata offers a way forward</a:t>
            </a:r>
          </a:p>
          <a:p>
            <a:pPr lvl="1"/>
            <a:r>
              <a:rPr lang="en-US" dirty="0"/>
              <a:t>Effective automation requires/supports greater granularity of data description</a:t>
            </a:r>
          </a:p>
          <a:p>
            <a:pPr lvl="1"/>
            <a:r>
              <a:rPr lang="en-US" dirty="0"/>
              <a:t>Variables, not data sets</a:t>
            </a:r>
          </a:p>
        </p:txBody>
      </p:sp>
    </p:spTree>
    <p:extLst>
      <p:ext uri="{BB962C8B-B14F-4D97-AF65-F5344CB8AC3E}">
        <p14:creationId xmlns:p14="http://schemas.microsoft.com/office/powerpoint/2010/main" val="3251144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C2AE-1B38-20E4-BE0C-E417D25F9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interoperability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5044D-E541-A816-84AF-5027A362A2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AEA60-5BFD-C5F9-2584-6B5E8B879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Forms/Levels of Interoperability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6F7D0-BA94-7F35-1F20-15D521439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u="sng" dirty="0"/>
              <a:t>“Semantic” Interoperability</a:t>
            </a:r>
            <a:r>
              <a:rPr lang="en-US" dirty="0"/>
              <a:t>: understanding the concepts associated with the data</a:t>
            </a:r>
          </a:p>
          <a:p>
            <a:pPr lvl="1"/>
            <a:r>
              <a:rPr lang="en-US" dirty="0"/>
              <a:t>Mappings can be partially automated for formally described concept systems</a:t>
            </a:r>
          </a:p>
          <a:p>
            <a:pPr lvl="1"/>
            <a:r>
              <a:rPr lang="en-US" dirty="0"/>
              <a:t>Mappings between classifications/ontologies (etc.) as a machine-readable resource are needed</a:t>
            </a:r>
          </a:p>
          <a:p>
            <a:r>
              <a:rPr lang="en-US" i="1" u="sng" dirty="0"/>
              <a:t>Structural Interoperability</a:t>
            </a:r>
            <a:r>
              <a:rPr lang="en-US" dirty="0"/>
              <a:t>: knowing how data are organized, and the roles played by the different associated concepts</a:t>
            </a:r>
          </a:p>
          <a:p>
            <a:r>
              <a:rPr lang="en-US" i="1" u="sng" dirty="0"/>
              <a:t>Functional Interoperability</a:t>
            </a:r>
            <a:r>
              <a:rPr lang="en-US" dirty="0"/>
              <a:t>: aligned steps within a process to achieve a particular real-world activity</a:t>
            </a:r>
          </a:p>
          <a:p>
            <a:r>
              <a:rPr lang="en-US" i="1" u="sng" dirty="0"/>
              <a:t>Technical Interoperability</a:t>
            </a:r>
            <a:r>
              <a:rPr lang="en-US" dirty="0"/>
              <a:t>: ability of machines to interact in terms of platform, service/API, encoding, etc.</a:t>
            </a:r>
          </a:p>
        </p:txBody>
      </p:sp>
    </p:spTree>
    <p:extLst>
      <p:ext uri="{BB962C8B-B14F-4D97-AF65-F5344CB8AC3E}">
        <p14:creationId xmlns:p14="http://schemas.microsoft.com/office/powerpoint/2010/main" val="2888518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0FECB-1AEB-4056-55DC-8548A7B51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Long-Term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332C1-354C-64CF-D24B-A5BAD041C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machine-to-machine interactions to meet challenges of scale</a:t>
            </a:r>
          </a:p>
          <a:p>
            <a:pPr lvl="1"/>
            <a:r>
              <a:rPr lang="en-US" dirty="0"/>
              <a:t>Employ machines to produce and consume standard metadata</a:t>
            </a:r>
          </a:p>
          <a:p>
            <a:pPr lvl="1"/>
            <a:r>
              <a:rPr lang="en-US" dirty="0"/>
              <a:t>Machine interactions to produce efficiencies in all aspects of reuse (“plug &amp; play”)</a:t>
            </a:r>
          </a:p>
          <a:p>
            <a:pPr lvl="1"/>
            <a:r>
              <a:rPr lang="en-US" dirty="0"/>
              <a:t>Engage humans where necessary</a:t>
            </a:r>
          </a:p>
          <a:p>
            <a:r>
              <a:rPr lang="en-US" dirty="0"/>
              <a:t>Provide sufficient information to allow accurate data reuse across infrastructure and domain boundaries</a:t>
            </a:r>
          </a:p>
          <a:p>
            <a:pPr lvl="1"/>
            <a:r>
              <a:rPr lang="en-US" dirty="0"/>
              <a:t>Provenance/processing</a:t>
            </a:r>
          </a:p>
          <a:p>
            <a:pPr lvl="1"/>
            <a:r>
              <a:rPr lang="en-US" dirty="0"/>
              <a:t>Methodology</a:t>
            </a:r>
          </a:p>
          <a:p>
            <a:r>
              <a:rPr lang="en-US" dirty="0"/>
              <a:t>Re-focus researcher effort on analysis, rather than on data management and “data wrangling”</a:t>
            </a:r>
          </a:p>
          <a:p>
            <a:r>
              <a:rPr lang="en-US" dirty="0"/>
              <a:t>Infrastructures are critical players!</a:t>
            </a:r>
          </a:p>
        </p:txBody>
      </p:sp>
    </p:spTree>
    <p:extLst>
      <p:ext uri="{BB962C8B-B14F-4D97-AF65-F5344CB8AC3E}">
        <p14:creationId xmlns:p14="http://schemas.microsoft.com/office/powerpoint/2010/main" val="3909070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873</Words>
  <Application>Microsoft Office PowerPoint</Application>
  <PresentationFormat>Widescreen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Vision for the Cross-Domain Interoperability Framework (CDIF) and Its Role as a Cross-Domain Lingua Franca</vt:lpstr>
      <vt:lpstr>Overview</vt:lpstr>
      <vt:lpstr>Defining the problem space</vt:lpstr>
      <vt:lpstr>Levels of FAIR Standardization</vt:lpstr>
      <vt:lpstr>PowerPoint Presentation</vt:lpstr>
      <vt:lpstr>Challenges of Scale</vt:lpstr>
      <vt:lpstr>Elements of interoperability</vt:lpstr>
      <vt:lpstr>Forms/Levels of Interoperability</vt:lpstr>
      <vt:lpstr>The Long-Term Goal</vt:lpstr>
      <vt:lpstr>“Market” dynamics of FAIR implementation</vt:lpstr>
      <vt:lpstr>Traditional “One-to-One” Mappings</vt:lpstr>
      <vt:lpstr>Lingua Franca Approach</vt:lpstr>
      <vt:lpstr>Practical Considerations</vt:lpstr>
      <vt:lpstr>CDIF roadmap</vt:lpstr>
      <vt:lpstr>What is CDIF?</vt:lpstr>
      <vt:lpstr>CDIF Roadmap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CDIF and its role as a cross-domain lingua franca</dc:title>
  <dc:creator>Arofan Gregory</dc:creator>
  <cp:lastModifiedBy>Arofan Gregory</cp:lastModifiedBy>
  <cp:revision>17</cp:revision>
  <dcterms:created xsi:type="dcterms:W3CDTF">2023-03-19T11:37:19Z</dcterms:created>
  <dcterms:modified xsi:type="dcterms:W3CDTF">2023-03-20T10:46:31Z</dcterms:modified>
</cp:coreProperties>
</file>