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06516-583D-2A13-30E2-979958982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85F1CF-C1E8-B586-D562-84620C26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BB097-1AD6-8E28-EF41-4EBB6BCC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0A5-FD62-49E3-9C33-2BB19D1224EB}" type="datetimeFigureOut">
              <a:rPr lang="en-CA" smtClean="0"/>
              <a:t>2023-06-28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AFCF8-AEA1-5305-9106-C44DC90E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2728C-089E-47CB-5945-B68FC2096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17A0-4E58-4741-985B-58B7E47C6E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402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0BB38-2F9C-CF20-9A12-A9C6DBC5D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D3495A-E967-3049-27A7-2274CE788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E83CF-D820-47BD-0116-CB72BC9CB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0A5-FD62-49E3-9C33-2BB19D1224EB}" type="datetimeFigureOut">
              <a:rPr lang="en-CA" smtClean="0"/>
              <a:t>2023-06-28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FD267-D8B9-C261-BF03-1D2703B9B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CC827-DC09-5C3F-FEF1-C2572949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17A0-4E58-4741-985B-58B7E47C6E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67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C281EC-368B-82A8-4807-738155D42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C8A1FC-68E5-2C10-5683-E89223601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7B835-5D36-7B91-8F40-137C6D299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0A5-FD62-49E3-9C33-2BB19D1224EB}" type="datetimeFigureOut">
              <a:rPr lang="en-CA" smtClean="0"/>
              <a:t>2023-06-28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213D5-1DB9-B2DE-3832-CF0F8EDA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03EE8-2C5A-F455-DF6A-5BFCBFF5C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17A0-4E58-4741-985B-58B7E47C6E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975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038D8-416C-3226-D78A-F5AFB6F3E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9B825-AB3A-D52F-DC68-A6119D7D6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0C8AB-9535-A5AB-7467-8A6E30BA6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0A5-FD62-49E3-9C33-2BB19D1224EB}" type="datetimeFigureOut">
              <a:rPr lang="en-CA" smtClean="0"/>
              <a:t>2023-06-28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26737-1850-FC73-308F-E49201682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ED427-D314-2588-4CA2-750A70C3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17A0-4E58-4741-985B-58B7E47C6E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778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3E86E-4705-3CED-09A6-351D7041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A0A21-DCD1-6079-24FD-26A58081C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A8215-0731-97C3-1CC2-6C436D246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0A5-FD62-49E3-9C33-2BB19D1224EB}" type="datetimeFigureOut">
              <a:rPr lang="en-CA" smtClean="0"/>
              <a:t>2023-06-28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8BC72-694C-8234-3C66-E5B09C1EC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BB991-18EF-3E68-318D-70E7D402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17A0-4E58-4741-985B-58B7E47C6E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146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1C754-7B81-0D20-615E-7084B6615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CD305-6225-657B-501F-B9A5E6316A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956B0C-EC7F-0AAD-6FFE-B132DB0A0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596D8-6A75-86FD-39D7-D7251D648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0A5-FD62-49E3-9C33-2BB19D1224EB}" type="datetimeFigureOut">
              <a:rPr lang="en-CA" smtClean="0"/>
              <a:t>2023-06-28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E1B93B-FB23-0AED-E528-B99B1353E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65868-1EF7-DDA6-A4A2-79D788E20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17A0-4E58-4741-985B-58B7E47C6E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88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E89A2-AE19-DF3C-9320-2ACDB077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2C060-8531-84B3-E3A9-80184D81F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17125-8500-7EFB-9624-2C1D7F574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D7E702-E597-D07A-FF6E-358B1D1EF4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F33B0-7310-A5B4-53A0-8B5BF42D22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3CD1F7-10CE-2749-BBBD-FE5BD0915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0A5-FD62-49E3-9C33-2BB19D1224EB}" type="datetimeFigureOut">
              <a:rPr lang="en-CA" smtClean="0"/>
              <a:t>2023-06-28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06C20F-A5B7-6804-6733-825AB696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54E3ED-9DD8-7471-63BD-8D7ACB3CE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17A0-4E58-4741-985B-58B7E47C6E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003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E1DCC-50EE-EC95-219E-A95221EF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760A87-7CCA-A654-8946-7372D7F0E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0A5-FD62-49E3-9C33-2BB19D1224EB}" type="datetimeFigureOut">
              <a:rPr lang="en-CA" smtClean="0"/>
              <a:t>2023-06-28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BE2CD9-D950-4D84-A9E8-7A87A270F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4BF681-0868-2EC3-CF34-DD2D25BC3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17A0-4E58-4741-985B-58B7E47C6E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9047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2C8AFE-24BE-4FD9-0FF6-052B56AB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0A5-FD62-49E3-9C33-2BB19D1224EB}" type="datetimeFigureOut">
              <a:rPr lang="en-CA" smtClean="0"/>
              <a:t>2023-06-28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7BCA0F-1933-7869-A712-55065AEB3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755CF-6BA5-43C1-234D-361CE03E7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17A0-4E58-4741-985B-58B7E47C6E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224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CB921-0B0E-6172-0BE6-123A2EF2A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CEFAB-D90A-C6DC-B60A-5AC3EF7B2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63B14-3313-8458-A1DA-DD654E93D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5AB0B0-6278-C7D1-51F6-BB5B3A55F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0A5-FD62-49E3-9C33-2BB19D1224EB}" type="datetimeFigureOut">
              <a:rPr lang="en-CA" smtClean="0"/>
              <a:t>2023-06-28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B294D-6C0F-B2C5-440A-27BD88F1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943FC-158F-EDEF-3F97-EF67C0F73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17A0-4E58-4741-985B-58B7E47C6E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811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5640C-0948-D44F-FF72-3710B8C65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AA3209-ACA1-156E-C3B2-2ECB60EB04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D850E6-0ABA-32B4-89A8-9C1807244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75EC4-98D8-C7C5-1D8A-698D9AEC8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0A5-FD62-49E3-9C33-2BB19D1224EB}" type="datetimeFigureOut">
              <a:rPr lang="en-CA" smtClean="0"/>
              <a:t>2023-06-28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13A69-4E9F-50CD-ACD5-4F15F818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FCCBB-D745-2807-9EBB-8B0FC3EC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17A0-4E58-4741-985B-58B7E47C6E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062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F577C6-F357-F6E5-1771-C0E06AF0C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117E6-C600-D0B5-7FFC-4799C3155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C2289-0D49-FA4C-C8DF-8D253D751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280A5-FD62-49E3-9C33-2BB19D1224EB}" type="datetimeFigureOut">
              <a:rPr lang="en-CA" smtClean="0"/>
              <a:t>2023-06-28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B0211-1B10-09A3-83AE-47931D3142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1761D-1572-B136-C7AE-0C5DB58A6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517A0-4E58-4741-985B-58B7E47C6E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910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318FB1-8F95-5DE0-BBD3-9E8C93A516C3}"/>
              </a:ext>
            </a:extLst>
          </p:cNvPr>
          <p:cNvSpPr txBox="1"/>
          <p:nvPr/>
        </p:nvSpPr>
        <p:spPr>
          <a:xfrm>
            <a:off x="154315" y="2731078"/>
            <a:ext cx="7185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S1a: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overview of clinical and artificial DNA included in the NGS based chimerism validation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(Clinical samples, Artificial construct samples and ASHI EMO Proficiency samples)</a:t>
            </a:r>
            <a:endParaRPr lang="en-C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4ED90AF-C5B8-7067-8F38-FECE6243CBC7}"/>
              </a:ext>
            </a:extLst>
          </p:cNvPr>
          <p:cNvSpPr/>
          <p:nvPr/>
        </p:nvSpPr>
        <p:spPr>
          <a:xfrm>
            <a:off x="1369706" y="1005794"/>
            <a:ext cx="1005840" cy="5486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 transplant Clinical DNA (</a:t>
            </a:r>
            <a:r>
              <a:rPr lang="en-CA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n=138)</a:t>
            </a:r>
            <a:endParaRPr lang="en-CA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73D4290-2E9F-CFA0-7476-C92204B4AAEB}"/>
              </a:ext>
            </a:extLst>
          </p:cNvPr>
          <p:cNvSpPr/>
          <p:nvPr/>
        </p:nvSpPr>
        <p:spPr>
          <a:xfrm>
            <a:off x="327399" y="1966644"/>
            <a:ext cx="1005840" cy="5486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 transplant Donor DNA (</a:t>
            </a:r>
            <a:r>
              <a:rPr lang="en-CA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n=46)</a:t>
            </a:r>
            <a:endParaRPr lang="en-CA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2FDB86E-603E-DCB9-3AB1-CCB5C36A5CC1}"/>
              </a:ext>
            </a:extLst>
          </p:cNvPr>
          <p:cNvSpPr/>
          <p:nvPr/>
        </p:nvSpPr>
        <p:spPr>
          <a:xfrm>
            <a:off x="1409120" y="1966644"/>
            <a:ext cx="1005840" cy="5486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 transplant Recipient DNA (</a:t>
            </a:r>
            <a:r>
              <a:rPr lang="en-CA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n=46)</a:t>
            </a:r>
            <a:endParaRPr lang="en-CA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5BA8BDC-4734-577B-AA07-7E8815ADFDD8}"/>
              </a:ext>
            </a:extLst>
          </p:cNvPr>
          <p:cNvSpPr/>
          <p:nvPr/>
        </p:nvSpPr>
        <p:spPr>
          <a:xfrm>
            <a:off x="2470986" y="1962605"/>
            <a:ext cx="1005840" cy="5486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Post-transplant Recipient DNA (</a:t>
            </a:r>
            <a:r>
              <a:rPr lang="en-CA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n=46)</a:t>
            </a:r>
            <a:endParaRPr lang="en-CA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57DCC24-A3EE-1B77-FC8E-ED0316060F6B}"/>
              </a:ext>
            </a:extLst>
          </p:cNvPr>
          <p:cNvSpPr/>
          <p:nvPr/>
        </p:nvSpPr>
        <p:spPr>
          <a:xfrm>
            <a:off x="4243256" y="1032429"/>
            <a:ext cx="1005840" cy="5486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Artificial gDNA (</a:t>
            </a:r>
            <a:r>
              <a:rPr lang="en-CA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n=36)</a:t>
            </a:r>
            <a:endParaRPr lang="en-CA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ED9F65-362C-2D94-C9D0-26E78EBFB4EA}"/>
              </a:ext>
            </a:extLst>
          </p:cNvPr>
          <p:cNvSpPr/>
          <p:nvPr/>
        </p:nvSpPr>
        <p:spPr>
          <a:xfrm>
            <a:off x="3703048" y="1966644"/>
            <a:ext cx="1005840" cy="5486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Simulated chimerism (</a:t>
            </a:r>
            <a:r>
              <a:rPr lang="en-CA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n=24)</a:t>
            </a:r>
            <a:endParaRPr lang="en-CA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60D44A8-3153-B33E-06BB-F5449A63BAE8}"/>
              </a:ext>
            </a:extLst>
          </p:cNvPr>
          <p:cNvSpPr/>
          <p:nvPr/>
        </p:nvSpPr>
        <p:spPr>
          <a:xfrm>
            <a:off x="4782251" y="1962979"/>
            <a:ext cx="1005840" cy="5486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Serial Dilutions (</a:t>
            </a:r>
            <a:r>
              <a:rPr lang="en-CA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n=12)</a:t>
            </a:r>
            <a:endParaRPr lang="en-CA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C2D3B29-6179-DF10-8DB6-B2541B24F3C7}"/>
              </a:ext>
            </a:extLst>
          </p:cNvPr>
          <p:cNvSpPr/>
          <p:nvPr/>
        </p:nvSpPr>
        <p:spPr>
          <a:xfrm>
            <a:off x="6031744" y="1969888"/>
            <a:ext cx="1005840" cy="548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ASHI-EMO program (n=10)</a:t>
            </a:r>
            <a:endParaRPr lang="en-CA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2DA5CCA-D1C1-3435-A066-4B003CEE10F2}"/>
              </a:ext>
            </a:extLst>
          </p:cNvPr>
          <p:cNvGrpSpPr/>
          <p:nvPr/>
        </p:nvGrpSpPr>
        <p:grpSpPr>
          <a:xfrm>
            <a:off x="830319" y="1554435"/>
            <a:ext cx="2163443" cy="396478"/>
            <a:chOff x="914400" y="1985301"/>
            <a:chExt cx="2971800" cy="396478"/>
          </a:xfrm>
          <a:solidFill>
            <a:schemeClr val="accent1">
              <a:lumMod val="20000"/>
              <a:lumOff val="80000"/>
            </a:schemeClr>
          </a:solidFill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A5F83F0-49AA-77D9-D666-61362939B6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46158" y="1985301"/>
              <a:ext cx="0" cy="208089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90092D5-6EF5-9799-6A30-91A3EC847634}"/>
                </a:ext>
              </a:extLst>
            </p:cNvPr>
            <p:cNvCxnSpPr/>
            <p:nvPr/>
          </p:nvCxnSpPr>
          <p:spPr>
            <a:xfrm>
              <a:off x="914400" y="2201779"/>
              <a:ext cx="2971800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A136FAB4-919D-6531-3160-B532B051FB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6543" y="2201779"/>
              <a:ext cx="0" cy="18000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801AA71A-77DA-047E-8FB1-91EBB751FE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49699" y="2201779"/>
              <a:ext cx="0" cy="18000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F9097E44-9E41-9373-D778-8526F0C5D88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86200" y="2201779"/>
              <a:ext cx="0" cy="18000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47F5D4-0674-D7FB-728E-95219E4CDB8F}"/>
              </a:ext>
            </a:extLst>
          </p:cNvPr>
          <p:cNvCxnSpPr>
            <a:cxnSpLocks/>
          </p:cNvCxnSpPr>
          <p:nvPr/>
        </p:nvCxnSpPr>
        <p:spPr>
          <a:xfrm flipH="1">
            <a:off x="4737863" y="1585820"/>
            <a:ext cx="0" cy="20808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DEC6E8C-934A-7C62-7067-A7E7945CA18F}"/>
              </a:ext>
            </a:extLst>
          </p:cNvPr>
          <p:cNvCxnSpPr/>
          <p:nvPr/>
        </p:nvCxnSpPr>
        <p:spPr>
          <a:xfrm flipV="1">
            <a:off x="4212584" y="1785520"/>
            <a:ext cx="1067184" cy="838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111664E-AAD3-885F-62FC-158D17FD91FF}"/>
              </a:ext>
            </a:extLst>
          </p:cNvPr>
          <p:cNvCxnSpPr>
            <a:cxnSpLocks/>
          </p:cNvCxnSpPr>
          <p:nvPr/>
        </p:nvCxnSpPr>
        <p:spPr>
          <a:xfrm flipH="1">
            <a:off x="4214181" y="1793909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4A7FB84-31B3-6DF5-7A77-3A8DC1193B98}"/>
              </a:ext>
            </a:extLst>
          </p:cNvPr>
          <p:cNvCxnSpPr>
            <a:cxnSpLocks/>
          </p:cNvCxnSpPr>
          <p:nvPr/>
        </p:nvCxnSpPr>
        <p:spPr>
          <a:xfrm flipH="1">
            <a:off x="5282407" y="1793909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5F680D2-D563-96EB-FFEB-DEC162AB753C}"/>
              </a:ext>
            </a:extLst>
          </p:cNvPr>
          <p:cNvCxnSpPr>
            <a:cxnSpLocks/>
            <a:stCxn id="71" idx="2"/>
          </p:cNvCxnSpPr>
          <p:nvPr/>
        </p:nvCxnSpPr>
        <p:spPr>
          <a:xfrm>
            <a:off x="6534664" y="1575624"/>
            <a:ext cx="0" cy="3982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1E318FB1-8F95-5DE0-BBD3-9E8C93A516C3}"/>
              </a:ext>
            </a:extLst>
          </p:cNvPr>
          <p:cNvSpPr txBox="1"/>
          <p:nvPr/>
        </p:nvSpPr>
        <p:spPr>
          <a:xfrm>
            <a:off x="150084" y="6317615"/>
            <a:ext cx="7085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CA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1b: </a:t>
            </a:r>
            <a:r>
              <a:rPr lang="en-C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Schematic presentation of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required for the NGS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Chimerism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assay</a:t>
            </a:r>
            <a:endParaRPr lang="en-C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225594" y="4010293"/>
            <a:ext cx="7022230" cy="2161225"/>
            <a:chOff x="143339" y="3686321"/>
            <a:chExt cx="7306416" cy="2161225"/>
          </a:xfrm>
        </p:grpSpPr>
        <p:grpSp>
          <p:nvGrpSpPr>
            <p:cNvPr id="16" name="Group 15"/>
            <p:cNvGrpSpPr/>
            <p:nvPr/>
          </p:nvGrpSpPr>
          <p:grpSpPr>
            <a:xfrm>
              <a:off x="143339" y="4054867"/>
              <a:ext cx="1441554" cy="1429789"/>
              <a:chOff x="1583961" y="4206239"/>
              <a:chExt cx="1441554" cy="1429789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7" name="Right Arrow 6"/>
              <p:cNvSpPr/>
              <p:nvPr/>
            </p:nvSpPr>
            <p:spPr>
              <a:xfrm>
                <a:off x="1583961" y="4206239"/>
                <a:ext cx="1441554" cy="1429789"/>
              </a:xfrm>
              <a:prstGeom prst="rightArrow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583961" y="4579953"/>
                <a:ext cx="104286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DNA Extraction from blood and bone </a:t>
                </a:r>
                <a:r>
                  <a:rPr lang="en-US" sz="1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marrow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1600076" y="4054866"/>
              <a:ext cx="1451310" cy="1429789"/>
              <a:chOff x="1574205" y="4206239"/>
              <a:chExt cx="1451310" cy="1429789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32" name="Right Arrow 31"/>
              <p:cNvSpPr/>
              <p:nvPr/>
            </p:nvSpPr>
            <p:spPr>
              <a:xfrm>
                <a:off x="1583961" y="4206239"/>
                <a:ext cx="1441554" cy="1429789"/>
              </a:xfrm>
              <a:prstGeom prst="rightArrow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574205" y="4561002"/>
                <a:ext cx="1317613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Library preparation: PCR </a:t>
                </a:r>
                <a:r>
                  <a:rPr lang="en-US" sz="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amplification, Tagmentation and Enrichment </a:t>
                </a:r>
                <a:r>
                  <a:rPr lang="en-US" sz="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(indexing and barcoding)</a:t>
                </a:r>
                <a:endPara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3076325" y="4054866"/>
              <a:ext cx="1605817" cy="1429789"/>
              <a:chOff x="1583961" y="4206239"/>
              <a:chExt cx="1605817" cy="1429789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35" name="Right Arrow 34"/>
              <p:cNvSpPr/>
              <p:nvPr/>
            </p:nvSpPr>
            <p:spPr>
              <a:xfrm>
                <a:off x="1583961" y="4206239"/>
                <a:ext cx="1441554" cy="1429789"/>
              </a:xfrm>
              <a:prstGeom prst="rightArrow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00584" y="4631765"/>
                <a:ext cx="1589194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Library Purification, normalization and pooling. Denaturation and dilution at loading concentration</a:t>
                </a:r>
                <a:endPara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4542386" y="4054864"/>
              <a:ext cx="1441554" cy="1429789"/>
              <a:chOff x="1583961" y="4206239"/>
              <a:chExt cx="1441554" cy="1429789"/>
            </a:xfrm>
          </p:grpSpPr>
          <p:sp>
            <p:nvSpPr>
              <p:cNvPr id="38" name="Right Arrow 37"/>
              <p:cNvSpPr/>
              <p:nvPr/>
            </p:nvSpPr>
            <p:spPr>
              <a:xfrm>
                <a:off x="1583961" y="4206239"/>
                <a:ext cx="1441554" cy="1429789"/>
              </a:xfrm>
              <a:prstGeom prst="rightArrow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08897" y="4581888"/>
                <a:ext cx="1215931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Loading Diluted libraries on to the </a:t>
                </a:r>
                <a:r>
                  <a:rPr lang="en-US" sz="1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MiSeq</a:t>
                </a:r>
                <a:r>
                  <a:rPr lang="en-US" sz="1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Sequencing run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6008201" y="4057631"/>
              <a:ext cx="1441554" cy="1429789"/>
              <a:chOff x="1583961" y="4206239"/>
              <a:chExt cx="1441554" cy="1429789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41" name="Right Arrow 40"/>
              <p:cNvSpPr/>
              <p:nvPr/>
            </p:nvSpPr>
            <p:spPr>
              <a:xfrm>
                <a:off x="1583961" y="4206239"/>
                <a:ext cx="1441554" cy="1429789"/>
              </a:xfrm>
              <a:prstGeom prst="rightArrow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08898" y="4648392"/>
                <a:ext cx="1032937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Data analysis, interpretation and reporting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346715" y="5570546"/>
              <a:ext cx="6554661" cy="277000"/>
              <a:chOff x="1762398" y="5879865"/>
              <a:chExt cx="6554661" cy="277000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1762398" y="5879866"/>
                <a:ext cx="736793" cy="27699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 min</a:t>
                </a:r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308358" y="5879866"/>
                <a:ext cx="736793" cy="27699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1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hrs</a:t>
                </a:r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690622" y="5879866"/>
                <a:ext cx="736793" cy="27699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1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hrs</a:t>
                </a:r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072886" y="5879866"/>
                <a:ext cx="736793" cy="27699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 </a:t>
                </a:r>
                <a:r>
                  <a:rPr lang="en-US" sz="1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hrs</a:t>
                </a:r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580266" y="5879865"/>
                <a:ext cx="736793" cy="27699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en-US" sz="1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hr</a:t>
                </a:r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7" name="Straight Arrow Connector 46"/>
              <p:cNvCxnSpPr/>
              <p:nvPr/>
            </p:nvCxnSpPr>
            <p:spPr>
              <a:xfrm>
                <a:off x="4086716" y="6012776"/>
                <a:ext cx="54864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>
                <a:off x="5477293" y="6012776"/>
                <a:ext cx="54864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>
                <a:off x="6876183" y="6012776"/>
                <a:ext cx="64547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>
                <a:off x="2576570" y="6012776"/>
                <a:ext cx="64547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>
              <a:off x="349486" y="3686321"/>
              <a:ext cx="6554661" cy="277000"/>
              <a:chOff x="1762398" y="5879865"/>
              <a:chExt cx="6554661" cy="27700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762398" y="5879866"/>
                <a:ext cx="736793" cy="27699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1</a:t>
                </a:r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3308358" y="5879866"/>
                <a:ext cx="736793" cy="27699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</a:t>
                </a:r>
                <a:r>
                  <a:rPr lang="en-US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690622" y="5879866"/>
                <a:ext cx="736793" cy="27699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</a:t>
                </a:r>
                <a:r>
                  <a:rPr lang="en-US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6072886" y="5879866"/>
                <a:ext cx="736793" cy="27699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</a:t>
                </a:r>
                <a:r>
                  <a:rPr lang="en-US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580266" y="5879865"/>
                <a:ext cx="736793" cy="27699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</a:t>
                </a:r>
                <a:r>
                  <a:rPr lang="en-US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9" name="Straight Arrow Connector 58"/>
              <p:cNvCxnSpPr/>
              <p:nvPr/>
            </p:nvCxnSpPr>
            <p:spPr>
              <a:xfrm>
                <a:off x="4086716" y="6012776"/>
                <a:ext cx="54864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>
                <a:off x="5477293" y="6012776"/>
                <a:ext cx="54864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>
                <a:off x="6876183" y="6012776"/>
                <a:ext cx="64547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/>
              <p:nvPr/>
            </p:nvCxnSpPr>
            <p:spPr>
              <a:xfrm>
                <a:off x="2576570" y="6012776"/>
                <a:ext cx="64547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6" name="Rectangle 65"/>
          <p:cNvSpPr/>
          <p:nvPr/>
        </p:nvSpPr>
        <p:spPr>
          <a:xfrm>
            <a:off x="143339" y="714939"/>
            <a:ext cx="7196799" cy="25334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30549" y="3653152"/>
            <a:ext cx="7209589" cy="3013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444737" y="714623"/>
            <a:ext cx="4544350" cy="5952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: Rounded Corners 7">
            <a:extLst>
              <a:ext uri="{FF2B5EF4-FFF2-40B4-BE49-F238E27FC236}">
                <a16:creationId xmlns:a16="http://schemas.microsoft.com/office/drawing/2014/main" id="{957DCC24-A3EE-1B77-FC8E-ED0316060F6B}"/>
              </a:ext>
            </a:extLst>
          </p:cNvPr>
          <p:cNvSpPr/>
          <p:nvPr/>
        </p:nvSpPr>
        <p:spPr>
          <a:xfrm>
            <a:off x="6031744" y="1026984"/>
            <a:ext cx="1005840" cy="548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Proficiency Testing (n=10)</a:t>
            </a:r>
            <a:endParaRPr lang="en-CA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4" name="Picture 63"/>
          <p:cNvPicPr/>
          <p:nvPr/>
        </p:nvPicPr>
        <p:blipFill rotWithShape="1">
          <a:blip r:embed="rId2"/>
          <a:srcRect b="22870"/>
          <a:stretch/>
        </p:blipFill>
        <p:spPr bwMode="auto">
          <a:xfrm>
            <a:off x="7522922" y="805934"/>
            <a:ext cx="4423772" cy="16981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b="9447"/>
          <a:stretch/>
        </p:blipFill>
        <p:spPr>
          <a:xfrm>
            <a:off x="7751416" y="2721368"/>
            <a:ext cx="4170598" cy="3414349"/>
          </a:xfrm>
          <a:prstGeom prst="rect">
            <a:avLst/>
          </a:prstGeom>
        </p:spPr>
      </p:pic>
      <p:sp>
        <p:nvSpPr>
          <p:cNvPr id="72" name="Rectangle 73"/>
          <p:cNvSpPr>
            <a:spLocks noChangeArrowheads="1"/>
          </p:cNvSpPr>
          <p:nvPr/>
        </p:nvSpPr>
        <p:spPr bwMode="auto">
          <a:xfrm>
            <a:off x="8774177" y="917683"/>
            <a:ext cx="2608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en-US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SNP </a:t>
            </a:r>
            <a:r>
              <a:rPr lang="en-US" altLang="en-U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distribution across the </a:t>
            </a:r>
            <a:r>
              <a:rPr lang="en-US" altLang="en-US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genome</a:t>
            </a:r>
            <a:endParaRPr lang="en-US" altLang="en-US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Rectangle 73"/>
          <p:cNvSpPr>
            <a:spLocks noChangeArrowheads="1"/>
          </p:cNvSpPr>
          <p:nvPr/>
        </p:nvSpPr>
        <p:spPr bwMode="auto">
          <a:xfrm>
            <a:off x="7462762" y="6335873"/>
            <a:ext cx="32734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en-US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S1c. </a:t>
            </a:r>
            <a:r>
              <a:rPr lang="en-US" altLang="en-US" sz="1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AlloSeq</a:t>
            </a:r>
            <a:r>
              <a:rPr lang="en-US" alt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HCT library preparation workflow 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E318FB1-8F95-5DE0-BBD3-9E8C93A516C3}"/>
              </a:ext>
            </a:extLst>
          </p:cNvPr>
          <p:cNvSpPr txBox="1"/>
          <p:nvPr/>
        </p:nvSpPr>
        <p:spPr>
          <a:xfrm>
            <a:off x="143339" y="235575"/>
            <a:ext cx="11839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1: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overview of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DNA samples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included in the NGS based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chimerism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validation process and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AlloSeq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HCT library preparation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workflow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94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12600</TotalTime>
  <Words>199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Gaurav Tripathi</dc:creator>
  <cp:lastModifiedBy>Tripathi, Gaurav</cp:lastModifiedBy>
  <cp:revision>67</cp:revision>
  <dcterms:created xsi:type="dcterms:W3CDTF">2022-12-22T03:49:31Z</dcterms:created>
  <dcterms:modified xsi:type="dcterms:W3CDTF">2023-06-28T20:42:11Z</dcterms:modified>
</cp:coreProperties>
</file>