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60" r:id="rId2"/>
  </p:sldIdLst>
  <p:sldSz cx="12528550" cy="17279938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6EDF7-FE88-41C7-A0A0-36A49E10CCEC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85988" y="1241425"/>
            <a:ext cx="24272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B21C8-7C6B-4A63-B6DB-E0E0D46770C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891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1pPr>
    <a:lvl2pPr marL="689421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2pPr>
    <a:lvl3pPr marL="1378845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3pPr>
    <a:lvl4pPr marL="2068268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4pPr>
    <a:lvl5pPr marL="2757690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5pPr>
    <a:lvl6pPr marL="3447112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6pPr>
    <a:lvl7pPr marL="4136533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7pPr>
    <a:lvl8pPr marL="4825957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8pPr>
    <a:lvl9pPr marL="5515380" algn="l" defTabSz="1378845" rtl="0" eaLnBrk="1" latinLnBrk="0" hangingPunct="1">
      <a:defRPr sz="18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85988" y="1241425"/>
            <a:ext cx="2427287" cy="33512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21C8-7C6B-4A63-B6DB-E0E0D46770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26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641" y="2827991"/>
            <a:ext cx="10649268" cy="6015978"/>
          </a:xfrm>
        </p:spPr>
        <p:txBody>
          <a:bodyPr anchor="b"/>
          <a:lstStyle>
            <a:lvl1pPr algn="ctr">
              <a:defRPr sz="822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069" y="9075969"/>
            <a:ext cx="9396413" cy="4171984"/>
          </a:xfrm>
        </p:spPr>
        <p:txBody>
          <a:bodyPr/>
          <a:lstStyle>
            <a:lvl1pPr marL="0" indent="0" algn="ctr">
              <a:buNone/>
              <a:defRPr sz="3288"/>
            </a:lvl1pPr>
            <a:lvl2pPr marL="626410" indent="0" algn="ctr">
              <a:buNone/>
              <a:defRPr sz="2740"/>
            </a:lvl2pPr>
            <a:lvl3pPr marL="1252819" indent="0" algn="ctr">
              <a:buNone/>
              <a:defRPr sz="2466"/>
            </a:lvl3pPr>
            <a:lvl4pPr marL="1879229" indent="0" algn="ctr">
              <a:buNone/>
              <a:defRPr sz="2192"/>
            </a:lvl4pPr>
            <a:lvl5pPr marL="2505639" indent="0" algn="ctr">
              <a:buNone/>
              <a:defRPr sz="2192"/>
            </a:lvl5pPr>
            <a:lvl6pPr marL="3132049" indent="0" algn="ctr">
              <a:buNone/>
              <a:defRPr sz="2192"/>
            </a:lvl6pPr>
            <a:lvl7pPr marL="3758458" indent="0" algn="ctr">
              <a:buNone/>
              <a:defRPr sz="2192"/>
            </a:lvl7pPr>
            <a:lvl8pPr marL="4384868" indent="0" algn="ctr">
              <a:buNone/>
              <a:defRPr sz="2192"/>
            </a:lvl8pPr>
            <a:lvl9pPr marL="5011278" indent="0" algn="ctr">
              <a:buNone/>
              <a:defRPr sz="2192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93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423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5744" y="919997"/>
            <a:ext cx="2701469" cy="1464394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1338" y="919997"/>
            <a:ext cx="7947799" cy="1464394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20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02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13" y="4307990"/>
            <a:ext cx="10805874" cy="7187973"/>
          </a:xfrm>
        </p:spPr>
        <p:txBody>
          <a:bodyPr anchor="b"/>
          <a:lstStyle>
            <a:lvl1pPr>
              <a:defRPr sz="822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813" y="11563964"/>
            <a:ext cx="10805874" cy="3779985"/>
          </a:xfrm>
        </p:spPr>
        <p:txBody>
          <a:bodyPr/>
          <a:lstStyle>
            <a:lvl1pPr marL="0" indent="0">
              <a:buNone/>
              <a:defRPr sz="3288">
                <a:solidFill>
                  <a:schemeClr val="tx1"/>
                </a:solidFill>
              </a:defRPr>
            </a:lvl1pPr>
            <a:lvl2pPr marL="62641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252819" indent="0">
              <a:buNone/>
              <a:defRPr sz="2466">
                <a:solidFill>
                  <a:schemeClr val="tx1">
                    <a:tint val="75000"/>
                  </a:schemeClr>
                </a:solidFill>
              </a:defRPr>
            </a:lvl3pPr>
            <a:lvl4pPr marL="1879229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4pPr>
            <a:lvl5pPr marL="2505639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5pPr>
            <a:lvl6pPr marL="3132049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6pPr>
            <a:lvl7pPr marL="3758458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7pPr>
            <a:lvl8pPr marL="4384868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8pPr>
            <a:lvl9pPr marL="5011278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5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1338" y="4599983"/>
            <a:ext cx="5324634" cy="10963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2578" y="4599983"/>
            <a:ext cx="5324634" cy="10963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1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70" y="920001"/>
            <a:ext cx="10805874" cy="333998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971" y="4235986"/>
            <a:ext cx="5300163" cy="2075991"/>
          </a:xfrm>
        </p:spPr>
        <p:txBody>
          <a:bodyPr anchor="b"/>
          <a:lstStyle>
            <a:lvl1pPr marL="0" indent="0">
              <a:buNone/>
              <a:defRPr sz="3288" b="1"/>
            </a:lvl1pPr>
            <a:lvl2pPr marL="626410" indent="0">
              <a:buNone/>
              <a:defRPr sz="2740" b="1"/>
            </a:lvl2pPr>
            <a:lvl3pPr marL="1252819" indent="0">
              <a:buNone/>
              <a:defRPr sz="2466" b="1"/>
            </a:lvl3pPr>
            <a:lvl4pPr marL="1879229" indent="0">
              <a:buNone/>
              <a:defRPr sz="2192" b="1"/>
            </a:lvl4pPr>
            <a:lvl5pPr marL="2505639" indent="0">
              <a:buNone/>
              <a:defRPr sz="2192" b="1"/>
            </a:lvl5pPr>
            <a:lvl6pPr marL="3132049" indent="0">
              <a:buNone/>
              <a:defRPr sz="2192" b="1"/>
            </a:lvl6pPr>
            <a:lvl7pPr marL="3758458" indent="0">
              <a:buNone/>
              <a:defRPr sz="2192" b="1"/>
            </a:lvl7pPr>
            <a:lvl8pPr marL="4384868" indent="0">
              <a:buNone/>
              <a:defRPr sz="2192" b="1"/>
            </a:lvl8pPr>
            <a:lvl9pPr marL="5011278" indent="0">
              <a:buNone/>
              <a:defRPr sz="2192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2971" y="6311977"/>
            <a:ext cx="5300163" cy="928396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42579" y="4235986"/>
            <a:ext cx="5326266" cy="2075991"/>
          </a:xfrm>
        </p:spPr>
        <p:txBody>
          <a:bodyPr anchor="b"/>
          <a:lstStyle>
            <a:lvl1pPr marL="0" indent="0">
              <a:buNone/>
              <a:defRPr sz="3288" b="1"/>
            </a:lvl1pPr>
            <a:lvl2pPr marL="626410" indent="0">
              <a:buNone/>
              <a:defRPr sz="2740" b="1"/>
            </a:lvl2pPr>
            <a:lvl3pPr marL="1252819" indent="0">
              <a:buNone/>
              <a:defRPr sz="2466" b="1"/>
            </a:lvl3pPr>
            <a:lvl4pPr marL="1879229" indent="0">
              <a:buNone/>
              <a:defRPr sz="2192" b="1"/>
            </a:lvl4pPr>
            <a:lvl5pPr marL="2505639" indent="0">
              <a:buNone/>
              <a:defRPr sz="2192" b="1"/>
            </a:lvl5pPr>
            <a:lvl6pPr marL="3132049" indent="0">
              <a:buNone/>
              <a:defRPr sz="2192" b="1"/>
            </a:lvl6pPr>
            <a:lvl7pPr marL="3758458" indent="0">
              <a:buNone/>
              <a:defRPr sz="2192" b="1"/>
            </a:lvl7pPr>
            <a:lvl8pPr marL="4384868" indent="0">
              <a:buNone/>
              <a:defRPr sz="2192" b="1"/>
            </a:lvl8pPr>
            <a:lvl9pPr marL="5011278" indent="0">
              <a:buNone/>
              <a:defRPr sz="2192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42579" y="6311977"/>
            <a:ext cx="5326266" cy="928396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59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5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70" y="1151996"/>
            <a:ext cx="4040783" cy="4031986"/>
          </a:xfrm>
        </p:spPr>
        <p:txBody>
          <a:bodyPr anchor="b"/>
          <a:lstStyle>
            <a:lvl1pPr>
              <a:defRPr sz="438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266" y="2487995"/>
            <a:ext cx="6342578" cy="12279956"/>
          </a:xfrm>
        </p:spPr>
        <p:txBody>
          <a:bodyPr/>
          <a:lstStyle>
            <a:lvl1pPr>
              <a:defRPr sz="4384"/>
            </a:lvl1pPr>
            <a:lvl2pPr>
              <a:defRPr sz="3836"/>
            </a:lvl2pPr>
            <a:lvl3pPr>
              <a:defRPr sz="3288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70" y="5183981"/>
            <a:ext cx="4040783" cy="9603967"/>
          </a:xfrm>
        </p:spPr>
        <p:txBody>
          <a:bodyPr/>
          <a:lstStyle>
            <a:lvl1pPr marL="0" indent="0">
              <a:buNone/>
              <a:defRPr sz="2192"/>
            </a:lvl1pPr>
            <a:lvl2pPr marL="626410" indent="0">
              <a:buNone/>
              <a:defRPr sz="1918"/>
            </a:lvl2pPr>
            <a:lvl3pPr marL="1252819" indent="0">
              <a:buNone/>
              <a:defRPr sz="1644"/>
            </a:lvl3pPr>
            <a:lvl4pPr marL="1879229" indent="0">
              <a:buNone/>
              <a:defRPr sz="1370"/>
            </a:lvl4pPr>
            <a:lvl5pPr marL="2505639" indent="0">
              <a:buNone/>
              <a:defRPr sz="1370"/>
            </a:lvl5pPr>
            <a:lvl6pPr marL="3132049" indent="0">
              <a:buNone/>
              <a:defRPr sz="1370"/>
            </a:lvl6pPr>
            <a:lvl7pPr marL="3758458" indent="0">
              <a:buNone/>
              <a:defRPr sz="1370"/>
            </a:lvl7pPr>
            <a:lvl8pPr marL="4384868" indent="0">
              <a:buNone/>
              <a:defRPr sz="1370"/>
            </a:lvl8pPr>
            <a:lvl9pPr marL="5011278" indent="0">
              <a:buNone/>
              <a:defRPr sz="137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70" y="1151996"/>
            <a:ext cx="4040783" cy="4031986"/>
          </a:xfrm>
        </p:spPr>
        <p:txBody>
          <a:bodyPr anchor="b"/>
          <a:lstStyle>
            <a:lvl1pPr>
              <a:defRPr sz="438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26266" y="2487995"/>
            <a:ext cx="6342578" cy="12279956"/>
          </a:xfrm>
        </p:spPr>
        <p:txBody>
          <a:bodyPr anchor="t"/>
          <a:lstStyle>
            <a:lvl1pPr marL="0" indent="0">
              <a:buNone/>
              <a:defRPr sz="4384"/>
            </a:lvl1pPr>
            <a:lvl2pPr marL="626410" indent="0">
              <a:buNone/>
              <a:defRPr sz="3836"/>
            </a:lvl2pPr>
            <a:lvl3pPr marL="1252819" indent="0">
              <a:buNone/>
              <a:defRPr sz="3288"/>
            </a:lvl3pPr>
            <a:lvl4pPr marL="1879229" indent="0">
              <a:buNone/>
              <a:defRPr sz="2740"/>
            </a:lvl4pPr>
            <a:lvl5pPr marL="2505639" indent="0">
              <a:buNone/>
              <a:defRPr sz="2740"/>
            </a:lvl5pPr>
            <a:lvl6pPr marL="3132049" indent="0">
              <a:buNone/>
              <a:defRPr sz="2740"/>
            </a:lvl6pPr>
            <a:lvl7pPr marL="3758458" indent="0">
              <a:buNone/>
              <a:defRPr sz="2740"/>
            </a:lvl7pPr>
            <a:lvl8pPr marL="4384868" indent="0">
              <a:buNone/>
              <a:defRPr sz="2740"/>
            </a:lvl8pPr>
            <a:lvl9pPr marL="5011278" indent="0">
              <a:buNone/>
              <a:defRPr sz="274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70" y="5183981"/>
            <a:ext cx="4040783" cy="9603967"/>
          </a:xfrm>
        </p:spPr>
        <p:txBody>
          <a:bodyPr/>
          <a:lstStyle>
            <a:lvl1pPr marL="0" indent="0">
              <a:buNone/>
              <a:defRPr sz="2192"/>
            </a:lvl1pPr>
            <a:lvl2pPr marL="626410" indent="0">
              <a:buNone/>
              <a:defRPr sz="1918"/>
            </a:lvl2pPr>
            <a:lvl3pPr marL="1252819" indent="0">
              <a:buNone/>
              <a:defRPr sz="1644"/>
            </a:lvl3pPr>
            <a:lvl4pPr marL="1879229" indent="0">
              <a:buNone/>
              <a:defRPr sz="1370"/>
            </a:lvl4pPr>
            <a:lvl5pPr marL="2505639" indent="0">
              <a:buNone/>
              <a:defRPr sz="1370"/>
            </a:lvl5pPr>
            <a:lvl6pPr marL="3132049" indent="0">
              <a:buNone/>
              <a:defRPr sz="1370"/>
            </a:lvl6pPr>
            <a:lvl7pPr marL="3758458" indent="0">
              <a:buNone/>
              <a:defRPr sz="1370"/>
            </a:lvl7pPr>
            <a:lvl8pPr marL="4384868" indent="0">
              <a:buNone/>
              <a:defRPr sz="1370"/>
            </a:lvl8pPr>
            <a:lvl9pPr marL="5011278" indent="0">
              <a:buNone/>
              <a:defRPr sz="137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77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338" y="920001"/>
            <a:ext cx="10805874" cy="3339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338" y="4599983"/>
            <a:ext cx="10805874" cy="1096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338" y="16015946"/>
            <a:ext cx="2818924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54A98-3A97-4F7D-B069-B2057B15A159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0082" y="16015946"/>
            <a:ext cx="4228386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8288" y="16015946"/>
            <a:ext cx="2818924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5EFF-9BD3-4DA7-B8D0-5A0BBCFFD4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76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252819" rtl="0" eaLnBrk="1" latinLnBrk="0" hangingPunct="1">
        <a:lnSpc>
          <a:spcPct val="90000"/>
        </a:lnSpc>
        <a:spcBef>
          <a:spcPct val="0"/>
        </a:spcBef>
        <a:buNone/>
        <a:defRPr sz="60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3205" indent="-313205" algn="l" defTabSz="1252819" rtl="0" eaLnBrk="1" latinLnBrk="0" hangingPunct="1">
        <a:lnSpc>
          <a:spcPct val="90000"/>
        </a:lnSpc>
        <a:spcBef>
          <a:spcPts val="1370"/>
        </a:spcBef>
        <a:buFont typeface="Arial" panose="020B0604020202020204" pitchFamily="34" charset="0"/>
        <a:buChar char="•"/>
        <a:defRPr sz="3836" kern="1200">
          <a:solidFill>
            <a:schemeClr val="tx1"/>
          </a:solidFill>
          <a:latin typeface="+mn-lt"/>
          <a:ea typeface="+mn-ea"/>
          <a:cs typeface="+mn-cs"/>
        </a:defRPr>
      </a:lvl1pPr>
      <a:lvl2pPr marL="939615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3288" kern="1200">
          <a:solidFill>
            <a:schemeClr val="tx1"/>
          </a:solidFill>
          <a:latin typeface="+mn-lt"/>
          <a:ea typeface="+mn-ea"/>
          <a:cs typeface="+mn-cs"/>
        </a:defRPr>
      </a:lvl2pPr>
      <a:lvl3pPr marL="1566024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192434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4pPr>
      <a:lvl5pPr marL="2818844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5pPr>
      <a:lvl6pPr marL="344525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6pPr>
      <a:lvl7pPr marL="407166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7pPr>
      <a:lvl8pPr marL="469807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8pPr>
      <a:lvl9pPr marL="5324483" indent="-313205" algn="l" defTabSz="1252819" rtl="0" eaLnBrk="1" latinLnBrk="0" hangingPunct="1">
        <a:lnSpc>
          <a:spcPct val="90000"/>
        </a:lnSpc>
        <a:spcBef>
          <a:spcPts val="685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1pPr>
      <a:lvl2pPr marL="626410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2pPr>
      <a:lvl3pPr marL="125281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3pPr>
      <a:lvl4pPr marL="187922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4pPr>
      <a:lvl5pPr marL="250563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5pPr>
      <a:lvl6pPr marL="3132049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6pPr>
      <a:lvl7pPr marL="3758458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7pPr>
      <a:lvl8pPr marL="4384868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8pPr>
      <a:lvl9pPr marL="5011278" algn="l" defTabSz="1252819" rtl="0" eaLnBrk="1" latinLnBrk="0" hangingPunct="1">
        <a:defRPr sz="24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9640BD34-2F4E-49C2-A373-AB36726A2CB9}"/>
              </a:ext>
            </a:extLst>
          </p:cNvPr>
          <p:cNvGrpSpPr/>
          <p:nvPr/>
        </p:nvGrpSpPr>
        <p:grpSpPr>
          <a:xfrm>
            <a:off x="-18527" y="148039"/>
            <a:ext cx="12630469" cy="17149993"/>
            <a:chOff x="-18527" y="148039"/>
            <a:chExt cx="12630469" cy="17149993"/>
          </a:xfrm>
        </p:grpSpPr>
        <p:sp>
          <p:nvSpPr>
            <p:cNvPr id="30" name="ZoneTexte 29"/>
            <p:cNvSpPr txBox="1"/>
            <p:nvPr/>
          </p:nvSpPr>
          <p:spPr>
            <a:xfrm>
              <a:off x="216128" y="148039"/>
              <a:ext cx="80125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u="sng" dirty="0"/>
                <a:t>C/ Preservation (</a:t>
              </a:r>
              <a:r>
                <a:rPr lang="en-GB" sz="2000" b="1" u="sng" dirty="0"/>
                <a:t>3 preservation methods / 1 bottle per method)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237296" y="2304480"/>
              <a:ext cx="44830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1 bottle </a:t>
              </a:r>
              <a:r>
                <a:rPr lang="en-GB" sz="1600" dirty="0"/>
                <a:t>(suspended biofilm)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-3032" y="11880471"/>
              <a:ext cx="26199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u="sng" dirty="0"/>
                <a:t>D/ Storage: </a:t>
              </a:r>
              <a:r>
                <a:rPr lang="en-GB" sz="2000" b="1" u="sng" dirty="0"/>
                <a:t>6 dates</a:t>
              </a:r>
            </a:p>
          </p:txBody>
        </p:sp>
        <p:sp>
          <p:nvSpPr>
            <p:cNvPr id="209" name="ZoneTexte 208"/>
            <p:cNvSpPr txBox="1"/>
            <p:nvPr/>
          </p:nvSpPr>
          <p:spPr>
            <a:xfrm>
              <a:off x="4998" y="13167026"/>
              <a:ext cx="4350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u="sng" dirty="0"/>
                <a:t>E/ DNA extraction:</a:t>
              </a:r>
              <a:r>
                <a:rPr lang="en-GB" sz="2000" b="1" u="sng" dirty="0"/>
                <a:t> 2 replicates</a:t>
              </a:r>
            </a:p>
            <a:p>
              <a:endParaRPr lang="en-GB" sz="1600" dirty="0"/>
            </a:p>
          </p:txBody>
        </p:sp>
        <p:cxnSp>
          <p:nvCxnSpPr>
            <p:cNvPr id="457" name="Connecteur droit avec flèche 456"/>
            <p:cNvCxnSpPr>
              <a:cxnSpLocks/>
            </p:cNvCxnSpPr>
            <p:nvPr/>
          </p:nvCxnSpPr>
          <p:spPr>
            <a:xfrm>
              <a:off x="9778263" y="15327528"/>
              <a:ext cx="239970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cteur droit avec flèche 457"/>
            <p:cNvCxnSpPr>
              <a:cxnSpLocks/>
            </p:cNvCxnSpPr>
            <p:nvPr/>
          </p:nvCxnSpPr>
          <p:spPr>
            <a:xfrm>
              <a:off x="10090646" y="15309829"/>
              <a:ext cx="101081" cy="3920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0" name="ZoneTexte 459"/>
            <p:cNvSpPr txBox="1"/>
            <p:nvPr/>
          </p:nvSpPr>
          <p:spPr>
            <a:xfrm>
              <a:off x="10117451" y="12325104"/>
              <a:ext cx="1184534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u="sng"/>
                <a:t>+ 4°C</a:t>
              </a:r>
            </a:p>
          </p:txBody>
        </p:sp>
        <p:cxnSp>
          <p:nvCxnSpPr>
            <p:cNvPr id="485" name="Connecteur droit avec flèche 484"/>
            <p:cNvCxnSpPr>
              <a:cxnSpLocks/>
            </p:cNvCxnSpPr>
            <p:nvPr/>
          </p:nvCxnSpPr>
          <p:spPr>
            <a:xfrm>
              <a:off x="6949672" y="15221822"/>
              <a:ext cx="283396" cy="4284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" name="ZoneTexte 490"/>
            <p:cNvSpPr txBox="1"/>
            <p:nvPr/>
          </p:nvSpPr>
          <p:spPr>
            <a:xfrm>
              <a:off x="3889620" y="12346434"/>
              <a:ext cx="1184534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u="sng"/>
                <a:t>- 20°C</a:t>
              </a:r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2694661" y="10634202"/>
              <a:ext cx="15660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/>
                <a:t>biofilm pellet</a:t>
              </a:r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1427503" y="1094954"/>
              <a:ext cx="591443" cy="1179037"/>
              <a:chOff x="4278967" y="851697"/>
              <a:chExt cx="591443" cy="1179037"/>
            </a:xfrm>
          </p:grpSpPr>
          <p:grpSp>
            <p:nvGrpSpPr>
              <p:cNvPr id="238" name="Groupe 237"/>
              <p:cNvGrpSpPr/>
              <p:nvPr/>
            </p:nvGrpSpPr>
            <p:grpSpPr>
              <a:xfrm>
                <a:off x="4284153" y="1010485"/>
                <a:ext cx="173680" cy="1020249"/>
                <a:chOff x="7672801" y="6959250"/>
                <a:chExt cx="304747" cy="1790169"/>
              </a:xfrm>
            </p:grpSpPr>
            <p:cxnSp>
              <p:nvCxnSpPr>
                <p:cNvPr id="221" name="Connecteur droit 220"/>
                <p:cNvCxnSpPr/>
                <p:nvPr/>
              </p:nvCxnSpPr>
              <p:spPr>
                <a:xfrm>
                  <a:off x="7672801" y="7556388"/>
                  <a:ext cx="4762" cy="11930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Connecteur droit 228"/>
                <p:cNvCxnSpPr/>
                <p:nvPr/>
              </p:nvCxnSpPr>
              <p:spPr>
                <a:xfrm flipV="1">
                  <a:off x="7678720" y="6959250"/>
                  <a:ext cx="298828" cy="59990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scene3d>
                  <a:camera prst="orthographicFront">
                    <a:rot lat="21299999" lon="0" rev="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2" name="Groupe 241"/>
              <p:cNvGrpSpPr/>
              <p:nvPr/>
            </p:nvGrpSpPr>
            <p:grpSpPr>
              <a:xfrm>
                <a:off x="4690771" y="986072"/>
                <a:ext cx="173680" cy="1020249"/>
                <a:chOff x="7672801" y="6959250"/>
                <a:chExt cx="304747" cy="1790169"/>
              </a:xfrm>
              <a:scene3d>
                <a:camera prst="orthographicFront">
                  <a:rot lat="0" lon="10800000" rev="0"/>
                </a:camera>
                <a:lightRig rig="threePt" dir="t"/>
              </a:scene3d>
            </p:grpSpPr>
            <p:cxnSp>
              <p:nvCxnSpPr>
                <p:cNvPr id="243" name="Connecteur droit 242"/>
                <p:cNvCxnSpPr/>
                <p:nvPr/>
              </p:nvCxnSpPr>
              <p:spPr>
                <a:xfrm>
                  <a:off x="7672801" y="7556388"/>
                  <a:ext cx="4762" cy="11930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Connecteur droit 243"/>
                <p:cNvCxnSpPr/>
                <p:nvPr/>
              </p:nvCxnSpPr>
              <p:spPr>
                <a:xfrm flipV="1">
                  <a:off x="7678720" y="6959250"/>
                  <a:ext cx="298828" cy="59990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" name="Rectangle 1"/>
              <p:cNvSpPr/>
              <p:nvPr/>
            </p:nvSpPr>
            <p:spPr>
              <a:xfrm>
                <a:off x="4278967" y="1580297"/>
                <a:ext cx="591443" cy="4332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Rectangle 238"/>
              <p:cNvSpPr/>
              <p:nvPr/>
            </p:nvSpPr>
            <p:spPr>
              <a:xfrm flipV="1">
                <a:off x="4374176" y="851697"/>
                <a:ext cx="401024" cy="157032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7F7F7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</p:grpSp>
        <p:grpSp>
          <p:nvGrpSpPr>
            <p:cNvPr id="322" name="Groupe 321"/>
            <p:cNvGrpSpPr/>
            <p:nvPr/>
          </p:nvGrpSpPr>
          <p:grpSpPr>
            <a:xfrm>
              <a:off x="5996355" y="872312"/>
              <a:ext cx="597402" cy="1179037"/>
              <a:chOff x="3381940" y="853615"/>
              <a:chExt cx="597402" cy="1179037"/>
            </a:xfrm>
          </p:grpSpPr>
          <p:grpSp>
            <p:nvGrpSpPr>
              <p:cNvPr id="323" name="Groupe 322"/>
              <p:cNvGrpSpPr/>
              <p:nvPr/>
            </p:nvGrpSpPr>
            <p:grpSpPr>
              <a:xfrm>
                <a:off x="3387899" y="853615"/>
                <a:ext cx="591443" cy="1179037"/>
                <a:chOff x="4278967" y="851697"/>
                <a:chExt cx="591443" cy="1179037"/>
              </a:xfrm>
            </p:grpSpPr>
            <p:grpSp>
              <p:nvGrpSpPr>
                <p:cNvPr id="325" name="Groupe 324"/>
                <p:cNvGrpSpPr/>
                <p:nvPr/>
              </p:nvGrpSpPr>
              <p:grpSpPr>
                <a:xfrm>
                  <a:off x="4284153" y="1010485"/>
                  <a:ext cx="173680" cy="1020249"/>
                  <a:chOff x="7672801" y="6959250"/>
                  <a:chExt cx="304747" cy="1790169"/>
                </a:xfrm>
              </p:grpSpPr>
              <p:cxnSp>
                <p:nvCxnSpPr>
                  <p:cNvPr id="331" name="Connecteur droit 330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2" name="Connecteur droit 331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6" name="Groupe 325"/>
                <p:cNvGrpSpPr/>
                <p:nvPr/>
              </p:nvGrpSpPr>
              <p:grpSpPr>
                <a:xfrm>
                  <a:off x="4690771" y="986072"/>
                  <a:ext cx="173680" cy="102024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329" name="Connecteur droit 328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0" name="Connecteur droit 329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27" name="Rectangle 326"/>
                <p:cNvSpPr/>
                <p:nvPr/>
              </p:nvSpPr>
              <p:spPr>
                <a:xfrm>
                  <a:off x="4278967" y="1580297"/>
                  <a:ext cx="591443" cy="433295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8" name="Rectangle 327"/>
                <p:cNvSpPr/>
                <p:nvPr/>
              </p:nvSpPr>
              <p:spPr>
                <a:xfrm flipV="1">
                  <a:off x="4374176" y="851697"/>
                  <a:ext cx="401024" cy="157032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</p:grpSp>
          <p:sp>
            <p:nvSpPr>
              <p:cNvPr id="324" name="Rectangle 323"/>
              <p:cNvSpPr/>
              <p:nvPr/>
            </p:nvSpPr>
            <p:spPr>
              <a:xfrm>
                <a:off x="3381940" y="1570176"/>
                <a:ext cx="591443" cy="28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89" name="Connecteur droit avec flèche 88"/>
            <p:cNvCxnSpPr>
              <a:cxnSpLocks/>
            </p:cNvCxnSpPr>
            <p:nvPr/>
          </p:nvCxnSpPr>
          <p:spPr>
            <a:xfrm>
              <a:off x="7764178" y="5730504"/>
              <a:ext cx="2407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avec flèche 89"/>
            <p:cNvCxnSpPr>
              <a:cxnSpLocks/>
            </p:cNvCxnSpPr>
            <p:nvPr/>
          </p:nvCxnSpPr>
          <p:spPr>
            <a:xfrm>
              <a:off x="10982105" y="5633922"/>
              <a:ext cx="8712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cteur droit avec flèche 215"/>
            <p:cNvCxnSpPr>
              <a:cxnSpLocks/>
            </p:cNvCxnSpPr>
            <p:nvPr/>
          </p:nvCxnSpPr>
          <p:spPr>
            <a:xfrm flipH="1">
              <a:off x="4539097" y="5691005"/>
              <a:ext cx="5205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2" name="Groupe 551"/>
            <p:cNvGrpSpPr/>
            <p:nvPr/>
          </p:nvGrpSpPr>
          <p:grpSpPr>
            <a:xfrm>
              <a:off x="7555530" y="7846685"/>
              <a:ext cx="431924" cy="782831"/>
              <a:chOff x="9712555" y="2249331"/>
              <a:chExt cx="431924" cy="782831"/>
            </a:xfrm>
          </p:grpSpPr>
          <p:sp>
            <p:nvSpPr>
              <p:cNvPr id="553" name="Rectangle 552"/>
              <p:cNvSpPr/>
              <p:nvPr/>
            </p:nvSpPr>
            <p:spPr>
              <a:xfrm>
                <a:off x="9712555" y="2744162"/>
                <a:ext cx="430639" cy="288000"/>
              </a:xfrm>
              <a:prstGeom prst="rect">
                <a:avLst/>
              </a:prstGeom>
              <a:pattFill prst="pct75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54" name="Groupe 553"/>
              <p:cNvGrpSpPr>
                <a:grpSpLocks noChangeAspect="1"/>
              </p:cNvGrpSpPr>
              <p:nvPr/>
            </p:nvGrpSpPr>
            <p:grpSpPr>
              <a:xfrm>
                <a:off x="9713723" y="2249331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556" name="Groupe 555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561" name="Connecteur droit 560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Connecteur droit 561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57" name="Rectangle 556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558" name="Groupe 557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559" name="Connecteur droit 558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Connecteur droit 559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563" name="Groupe 562"/>
            <p:cNvGrpSpPr/>
            <p:nvPr/>
          </p:nvGrpSpPr>
          <p:grpSpPr>
            <a:xfrm>
              <a:off x="10785740" y="7902603"/>
              <a:ext cx="431924" cy="796575"/>
              <a:chOff x="9712555" y="2249331"/>
              <a:chExt cx="431924" cy="796575"/>
            </a:xfrm>
          </p:grpSpPr>
          <p:sp>
            <p:nvSpPr>
              <p:cNvPr id="564" name="Rectangle 563"/>
              <p:cNvSpPr/>
              <p:nvPr/>
            </p:nvSpPr>
            <p:spPr>
              <a:xfrm>
                <a:off x="9712555" y="2577906"/>
                <a:ext cx="430639" cy="468000"/>
              </a:xfrm>
              <a:prstGeom prst="rect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65" name="Groupe 564"/>
              <p:cNvGrpSpPr>
                <a:grpSpLocks noChangeAspect="1"/>
              </p:cNvGrpSpPr>
              <p:nvPr/>
            </p:nvGrpSpPr>
            <p:grpSpPr>
              <a:xfrm>
                <a:off x="9713723" y="2249331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567" name="Groupe 566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572" name="Connecteur droit 571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3" name="Connecteur droit 572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68" name="Rectangle 567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569" name="Groupe 568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570" name="Connecteur droit 569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1" name="Connecteur droit 570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601" name="Connecteur droit avec flèche 600"/>
            <p:cNvCxnSpPr>
              <a:cxnSpLocks/>
            </p:cNvCxnSpPr>
            <p:nvPr/>
          </p:nvCxnSpPr>
          <p:spPr>
            <a:xfrm>
              <a:off x="7727770" y="4003819"/>
              <a:ext cx="0" cy="75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5" name="Groupe 604"/>
            <p:cNvGrpSpPr/>
            <p:nvPr/>
          </p:nvGrpSpPr>
          <p:grpSpPr>
            <a:xfrm>
              <a:off x="4301043" y="4756626"/>
              <a:ext cx="435357" cy="754720"/>
              <a:chOff x="8594351" y="5465917"/>
              <a:chExt cx="435357" cy="754720"/>
            </a:xfrm>
          </p:grpSpPr>
          <p:grpSp>
            <p:nvGrpSpPr>
              <p:cNvPr id="606" name="Groupe 605"/>
              <p:cNvGrpSpPr>
                <a:grpSpLocks noChangeAspect="1"/>
              </p:cNvGrpSpPr>
              <p:nvPr/>
            </p:nvGrpSpPr>
            <p:grpSpPr>
              <a:xfrm>
                <a:off x="8598952" y="5465917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608" name="Groupe 607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613" name="Connecteur droit 612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4" name="Connecteur droit 613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9" name="Rectangle 608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610" name="Groupe 609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611" name="Connecteur droit 610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2" name="Connecteur droit 611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07" name="Rectangle 606"/>
              <p:cNvSpPr/>
              <p:nvPr/>
            </p:nvSpPr>
            <p:spPr>
              <a:xfrm>
                <a:off x="8594351" y="6076637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29" name="Groupe 628"/>
            <p:cNvGrpSpPr/>
            <p:nvPr/>
          </p:nvGrpSpPr>
          <p:grpSpPr>
            <a:xfrm>
              <a:off x="7528244" y="4762876"/>
              <a:ext cx="435357" cy="754720"/>
              <a:chOff x="8594351" y="5465917"/>
              <a:chExt cx="435357" cy="754720"/>
            </a:xfrm>
          </p:grpSpPr>
          <p:grpSp>
            <p:nvGrpSpPr>
              <p:cNvPr id="630" name="Groupe 629"/>
              <p:cNvGrpSpPr>
                <a:grpSpLocks noChangeAspect="1"/>
              </p:cNvGrpSpPr>
              <p:nvPr/>
            </p:nvGrpSpPr>
            <p:grpSpPr>
              <a:xfrm>
                <a:off x="8598952" y="5465917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632" name="Groupe 631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637" name="Connecteur droit 636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8" name="Connecteur droit 637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3" name="Rectangle 632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634" name="Groupe 633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635" name="Connecteur droit 634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6" name="Connecteur droit 635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31" name="Rectangle 630"/>
              <p:cNvSpPr/>
              <p:nvPr/>
            </p:nvSpPr>
            <p:spPr>
              <a:xfrm>
                <a:off x="8594351" y="6076637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39" name="Groupe 638"/>
            <p:cNvGrpSpPr/>
            <p:nvPr/>
          </p:nvGrpSpPr>
          <p:grpSpPr>
            <a:xfrm>
              <a:off x="7555734" y="6345141"/>
              <a:ext cx="431924" cy="784251"/>
              <a:chOff x="9712555" y="2249331"/>
              <a:chExt cx="431924" cy="784251"/>
            </a:xfrm>
          </p:grpSpPr>
          <p:sp>
            <p:nvSpPr>
              <p:cNvPr id="640" name="Rectangle 639"/>
              <p:cNvSpPr/>
              <p:nvPr/>
            </p:nvSpPr>
            <p:spPr>
              <a:xfrm>
                <a:off x="9712555" y="2744162"/>
                <a:ext cx="430639" cy="14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41" name="Groupe 640"/>
              <p:cNvGrpSpPr>
                <a:grpSpLocks noChangeAspect="1"/>
              </p:cNvGrpSpPr>
              <p:nvPr/>
            </p:nvGrpSpPr>
            <p:grpSpPr>
              <a:xfrm>
                <a:off x="9713723" y="2249331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643" name="Groupe 642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648" name="Connecteur droit 647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9" name="Connecteur droit 648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44" name="Rectangle 643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645" name="Groupe 644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646" name="Connecteur droit 645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7" name="Connecteur droit 646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42" name="Rectangle 641"/>
              <p:cNvSpPr/>
              <p:nvPr/>
            </p:nvSpPr>
            <p:spPr>
              <a:xfrm>
                <a:off x="9712696" y="2889582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50" name="Groupe 649"/>
            <p:cNvGrpSpPr/>
            <p:nvPr/>
          </p:nvGrpSpPr>
          <p:grpSpPr>
            <a:xfrm>
              <a:off x="10799097" y="6268256"/>
              <a:ext cx="431924" cy="784251"/>
              <a:chOff x="9712555" y="2249331"/>
              <a:chExt cx="431924" cy="784251"/>
            </a:xfrm>
          </p:grpSpPr>
          <p:sp>
            <p:nvSpPr>
              <p:cNvPr id="651" name="Rectangle 650"/>
              <p:cNvSpPr/>
              <p:nvPr/>
            </p:nvSpPr>
            <p:spPr>
              <a:xfrm>
                <a:off x="9712555" y="2577906"/>
                <a:ext cx="430639" cy="32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52" name="Groupe 651"/>
              <p:cNvGrpSpPr>
                <a:grpSpLocks noChangeAspect="1"/>
              </p:cNvGrpSpPr>
              <p:nvPr/>
            </p:nvGrpSpPr>
            <p:grpSpPr>
              <a:xfrm>
                <a:off x="9713723" y="2249331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654" name="Groupe 653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659" name="Connecteur droit 658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0" name="Connecteur droit 659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55" name="Rectangle 654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656" name="Groupe 655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657" name="Connecteur droit 656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8" name="Connecteur droit 657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53" name="Rectangle 652"/>
              <p:cNvSpPr/>
              <p:nvPr/>
            </p:nvSpPr>
            <p:spPr>
              <a:xfrm>
                <a:off x="9712696" y="2889582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683" name="Connecteur droit avec flèche 682"/>
            <p:cNvCxnSpPr>
              <a:cxnSpLocks/>
            </p:cNvCxnSpPr>
            <p:nvPr/>
          </p:nvCxnSpPr>
          <p:spPr>
            <a:xfrm rot="-5400000">
              <a:off x="3888218" y="314866"/>
              <a:ext cx="0" cy="313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4" name="ZoneTexte 683"/>
            <p:cNvSpPr txBox="1"/>
            <p:nvPr/>
          </p:nvSpPr>
          <p:spPr>
            <a:xfrm>
              <a:off x="2308721" y="1009685"/>
              <a:ext cx="3126385" cy="707886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Biofilm sedimentation</a:t>
              </a:r>
            </a:p>
            <a:p>
              <a:pPr algn="ctr"/>
              <a:r>
                <a:rPr lang="en-GB" sz="2000" i="1"/>
                <a:t>12h – at +4°C – in the dark</a:t>
              </a:r>
            </a:p>
          </p:txBody>
        </p:sp>
        <p:cxnSp>
          <p:nvCxnSpPr>
            <p:cNvPr id="685" name="Connecteur droit avec flèche 684"/>
            <p:cNvCxnSpPr>
              <a:cxnSpLocks/>
            </p:cNvCxnSpPr>
            <p:nvPr/>
          </p:nvCxnSpPr>
          <p:spPr>
            <a:xfrm rot="-5400000">
              <a:off x="8472637" y="305469"/>
              <a:ext cx="0" cy="3384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" name="ZoneTexte 685"/>
            <p:cNvSpPr txBox="1"/>
            <p:nvPr/>
          </p:nvSpPr>
          <p:spPr>
            <a:xfrm>
              <a:off x="6786141" y="788682"/>
              <a:ext cx="3306562" cy="1015663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/>
                <a:t>Biofilm concentration</a:t>
              </a:r>
            </a:p>
            <a:p>
              <a:pPr algn="ctr"/>
              <a:r>
                <a:rPr lang="en-GB" sz="2000" i="1" dirty="0"/>
                <a:t>Removing supernatant</a:t>
              </a:r>
            </a:p>
            <a:p>
              <a:pPr algn="ctr"/>
              <a:r>
                <a:rPr lang="en-GB" sz="2000" i="1" dirty="0"/>
                <a:t>Biofilm final volume ≈ 150mL </a:t>
              </a:r>
            </a:p>
          </p:txBody>
        </p:sp>
        <p:grpSp>
          <p:nvGrpSpPr>
            <p:cNvPr id="705" name="Groupe 704"/>
            <p:cNvGrpSpPr/>
            <p:nvPr/>
          </p:nvGrpSpPr>
          <p:grpSpPr>
            <a:xfrm>
              <a:off x="7469199" y="2760393"/>
              <a:ext cx="576000" cy="1179037"/>
              <a:chOff x="4284153" y="851697"/>
              <a:chExt cx="591596" cy="1179037"/>
            </a:xfrm>
          </p:grpSpPr>
          <p:grpSp>
            <p:nvGrpSpPr>
              <p:cNvPr id="709" name="Groupe 708"/>
              <p:cNvGrpSpPr/>
              <p:nvPr/>
            </p:nvGrpSpPr>
            <p:grpSpPr>
              <a:xfrm>
                <a:off x="4284153" y="1010485"/>
                <a:ext cx="173680" cy="1020249"/>
                <a:chOff x="7672801" y="6959250"/>
                <a:chExt cx="304747" cy="1790169"/>
              </a:xfrm>
            </p:grpSpPr>
            <p:cxnSp>
              <p:nvCxnSpPr>
                <p:cNvPr id="726" name="Connecteur droit 725"/>
                <p:cNvCxnSpPr/>
                <p:nvPr/>
              </p:nvCxnSpPr>
              <p:spPr>
                <a:xfrm>
                  <a:off x="7672801" y="7556388"/>
                  <a:ext cx="4762" cy="11930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7" name="Connecteur droit 726"/>
                <p:cNvCxnSpPr/>
                <p:nvPr/>
              </p:nvCxnSpPr>
              <p:spPr>
                <a:xfrm flipV="1">
                  <a:off x="7678720" y="6959250"/>
                  <a:ext cx="298828" cy="59990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scene3d>
                  <a:camera prst="orthographicFront">
                    <a:rot lat="21299999" lon="0" rev="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0" name="Groupe 719"/>
              <p:cNvGrpSpPr/>
              <p:nvPr/>
            </p:nvGrpSpPr>
            <p:grpSpPr>
              <a:xfrm>
                <a:off x="4690771" y="986072"/>
                <a:ext cx="173680" cy="1020249"/>
                <a:chOff x="7672801" y="6959250"/>
                <a:chExt cx="304747" cy="1790169"/>
              </a:xfrm>
              <a:scene3d>
                <a:camera prst="orthographicFront">
                  <a:rot lat="0" lon="10800000" rev="0"/>
                </a:camera>
                <a:lightRig rig="threePt" dir="t"/>
              </a:scene3d>
            </p:grpSpPr>
            <p:cxnSp>
              <p:nvCxnSpPr>
                <p:cNvPr id="724" name="Connecteur droit 723"/>
                <p:cNvCxnSpPr/>
                <p:nvPr/>
              </p:nvCxnSpPr>
              <p:spPr>
                <a:xfrm>
                  <a:off x="7672801" y="7556388"/>
                  <a:ext cx="4762" cy="11930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5" name="Connecteur droit 724"/>
                <p:cNvCxnSpPr/>
                <p:nvPr/>
              </p:nvCxnSpPr>
              <p:spPr>
                <a:xfrm flipV="1">
                  <a:off x="7678720" y="6959250"/>
                  <a:ext cx="298828" cy="59990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22" name="Rectangle 721"/>
              <p:cNvSpPr/>
              <p:nvPr/>
            </p:nvSpPr>
            <p:spPr>
              <a:xfrm>
                <a:off x="4299749" y="1725771"/>
                <a:ext cx="576000" cy="288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3" name="Rectangle 722"/>
              <p:cNvSpPr/>
              <p:nvPr/>
            </p:nvSpPr>
            <p:spPr>
              <a:xfrm flipV="1">
                <a:off x="4374176" y="851697"/>
                <a:ext cx="401024" cy="157032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7F7F7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</p:grpSp>
        <p:grpSp>
          <p:nvGrpSpPr>
            <p:cNvPr id="23" name="Groupe 22"/>
            <p:cNvGrpSpPr/>
            <p:nvPr/>
          </p:nvGrpSpPr>
          <p:grpSpPr>
            <a:xfrm>
              <a:off x="10505469" y="1006119"/>
              <a:ext cx="591443" cy="1179037"/>
              <a:chOff x="5355183" y="879839"/>
              <a:chExt cx="591443" cy="1179037"/>
            </a:xfrm>
          </p:grpSpPr>
          <p:grpSp>
            <p:nvGrpSpPr>
              <p:cNvPr id="729" name="Groupe 728"/>
              <p:cNvGrpSpPr/>
              <p:nvPr/>
            </p:nvGrpSpPr>
            <p:grpSpPr>
              <a:xfrm>
                <a:off x="5355183" y="879839"/>
                <a:ext cx="591443" cy="1179037"/>
                <a:chOff x="4278967" y="851697"/>
                <a:chExt cx="591443" cy="1179037"/>
              </a:xfrm>
            </p:grpSpPr>
            <p:grpSp>
              <p:nvGrpSpPr>
                <p:cNvPr id="731" name="Groupe 730"/>
                <p:cNvGrpSpPr/>
                <p:nvPr/>
              </p:nvGrpSpPr>
              <p:grpSpPr>
                <a:xfrm>
                  <a:off x="4284153" y="1010485"/>
                  <a:ext cx="173680" cy="1020249"/>
                  <a:chOff x="7672801" y="6959250"/>
                  <a:chExt cx="304747" cy="1790169"/>
                </a:xfrm>
              </p:grpSpPr>
              <p:cxnSp>
                <p:nvCxnSpPr>
                  <p:cNvPr id="737" name="Connecteur droit 736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8" name="Connecteur droit 737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32" name="Groupe 731"/>
                <p:cNvGrpSpPr/>
                <p:nvPr/>
              </p:nvGrpSpPr>
              <p:grpSpPr>
                <a:xfrm>
                  <a:off x="4690771" y="986072"/>
                  <a:ext cx="173680" cy="102024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735" name="Connecteur droit 734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6" name="Connecteur droit 735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33" name="Rectangle 732"/>
                <p:cNvSpPr/>
                <p:nvPr/>
              </p:nvSpPr>
              <p:spPr>
                <a:xfrm>
                  <a:off x="4278967" y="1725770"/>
                  <a:ext cx="591443" cy="288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4" name="Rectangle 733"/>
                <p:cNvSpPr/>
                <p:nvPr/>
              </p:nvSpPr>
              <p:spPr>
                <a:xfrm flipV="1">
                  <a:off x="4374176" y="851697"/>
                  <a:ext cx="401024" cy="157032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</p:grpSp>
          <p:sp>
            <p:nvSpPr>
              <p:cNvPr id="730" name="Rectangle 729"/>
              <p:cNvSpPr/>
              <p:nvPr/>
            </p:nvSpPr>
            <p:spPr>
              <a:xfrm>
                <a:off x="5355183" y="1741673"/>
                <a:ext cx="591443" cy="14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739" name="Connecteur droit avec flèche 738"/>
            <p:cNvCxnSpPr>
              <a:cxnSpLocks/>
            </p:cNvCxnSpPr>
            <p:nvPr/>
          </p:nvCxnSpPr>
          <p:spPr>
            <a:xfrm flipH="1">
              <a:off x="7887203" y="2266435"/>
              <a:ext cx="2803913" cy="3792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0" name="Groupe 189"/>
            <p:cNvGrpSpPr/>
            <p:nvPr/>
          </p:nvGrpSpPr>
          <p:grpSpPr>
            <a:xfrm>
              <a:off x="10799097" y="4765974"/>
              <a:ext cx="435357" cy="754720"/>
              <a:chOff x="8594351" y="5465917"/>
              <a:chExt cx="435357" cy="754720"/>
            </a:xfrm>
          </p:grpSpPr>
          <p:grpSp>
            <p:nvGrpSpPr>
              <p:cNvPr id="191" name="Groupe 190"/>
              <p:cNvGrpSpPr>
                <a:grpSpLocks noChangeAspect="1"/>
              </p:cNvGrpSpPr>
              <p:nvPr/>
            </p:nvGrpSpPr>
            <p:grpSpPr>
              <a:xfrm>
                <a:off x="8598952" y="5465917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193" name="Groupe 192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198" name="Connecteur droit 197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Connecteur droit 198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4" name="Rectangle 193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195" name="Groupe 194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196" name="Connecteur droit 195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Connecteur droit 196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2" name="Rectangle 191"/>
              <p:cNvSpPr/>
              <p:nvPr/>
            </p:nvSpPr>
            <p:spPr>
              <a:xfrm>
                <a:off x="8594351" y="6076637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" name="ZoneTexte 3"/>
            <p:cNvSpPr txBox="1"/>
            <p:nvPr/>
          </p:nvSpPr>
          <p:spPr>
            <a:xfrm>
              <a:off x="3131366" y="5827653"/>
              <a:ext cx="1268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No solution</a:t>
              </a:r>
            </a:p>
          </p:txBody>
        </p:sp>
        <p:sp>
          <p:nvSpPr>
            <p:cNvPr id="202" name="ZoneTexte 201"/>
            <p:cNvSpPr txBox="1"/>
            <p:nvPr/>
          </p:nvSpPr>
          <p:spPr>
            <a:xfrm>
              <a:off x="5588592" y="5564673"/>
              <a:ext cx="2463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 + 1V of Ac. </a:t>
              </a:r>
              <a:r>
                <a:rPr lang="en-GB" dirty="0" err="1"/>
                <a:t>Nuc</a:t>
              </a:r>
              <a:r>
                <a:rPr lang="en-GB" dirty="0"/>
                <a:t>. Preservative solution</a:t>
              </a:r>
            </a:p>
          </p:txBody>
        </p:sp>
        <p:sp>
          <p:nvSpPr>
            <p:cNvPr id="203" name="ZoneTexte 202"/>
            <p:cNvSpPr txBox="1"/>
            <p:nvPr/>
          </p:nvSpPr>
          <p:spPr>
            <a:xfrm>
              <a:off x="2887264" y="5062500"/>
              <a:ext cx="1388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1V of biofilm</a:t>
              </a:r>
            </a:p>
          </p:txBody>
        </p:sp>
        <p:sp>
          <p:nvSpPr>
            <p:cNvPr id="204" name="ZoneTexte 203"/>
            <p:cNvSpPr txBox="1"/>
            <p:nvPr/>
          </p:nvSpPr>
          <p:spPr>
            <a:xfrm>
              <a:off x="6137158" y="5092103"/>
              <a:ext cx="1388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1V of biofilm</a:t>
              </a:r>
            </a:p>
          </p:txBody>
        </p:sp>
        <p:sp>
          <p:nvSpPr>
            <p:cNvPr id="205" name="ZoneTexte 204"/>
            <p:cNvSpPr txBox="1"/>
            <p:nvPr/>
          </p:nvSpPr>
          <p:spPr>
            <a:xfrm>
              <a:off x="9423190" y="5055048"/>
              <a:ext cx="1388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1V of biofilm</a:t>
              </a:r>
            </a:p>
          </p:txBody>
        </p:sp>
        <p:sp>
          <p:nvSpPr>
            <p:cNvPr id="206" name="ZoneTexte 205"/>
            <p:cNvSpPr txBox="1"/>
            <p:nvPr/>
          </p:nvSpPr>
          <p:spPr>
            <a:xfrm>
              <a:off x="8866133" y="5735697"/>
              <a:ext cx="2124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 + 3V of ethanol 96%</a:t>
              </a:r>
            </a:p>
          </p:txBody>
        </p:sp>
        <p:grpSp>
          <p:nvGrpSpPr>
            <p:cNvPr id="215" name="Groupe 214"/>
            <p:cNvGrpSpPr/>
            <p:nvPr/>
          </p:nvGrpSpPr>
          <p:grpSpPr>
            <a:xfrm>
              <a:off x="4301043" y="6329223"/>
              <a:ext cx="435357" cy="754720"/>
              <a:chOff x="8594351" y="5465917"/>
              <a:chExt cx="435357" cy="754720"/>
            </a:xfrm>
          </p:grpSpPr>
          <p:grpSp>
            <p:nvGrpSpPr>
              <p:cNvPr id="219" name="Groupe 218"/>
              <p:cNvGrpSpPr>
                <a:grpSpLocks noChangeAspect="1"/>
              </p:cNvGrpSpPr>
              <p:nvPr/>
            </p:nvGrpSpPr>
            <p:grpSpPr>
              <a:xfrm>
                <a:off x="8598952" y="5465917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223" name="Groupe 222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228" name="Connecteur droit 227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Connecteur droit 229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24" name="Rectangle 223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225" name="Groupe 224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226" name="Connecteur droit 225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Connecteur droit 226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20" name="Rectangle 219"/>
              <p:cNvSpPr/>
              <p:nvPr/>
            </p:nvSpPr>
            <p:spPr>
              <a:xfrm>
                <a:off x="8594351" y="6076637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7" name="ZoneTexte 206"/>
            <p:cNvSpPr txBox="1"/>
            <p:nvPr/>
          </p:nvSpPr>
          <p:spPr>
            <a:xfrm>
              <a:off x="-15275" y="5979048"/>
              <a:ext cx="2646000" cy="707886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Addition of preservative solution</a:t>
              </a:r>
            </a:p>
          </p:txBody>
        </p:sp>
        <p:cxnSp>
          <p:nvCxnSpPr>
            <p:cNvPr id="212" name="Connecteur droit 211"/>
            <p:cNvCxnSpPr/>
            <p:nvPr/>
          </p:nvCxnSpPr>
          <p:spPr>
            <a:xfrm>
              <a:off x="1167255" y="2729152"/>
              <a:ext cx="11196000" cy="7505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cteur droit 216"/>
            <p:cNvCxnSpPr/>
            <p:nvPr/>
          </p:nvCxnSpPr>
          <p:spPr>
            <a:xfrm>
              <a:off x="1209106" y="5598257"/>
              <a:ext cx="11196000" cy="7505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ZoneTexte 231"/>
            <p:cNvSpPr txBox="1"/>
            <p:nvPr/>
          </p:nvSpPr>
          <p:spPr>
            <a:xfrm>
              <a:off x="7592" y="8359556"/>
              <a:ext cx="2646000" cy="1015663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/>
                <a:t>Biofilm homogenization</a:t>
              </a:r>
            </a:p>
            <a:p>
              <a:pPr algn="ctr"/>
              <a:r>
                <a:rPr lang="en-GB" sz="2000" b="1" dirty="0"/>
                <a:t>&amp; Subsampling</a:t>
              </a:r>
            </a:p>
          </p:txBody>
        </p:sp>
        <p:sp>
          <p:nvSpPr>
            <p:cNvPr id="233" name="ZoneTexte 232"/>
            <p:cNvSpPr txBox="1"/>
            <p:nvPr/>
          </p:nvSpPr>
          <p:spPr>
            <a:xfrm>
              <a:off x="0" y="3447956"/>
              <a:ext cx="2646000" cy="1015663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/>
                <a:t>Biofilm homogenization</a:t>
              </a:r>
            </a:p>
            <a:p>
              <a:pPr algn="ctr"/>
              <a:r>
                <a:rPr lang="en-GB" sz="2000" b="1" dirty="0"/>
                <a:t>&amp; Subsampling</a:t>
              </a:r>
            </a:p>
          </p:txBody>
        </p:sp>
        <p:cxnSp>
          <p:nvCxnSpPr>
            <p:cNvPr id="234" name="Connecteur droit 233"/>
            <p:cNvCxnSpPr/>
            <p:nvPr/>
          </p:nvCxnSpPr>
          <p:spPr>
            <a:xfrm>
              <a:off x="1251164" y="7185744"/>
              <a:ext cx="11196000" cy="7505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cteur droit avec flèche 234"/>
            <p:cNvCxnSpPr>
              <a:cxnSpLocks/>
            </p:cNvCxnSpPr>
            <p:nvPr/>
          </p:nvCxnSpPr>
          <p:spPr>
            <a:xfrm flipH="1">
              <a:off x="7779636" y="7233379"/>
              <a:ext cx="5205" cy="54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cteur droit avec flèche 235"/>
            <p:cNvCxnSpPr>
              <a:cxnSpLocks/>
            </p:cNvCxnSpPr>
            <p:nvPr/>
          </p:nvCxnSpPr>
          <p:spPr>
            <a:xfrm flipH="1">
              <a:off x="4511157" y="7242306"/>
              <a:ext cx="5205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cteur droit avec flèche 236"/>
            <p:cNvCxnSpPr>
              <a:cxnSpLocks/>
            </p:cNvCxnSpPr>
            <p:nvPr/>
          </p:nvCxnSpPr>
          <p:spPr>
            <a:xfrm flipH="1">
              <a:off x="11007813" y="7262234"/>
              <a:ext cx="5205" cy="54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0" name="Groupe 239"/>
            <p:cNvGrpSpPr/>
            <p:nvPr/>
          </p:nvGrpSpPr>
          <p:grpSpPr>
            <a:xfrm>
              <a:off x="4260692" y="7807979"/>
              <a:ext cx="435357" cy="754720"/>
              <a:chOff x="8594351" y="5465917"/>
              <a:chExt cx="435357" cy="754720"/>
            </a:xfrm>
          </p:grpSpPr>
          <p:grpSp>
            <p:nvGrpSpPr>
              <p:cNvPr id="241" name="Groupe 240"/>
              <p:cNvGrpSpPr>
                <a:grpSpLocks noChangeAspect="1"/>
              </p:cNvGrpSpPr>
              <p:nvPr/>
            </p:nvGrpSpPr>
            <p:grpSpPr>
              <a:xfrm>
                <a:off x="8598952" y="5465917"/>
                <a:ext cx="430756" cy="753640"/>
                <a:chOff x="6995692" y="6720530"/>
                <a:chExt cx="1019179" cy="2079523"/>
              </a:xfrm>
            </p:grpSpPr>
            <p:grpSp>
              <p:nvGrpSpPr>
                <p:cNvPr id="246" name="Groupe 245"/>
                <p:cNvGrpSpPr/>
                <p:nvPr/>
              </p:nvGrpSpPr>
              <p:grpSpPr>
                <a:xfrm>
                  <a:off x="6995692" y="6996064"/>
                  <a:ext cx="304747" cy="1790169"/>
                  <a:chOff x="7672801" y="6959250"/>
                  <a:chExt cx="304747" cy="1790169"/>
                </a:xfrm>
              </p:grpSpPr>
              <p:cxnSp>
                <p:nvCxnSpPr>
                  <p:cNvPr id="251" name="Connecteur droit 250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Connecteur droit 251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  <a:scene3d>
                    <a:camera prst="orthographicFront">
                      <a:rot lat="21299999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7" name="Rectangle 246"/>
                <p:cNvSpPr/>
                <p:nvPr/>
              </p:nvSpPr>
              <p:spPr>
                <a:xfrm flipV="1">
                  <a:off x="7150887" y="6720530"/>
                  <a:ext cx="703658" cy="275534"/>
                </a:xfrm>
                <a:prstGeom prst="rect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/>
                </a:p>
              </p:txBody>
            </p:sp>
            <p:grpSp>
              <p:nvGrpSpPr>
                <p:cNvPr id="248" name="Groupe 247"/>
                <p:cNvGrpSpPr/>
                <p:nvPr/>
              </p:nvGrpSpPr>
              <p:grpSpPr>
                <a:xfrm>
                  <a:off x="7710124" y="7009884"/>
                  <a:ext cx="304747" cy="1790169"/>
                  <a:chOff x="7672801" y="6959250"/>
                  <a:chExt cx="304747" cy="1790169"/>
                </a:xfrm>
                <a:scene3d>
                  <a:camera prst="orthographicFront">
                    <a:rot lat="0" lon="10800000" rev="0"/>
                  </a:camera>
                  <a:lightRig rig="threePt" dir="t"/>
                </a:scene3d>
              </p:grpSpPr>
              <p:cxnSp>
                <p:nvCxnSpPr>
                  <p:cNvPr id="249" name="Connecteur droit 248"/>
                  <p:cNvCxnSpPr/>
                  <p:nvPr/>
                </p:nvCxnSpPr>
                <p:spPr>
                  <a:xfrm>
                    <a:off x="7672801" y="7556388"/>
                    <a:ext cx="4762" cy="119303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Connecteur droit 249"/>
                  <p:cNvCxnSpPr/>
                  <p:nvPr/>
                </p:nvCxnSpPr>
                <p:spPr>
                  <a:xfrm flipV="1">
                    <a:off x="7678720" y="6959250"/>
                    <a:ext cx="298828" cy="59990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45" name="Rectangle 244"/>
              <p:cNvSpPr/>
              <p:nvPr/>
            </p:nvSpPr>
            <p:spPr>
              <a:xfrm>
                <a:off x="8594351" y="6076637"/>
                <a:ext cx="430639" cy="144000"/>
              </a:xfrm>
              <a:prstGeom prst="rect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57" name="Connecteur droit avec flèche 256"/>
            <p:cNvCxnSpPr>
              <a:cxnSpLocks/>
            </p:cNvCxnSpPr>
            <p:nvPr/>
          </p:nvCxnSpPr>
          <p:spPr>
            <a:xfrm rot="2700000" flipH="1">
              <a:off x="4251042" y="8497061"/>
              <a:ext cx="5205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cteur droit avec flèche 257"/>
            <p:cNvCxnSpPr>
              <a:cxnSpLocks/>
            </p:cNvCxnSpPr>
            <p:nvPr/>
          </p:nvCxnSpPr>
          <p:spPr>
            <a:xfrm rot="-2700000" flipH="1">
              <a:off x="4687473" y="8497062"/>
              <a:ext cx="5205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ccolade ouvrante 7"/>
            <p:cNvSpPr/>
            <p:nvPr/>
          </p:nvSpPr>
          <p:spPr>
            <a:xfrm>
              <a:off x="3660371" y="8960121"/>
              <a:ext cx="228710" cy="80236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9" name="ZoneTexte 258"/>
            <p:cNvSpPr txBox="1"/>
            <p:nvPr/>
          </p:nvSpPr>
          <p:spPr>
            <a:xfrm>
              <a:off x="2705346" y="9094349"/>
              <a:ext cx="9379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for each 6 durations</a:t>
              </a:r>
            </a:p>
          </p:txBody>
        </p:sp>
        <p:grpSp>
          <p:nvGrpSpPr>
            <p:cNvPr id="281" name="Groupe 280"/>
            <p:cNvGrpSpPr>
              <a:grpSpLocks noChangeAspect="1"/>
            </p:cNvGrpSpPr>
            <p:nvPr/>
          </p:nvGrpSpPr>
          <p:grpSpPr>
            <a:xfrm>
              <a:off x="3886292" y="9106934"/>
              <a:ext cx="318240" cy="557579"/>
              <a:chOff x="3799667" y="9619678"/>
              <a:chExt cx="936000" cy="1640055"/>
            </a:xfrm>
          </p:grpSpPr>
          <p:grpSp>
            <p:nvGrpSpPr>
              <p:cNvPr id="282" name="Groupe 281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284" name="Rectangle 283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5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Triangle isocèle 284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5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Rectangle 285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83" name="Organigramme : Terminateur 282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87" name="Groupe 286"/>
            <p:cNvGrpSpPr>
              <a:grpSpLocks noChangeAspect="1"/>
            </p:cNvGrpSpPr>
            <p:nvPr/>
          </p:nvGrpSpPr>
          <p:grpSpPr>
            <a:xfrm>
              <a:off x="4690075" y="9106934"/>
              <a:ext cx="318240" cy="557579"/>
              <a:chOff x="3799667" y="9619678"/>
              <a:chExt cx="936000" cy="1640055"/>
            </a:xfrm>
          </p:grpSpPr>
          <p:grpSp>
            <p:nvGrpSpPr>
              <p:cNvPr id="288" name="Groupe 287"/>
              <p:cNvGrpSpPr>
                <a:grpSpLocks noChangeAspect="1"/>
              </p:cNvGrpSpPr>
              <p:nvPr/>
            </p:nvGrpSpPr>
            <p:grpSpPr>
              <a:xfrm>
                <a:off x="3923677" y="9623774"/>
                <a:ext cx="688824" cy="1635959"/>
                <a:chOff x="3366905" y="9496551"/>
                <a:chExt cx="1346565" cy="2632993"/>
              </a:xfrm>
            </p:grpSpPr>
            <p:sp>
              <p:nvSpPr>
                <p:cNvPr id="290" name="Rectangle 289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5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Triangle isocèle 290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5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2" name="Rectangle 291"/>
                <p:cNvSpPr/>
                <p:nvPr/>
              </p:nvSpPr>
              <p:spPr>
                <a:xfrm>
                  <a:off x="3366905" y="9496551"/>
                  <a:ext cx="1332001" cy="5543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89" name="Organigramme : Terminateur 288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99" name="Groupe 298"/>
            <p:cNvGrpSpPr>
              <a:grpSpLocks noChangeAspect="1"/>
            </p:cNvGrpSpPr>
            <p:nvPr/>
          </p:nvGrpSpPr>
          <p:grpSpPr>
            <a:xfrm>
              <a:off x="7331850" y="9172102"/>
              <a:ext cx="318240" cy="557579"/>
              <a:chOff x="3799667" y="9619678"/>
              <a:chExt cx="936000" cy="1640055"/>
            </a:xfrm>
          </p:grpSpPr>
          <p:grpSp>
            <p:nvGrpSpPr>
              <p:cNvPr id="300" name="Groupe 299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302" name="Rectangle 301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3" name="Triangle isocèle 302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4" name="Rectangle 303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01" name="Organigramme : Terminateur 300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7" name="Groupe 316"/>
            <p:cNvGrpSpPr>
              <a:grpSpLocks noChangeAspect="1"/>
            </p:cNvGrpSpPr>
            <p:nvPr/>
          </p:nvGrpSpPr>
          <p:grpSpPr>
            <a:xfrm>
              <a:off x="10773813" y="9211665"/>
              <a:ext cx="468000" cy="819968"/>
              <a:chOff x="3799667" y="9619678"/>
              <a:chExt cx="936000" cy="1640052"/>
            </a:xfrm>
          </p:grpSpPr>
          <p:grpSp>
            <p:nvGrpSpPr>
              <p:cNvPr id="318" name="Groupe 317"/>
              <p:cNvGrpSpPr>
                <a:grpSpLocks noChangeAspect="1"/>
              </p:cNvGrpSpPr>
              <p:nvPr/>
            </p:nvGrpSpPr>
            <p:grpSpPr>
              <a:xfrm>
                <a:off x="3931126" y="9623777"/>
                <a:ext cx="687371" cy="1635953"/>
                <a:chOff x="3381469" y="9496551"/>
                <a:chExt cx="1343725" cy="2632983"/>
              </a:xfrm>
            </p:grpSpPr>
            <p:sp>
              <p:nvSpPr>
                <p:cNvPr id="320" name="Rectangle 319"/>
                <p:cNvSpPr/>
                <p:nvPr/>
              </p:nvSpPr>
              <p:spPr>
                <a:xfrm>
                  <a:off x="3381469" y="9851534"/>
                  <a:ext cx="1332000" cy="1767293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1" name="Triangle isocèle 320"/>
                <p:cNvSpPr/>
                <p:nvPr/>
              </p:nvSpPr>
              <p:spPr>
                <a:xfrm rot="10800000">
                  <a:off x="3389390" y="1161900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3" name="Rectangle 332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19" name="Organigramme : Terminateur 318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3" name="Accolade ouvrante 252"/>
            <p:cNvSpPr/>
            <p:nvPr/>
          </p:nvSpPr>
          <p:spPr>
            <a:xfrm>
              <a:off x="6544821" y="9043350"/>
              <a:ext cx="228710" cy="7560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Accolade ouvrante 254"/>
            <p:cNvSpPr/>
            <p:nvPr/>
          </p:nvSpPr>
          <p:spPr>
            <a:xfrm>
              <a:off x="10380371" y="9276317"/>
              <a:ext cx="331114" cy="7200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2" name="Connecteur droit avec flèche 271"/>
            <p:cNvCxnSpPr>
              <a:cxnSpLocks/>
            </p:cNvCxnSpPr>
            <p:nvPr/>
          </p:nvCxnSpPr>
          <p:spPr>
            <a:xfrm rot="2700000" flipH="1">
              <a:off x="7328096" y="8579969"/>
              <a:ext cx="5205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cteur droit avec flèche 272"/>
            <p:cNvCxnSpPr>
              <a:cxnSpLocks/>
            </p:cNvCxnSpPr>
            <p:nvPr/>
          </p:nvCxnSpPr>
          <p:spPr>
            <a:xfrm rot="-2700000" flipH="1">
              <a:off x="8191721" y="8581796"/>
              <a:ext cx="5205" cy="61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0" name="Groupe 279"/>
            <p:cNvGrpSpPr>
              <a:grpSpLocks noChangeAspect="1"/>
            </p:cNvGrpSpPr>
            <p:nvPr/>
          </p:nvGrpSpPr>
          <p:grpSpPr>
            <a:xfrm>
              <a:off x="6857634" y="9172102"/>
              <a:ext cx="318240" cy="557579"/>
              <a:chOff x="3799667" y="9619678"/>
              <a:chExt cx="936000" cy="1640055"/>
            </a:xfrm>
          </p:grpSpPr>
          <p:grpSp>
            <p:nvGrpSpPr>
              <p:cNvPr id="334" name="Groupe 333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336" name="Rectangle 335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7" name="Triangle isocèle 336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8" name="Rectangle 337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35" name="Organigramme : Terminateur 334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39" name="Groupe 338"/>
            <p:cNvGrpSpPr>
              <a:grpSpLocks noChangeAspect="1"/>
            </p:cNvGrpSpPr>
            <p:nvPr/>
          </p:nvGrpSpPr>
          <p:grpSpPr>
            <a:xfrm>
              <a:off x="8361419" y="9193119"/>
              <a:ext cx="318240" cy="557579"/>
              <a:chOff x="3799667" y="9619678"/>
              <a:chExt cx="936000" cy="1640055"/>
            </a:xfrm>
          </p:grpSpPr>
          <p:grpSp>
            <p:nvGrpSpPr>
              <p:cNvPr id="340" name="Groupe 339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342" name="Rectangle 341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3" name="Triangle isocèle 342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4" name="Rectangle 343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41" name="Organigramme : Terminateur 340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5" name="Groupe 344"/>
            <p:cNvGrpSpPr>
              <a:grpSpLocks noChangeAspect="1"/>
            </p:cNvGrpSpPr>
            <p:nvPr/>
          </p:nvGrpSpPr>
          <p:grpSpPr>
            <a:xfrm>
              <a:off x="7887203" y="9193119"/>
              <a:ext cx="318240" cy="557579"/>
              <a:chOff x="3799667" y="9619678"/>
              <a:chExt cx="936000" cy="1640055"/>
            </a:xfrm>
          </p:grpSpPr>
          <p:grpSp>
            <p:nvGrpSpPr>
              <p:cNvPr id="346" name="Groupe 345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348" name="Rectangle 347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9" name="Triangle isocèle 348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75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0" name="Rectangle 349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47" name="Organigramme : Terminateur 346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351" name="Connecteur droit avec flèche 350"/>
            <p:cNvCxnSpPr>
              <a:cxnSpLocks/>
            </p:cNvCxnSpPr>
            <p:nvPr/>
          </p:nvCxnSpPr>
          <p:spPr>
            <a:xfrm flipH="1">
              <a:off x="7552560" y="8649992"/>
              <a:ext cx="5205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Connecteur droit avec flèche 353"/>
            <p:cNvCxnSpPr>
              <a:cxnSpLocks/>
            </p:cNvCxnSpPr>
            <p:nvPr/>
          </p:nvCxnSpPr>
          <p:spPr>
            <a:xfrm flipH="1">
              <a:off x="7975428" y="8658550"/>
              <a:ext cx="5205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Connecteur droit avec flèche 354"/>
            <p:cNvCxnSpPr>
              <a:cxnSpLocks/>
            </p:cNvCxnSpPr>
            <p:nvPr/>
          </p:nvCxnSpPr>
          <p:spPr>
            <a:xfrm flipH="1">
              <a:off x="10996438" y="8720744"/>
              <a:ext cx="5205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e 5"/>
            <p:cNvGrpSpPr/>
            <p:nvPr/>
          </p:nvGrpSpPr>
          <p:grpSpPr>
            <a:xfrm>
              <a:off x="3886292" y="10583160"/>
              <a:ext cx="318240" cy="557579"/>
              <a:chOff x="3886292" y="10683035"/>
              <a:chExt cx="318240" cy="557579"/>
            </a:xfrm>
          </p:grpSpPr>
          <p:grpSp>
            <p:nvGrpSpPr>
              <p:cNvPr id="5" name="Groupe 4"/>
              <p:cNvGrpSpPr/>
              <p:nvPr/>
            </p:nvGrpSpPr>
            <p:grpSpPr>
              <a:xfrm>
                <a:off x="3886292" y="10683035"/>
                <a:ext cx="318240" cy="557579"/>
                <a:chOff x="3886292" y="10683035"/>
                <a:chExt cx="318240" cy="557579"/>
              </a:xfrm>
            </p:grpSpPr>
            <p:grpSp>
              <p:nvGrpSpPr>
                <p:cNvPr id="357" name="Groupe 356"/>
                <p:cNvGrpSpPr>
                  <a:grpSpLocks noChangeAspect="1"/>
                </p:cNvGrpSpPr>
                <p:nvPr/>
              </p:nvGrpSpPr>
              <p:grpSpPr>
                <a:xfrm>
                  <a:off x="3886292" y="10683035"/>
                  <a:ext cx="318240" cy="557579"/>
                  <a:chOff x="3799667" y="9619678"/>
                  <a:chExt cx="936000" cy="1640049"/>
                </a:xfrm>
              </p:grpSpPr>
              <p:grpSp>
                <p:nvGrpSpPr>
                  <p:cNvPr id="358" name="Groupe 357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43620"/>
                    <a:ext cx="688824" cy="1616107"/>
                    <a:chOff x="3366905" y="9528500"/>
                    <a:chExt cx="1346565" cy="2601044"/>
                  </a:xfrm>
                </p:grpSpPr>
                <p:sp>
                  <p:nvSpPr>
                    <p:cNvPr id="360" name="Rectangle 359"/>
                    <p:cNvSpPr/>
                    <p:nvPr/>
                  </p:nvSpPr>
                  <p:spPr>
                    <a:xfrm>
                      <a:off x="3381469" y="9528500"/>
                      <a:ext cx="1332001" cy="204509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1" name="Triangle isocèle 360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59" name="Organigramme : Terminateur 358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3" name="Rectangle 2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65" name="Ellipse 364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384" name="Connecteur droit avec flèche 383"/>
            <p:cNvCxnSpPr>
              <a:cxnSpLocks/>
            </p:cNvCxnSpPr>
            <p:nvPr/>
          </p:nvCxnSpPr>
          <p:spPr>
            <a:xfrm flipH="1">
              <a:off x="4037626" y="9800986"/>
              <a:ext cx="5205" cy="75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Connecteur droit avec flèche 394"/>
            <p:cNvCxnSpPr>
              <a:cxnSpLocks/>
            </p:cNvCxnSpPr>
            <p:nvPr/>
          </p:nvCxnSpPr>
          <p:spPr>
            <a:xfrm flipH="1">
              <a:off x="4857068" y="9780058"/>
              <a:ext cx="5205" cy="75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ZoneTexte 395"/>
            <p:cNvSpPr txBox="1"/>
            <p:nvPr/>
          </p:nvSpPr>
          <p:spPr>
            <a:xfrm>
              <a:off x="3176137" y="9854541"/>
              <a:ext cx="2646000" cy="523220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Centrifugation &amp; Removing supernatant</a:t>
              </a:r>
              <a:endParaRPr lang="en-GB" sz="1400" b="1" i="1" dirty="0"/>
            </a:p>
          </p:txBody>
        </p:sp>
        <p:cxnSp>
          <p:nvCxnSpPr>
            <p:cNvPr id="408" name="Connecteur droit 407">
              <a:extLst>
                <a:ext uri="{FF2B5EF4-FFF2-40B4-BE49-F238E27FC236}">
                  <a16:creationId xmlns:a16="http://schemas.microsoft.com/office/drawing/2014/main" id="{31CF68E7-39C6-4684-8512-BBADAC5090A4}"/>
                </a:ext>
              </a:extLst>
            </p:cNvPr>
            <p:cNvCxnSpPr/>
            <p:nvPr/>
          </p:nvCxnSpPr>
          <p:spPr>
            <a:xfrm>
              <a:off x="7289" y="11731934"/>
              <a:ext cx="12604653" cy="7505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Connecteur droit 408">
              <a:extLst>
                <a:ext uri="{FF2B5EF4-FFF2-40B4-BE49-F238E27FC236}">
                  <a16:creationId xmlns:a16="http://schemas.microsoft.com/office/drawing/2014/main" id="{31CF68E7-39C6-4684-8512-BBADAC5090A4}"/>
                </a:ext>
              </a:extLst>
            </p:cNvPr>
            <p:cNvCxnSpPr/>
            <p:nvPr/>
          </p:nvCxnSpPr>
          <p:spPr>
            <a:xfrm>
              <a:off x="-10251" y="12768858"/>
              <a:ext cx="12604653" cy="7505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Connecteur droit avec flèche 409"/>
            <p:cNvCxnSpPr>
              <a:cxnSpLocks/>
            </p:cNvCxnSpPr>
            <p:nvPr/>
          </p:nvCxnSpPr>
          <p:spPr>
            <a:xfrm flipH="1">
              <a:off x="7019450" y="9797770"/>
              <a:ext cx="5205" cy="478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cteur droit avec flèche 410"/>
            <p:cNvCxnSpPr>
              <a:cxnSpLocks/>
            </p:cNvCxnSpPr>
            <p:nvPr/>
          </p:nvCxnSpPr>
          <p:spPr>
            <a:xfrm flipH="1">
              <a:off x="7511300" y="9807112"/>
              <a:ext cx="5205" cy="478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cteur droit avec flèche 411"/>
            <p:cNvCxnSpPr>
              <a:cxnSpLocks/>
            </p:cNvCxnSpPr>
            <p:nvPr/>
          </p:nvCxnSpPr>
          <p:spPr>
            <a:xfrm flipH="1">
              <a:off x="8055229" y="9829622"/>
              <a:ext cx="5205" cy="478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cteur droit avec flèche 412"/>
            <p:cNvCxnSpPr>
              <a:cxnSpLocks/>
            </p:cNvCxnSpPr>
            <p:nvPr/>
          </p:nvCxnSpPr>
          <p:spPr>
            <a:xfrm flipH="1">
              <a:off x="8513396" y="9826120"/>
              <a:ext cx="5205" cy="478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cteur droit avec flèche 413"/>
            <p:cNvCxnSpPr>
              <a:cxnSpLocks/>
            </p:cNvCxnSpPr>
            <p:nvPr/>
          </p:nvCxnSpPr>
          <p:spPr>
            <a:xfrm flipH="1">
              <a:off x="11031309" y="10066546"/>
              <a:ext cx="5205" cy="32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cteur droit avec flèche 414"/>
            <p:cNvCxnSpPr>
              <a:cxnSpLocks/>
            </p:cNvCxnSpPr>
            <p:nvPr/>
          </p:nvCxnSpPr>
          <p:spPr>
            <a:xfrm flipH="1">
              <a:off x="4051070" y="11234493"/>
              <a:ext cx="5205" cy="532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Connecteur droit avec flèche 416"/>
            <p:cNvCxnSpPr>
              <a:cxnSpLocks/>
            </p:cNvCxnSpPr>
            <p:nvPr/>
          </p:nvCxnSpPr>
          <p:spPr>
            <a:xfrm flipH="1">
              <a:off x="9753578" y="13987337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ZoneTexte 424"/>
            <p:cNvSpPr txBox="1"/>
            <p:nvPr/>
          </p:nvSpPr>
          <p:spPr>
            <a:xfrm>
              <a:off x="6470077" y="13882872"/>
              <a:ext cx="2655208" cy="523220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Defrosting - Centrifugation &amp; Removing supernatant</a:t>
              </a:r>
              <a:endParaRPr lang="en-GB" sz="1400" b="1" i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96454" y="13334484"/>
              <a:ext cx="237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/>
                <a:t> </a:t>
              </a:r>
              <a:endParaRPr lang="en-GB"/>
            </a:p>
          </p:txBody>
        </p:sp>
        <p:sp>
          <p:nvSpPr>
            <p:cNvPr id="514" name="ZoneTexte 513"/>
            <p:cNvSpPr txBox="1"/>
            <p:nvPr/>
          </p:nvSpPr>
          <p:spPr>
            <a:xfrm>
              <a:off x="9721871" y="12853965"/>
              <a:ext cx="2646000" cy="307777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/>
                <a:t>Subsampling</a:t>
              </a:r>
              <a:endParaRPr lang="en-GB" sz="1400" b="1" i="1"/>
            </a:p>
          </p:txBody>
        </p:sp>
        <p:grpSp>
          <p:nvGrpSpPr>
            <p:cNvPr id="540" name="Groupe 539"/>
            <p:cNvGrpSpPr>
              <a:grpSpLocks noChangeAspect="1"/>
            </p:cNvGrpSpPr>
            <p:nvPr/>
          </p:nvGrpSpPr>
          <p:grpSpPr>
            <a:xfrm>
              <a:off x="9962297" y="13416899"/>
              <a:ext cx="318240" cy="557579"/>
              <a:chOff x="3799667" y="9619678"/>
              <a:chExt cx="936000" cy="1640055"/>
            </a:xfrm>
          </p:grpSpPr>
          <p:grpSp>
            <p:nvGrpSpPr>
              <p:cNvPr id="541" name="Groupe 540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543" name="Rectangle 542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4" name="Triangle isocèle 543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5" name="Rectangle 544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42" name="Organigramme : Terminateur 541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46" name="Groupe 545"/>
            <p:cNvGrpSpPr>
              <a:grpSpLocks noChangeAspect="1"/>
            </p:cNvGrpSpPr>
            <p:nvPr/>
          </p:nvGrpSpPr>
          <p:grpSpPr>
            <a:xfrm>
              <a:off x="9587177" y="13423540"/>
              <a:ext cx="318240" cy="557579"/>
              <a:chOff x="3799667" y="9619678"/>
              <a:chExt cx="936000" cy="1640055"/>
            </a:xfrm>
          </p:grpSpPr>
          <p:grpSp>
            <p:nvGrpSpPr>
              <p:cNvPr id="547" name="Groupe 546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549" name="Rectangle 548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0" name="Triangle isocèle 549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1" name="Rectangle 550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48" name="Organigramme : Terminateur 547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55" name="Groupe 554"/>
            <p:cNvGrpSpPr>
              <a:grpSpLocks noChangeAspect="1"/>
            </p:cNvGrpSpPr>
            <p:nvPr/>
          </p:nvGrpSpPr>
          <p:grpSpPr>
            <a:xfrm>
              <a:off x="10686240" y="13409452"/>
              <a:ext cx="318240" cy="557579"/>
              <a:chOff x="3799667" y="9619678"/>
              <a:chExt cx="936000" cy="1640055"/>
            </a:xfrm>
          </p:grpSpPr>
          <p:grpSp>
            <p:nvGrpSpPr>
              <p:cNvPr id="566" name="Groupe 565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575" name="Rectangle 574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6" name="Triangle isocèle 575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7" name="Rectangle 576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74" name="Organigramme : Terminateur 573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78" name="Groupe 577"/>
            <p:cNvGrpSpPr>
              <a:grpSpLocks noChangeAspect="1"/>
            </p:cNvGrpSpPr>
            <p:nvPr/>
          </p:nvGrpSpPr>
          <p:grpSpPr>
            <a:xfrm>
              <a:off x="10329869" y="13414993"/>
              <a:ext cx="318240" cy="557579"/>
              <a:chOff x="3799667" y="9619678"/>
              <a:chExt cx="936000" cy="1640055"/>
            </a:xfrm>
          </p:grpSpPr>
          <p:grpSp>
            <p:nvGrpSpPr>
              <p:cNvPr id="579" name="Groupe 578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581" name="Rectangle 580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2" name="Triangle isocèle 581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3" name="Rectangle 582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80" name="Organigramme : Terminateur 579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84" name="Groupe 583"/>
            <p:cNvGrpSpPr>
              <a:grpSpLocks noChangeAspect="1"/>
            </p:cNvGrpSpPr>
            <p:nvPr/>
          </p:nvGrpSpPr>
          <p:grpSpPr>
            <a:xfrm>
              <a:off x="11494222" y="13416386"/>
              <a:ext cx="318240" cy="557579"/>
              <a:chOff x="3799667" y="9619678"/>
              <a:chExt cx="936000" cy="1640055"/>
            </a:xfrm>
          </p:grpSpPr>
          <p:grpSp>
            <p:nvGrpSpPr>
              <p:cNvPr id="585" name="Groupe 584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587" name="Rectangle 586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1" name="Triangle isocèle 590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4" name="Rectangle 593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86" name="Organigramme : Terminateur 585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96" name="Groupe 595"/>
            <p:cNvGrpSpPr>
              <a:grpSpLocks noChangeAspect="1"/>
            </p:cNvGrpSpPr>
            <p:nvPr/>
          </p:nvGrpSpPr>
          <p:grpSpPr>
            <a:xfrm>
              <a:off x="11119102" y="13423027"/>
              <a:ext cx="318240" cy="557579"/>
              <a:chOff x="3799667" y="9619678"/>
              <a:chExt cx="936000" cy="1640055"/>
            </a:xfrm>
          </p:grpSpPr>
          <p:grpSp>
            <p:nvGrpSpPr>
              <p:cNvPr id="597" name="Groupe 596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599" name="Rectangle 598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0" name="Triangle isocèle 599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2" name="Rectangle 601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98" name="Organigramme : Terminateur 597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03" name="Groupe 602"/>
            <p:cNvGrpSpPr>
              <a:grpSpLocks noChangeAspect="1"/>
            </p:cNvGrpSpPr>
            <p:nvPr/>
          </p:nvGrpSpPr>
          <p:grpSpPr>
            <a:xfrm>
              <a:off x="12218165" y="13408939"/>
              <a:ext cx="318240" cy="557579"/>
              <a:chOff x="3799667" y="9619678"/>
              <a:chExt cx="936000" cy="1640055"/>
            </a:xfrm>
          </p:grpSpPr>
          <p:grpSp>
            <p:nvGrpSpPr>
              <p:cNvPr id="604" name="Groupe 603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616" name="Rectangle 615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7" name="Triangle isocèle 616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8" name="Rectangle 617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15" name="Organigramme : Terminateur 614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19" name="Groupe 618"/>
            <p:cNvGrpSpPr>
              <a:grpSpLocks noChangeAspect="1"/>
            </p:cNvGrpSpPr>
            <p:nvPr/>
          </p:nvGrpSpPr>
          <p:grpSpPr>
            <a:xfrm>
              <a:off x="11861794" y="13414480"/>
              <a:ext cx="318240" cy="557579"/>
              <a:chOff x="3799667" y="9619678"/>
              <a:chExt cx="936000" cy="1640055"/>
            </a:xfrm>
          </p:grpSpPr>
          <p:grpSp>
            <p:nvGrpSpPr>
              <p:cNvPr id="620" name="Groupe 619"/>
              <p:cNvGrpSpPr>
                <a:grpSpLocks noChangeAspect="1"/>
              </p:cNvGrpSpPr>
              <p:nvPr/>
            </p:nvGrpSpPr>
            <p:grpSpPr>
              <a:xfrm>
                <a:off x="3923676" y="9623774"/>
                <a:ext cx="694821" cy="1635959"/>
                <a:chOff x="3366905" y="9496551"/>
                <a:chExt cx="1358289" cy="2632993"/>
              </a:xfrm>
            </p:grpSpPr>
            <p:sp>
              <p:nvSpPr>
                <p:cNvPr id="622" name="Rectangle 621"/>
                <p:cNvSpPr/>
                <p:nvPr/>
              </p:nvSpPr>
              <p:spPr>
                <a:xfrm>
                  <a:off x="3381469" y="9851550"/>
                  <a:ext cx="1332001" cy="1767290"/>
                </a:xfrm>
                <a:prstGeom prst="rect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Triangle isocèle 622"/>
                <p:cNvSpPr/>
                <p:nvPr/>
              </p:nvSpPr>
              <p:spPr>
                <a:xfrm rot="10800000">
                  <a:off x="3366905" y="11619010"/>
                  <a:ext cx="1332000" cy="510534"/>
                </a:xfrm>
                <a:prstGeom prst="triangle">
                  <a:avLst/>
                </a:prstGeom>
                <a:pattFill prst="pct90">
                  <a:fgClr>
                    <a:schemeClr val="bg1"/>
                  </a:fgClr>
                  <a:bgClr>
                    <a:schemeClr val="tx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Rectangle 623"/>
                <p:cNvSpPr/>
                <p:nvPr/>
              </p:nvSpPr>
              <p:spPr>
                <a:xfrm>
                  <a:off x="3393193" y="9496551"/>
                  <a:ext cx="1332001" cy="55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21" name="Organigramme : Terminateur 620"/>
              <p:cNvSpPr/>
              <p:nvPr/>
            </p:nvSpPr>
            <p:spPr>
              <a:xfrm>
                <a:off x="3799667" y="9619678"/>
                <a:ext cx="936000" cy="41205"/>
              </a:xfrm>
              <a:prstGeom prst="flowChartTerminator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625" name="Connecteur droit avec flèche 624"/>
            <p:cNvCxnSpPr>
              <a:cxnSpLocks/>
            </p:cNvCxnSpPr>
            <p:nvPr/>
          </p:nvCxnSpPr>
          <p:spPr>
            <a:xfrm flipH="1">
              <a:off x="7280999" y="15228029"/>
              <a:ext cx="269320" cy="4086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6" name="ZoneTexte 625"/>
            <p:cNvSpPr txBox="1"/>
            <p:nvPr/>
          </p:nvSpPr>
          <p:spPr>
            <a:xfrm>
              <a:off x="4998" y="16204507"/>
              <a:ext cx="2646000" cy="707886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/>
                <a:t>DNA extraction </a:t>
              </a:r>
            </a:p>
            <a:p>
              <a:pPr algn="ctr"/>
              <a:r>
                <a:rPr lang="en-GB" sz="2000" b="1" dirty="0"/>
                <a:t>from biofilm pellets</a:t>
              </a:r>
            </a:p>
          </p:txBody>
        </p:sp>
        <p:grpSp>
          <p:nvGrpSpPr>
            <p:cNvPr id="627" name="Groupe 626"/>
            <p:cNvGrpSpPr/>
            <p:nvPr/>
          </p:nvGrpSpPr>
          <p:grpSpPr>
            <a:xfrm>
              <a:off x="7107493" y="15757583"/>
              <a:ext cx="318240" cy="557579"/>
              <a:chOff x="3886292" y="10683023"/>
              <a:chExt cx="318240" cy="557579"/>
            </a:xfrm>
          </p:grpSpPr>
          <p:grpSp>
            <p:nvGrpSpPr>
              <p:cNvPr id="628" name="Groupe 627"/>
              <p:cNvGrpSpPr/>
              <p:nvPr/>
            </p:nvGrpSpPr>
            <p:grpSpPr>
              <a:xfrm>
                <a:off x="3886292" y="10683023"/>
                <a:ext cx="318240" cy="557579"/>
                <a:chOff x="3886292" y="10683023"/>
                <a:chExt cx="318240" cy="557579"/>
              </a:xfrm>
            </p:grpSpPr>
            <p:grpSp>
              <p:nvGrpSpPr>
                <p:cNvPr id="662" name="Groupe 661"/>
                <p:cNvGrpSpPr>
                  <a:grpSpLocks noChangeAspect="1"/>
                </p:cNvGrpSpPr>
                <p:nvPr/>
              </p:nvGrpSpPr>
              <p:grpSpPr>
                <a:xfrm>
                  <a:off x="3886292" y="10683023"/>
                  <a:ext cx="318240" cy="557579"/>
                  <a:chOff x="3799667" y="9619678"/>
                  <a:chExt cx="936000" cy="1640055"/>
                </a:xfrm>
              </p:grpSpPr>
              <p:grpSp>
                <p:nvGrpSpPr>
                  <p:cNvPr id="664" name="Groupe 663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23774"/>
                    <a:ext cx="688824" cy="1635959"/>
                    <a:chOff x="3366905" y="9496551"/>
                    <a:chExt cx="1346565" cy="2632993"/>
                  </a:xfrm>
                </p:grpSpPr>
                <p:sp>
                  <p:nvSpPr>
                    <p:cNvPr id="666" name="Rectangle 665"/>
                    <p:cNvSpPr/>
                    <p:nvPr/>
                  </p:nvSpPr>
                  <p:spPr>
                    <a:xfrm>
                      <a:off x="3381469" y="9851550"/>
                      <a:ext cx="1332001" cy="176729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67" name="Triangle isocèle 666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68" name="Rectangle 667"/>
                    <p:cNvSpPr/>
                    <p:nvPr/>
                  </p:nvSpPr>
                  <p:spPr>
                    <a:xfrm>
                      <a:off x="3366905" y="9496551"/>
                      <a:ext cx="1332001" cy="5543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665" name="Organigramme : Terminateur 664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663" name="Rectangle 662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61" name="Ellipse 660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782" name="Connecteur droit avec flèche 781"/>
            <p:cNvCxnSpPr>
              <a:cxnSpLocks/>
            </p:cNvCxnSpPr>
            <p:nvPr/>
          </p:nvCxnSpPr>
          <p:spPr>
            <a:xfrm flipH="1">
              <a:off x="10123280" y="13989958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Connecteur droit avec flèche 782"/>
            <p:cNvCxnSpPr>
              <a:cxnSpLocks/>
            </p:cNvCxnSpPr>
            <p:nvPr/>
          </p:nvCxnSpPr>
          <p:spPr>
            <a:xfrm flipH="1">
              <a:off x="10491021" y="13992218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Connecteur droit avec flèche 783"/>
            <p:cNvCxnSpPr>
              <a:cxnSpLocks/>
            </p:cNvCxnSpPr>
            <p:nvPr/>
          </p:nvCxnSpPr>
          <p:spPr>
            <a:xfrm flipH="1">
              <a:off x="10847480" y="13994656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Connecteur droit avec flèche 784"/>
            <p:cNvCxnSpPr>
              <a:cxnSpLocks/>
            </p:cNvCxnSpPr>
            <p:nvPr/>
          </p:nvCxnSpPr>
          <p:spPr>
            <a:xfrm flipH="1">
              <a:off x="11272377" y="13984081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Connecteur droit avec flèche 785"/>
            <p:cNvCxnSpPr>
              <a:cxnSpLocks/>
            </p:cNvCxnSpPr>
            <p:nvPr/>
          </p:nvCxnSpPr>
          <p:spPr>
            <a:xfrm flipH="1">
              <a:off x="11655785" y="14000163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7" name="Connecteur droit avec flèche 786"/>
            <p:cNvCxnSpPr>
              <a:cxnSpLocks/>
            </p:cNvCxnSpPr>
            <p:nvPr/>
          </p:nvCxnSpPr>
          <p:spPr>
            <a:xfrm flipH="1">
              <a:off x="12026528" y="14017243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8" name="Connecteur droit avec flèche 787"/>
            <p:cNvCxnSpPr>
              <a:cxnSpLocks/>
            </p:cNvCxnSpPr>
            <p:nvPr/>
          </p:nvCxnSpPr>
          <p:spPr>
            <a:xfrm flipH="1">
              <a:off x="12383637" y="14017975"/>
              <a:ext cx="5205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9" name="ZoneTexte 788"/>
            <p:cNvSpPr txBox="1"/>
            <p:nvPr/>
          </p:nvSpPr>
          <p:spPr>
            <a:xfrm>
              <a:off x="9278949" y="14089154"/>
              <a:ext cx="3268810" cy="307777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/>
                <a:t>Centrifugation &amp; Removing supernatant</a:t>
              </a:r>
              <a:endParaRPr lang="en-GB" sz="1400" b="1" i="1"/>
            </a:p>
          </p:txBody>
        </p:sp>
        <p:cxnSp>
          <p:nvCxnSpPr>
            <p:cNvPr id="790" name="Connecteur droit avec flèche 789"/>
            <p:cNvCxnSpPr>
              <a:cxnSpLocks/>
            </p:cNvCxnSpPr>
            <p:nvPr/>
          </p:nvCxnSpPr>
          <p:spPr>
            <a:xfrm flipH="1">
              <a:off x="10350847" y="15325991"/>
              <a:ext cx="101843" cy="3888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1" name="Connecteur droit avec flèche 790"/>
            <p:cNvCxnSpPr>
              <a:cxnSpLocks/>
            </p:cNvCxnSpPr>
            <p:nvPr/>
          </p:nvCxnSpPr>
          <p:spPr>
            <a:xfrm flipH="1">
              <a:off x="10565855" y="15341913"/>
              <a:ext cx="237613" cy="4455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2" name="Groupe 791"/>
            <p:cNvGrpSpPr/>
            <p:nvPr/>
          </p:nvGrpSpPr>
          <p:grpSpPr>
            <a:xfrm>
              <a:off x="10109010" y="15758885"/>
              <a:ext cx="318240" cy="557579"/>
              <a:chOff x="3886292" y="10683023"/>
              <a:chExt cx="318240" cy="557579"/>
            </a:xfrm>
          </p:grpSpPr>
          <p:grpSp>
            <p:nvGrpSpPr>
              <p:cNvPr id="793" name="Groupe 792"/>
              <p:cNvGrpSpPr/>
              <p:nvPr/>
            </p:nvGrpSpPr>
            <p:grpSpPr>
              <a:xfrm>
                <a:off x="3886292" y="10683023"/>
                <a:ext cx="318240" cy="557579"/>
                <a:chOff x="3886292" y="10683023"/>
                <a:chExt cx="318240" cy="557579"/>
              </a:xfrm>
            </p:grpSpPr>
            <p:grpSp>
              <p:nvGrpSpPr>
                <p:cNvPr id="795" name="Groupe 794"/>
                <p:cNvGrpSpPr>
                  <a:grpSpLocks noChangeAspect="1"/>
                </p:cNvGrpSpPr>
                <p:nvPr/>
              </p:nvGrpSpPr>
              <p:grpSpPr>
                <a:xfrm>
                  <a:off x="3886292" y="10683023"/>
                  <a:ext cx="318240" cy="557579"/>
                  <a:chOff x="3799667" y="9619678"/>
                  <a:chExt cx="936000" cy="1640055"/>
                </a:xfrm>
              </p:grpSpPr>
              <p:grpSp>
                <p:nvGrpSpPr>
                  <p:cNvPr id="797" name="Groupe 796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23774"/>
                    <a:ext cx="688824" cy="1635959"/>
                    <a:chOff x="3366905" y="9496551"/>
                    <a:chExt cx="1346565" cy="2632993"/>
                  </a:xfrm>
                </p:grpSpPr>
                <p:sp>
                  <p:nvSpPr>
                    <p:cNvPr id="799" name="Rectangle 798"/>
                    <p:cNvSpPr/>
                    <p:nvPr/>
                  </p:nvSpPr>
                  <p:spPr>
                    <a:xfrm>
                      <a:off x="3381469" y="9851550"/>
                      <a:ext cx="1332001" cy="176729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00" name="Triangle isocèle 799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01" name="Rectangle 800"/>
                    <p:cNvSpPr/>
                    <p:nvPr/>
                  </p:nvSpPr>
                  <p:spPr>
                    <a:xfrm>
                      <a:off x="3366905" y="9496551"/>
                      <a:ext cx="1332001" cy="5543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798" name="Organigramme : Terminateur 797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796" name="Rectangle 795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94" name="Ellipse 793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802" name="Connecteur droit avec flèche 801"/>
            <p:cNvCxnSpPr>
              <a:cxnSpLocks/>
            </p:cNvCxnSpPr>
            <p:nvPr/>
          </p:nvCxnSpPr>
          <p:spPr>
            <a:xfrm>
              <a:off x="11322595" y="15380272"/>
              <a:ext cx="239970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3" name="Connecteur droit avec flèche 802"/>
            <p:cNvCxnSpPr>
              <a:cxnSpLocks/>
            </p:cNvCxnSpPr>
            <p:nvPr/>
          </p:nvCxnSpPr>
          <p:spPr>
            <a:xfrm>
              <a:off x="11634978" y="15362573"/>
              <a:ext cx="101081" cy="3920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4" name="Connecteur droit avec flèche 803"/>
            <p:cNvCxnSpPr>
              <a:cxnSpLocks/>
            </p:cNvCxnSpPr>
            <p:nvPr/>
          </p:nvCxnSpPr>
          <p:spPr>
            <a:xfrm flipH="1">
              <a:off x="11895179" y="15378735"/>
              <a:ext cx="101843" cy="3888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5" name="Connecteur droit avec flèche 804"/>
            <p:cNvCxnSpPr>
              <a:cxnSpLocks/>
            </p:cNvCxnSpPr>
            <p:nvPr/>
          </p:nvCxnSpPr>
          <p:spPr>
            <a:xfrm flipH="1">
              <a:off x="12110187" y="15394657"/>
              <a:ext cx="237613" cy="4455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6" name="Groupe 805"/>
            <p:cNvGrpSpPr/>
            <p:nvPr/>
          </p:nvGrpSpPr>
          <p:grpSpPr>
            <a:xfrm>
              <a:off x="11653342" y="15770685"/>
              <a:ext cx="318240" cy="557579"/>
              <a:chOff x="3886292" y="10683023"/>
              <a:chExt cx="318240" cy="557579"/>
            </a:xfrm>
          </p:grpSpPr>
          <p:grpSp>
            <p:nvGrpSpPr>
              <p:cNvPr id="807" name="Groupe 806"/>
              <p:cNvGrpSpPr/>
              <p:nvPr/>
            </p:nvGrpSpPr>
            <p:grpSpPr>
              <a:xfrm>
                <a:off x="3886292" y="10683023"/>
                <a:ext cx="318240" cy="557579"/>
                <a:chOff x="3886292" y="10683023"/>
                <a:chExt cx="318240" cy="557579"/>
              </a:xfrm>
            </p:grpSpPr>
            <p:grpSp>
              <p:nvGrpSpPr>
                <p:cNvPr id="809" name="Groupe 808"/>
                <p:cNvGrpSpPr>
                  <a:grpSpLocks noChangeAspect="1"/>
                </p:cNvGrpSpPr>
                <p:nvPr/>
              </p:nvGrpSpPr>
              <p:grpSpPr>
                <a:xfrm>
                  <a:off x="3886292" y="10683023"/>
                  <a:ext cx="318240" cy="557579"/>
                  <a:chOff x="3799667" y="9619678"/>
                  <a:chExt cx="936000" cy="1640055"/>
                </a:xfrm>
              </p:grpSpPr>
              <p:grpSp>
                <p:nvGrpSpPr>
                  <p:cNvPr id="811" name="Groupe 810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23774"/>
                    <a:ext cx="688824" cy="1635959"/>
                    <a:chOff x="3366905" y="9496551"/>
                    <a:chExt cx="1346565" cy="2632993"/>
                  </a:xfrm>
                </p:grpSpPr>
                <p:sp>
                  <p:nvSpPr>
                    <p:cNvPr id="813" name="Rectangle 812"/>
                    <p:cNvSpPr/>
                    <p:nvPr/>
                  </p:nvSpPr>
                  <p:spPr>
                    <a:xfrm>
                      <a:off x="3381469" y="9851550"/>
                      <a:ext cx="1332001" cy="176729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14" name="Triangle isocèle 813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15" name="Rectangle 814"/>
                    <p:cNvSpPr/>
                    <p:nvPr/>
                  </p:nvSpPr>
                  <p:spPr>
                    <a:xfrm>
                      <a:off x="3366905" y="9496551"/>
                      <a:ext cx="1332001" cy="5543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812" name="Organigramme : Terminateur 811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10" name="Rectangle 809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08" name="Ellipse 807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816" name="Connecteur droit avec flèche 815"/>
            <p:cNvCxnSpPr>
              <a:cxnSpLocks/>
            </p:cNvCxnSpPr>
            <p:nvPr/>
          </p:nvCxnSpPr>
          <p:spPr>
            <a:xfrm>
              <a:off x="8002898" y="15251377"/>
              <a:ext cx="283396" cy="4284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7" name="Connecteur droit avec flèche 816"/>
            <p:cNvCxnSpPr>
              <a:cxnSpLocks/>
            </p:cNvCxnSpPr>
            <p:nvPr/>
          </p:nvCxnSpPr>
          <p:spPr>
            <a:xfrm flipH="1">
              <a:off x="8334225" y="15257584"/>
              <a:ext cx="269320" cy="4086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8" name="Groupe 817"/>
            <p:cNvGrpSpPr/>
            <p:nvPr/>
          </p:nvGrpSpPr>
          <p:grpSpPr>
            <a:xfrm>
              <a:off x="8160719" y="15787138"/>
              <a:ext cx="318240" cy="557579"/>
              <a:chOff x="3886292" y="10683023"/>
              <a:chExt cx="318240" cy="557579"/>
            </a:xfrm>
          </p:grpSpPr>
          <p:grpSp>
            <p:nvGrpSpPr>
              <p:cNvPr id="819" name="Groupe 818"/>
              <p:cNvGrpSpPr/>
              <p:nvPr/>
            </p:nvGrpSpPr>
            <p:grpSpPr>
              <a:xfrm>
                <a:off x="3886292" y="10683023"/>
                <a:ext cx="318240" cy="557579"/>
                <a:chOff x="3886292" y="10683023"/>
                <a:chExt cx="318240" cy="557579"/>
              </a:xfrm>
            </p:grpSpPr>
            <p:grpSp>
              <p:nvGrpSpPr>
                <p:cNvPr id="821" name="Groupe 820"/>
                <p:cNvGrpSpPr>
                  <a:grpSpLocks noChangeAspect="1"/>
                </p:cNvGrpSpPr>
                <p:nvPr/>
              </p:nvGrpSpPr>
              <p:grpSpPr>
                <a:xfrm>
                  <a:off x="3886292" y="10683023"/>
                  <a:ext cx="318240" cy="557579"/>
                  <a:chOff x="3799667" y="9619678"/>
                  <a:chExt cx="936000" cy="1640055"/>
                </a:xfrm>
              </p:grpSpPr>
              <p:grpSp>
                <p:nvGrpSpPr>
                  <p:cNvPr id="823" name="Groupe 822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23774"/>
                    <a:ext cx="688824" cy="1635959"/>
                    <a:chOff x="3366905" y="9496551"/>
                    <a:chExt cx="1346565" cy="2632993"/>
                  </a:xfrm>
                </p:grpSpPr>
                <p:sp>
                  <p:nvSpPr>
                    <p:cNvPr id="825" name="Rectangle 824"/>
                    <p:cNvSpPr/>
                    <p:nvPr/>
                  </p:nvSpPr>
                  <p:spPr>
                    <a:xfrm>
                      <a:off x="3381469" y="9851550"/>
                      <a:ext cx="1332001" cy="176729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26" name="Triangle isocèle 825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27" name="Rectangle 826"/>
                    <p:cNvSpPr/>
                    <p:nvPr/>
                  </p:nvSpPr>
                  <p:spPr>
                    <a:xfrm>
                      <a:off x="3366905" y="9496551"/>
                      <a:ext cx="1332001" cy="55431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824" name="Organigramme : Terminateur 823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22" name="Rectangle 821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20" name="Ellipse 819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38" name="ZoneTexte 837"/>
            <p:cNvSpPr txBox="1"/>
            <p:nvPr/>
          </p:nvSpPr>
          <p:spPr>
            <a:xfrm>
              <a:off x="2767338" y="16727588"/>
              <a:ext cx="13610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/>
                <a:t>DNA extract</a:t>
              </a:r>
            </a:p>
          </p:txBody>
        </p:sp>
        <p:cxnSp>
          <p:nvCxnSpPr>
            <p:cNvPr id="839" name="Connecteur droit avec flèche 838"/>
            <p:cNvCxnSpPr>
              <a:cxnSpLocks/>
            </p:cNvCxnSpPr>
            <p:nvPr/>
          </p:nvCxnSpPr>
          <p:spPr>
            <a:xfrm flipH="1">
              <a:off x="7227863" y="16335235"/>
              <a:ext cx="5205" cy="324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7" name="Connecteur droit avec flèche 856"/>
            <p:cNvCxnSpPr>
              <a:cxnSpLocks/>
            </p:cNvCxnSpPr>
            <p:nvPr/>
          </p:nvCxnSpPr>
          <p:spPr>
            <a:xfrm flipH="1">
              <a:off x="4872069" y="11234493"/>
              <a:ext cx="5205" cy="532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58" name="Groupe 857"/>
            <p:cNvGrpSpPr/>
            <p:nvPr/>
          </p:nvGrpSpPr>
          <p:grpSpPr>
            <a:xfrm>
              <a:off x="4720381" y="10598472"/>
              <a:ext cx="318240" cy="557579"/>
              <a:chOff x="3886292" y="10683035"/>
              <a:chExt cx="318240" cy="557579"/>
            </a:xfrm>
          </p:grpSpPr>
          <p:grpSp>
            <p:nvGrpSpPr>
              <p:cNvPr id="859" name="Groupe 858"/>
              <p:cNvGrpSpPr/>
              <p:nvPr/>
            </p:nvGrpSpPr>
            <p:grpSpPr>
              <a:xfrm>
                <a:off x="3886292" y="10683035"/>
                <a:ext cx="318240" cy="557579"/>
                <a:chOff x="3886292" y="10683035"/>
                <a:chExt cx="318240" cy="557579"/>
              </a:xfrm>
            </p:grpSpPr>
            <p:grpSp>
              <p:nvGrpSpPr>
                <p:cNvPr id="861" name="Groupe 860"/>
                <p:cNvGrpSpPr>
                  <a:grpSpLocks noChangeAspect="1"/>
                </p:cNvGrpSpPr>
                <p:nvPr/>
              </p:nvGrpSpPr>
              <p:grpSpPr>
                <a:xfrm>
                  <a:off x="3886292" y="10683035"/>
                  <a:ext cx="318240" cy="557579"/>
                  <a:chOff x="3799667" y="9619678"/>
                  <a:chExt cx="936000" cy="1640049"/>
                </a:xfrm>
              </p:grpSpPr>
              <p:grpSp>
                <p:nvGrpSpPr>
                  <p:cNvPr id="863" name="Groupe 862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43620"/>
                    <a:ext cx="688824" cy="1616107"/>
                    <a:chOff x="3366905" y="9528500"/>
                    <a:chExt cx="1346565" cy="2601044"/>
                  </a:xfrm>
                </p:grpSpPr>
                <p:sp>
                  <p:nvSpPr>
                    <p:cNvPr id="865" name="Rectangle 864"/>
                    <p:cNvSpPr/>
                    <p:nvPr/>
                  </p:nvSpPr>
                  <p:spPr>
                    <a:xfrm>
                      <a:off x="3381469" y="9528500"/>
                      <a:ext cx="1332001" cy="204509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66" name="Triangle isocèle 865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864" name="Organigramme : Terminateur 863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62" name="Rectangle 861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60" name="Ellipse 859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5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67" name="Groupe 866"/>
            <p:cNvGrpSpPr/>
            <p:nvPr/>
          </p:nvGrpSpPr>
          <p:grpSpPr>
            <a:xfrm>
              <a:off x="6835458" y="14610588"/>
              <a:ext cx="318240" cy="557579"/>
              <a:chOff x="3886292" y="10683035"/>
              <a:chExt cx="318240" cy="557579"/>
            </a:xfrm>
          </p:grpSpPr>
          <p:grpSp>
            <p:nvGrpSpPr>
              <p:cNvPr id="868" name="Groupe 867"/>
              <p:cNvGrpSpPr/>
              <p:nvPr/>
            </p:nvGrpSpPr>
            <p:grpSpPr>
              <a:xfrm>
                <a:off x="3886292" y="10683035"/>
                <a:ext cx="318240" cy="557579"/>
                <a:chOff x="3886292" y="10683035"/>
                <a:chExt cx="318240" cy="557579"/>
              </a:xfrm>
            </p:grpSpPr>
            <p:grpSp>
              <p:nvGrpSpPr>
                <p:cNvPr id="870" name="Groupe 869"/>
                <p:cNvGrpSpPr>
                  <a:grpSpLocks noChangeAspect="1"/>
                </p:cNvGrpSpPr>
                <p:nvPr/>
              </p:nvGrpSpPr>
              <p:grpSpPr>
                <a:xfrm>
                  <a:off x="3886292" y="10683035"/>
                  <a:ext cx="318240" cy="557579"/>
                  <a:chOff x="3799667" y="9619678"/>
                  <a:chExt cx="936000" cy="1640049"/>
                </a:xfrm>
              </p:grpSpPr>
              <p:grpSp>
                <p:nvGrpSpPr>
                  <p:cNvPr id="872" name="Groupe 871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43620"/>
                    <a:ext cx="688824" cy="1616107"/>
                    <a:chOff x="3366905" y="9528500"/>
                    <a:chExt cx="1346565" cy="2601044"/>
                  </a:xfrm>
                </p:grpSpPr>
                <p:sp>
                  <p:nvSpPr>
                    <p:cNvPr id="874" name="Rectangle 873"/>
                    <p:cNvSpPr/>
                    <p:nvPr/>
                  </p:nvSpPr>
                  <p:spPr>
                    <a:xfrm>
                      <a:off x="3381469" y="9528500"/>
                      <a:ext cx="1332001" cy="204509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75" name="Triangle isocèle 874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873" name="Organigramme : Terminateur 872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71" name="Rectangle 870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69" name="Ellipse 868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75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86" name="Groupe 885"/>
            <p:cNvGrpSpPr/>
            <p:nvPr/>
          </p:nvGrpSpPr>
          <p:grpSpPr>
            <a:xfrm>
              <a:off x="7341783" y="14626545"/>
              <a:ext cx="318240" cy="557579"/>
              <a:chOff x="3886292" y="10683035"/>
              <a:chExt cx="318240" cy="557579"/>
            </a:xfrm>
          </p:grpSpPr>
          <p:grpSp>
            <p:nvGrpSpPr>
              <p:cNvPr id="887" name="Groupe 886"/>
              <p:cNvGrpSpPr/>
              <p:nvPr/>
            </p:nvGrpSpPr>
            <p:grpSpPr>
              <a:xfrm>
                <a:off x="3886292" y="10683035"/>
                <a:ext cx="318240" cy="557579"/>
                <a:chOff x="3886292" y="10683035"/>
                <a:chExt cx="318240" cy="557579"/>
              </a:xfrm>
            </p:grpSpPr>
            <p:grpSp>
              <p:nvGrpSpPr>
                <p:cNvPr id="889" name="Groupe 888"/>
                <p:cNvGrpSpPr>
                  <a:grpSpLocks noChangeAspect="1"/>
                </p:cNvGrpSpPr>
                <p:nvPr/>
              </p:nvGrpSpPr>
              <p:grpSpPr>
                <a:xfrm>
                  <a:off x="3886292" y="10683035"/>
                  <a:ext cx="318240" cy="557579"/>
                  <a:chOff x="3799667" y="9619678"/>
                  <a:chExt cx="936000" cy="1640049"/>
                </a:xfrm>
              </p:grpSpPr>
              <p:grpSp>
                <p:nvGrpSpPr>
                  <p:cNvPr id="891" name="Groupe 890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43620"/>
                    <a:ext cx="688824" cy="1616107"/>
                    <a:chOff x="3366905" y="9528500"/>
                    <a:chExt cx="1346565" cy="2601044"/>
                  </a:xfrm>
                </p:grpSpPr>
                <p:sp>
                  <p:nvSpPr>
                    <p:cNvPr id="893" name="Rectangle 892"/>
                    <p:cNvSpPr/>
                    <p:nvPr/>
                  </p:nvSpPr>
                  <p:spPr>
                    <a:xfrm>
                      <a:off x="3381469" y="9528500"/>
                      <a:ext cx="1332001" cy="204509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94" name="Triangle isocèle 893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892" name="Organigramme : Terminateur 891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90" name="Rectangle 889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88" name="Ellipse 887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75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95" name="Groupe 894"/>
            <p:cNvGrpSpPr/>
            <p:nvPr/>
          </p:nvGrpSpPr>
          <p:grpSpPr>
            <a:xfrm>
              <a:off x="7902699" y="14641556"/>
              <a:ext cx="318240" cy="557579"/>
              <a:chOff x="3886292" y="10683035"/>
              <a:chExt cx="318240" cy="557579"/>
            </a:xfrm>
          </p:grpSpPr>
          <p:grpSp>
            <p:nvGrpSpPr>
              <p:cNvPr id="896" name="Groupe 895"/>
              <p:cNvGrpSpPr/>
              <p:nvPr/>
            </p:nvGrpSpPr>
            <p:grpSpPr>
              <a:xfrm>
                <a:off x="3886292" y="10683035"/>
                <a:ext cx="318240" cy="557579"/>
                <a:chOff x="3886292" y="10683035"/>
                <a:chExt cx="318240" cy="557579"/>
              </a:xfrm>
            </p:grpSpPr>
            <p:grpSp>
              <p:nvGrpSpPr>
                <p:cNvPr id="898" name="Groupe 897"/>
                <p:cNvGrpSpPr>
                  <a:grpSpLocks noChangeAspect="1"/>
                </p:cNvGrpSpPr>
                <p:nvPr/>
              </p:nvGrpSpPr>
              <p:grpSpPr>
                <a:xfrm>
                  <a:off x="3886292" y="10683035"/>
                  <a:ext cx="318240" cy="557579"/>
                  <a:chOff x="3799667" y="9619678"/>
                  <a:chExt cx="936000" cy="1640049"/>
                </a:xfrm>
              </p:grpSpPr>
              <p:grpSp>
                <p:nvGrpSpPr>
                  <p:cNvPr id="900" name="Groupe 899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43620"/>
                    <a:ext cx="688824" cy="1616107"/>
                    <a:chOff x="3366905" y="9528500"/>
                    <a:chExt cx="1346565" cy="2601044"/>
                  </a:xfrm>
                </p:grpSpPr>
                <p:sp>
                  <p:nvSpPr>
                    <p:cNvPr id="902" name="Rectangle 901"/>
                    <p:cNvSpPr/>
                    <p:nvPr/>
                  </p:nvSpPr>
                  <p:spPr>
                    <a:xfrm>
                      <a:off x="3381469" y="9528500"/>
                      <a:ext cx="1332001" cy="204509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03" name="Triangle isocèle 902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01" name="Organigramme : Terminateur 900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99" name="Rectangle 898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97" name="Ellipse 896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75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04" name="Groupe 903"/>
            <p:cNvGrpSpPr/>
            <p:nvPr/>
          </p:nvGrpSpPr>
          <p:grpSpPr>
            <a:xfrm>
              <a:off x="8409024" y="14657513"/>
              <a:ext cx="318240" cy="557579"/>
              <a:chOff x="3886292" y="10683035"/>
              <a:chExt cx="318240" cy="557579"/>
            </a:xfrm>
          </p:grpSpPr>
          <p:grpSp>
            <p:nvGrpSpPr>
              <p:cNvPr id="905" name="Groupe 904"/>
              <p:cNvGrpSpPr/>
              <p:nvPr/>
            </p:nvGrpSpPr>
            <p:grpSpPr>
              <a:xfrm>
                <a:off x="3886292" y="10683035"/>
                <a:ext cx="318240" cy="557579"/>
                <a:chOff x="3886292" y="10683035"/>
                <a:chExt cx="318240" cy="557579"/>
              </a:xfrm>
            </p:grpSpPr>
            <p:grpSp>
              <p:nvGrpSpPr>
                <p:cNvPr id="907" name="Groupe 906"/>
                <p:cNvGrpSpPr>
                  <a:grpSpLocks noChangeAspect="1"/>
                </p:cNvGrpSpPr>
                <p:nvPr/>
              </p:nvGrpSpPr>
              <p:grpSpPr>
                <a:xfrm>
                  <a:off x="3886292" y="10683035"/>
                  <a:ext cx="318240" cy="557579"/>
                  <a:chOff x="3799667" y="9619678"/>
                  <a:chExt cx="936000" cy="1640049"/>
                </a:xfrm>
              </p:grpSpPr>
              <p:grpSp>
                <p:nvGrpSpPr>
                  <p:cNvPr id="909" name="Groupe 908"/>
                  <p:cNvGrpSpPr>
                    <a:grpSpLocks noChangeAspect="1"/>
                  </p:cNvGrpSpPr>
                  <p:nvPr/>
                </p:nvGrpSpPr>
                <p:grpSpPr>
                  <a:xfrm>
                    <a:off x="3923677" y="9643620"/>
                    <a:ext cx="688824" cy="1616107"/>
                    <a:chOff x="3366905" y="9528500"/>
                    <a:chExt cx="1346565" cy="2601044"/>
                  </a:xfrm>
                </p:grpSpPr>
                <p:sp>
                  <p:nvSpPr>
                    <p:cNvPr id="911" name="Rectangle 910"/>
                    <p:cNvSpPr/>
                    <p:nvPr/>
                  </p:nvSpPr>
                  <p:spPr>
                    <a:xfrm>
                      <a:off x="3381469" y="9528500"/>
                      <a:ext cx="1332001" cy="204509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2" name="Triangle isocèle 911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10" name="Organigramme : Terminateur 909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08" name="Rectangle 907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06" name="Ellipse 905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75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13" name="Groupe 912"/>
            <p:cNvGrpSpPr/>
            <p:nvPr/>
          </p:nvGrpSpPr>
          <p:grpSpPr>
            <a:xfrm>
              <a:off x="9594458" y="14655168"/>
              <a:ext cx="318240" cy="557578"/>
              <a:chOff x="3886292" y="10683033"/>
              <a:chExt cx="318240" cy="557578"/>
            </a:xfrm>
          </p:grpSpPr>
          <p:grpSp>
            <p:nvGrpSpPr>
              <p:cNvPr id="914" name="Groupe 913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16" name="Groupe 915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18" name="Groupe 917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20" name="Rectangle 919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21" name="Triangle isocèle 920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19" name="Organigramme : Terminateur 918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17" name="Rectangle 916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15" name="Ellipse 914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22" name="Groupe 921"/>
            <p:cNvGrpSpPr/>
            <p:nvPr/>
          </p:nvGrpSpPr>
          <p:grpSpPr>
            <a:xfrm>
              <a:off x="9965745" y="14657953"/>
              <a:ext cx="318240" cy="557578"/>
              <a:chOff x="3886292" y="10683033"/>
              <a:chExt cx="318240" cy="557578"/>
            </a:xfrm>
          </p:grpSpPr>
          <p:grpSp>
            <p:nvGrpSpPr>
              <p:cNvPr id="923" name="Groupe 922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25" name="Groupe 924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27" name="Groupe 926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29" name="Rectangle 928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30" name="Triangle isocèle 929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28" name="Organigramme : Terminateur 927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26" name="Rectangle 925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24" name="Ellipse 923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31" name="Groupe 930"/>
            <p:cNvGrpSpPr/>
            <p:nvPr/>
          </p:nvGrpSpPr>
          <p:grpSpPr>
            <a:xfrm>
              <a:off x="10365055" y="14659660"/>
              <a:ext cx="318240" cy="557578"/>
              <a:chOff x="3886292" y="10683033"/>
              <a:chExt cx="318240" cy="557578"/>
            </a:xfrm>
          </p:grpSpPr>
          <p:grpSp>
            <p:nvGrpSpPr>
              <p:cNvPr id="932" name="Groupe 931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34" name="Groupe 933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36" name="Groupe 935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38" name="Rectangle 937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39" name="Triangle isocèle 938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37" name="Organigramme : Terminateur 936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35" name="Rectangle 934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33" name="Ellipse 932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40" name="Groupe 939"/>
            <p:cNvGrpSpPr/>
            <p:nvPr/>
          </p:nvGrpSpPr>
          <p:grpSpPr>
            <a:xfrm>
              <a:off x="10724468" y="14662590"/>
              <a:ext cx="318240" cy="557578"/>
              <a:chOff x="3886292" y="10683033"/>
              <a:chExt cx="318240" cy="557578"/>
            </a:xfrm>
          </p:grpSpPr>
          <p:grpSp>
            <p:nvGrpSpPr>
              <p:cNvPr id="941" name="Groupe 940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43" name="Groupe 942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45" name="Groupe 944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47" name="Rectangle 946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48" name="Triangle isocèle 947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46" name="Organigramme : Terminateur 945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44" name="Rectangle 943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42" name="Ellipse 941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49" name="Groupe 948"/>
            <p:cNvGrpSpPr/>
            <p:nvPr/>
          </p:nvGrpSpPr>
          <p:grpSpPr>
            <a:xfrm>
              <a:off x="11098397" y="14669409"/>
              <a:ext cx="318240" cy="557578"/>
              <a:chOff x="3886292" y="10683033"/>
              <a:chExt cx="318240" cy="557578"/>
            </a:xfrm>
          </p:grpSpPr>
          <p:grpSp>
            <p:nvGrpSpPr>
              <p:cNvPr id="950" name="Groupe 949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52" name="Groupe 951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54" name="Groupe 953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56" name="Rectangle 955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57" name="Triangle isocèle 956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55" name="Organigramme : Terminateur 954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53" name="Rectangle 952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51" name="Ellipse 950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58" name="Groupe 957"/>
            <p:cNvGrpSpPr/>
            <p:nvPr/>
          </p:nvGrpSpPr>
          <p:grpSpPr>
            <a:xfrm>
              <a:off x="11469684" y="14672194"/>
              <a:ext cx="318240" cy="557578"/>
              <a:chOff x="3886292" y="10683033"/>
              <a:chExt cx="318240" cy="557578"/>
            </a:xfrm>
          </p:grpSpPr>
          <p:grpSp>
            <p:nvGrpSpPr>
              <p:cNvPr id="959" name="Groupe 958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61" name="Groupe 960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63" name="Groupe 962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65" name="Rectangle 964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66" name="Triangle isocèle 965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64" name="Organigramme : Terminateur 963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62" name="Rectangle 961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60" name="Ellipse 959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67" name="Groupe 966"/>
            <p:cNvGrpSpPr/>
            <p:nvPr/>
          </p:nvGrpSpPr>
          <p:grpSpPr>
            <a:xfrm>
              <a:off x="11868994" y="14673901"/>
              <a:ext cx="318240" cy="557578"/>
              <a:chOff x="3886292" y="10683033"/>
              <a:chExt cx="318240" cy="557578"/>
            </a:xfrm>
          </p:grpSpPr>
          <p:grpSp>
            <p:nvGrpSpPr>
              <p:cNvPr id="968" name="Groupe 967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70" name="Groupe 969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72" name="Groupe 971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74" name="Rectangle 973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75" name="Triangle isocèle 974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73" name="Organigramme : Terminateur 972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71" name="Rectangle 970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69" name="Ellipse 968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76" name="Groupe 975"/>
            <p:cNvGrpSpPr/>
            <p:nvPr/>
          </p:nvGrpSpPr>
          <p:grpSpPr>
            <a:xfrm>
              <a:off x="12228407" y="14676831"/>
              <a:ext cx="318240" cy="557578"/>
              <a:chOff x="3886292" y="10683033"/>
              <a:chExt cx="318240" cy="557578"/>
            </a:xfrm>
          </p:grpSpPr>
          <p:grpSp>
            <p:nvGrpSpPr>
              <p:cNvPr id="977" name="Groupe 976"/>
              <p:cNvGrpSpPr/>
              <p:nvPr/>
            </p:nvGrpSpPr>
            <p:grpSpPr>
              <a:xfrm>
                <a:off x="3886292" y="10683033"/>
                <a:ext cx="318240" cy="557578"/>
                <a:chOff x="3886292" y="10683033"/>
                <a:chExt cx="318240" cy="557578"/>
              </a:xfrm>
            </p:grpSpPr>
            <p:grpSp>
              <p:nvGrpSpPr>
                <p:cNvPr id="979" name="Groupe 978"/>
                <p:cNvGrpSpPr>
                  <a:grpSpLocks noChangeAspect="1"/>
                </p:cNvGrpSpPr>
                <p:nvPr/>
              </p:nvGrpSpPr>
              <p:grpSpPr>
                <a:xfrm>
                  <a:off x="3886292" y="10683033"/>
                  <a:ext cx="318240" cy="557578"/>
                  <a:chOff x="3799667" y="9619678"/>
                  <a:chExt cx="936000" cy="1640047"/>
                </a:xfrm>
              </p:grpSpPr>
              <p:grpSp>
                <p:nvGrpSpPr>
                  <p:cNvPr id="981" name="Groupe 980"/>
                  <p:cNvGrpSpPr>
                    <a:grpSpLocks noChangeAspect="1"/>
                  </p:cNvGrpSpPr>
                  <p:nvPr/>
                </p:nvGrpSpPr>
                <p:grpSpPr>
                  <a:xfrm>
                    <a:off x="3923676" y="9643624"/>
                    <a:ext cx="688823" cy="1616101"/>
                    <a:chOff x="3366905" y="9528509"/>
                    <a:chExt cx="1346564" cy="2601035"/>
                  </a:xfrm>
                </p:grpSpPr>
                <p:sp>
                  <p:nvSpPr>
                    <p:cNvPr id="983" name="Rectangle 982"/>
                    <p:cNvSpPr/>
                    <p:nvPr/>
                  </p:nvSpPr>
                  <p:spPr>
                    <a:xfrm>
                      <a:off x="3381469" y="9528509"/>
                      <a:ext cx="1332000" cy="2045093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84" name="Triangle isocèle 983"/>
                    <p:cNvSpPr/>
                    <p:nvPr/>
                  </p:nvSpPr>
                  <p:spPr>
                    <a:xfrm rot="10800000">
                      <a:off x="3366905" y="11619010"/>
                      <a:ext cx="1332000" cy="510534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82" name="Organigramme : Terminateur 981"/>
                  <p:cNvSpPr/>
                  <p:nvPr/>
                </p:nvSpPr>
                <p:spPr>
                  <a:xfrm>
                    <a:off x="3799667" y="9619678"/>
                    <a:ext cx="936000" cy="41205"/>
                  </a:xfrm>
                  <a:prstGeom prst="flowChartTerminator">
                    <a:avLst/>
                  </a:prstGeom>
                  <a:solidFill>
                    <a:schemeClr val="tx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80" name="Rectangle 979"/>
                <p:cNvSpPr/>
                <p:nvPr/>
              </p:nvSpPr>
              <p:spPr>
                <a:xfrm>
                  <a:off x="3941653" y="11055177"/>
                  <a:ext cx="216000" cy="904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78" name="Ellipse 977"/>
              <p:cNvSpPr/>
              <p:nvPr/>
            </p:nvSpPr>
            <p:spPr>
              <a:xfrm>
                <a:off x="3999462" y="10966784"/>
                <a:ext cx="144000" cy="252000"/>
              </a:xfrm>
              <a:prstGeom prst="ellipse">
                <a:avLst/>
              </a:prstGeom>
              <a:pattFill prst="pct90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  <a:scene3d>
                <a:camera prst="orthographicFront">
                  <a:rot lat="600000" lon="20699994" rev="206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86" name="Groupe 985"/>
            <p:cNvGrpSpPr/>
            <p:nvPr/>
          </p:nvGrpSpPr>
          <p:grpSpPr>
            <a:xfrm>
              <a:off x="3912342" y="16643166"/>
              <a:ext cx="318240" cy="557579"/>
              <a:chOff x="3886292" y="10683035"/>
              <a:chExt cx="318240" cy="557579"/>
            </a:xfrm>
          </p:grpSpPr>
          <p:grpSp>
            <p:nvGrpSpPr>
              <p:cNvPr id="988" name="Groupe 987"/>
              <p:cNvGrpSpPr>
                <a:grpSpLocks noChangeAspect="1"/>
              </p:cNvGrpSpPr>
              <p:nvPr/>
            </p:nvGrpSpPr>
            <p:grpSpPr>
              <a:xfrm>
                <a:off x="3886292" y="10683035"/>
                <a:ext cx="318240" cy="557579"/>
                <a:chOff x="3799667" y="9619678"/>
                <a:chExt cx="936000" cy="1640049"/>
              </a:xfrm>
            </p:grpSpPr>
            <p:grpSp>
              <p:nvGrpSpPr>
                <p:cNvPr id="990" name="Groupe 989"/>
                <p:cNvGrpSpPr>
                  <a:grpSpLocks noChangeAspect="1"/>
                </p:cNvGrpSpPr>
                <p:nvPr/>
              </p:nvGrpSpPr>
              <p:grpSpPr>
                <a:xfrm>
                  <a:off x="3923677" y="9643620"/>
                  <a:ext cx="688824" cy="1616107"/>
                  <a:chOff x="3366905" y="9528500"/>
                  <a:chExt cx="1346565" cy="2601044"/>
                </a:xfrm>
              </p:grpSpPr>
              <p:sp>
                <p:nvSpPr>
                  <p:cNvPr id="992" name="Rectangle 991"/>
                  <p:cNvSpPr/>
                  <p:nvPr/>
                </p:nvSpPr>
                <p:spPr>
                  <a:xfrm>
                    <a:off x="3381469" y="9528500"/>
                    <a:ext cx="1332001" cy="204509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93" name="Triangle isocèle 992"/>
                  <p:cNvSpPr/>
                  <p:nvPr/>
                </p:nvSpPr>
                <p:spPr>
                  <a:xfrm rot="10800000">
                    <a:off x="3366905" y="11619010"/>
                    <a:ext cx="1332000" cy="510534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91" name="Organigramme : Terminateur 990"/>
                <p:cNvSpPr/>
                <p:nvPr/>
              </p:nvSpPr>
              <p:spPr>
                <a:xfrm>
                  <a:off x="3799667" y="9619678"/>
                  <a:ext cx="936000" cy="41205"/>
                </a:xfrm>
                <a:prstGeom prst="flowChartTerminator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89" name="Rectangle 988"/>
              <p:cNvSpPr/>
              <p:nvPr/>
            </p:nvSpPr>
            <p:spPr>
              <a:xfrm>
                <a:off x="3941653" y="11055177"/>
                <a:ext cx="216000" cy="90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94" name="Groupe 993"/>
            <p:cNvGrpSpPr/>
            <p:nvPr/>
          </p:nvGrpSpPr>
          <p:grpSpPr>
            <a:xfrm>
              <a:off x="4732783" y="16645756"/>
              <a:ext cx="318240" cy="557579"/>
              <a:chOff x="3886292" y="10683035"/>
              <a:chExt cx="318240" cy="557579"/>
            </a:xfrm>
          </p:grpSpPr>
          <p:grpSp>
            <p:nvGrpSpPr>
              <p:cNvPr id="995" name="Groupe 994"/>
              <p:cNvGrpSpPr>
                <a:grpSpLocks noChangeAspect="1"/>
              </p:cNvGrpSpPr>
              <p:nvPr/>
            </p:nvGrpSpPr>
            <p:grpSpPr>
              <a:xfrm>
                <a:off x="3886292" y="10683035"/>
                <a:ext cx="318240" cy="557579"/>
                <a:chOff x="3799667" y="9619678"/>
                <a:chExt cx="936000" cy="1640049"/>
              </a:xfrm>
            </p:grpSpPr>
            <p:grpSp>
              <p:nvGrpSpPr>
                <p:cNvPr id="997" name="Groupe 996"/>
                <p:cNvGrpSpPr>
                  <a:grpSpLocks noChangeAspect="1"/>
                </p:cNvGrpSpPr>
                <p:nvPr/>
              </p:nvGrpSpPr>
              <p:grpSpPr>
                <a:xfrm>
                  <a:off x="3923677" y="9643620"/>
                  <a:ext cx="688824" cy="1616107"/>
                  <a:chOff x="3366905" y="9528500"/>
                  <a:chExt cx="1346565" cy="2601044"/>
                </a:xfrm>
              </p:grpSpPr>
              <p:sp>
                <p:nvSpPr>
                  <p:cNvPr id="999" name="Rectangle 998"/>
                  <p:cNvSpPr/>
                  <p:nvPr/>
                </p:nvSpPr>
                <p:spPr>
                  <a:xfrm>
                    <a:off x="3381469" y="9528500"/>
                    <a:ext cx="1332001" cy="204509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00" name="Triangle isocèle 999"/>
                  <p:cNvSpPr/>
                  <p:nvPr/>
                </p:nvSpPr>
                <p:spPr>
                  <a:xfrm rot="10800000">
                    <a:off x="3366905" y="11619010"/>
                    <a:ext cx="1332000" cy="510534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98" name="Organigramme : Terminateur 997"/>
                <p:cNvSpPr/>
                <p:nvPr/>
              </p:nvSpPr>
              <p:spPr>
                <a:xfrm>
                  <a:off x="3799667" y="9619678"/>
                  <a:ext cx="936000" cy="41205"/>
                </a:xfrm>
                <a:prstGeom prst="flowChartTerminator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96" name="Rectangle 995"/>
              <p:cNvSpPr/>
              <p:nvPr/>
            </p:nvSpPr>
            <p:spPr>
              <a:xfrm>
                <a:off x="3941653" y="11055177"/>
                <a:ext cx="216000" cy="90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01" name="Groupe 1000"/>
            <p:cNvGrpSpPr/>
            <p:nvPr/>
          </p:nvGrpSpPr>
          <p:grpSpPr>
            <a:xfrm>
              <a:off x="7078904" y="16697637"/>
              <a:ext cx="318240" cy="557579"/>
              <a:chOff x="3886292" y="10683035"/>
              <a:chExt cx="318240" cy="557579"/>
            </a:xfrm>
          </p:grpSpPr>
          <p:grpSp>
            <p:nvGrpSpPr>
              <p:cNvPr id="1002" name="Groupe 1001"/>
              <p:cNvGrpSpPr>
                <a:grpSpLocks noChangeAspect="1"/>
              </p:cNvGrpSpPr>
              <p:nvPr/>
            </p:nvGrpSpPr>
            <p:grpSpPr>
              <a:xfrm>
                <a:off x="3886292" y="10683035"/>
                <a:ext cx="318240" cy="557579"/>
                <a:chOff x="3799667" y="9619678"/>
                <a:chExt cx="936000" cy="1640049"/>
              </a:xfrm>
            </p:grpSpPr>
            <p:grpSp>
              <p:nvGrpSpPr>
                <p:cNvPr id="1004" name="Groupe 1003"/>
                <p:cNvGrpSpPr>
                  <a:grpSpLocks noChangeAspect="1"/>
                </p:cNvGrpSpPr>
                <p:nvPr/>
              </p:nvGrpSpPr>
              <p:grpSpPr>
                <a:xfrm>
                  <a:off x="3923677" y="9643620"/>
                  <a:ext cx="688824" cy="1616107"/>
                  <a:chOff x="3366905" y="9528500"/>
                  <a:chExt cx="1346565" cy="2601044"/>
                </a:xfrm>
              </p:grpSpPr>
              <p:sp>
                <p:nvSpPr>
                  <p:cNvPr id="1006" name="Rectangle 1005"/>
                  <p:cNvSpPr/>
                  <p:nvPr/>
                </p:nvSpPr>
                <p:spPr>
                  <a:xfrm>
                    <a:off x="3381469" y="9528500"/>
                    <a:ext cx="1332001" cy="204509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07" name="Triangle isocèle 1006"/>
                  <p:cNvSpPr/>
                  <p:nvPr/>
                </p:nvSpPr>
                <p:spPr>
                  <a:xfrm rot="10800000">
                    <a:off x="3366905" y="11619010"/>
                    <a:ext cx="1332000" cy="510534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005" name="Organigramme : Terminateur 1004"/>
                <p:cNvSpPr/>
                <p:nvPr/>
              </p:nvSpPr>
              <p:spPr>
                <a:xfrm>
                  <a:off x="3799667" y="9619678"/>
                  <a:ext cx="936000" cy="41205"/>
                </a:xfrm>
                <a:prstGeom prst="flowChartTerminator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003" name="Rectangle 1002"/>
              <p:cNvSpPr/>
              <p:nvPr/>
            </p:nvSpPr>
            <p:spPr>
              <a:xfrm>
                <a:off x="3941653" y="11055177"/>
                <a:ext cx="216000" cy="90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08" name="Connecteur droit avec flèche 1007"/>
            <p:cNvCxnSpPr>
              <a:cxnSpLocks/>
            </p:cNvCxnSpPr>
            <p:nvPr/>
          </p:nvCxnSpPr>
          <p:spPr>
            <a:xfrm flipH="1">
              <a:off x="8322300" y="16378051"/>
              <a:ext cx="5205" cy="324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9" name="Groupe 1008"/>
            <p:cNvGrpSpPr/>
            <p:nvPr/>
          </p:nvGrpSpPr>
          <p:grpSpPr>
            <a:xfrm>
              <a:off x="8173341" y="16740453"/>
              <a:ext cx="318240" cy="557579"/>
              <a:chOff x="3886292" y="10683035"/>
              <a:chExt cx="318240" cy="557579"/>
            </a:xfrm>
          </p:grpSpPr>
          <p:grpSp>
            <p:nvGrpSpPr>
              <p:cNvPr id="1010" name="Groupe 1009"/>
              <p:cNvGrpSpPr>
                <a:grpSpLocks noChangeAspect="1"/>
              </p:cNvGrpSpPr>
              <p:nvPr/>
            </p:nvGrpSpPr>
            <p:grpSpPr>
              <a:xfrm>
                <a:off x="3886292" y="10683035"/>
                <a:ext cx="318240" cy="557579"/>
                <a:chOff x="3799667" y="9619678"/>
                <a:chExt cx="936000" cy="1640049"/>
              </a:xfrm>
            </p:grpSpPr>
            <p:grpSp>
              <p:nvGrpSpPr>
                <p:cNvPr id="1012" name="Groupe 1011"/>
                <p:cNvGrpSpPr>
                  <a:grpSpLocks noChangeAspect="1"/>
                </p:cNvGrpSpPr>
                <p:nvPr/>
              </p:nvGrpSpPr>
              <p:grpSpPr>
                <a:xfrm>
                  <a:off x="3923677" y="9643620"/>
                  <a:ext cx="688824" cy="1616107"/>
                  <a:chOff x="3366905" y="9528500"/>
                  <a:chExt cx="1346565" cy="2601044"/>
                </a:xfrm>
              </p:grpSpPr>
              <p:sp>
                <p:nvSpPr>
                  <p:cNvPr id="1014" name="Rectangle 1013"/>
                  <p:cNvSpPr/>
                  <p:nvPr/>
                </p:nvSpPr>
                <p:spPr>
                  <a:xfrm>
                    <a:off x="3381469" y="9528500"/>
                    <a:ext cx="1332001" cy="204509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15" name="Triangle isocèle 1014"/>
                  <p:cNvSpPr/>
                  <p:nvPr/>
                </p:nvSpPr>
                <p:spPr>
                  <a:xfrm rot="10800000">
                    <a:off x="3366905" y="11619010"/>
                    <a:ext cx="1332000" cy="510534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013" name="Organigramme : Terminateur 1012"/>
                <p:cNvSpPr/>
                <p:nvPr/>
              </p:nvSpPr>
              <p:spPr>
                <a:xfrm>
                  <a:off x="3799667" y="9619678"/>
                  <a:ext cx="936000" cy="41205"/>
                </a:xfrm>
                <a:prstGeom prst="flowChartTerminator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011" name="Rectangle 1010"/>
              <p:cNvSpPr/>
              <p:nvPr/>
            </p:nvSpPr>
            <p:spPr>
              <a:xfrm>
                <a:off x="3941653" y="11055177"/>
                <a:ext cx="216000" cy="90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16" name="Connecteur droit avec flèche 1015"/>
            <p:cNvCxnSpPr>
              <a:cxnSpLocks/>
            </p:cNvCxnSpPr>
            <p:nvPr/>
          </p:nvCxnSpPr>
          <p:spPr>
            <a:xfrm flipH="1">
              <a:off x="10261647" y="16353918"/>
              <a:ext cx="5205" cy="324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17" name="Groupe 1016"/>
            <p:cNvGrpSpPr/>
            <p:nvPr/>
          </p:nvGrpSpPr>
          <p:grpSpPr>
            <a:xfrm>
              <a:off x="10112688" y="16716320"/>
              <a:ext cx="318240" cy="557579"/>
              <a:chOff x="3886292" y="10683035"/>
              <a:chExt cx="318240" cy="557579"/>
            </a:xfrm>
          </p:grpSpPr>
          <p:grpSp>
            <p:nvGrpSpPr>
              <p:cNvPr id="1018" name="Groupe 1017"/>
              <p:cNvGrpSpPr>
                <a:grpSpLocks noChangeAspect="1"/>
              </p:cNvGrpSpPr>
              <p:nvPr/>
            </p:nvGrpSpPr>
            <p:grpSpPr>
              <a:xfrm>
                <a:off x="3886292" y="10683035"/>
                <a:ext cx="318240" cy="557579"/>
                <a:chOff x="3799667" y="9619678"/>
                <a:chExt cx="936000" cy="1640049"/>
              </a:xfrm>
            </p:grpSpPr>
            <p:grpSp>
              <p:nvGrpSpPr>
                <p:cNvPr id="1020" name="Groupe 1019"/>
                <p:cNvGrpSpPr>
                  <a:grpSpLocks noChangeAspect="1"/>
                </p:cNvGrpSpPr>
                <p:nvPr/>
              </p:nvGrpSpPr>
              <p:grpSpPr>
                <a:xfrm>
                  <a:off x="3923677" y="9643620"/>
                  <a:ext cx="688824" cy="1616107"/>
                  <a:chOff x="3366905" y="9528500"/>
                  <a:chExt cx="1346565" cy="2601044"/>
                </a:xfrm>
              </p:grpSpPr>
              <p:sp>
                <p:nvSpPr>
                  <p:cNvPr id="1022" name="Rectangle 1021"/>
                  <p:cNvSpPr/>
                  <p:nvPr/>
                </p:nvSpPr>
                <p:spPr>
                  <a:xfrm>
                    <a:off x="3381469" y="9528500"/>
                    <a:ext cx="1332001" cy="204509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23" name="Triangle isocèle 1022"/>
                  <p:cNvSpPr/>
                  <p:nvPr/>
                </p:nvSpPr>
                <p:spPr>
                  <a:xfrm rot="10800000">
                    <a:off x="3366905" y="11619010"/>
                    <a:ext cx="1332000" cy="510534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021" name="Organigramme : Terminateur 1020"/>
                <p:cNvSpPr/>
                <p:nvPr/>
              </p:nvSpPr>
              <p:spPr>
                <a:xfrm>
                  <a:off x="3799667" y="9619678"/>
                  <a:ext cx="936000" cy="41205"/>
                </a:xfrm>
                <a:prstGeom prst="flowChartTerminator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019" name="Rectangle 1018"/>
              <p:cNvSpPr/>
              <p:nvPr/>
            </p:nvSpPr>
            <p:spPr>
              <a:xfrm>
                <a:off x="3941653" y="11055177"/>
                <a:ext cx="216000" cy="90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24" name="Connecteur droit avec flèche 1023"/>
            <p:cNvCxnSpPr>
              <a:cxnSpLocks/>
            </p:cNvCxnSpPr>
            <p:nvPr/>
          </p:nvCxnSpPr>
          <p:spPr>
            <a:xfrm flipH="1">
              <a:off x="11807257" y="16368849"/>
              <a:ext cx="5205" cy="324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5" name="Groupe 1024"/>
            <p:cNvGrpSpPr/>
            <p:nvPr/>
          </p:nvGrpSpPr>
          <p:grpSpPr>
            <a:xfrm>
              <a:off x="11658298" y="16717603"/>
              <a:ext cx="318240" cy="557579"/>
              <a:chOff x="3886292" y="10683035"/>
              <a:chExt cx="318240" cy="557579"/>
            </a:xfrm>
          </p:grpSpPr>
          <p:grpSp>
            <p:nvGrpSpPr>
              <p:cNvPr id="1026" name="Groupe 1025"/>
              <p:cNvGrpSpPr>
                <a:grpSpLocks noChangeAspect="1"/>
              </p:cNvGrpSpPr>
              <p:nvPr/>
            </p:nvGrpSpPr>
            <p:grpSpPr>
              <a:xfrm>
                <a:off x="3886292" y="10683035"/>
                <a:ext cx="318240" cy="557579"/>
                <a:chOff x="3799667" y="9619678"/>
                <a:chExt cx="936000" cy="1640049"/>
              </a:xfrm>
            </p:grpSpPr>
            <p:grpSp>
              <p:nvGrpSpPr>
                <p:cNvPr id="1028" name="Groupe 1027"/>
                <p:cNvGrpSpPr>
                  <a:grpSpLocks noChangeAspect="1"/>
                </p:cNvGrpSpPr>
                <p:nvPr/>
              </p:nvGrpSpPr>
              <p:grpSpPr>
                <a:xfrm>
                  <a:off x="3923677" y="9643620"/>
                  <a:ext cx="688824" cy="1616107"/>
                  <a:chOff x="3366905" y="9528500"/>
                  <a:chExt cx="1346565" cy="2601044"/>
                </a:xfrm>
              </p:grpSpPr>
              <p:sp>
                <p:nvSpPr>
                  <p:cNvPr id="1030" name="Rectangle 1029"/>
                  <p:cNvSpPr/>
                  <p:nvPr/>
                </p:nvSpPr>
                <p:spPr>
                  <a:xfrm>
                    <a:off x="3381469" y="9528500"/>
                    <a:ext cx="1332001" cy="204509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1" name="Triangle isocèle 1030"/>
                  <p:cNvSpPr/>
                  <p:nvPr/>
                </p:nvSpPr>
                <p:spPr>
                  <a:xfrm rot="10800000">
                    <a:off x="3366905" y="11619010"/>
                    <a:ext cx="1332000" cy="510534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029" name="Organigramme : Terminateur 1028"/>
                <p:cNvSpPr/>
                <p:nvPr/>
              </p:nvSpPr>
              <p:spPr>
                <a:xfrm>
                  <a:off x="3799667" y="9619678"/>
                  <a:ext cx="936000" cy="41205"/>
                </a:xfrm>
                <a:prstGeom prst="flowChartTerminator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027" name="Rectangle 1026"/>
              <p:cNvSpPr/>
              <p:nvPr/>
            </p:nvSpPr>
            <p:spPr>
              <a:xfrm>
                <a:off x="3941653" y="11055177"/>
                <a:ext cx="216000" cy="90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33" name="ZoneTexte 1032"/>
            <p:cNvSpPr txBox="1"/>
            <p:nvPr/>
          </p:nvSpPr>
          <p:spPr>
            <a:xfrm>
              <a:off x="-16055" y="9974817"/>
              <a:ext cx="2646000" cy="400110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Pre-treatment</a:t>
              </a:r>
            </a:p>
          </p:txBody>
        </p:sp>
        <p:sp>
          <p:nvSpPr>
            <p:cNvPr id="1034" name="ZoneTexte 1033"/>
            <p:cNvSpPr txBox="1"/>
            <p:nvPr/>
          </p:nvSpPr>
          <p:spPr>
            <a:xfrm>
              <a:off x="-18527" y="13892745"/>
              <a:ext cx="2646000" cy="400110"/>
            </a:xfrm>
            <a:prstGeom prst="rect">
              <a:avLst/>
            </a:prstGeom>
            <a:solidFill>
              <a:schemeClr val="bg1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Pre-treatment</a:t>
              </a:r>
              <a:endParaRPr lang="en-GB" sz="2000" i="1" dirty="0"/>
            </a:p>
          </p:txBody>
        </p:sp>
        <p:grpSp>
          <p:nvGrpSpPr>
            <p:cNvPr id="1062" name="Groupe 1061"/>
            <p:cNvGrpSpPr>
              <a:grpSpLocks noChangeAspect="1"/>
            </p:cNvGrpSpPr>
            <p:nvPr/>
          </p:nvGrpSpPr>
          <p:grpSpPr>
            <a:xfrm>
              <a:off x="7473721" y="4088574"/>
              <a:ext cx="544468" cy="448340"/>
              <a:chOff x="5567635" y="4418565"/>
              <a:chExt cx="661524" cy="610903"/>
            </a:xfrm>
          </p:grpSpPr>
          <p:sp>
            <p:nvSpPr>
              <p:cNvPr id="1063" name="Ellipse 1062">
                <a:extLst>
                  <a:ext uri="{FF2B5EF4-FFF2-40B4-BE49-F238E27FC236}">
                    <a16:creationId xmlns:a16="http://schemas.microsoft.com/office/drawing/2014/main" id="{2C032589-810A-4805-BA36-43FC1162C3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7635" y="4418565"/>
                <a:ext cx="611977" cy="610903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4" name="ZoneTexte 1063">
                <a:extLst>
                  <a:ext uri="{FF2B5EF4-FFF2-40B4-BE49-F238E27FC236}">
                    <a16:creationId xmlns:a16="http://schemas.microsoft.com/office/drawing/2014/main" id="{E51CDF8E-3AC2-44C9-BBF5-5E01A2E9BB77}"/>
                  </a:ext>
                </a:extLst>
              </p:cNvPr>
              <p:cNvSpPr txBox="1"/>
              <p:nvPr/>
            </p:nvSpPr>
            <p:spPr>
              <a:xfrm>
                <a:off x="5597086" y="4425197"/>
                <a:ext cx="632073" cy="54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/>
                  <a:t>RL</a:t>
                </a:r>
              </a:p>
            </p:txBody>
          </p:sp>
        </p:grpSp>
        <p:cxnSp>
          <p:nvCxnSpPr>
            <p:cNvPr id="29" name="Connecteur droit 28"/>
            <p:cNvCxnSpPr/>
            <p:nvPr/>
          </p:nvCxnSpPr>
          <p:spPr>
            <a:xfrm>
              <a:off x="4491829" y="4003819"/>
              <a:ext cx="6552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5" name="Connecteur droit avec flèche 1064"/>
            <p:cNvCxnSpPr>
              <a:cxnSpLocks/>
            </p:cNvCxnSpPr>
            <p:nvPr/>
          </p:nvCxnSpPr>
          <p:spPr>
            <a:xfrm>
              <a:off x="11012885" y="4000626"/>
              <a:ext cx="0" cy="75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6" name="Groupe 1065"/>
            <p:cNvGrpSpPr>
              <a:grpSpLocks noChangeAspect="1"/>
            </p:cNvGrpSpPr>
            <p:nvPr/>
          </p:nvGrpSpPr>
          <p:grpSpPr>
            <a:xfrm>
              <a:off x="10775518" y="4156811"/>
              <a:ext cx="544468" cy="448340"/>
              <a:chOff x="5567635" y="4418565"/>
              <a:chExt cx="661524" cy="610903"/>
            </a:xfrm>
          </p:grpSpPr>
          <p:sp>
            <p:nvSpPr>
              <p:cNvPr id="1067" name="Ellipse 1066">
                <a:extLst>
                  <a:ext uri="{FF2B5EF4-FFF2-40B4-BE49-F238E27FC236}">
                    <a16:creationId xmlns:a16="http://schemas.microsoft.com/office/drawing/2014/main" id="{2C032589-810A-4805-BA36-43FC1162C3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7635" y="4418565"/>
                <a:ext cx="611977" cy="610903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8" name="ZoneTexte 1067">
                <a:extLst>
                  <a:ext uri="{FF2B5EF4-FFF2-40B4-BE49-F238E27FC236}">
                    <a16:creationId xmlns:a16="http://schemas.microsoft.com/office/drawing/2014/main" id="{E51CDF8E-3AC2-44C9-BBF5-5E01A2E9BB77}"/>
                  </a:ext>
                </a:extLst>
              </p:cNvPr>
              <p:cNvSpPr txBox="1"/>
              <p:nvPr/>
            </p:nvSpPr>
            <p:spPr>
              <a:xfrm>
                <a:off x="5597086" y="4425197"/>
                <a:ext cx="632073" cy="54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/>
                  <a:t>ET</a:t>
                </a:r>
              </a:p>
            </p:txBody>
          </p:sp>
        </p:grpSp>
        <p:cxnSp>
          <p:nvCxnSpPr>
            <p:cNvPr id="1069" name="Connecteur droit avec flèche 1068"/>
            <p:cNvCxnSpPr>
              <a:cxnSpLocks/>
            </p:cNvCxnSpPr>
            <p:nvPr/>
          </p:nvCxnSpPr>
          <p:spPr>
            <a:xfrm>
              <a:off x="4511157" y="3998942"/>
              <a:ext cx="0" cy="75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0" name="Groupe 1069"/>
            <p:cNvGrpSpPr>
              <a:grpSpLocks noChangeAspect="1"/>
            </p:cNvGrpSpPr>
            <p:nvPr/>
          </p:nvGrpSpPr>
          <p:grpSpPr>
            <a:xfrm>
              <a:off x="4275786" y="4099544"/>
              <a:ext cx="544468" cy="448340"/>
              <a:chOff x="5567635" y="4418565"/>
              <a:chExt cx="661524" cy="610903"/>
            </a:xfrm>
          </p:grpSpPr>
          <p:sp>
            <p:nvSpPr>
              <p:cNvPr id="1071" name="Ellipse 1070">
                <a:extLst>
                  <a:ext uri="{FF2B5EF4-FFF2-40B4-BE49-F238E27FC236}">
                    <a16:creationId xmlns:a16="http://schemas.microsoft.com/office/drawing/2014/main" id="{2C032589-810A-4805-BA36-43FC1162C3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7635" y="4418565"/>
                <a:ext cx="611977" cy="610903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2" name="ZoneTexte 1071">
                <a:extLst>
                  <a:ext uri="{FF2B5EF4-FFF2-40B4-BE49-F238E27FC236}">
                    <a16:creationId xmlns:a16="http://schemas.microsoft.com/office/drawing/2014/main" id="{E51CDF8E-3AC2-44C9-BBF5-5E01A2E9BB77}"/>
                  </a:ext>
                </a:extLst>
              </p:cNvPr>
              <p:cNvSpPr txBox="1"/>
              <p:nvPr/>
            </p:nvSpPr>
            <p:spPr>
              <a:xfrm>
                <a:off x="5597086" y="4425197"/>
                <a:ext cx="632073" cy="54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/>
                  <a:t>FR</a:t>
                </a:r>
              </a:p>
            </p:txBody>
          </p:sp>
        </p:grpSp>
        <p:grpSp>
          <p:nvGrpSpPr>
            <p:cNvPr id="1073" name="Groupe 1072"/>
            <p:cNvGrpSpPr/>
            <p:nvPr/>
          </p:nvGrpSpPr>
          <p:grpSpPr>
            <a:xfrm>
              <a:off x="3671427" y="11715159"/>
              <a:ext cx="8198844" cy="738349"/>
              <a:chOff x="3497515" y="11487190"/>
              <a:chExt cx="8432962" cy="711034"/>
            </a:xfrm>
          </p:grpSpPr>
          <p:sp>
            <p:nvSpPr>
              <p:cNvPr id="1074" name="Flèche droite 1073"/>
              <p:cNvSpPr/>
              <p:nvPr/>
            </p:nvSpPr>
            <p:spPr>
              <a:xfrm>
                <a:off x="3497515" y="11487190"/>
                <a:ext cx="8432962" cy="711034"/>
              </a:xfrm>
              <a:prstGeom prst="rightArrow">
                <a:avLst/>
              </a:prstGeom>
              <a:solidFill>
                <a:schemeClr val="bg1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10209" tIns="55104" rIns="110209" bIns="551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2400"/>
              </a:p>
            </p:txBody>
          </p:sp>
          <p:sp>
            <p:nvSpPr>
              <p:cNvPr id="1075" name="ZoneTexte 1074"/>
              <p:cNvSpPr txBox="1"/>
              <p:nvPr/>
            </p:nvSpPr>
            <p:spPr>
              <a:xfrm>
                <a:off x="5941426" y="11640115"/>
                <a:ext cx="4937054" cy="3853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000" dirty="0"/>
                  <a:t>Storage : 6 durations through 1 year </a:t>
                </a:r>
                <a:endParaRPr lang="en-GB" dirty="0">
                  <a:sym typeface="Wingdings" panose="05000000000000000000" pitchFamily="2" charset="2"/>
                </a:endParaRPr>
              </a:p>
            </p:txBody>
          </p:sp>
        </p:grpSp>
        <p:sp>
          <p:nvSpPr>
            <p:cNvPr id="538" name="ZoneTexte 537"/>
            <p:cNvSpPr txBox="1"/>
            <p:nvPr/>
          </p:nvSpPr>
          <p:spPr>
            <a:xfrm>
              <a:off x="7187369" y="12355912"/>
              <a:ext cx="1184534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u="sng"/>
                <a:t>- 20°C</a:t>
              </a:r>
            </a:p>
          </p:txBody>
        </p:sp>
      </p:grpSp>
      <p:sp>
        <p:nvSpPr>
          <p:cNvPr id="539" name="ZoneTexte 538">
            <a:extLst>
              <a:ext uri="{FF2B5EF4-FFF2-40B4-BE49-F238E27FC236}">
                <a16:creationId xmlns:a16="http://schemas.microsoft.com/office/drawing/2014/main" id="{A1B7082D-3BC7-47CE-AD98-C0C345EDDBCB}"/>
              </a:ext>
            </a:extLst>
          </p:cNvPr>
          <p:cNvSpPr txBox="1"/>
          <p:nvPr/>
        </p:nvSpPr>
        <p:spPr>
          <a:xfrm>
            <a:off x="5693905" y="9111878"/>
            <a:ext cx="937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for each 6 durations</a:t>
            </a:r>
          </a:p>
        </p:txBody>
      </p:sp>
      <p:sp>
        <p:nvSpPr>
          <p:cNvPr id="588" name="ZoneTexte 587">
            <a:extLst>
              <a:ext uri="{FF2B5EF4-FFF2-40B4-BE49-F238E27FC236}">
                <a16:creationId xmlns:a16="http://schemas.microsoft.com/office/drawing/2014/main" id="{C1FB1B61-149A-41BA-9B79-B061915EFF35}"/>
              </a:ext>
            </a:extLst>
          </p:cNvPr>
          <p:cNvSpPr txBox="1"/>
          <p:nvPr/>
        </p:nvSpPr>
        <p:spPr>
          <a:xfrm>
            <a:off x="9618581" y="9130928"/>
            <a:ext cx="937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for each 6 durations</a:t>
            </a:r>
          </a:p>
        </p:txBody>
      </p:sp>
    </p:spTree>
    <p:extLst>
      <p:ext uri="{BB962C8B-B14F-4D97-AF65-F5344CB8AC3E}">
        <p14:creationId xmlns:p14="http://schemas.microsoft.com/office/powerpoint/2010/main" val="1586214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3061</TotalTime>
  <Words>156</Words>
  <Application>Microsoft Office PowerPoint</Application>
  <PresentationFormat>Personnalisé</PresentationFormat>
  <Paragraphs>42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>INRA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Cecile Chardon</dc:creator>
  <cp:lastModifiedBy>agnes.bouchez</cp:lastModifiedBy>
  <cp:revision>116</cp:revision>
  <cp:lastPrinted>2022-03-30T14:16:07Z</cp:lastPrinted>
  <dcterms:created xsi:type="dcterms:W3CDTF">2019-08-06T08:47:31Z</dcterms:created>
  <dcterms:modified xsi:type="dcterms:W3CDTF">2022-07-06T15:35:13Z</dcterms:modified>
</cp:coreProperties>
</file>