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395" autoAdjust="0"/>
  </p:normalViewPr>
  <p:slideViewPr>
    <p:cSldViewPr snapToGrid="0">
      <p:cViewPr varScale="1">
        <p:scale>
          <a:sx n="88" d="100"/>
          <a:sy n="88" d="100"/>
        </p:scale>
        <p:origin x="14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B25C6-56EE-4EDF-B242-025BD1E36E21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A2A12-20D4-49E0-8EFC-760CB37CD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26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0" i="0" dirty="0" smtClean="0">
                <a:solidFill>
                  <a:srgbClr val="212529"/>
                </a:solidFill>
                <a:effectLst/>
                <a:latin typeface="freight-sans-pro"/>
              </a:rPr>
              <a:t>The Leeds Analytics Secure Environment for Research (LASER) is a cutting edge cloud based (Microsoft Azure) platform hosted in LIDA, designed to empower researchers and students to drive data analytics excellence at the University.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 secure environment for the handling, processing, analysis and storage of sensitive and confidential research data.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Fully flexible and scalable to support a range of research user cases and align spend to research requirements.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Segregates projects at network level, using separate Virtual Research Environments (VRE).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Data classified and controlled according to data sensitivity and confidentiality.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Managed and maintained by UoL IT Services and operated by LIDA Data Analytics Team.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200" dirty="0" smtClean="0">
                <a:solidFill>
                  <a:prstClr val="black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Research is conducted by connecting to a virtual machine within a VRE. The VMs within a single TRE can all see the same project shared storage, which is inaccessible from other TREs. Software can be installed to, and run directly on, the VMs.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prstClr val="black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endParaRPr lang="en-GB" sz="1200" dirty="0" smtClean="0">
              <a:solidFill>
                <a:prstClr val="black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algn="l"/>
            <a:endParaRPr lang="en-GB" b="0" i="0" dirty="0" smtClean="0">
              <a:solidFill>
                <a:srgbClr val="212529"/>
              </a:solidFill>
              <a:effectLst/>
              <a:latin typeface="freight-sans-pro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E2C3B-1E7F-4137-97E5-955672DBB1F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921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DAT team control the data inflow and</a:t>
            </a:r>
            <a:r>
              <a:rPr lang="en-GB" baseline="0" dirty="0" smtClean="0"/>
              <a:t> outflow from the VREs, making sure they meet all the data control standards</a:t>
            </a:r>
          </a:p>
          <a:p>
            <a:endParaRPr lang="en-GB" baseline="0" dirty="0" smtClean="0"/>
          </a:p>
          <a:p>
            <a:r>
              <a:rPr lang="en-GB" baseline="0" dirty="0" smtClean="0"/>
              <a:t>We use the LASER dashboard to monitor the VRE resources, costs, the VM activities and usage, and user profile.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A2A12-20D4-49E0-8EFC-760CB37CD63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007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CACF-2B39-4677-A9A3-70CA6DD50B43}" type="datetime1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901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A510-C52F-40F7-A99E-7785335D5C16}" type="datetime1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69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C15A-C076-4F0D-A303-A511F1315F11}" type="datetime1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11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D465-21EE-4584-9DF0-479D4E13CEDA}" type="datetime1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0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6A39-49FB-4A5A-BDE0-BE29280295C7}" type="datetime1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52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B73A-590B-40BD-B6E6-9BE051D0A4A7}" type="datetime1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8E9-4692-4B2E-8B70-B79CDFDC2324}" type="datetime1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F426-054B-4067-8D3C-6E9BCDF60EA0}" type="datetime1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01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86CD-3BC5-44A3-85E4-DFB237A71AED}" type="datetime1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06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E30D-309B-40A9-A67B-D16ED927ADE9}" type="datetime1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4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85E1-C713-4A5D-9640-432372AC43ED}" type="datetime1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36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02E78-8769-4846-BB66-EFE0EB9B1E5C}" type="datetime1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Ifeanyi Chukwu - Data Analytics Team, Leeds Institute for Data Analytics (LIDA), University of Leeds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24559-C689-4814-9A1B-DDD0A8A71C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81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7" y="1476479"/>
            <a:ext cx="5016585" cy="5016585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3772" y="1931294"/>
            <a:ext cx="5429250" cy="33242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EAFA85-F81A-FAAF-65E9-4CD18A40BC9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451" y="301606"/>
            <a:ext cx="11621097" cy="7112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03367" y="946760"/>
            <a:ext cx="8897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Leeds Analytic Secure Environment for Research (LASER)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722703" y="5264524"/>
            <a:ext cx="3355745" cy="1206768"/>
            <a:chOff x="2667493" y="5225833"/>
            <a:chExt cx="3355745" cy="1206768"/>
          </a:xfrm>
        </p:grpSpPr>
        <p:pic>
          <p:nvPicPr>
            <p:cNvPr id="2" name="Picture 1" descr="Tecnored: Certificaciòn para la Norma ISO-2700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493" y="5225833"/>
              <a:ext cx="763892" cy="791174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/>
          </p:nvGrpSpPr>
          <p:grpSpPr>
            <a:xfrm>
              <a:off x="3526024" y="5266261"/>
              <a:ext cx="2497214" cy="523220"/>
              <a:chOff x="3526024" y="5266261"/>
              <a:chExt cx="2497214" cy="523220"/>
            </a:xfrm>
          </p:grpSpPr>
          <p:pic>
            <p:nvPicPr>
              <p:cNvPr id="3" name="Picture 2" descr="Flawed data? Why NHS spending on the independent sector may actually be ...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26024" y="5307694"/>
                <a:ext cx="929100" cy="464550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/>
            </p:nvSpPr>
            <p:spPr>
              <a:xfrm>
                <a:off x="4390867" y="5266261"/>
                <a:ext cx="163237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ea typeface="Arial" charset="0"/>
                    <a:cs typeface="Arial" panose="020B0604020202020204" pitchFamily="34" charset="0"/>
                  </a:rPr>
                  <a:t>Data Security and </a:t>
                </a:r>
                <a:r>
                  <a:rPr lang="en-GB" sz="1400" dirty="0">
                    <a:solidFill>
                      <a:prstClr val="black"/>
                    </a:solidFill>
                    <a:latin typeface="Arial" panose="020B0604020202020204" pitchFamily="34" charset="0"/>
                    <a:ea typeface="Arial" charset="0"/>
                    <a:cs typeface="Arial" panose="020B0604020202020204" pitchFamily="34" charset="0"/>
                  </a:rPr>
                  <a:t>Protection Toolkit</a:t>
                </a:r>
                <a:endParaRPr lang="en-GB" sz="1400" dirty="0"/>
              </a:p>
            </p:txBody>
          </p:sp>
        </p:grpSp>
        <p:pic>
          <p:nvPicPr>
            <p:cNvPr id="9" name="Picture 8" descr="Certificate Certification · Free image on Pixabay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8735" y="5948062"/>
              <a:ext cx="1809949" cy="484539"/>
            </a:xfrm>
            <a:prstGeom prst="rect">
              <a:avLst/>
            </a:prstGeom>
          </p:spPr>
        </p:pic>
      </p:grpSp>
      <p:grpSp>
        <p:nvGrpSpPr>
          <p:cNvPr id="46" name="Group 45"/>
          <p:cNvGrpSpPr/>
          <p:nvPr/>
        </p:nvGrpSpPr>
        <p:grpSpPr>
          <a:xfrm>
            <a:off x="6379145" y="1974638"/>
            <a:ext cx="5360047" cy="3268980"/>
            <a:chOff x="6343049" y="1830254"/>
            <a:chExt cx="5360047" cy="3268980"/>
          </a:xfrm>
        </p:grpSpPr>
        <p:grpSp>
          <p:nvGrpSpPr>
            <p:cNvPr id="47" name="Group 46"/>
            <p:cNvGrpSpPr/>
            <p:nvPr/>
          </p:nvGrpSpPr>
          <p:grpSpPr>
            <a:xfrm>
              <a:off x="6343049" y="1830254"/>
              <a:ext cx="5360047" cy="3268980"/>
              <a:chOff x="1074956" y="3156324"/>
              <a:chExt cx="5360047" cy="326898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1074956" y="3156324"/>
                <a:ext cx="3108960" cy="326898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dirty="0" smtClean="0"/>
                  <a:t>LASER</a:t>
                </a:r>
                <a:endParaRPr lang="en-GB" dirty="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328956" y="3699270"/>
                <a:ext cx="843280" cy="76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dirty="0" smtClean="0"/>
                  <a:t>VRE</a:t>
                </a:r>
                <a:endParaRPr lang="en-GB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328956" y="4623216"/>
                <a:ext cx="843280" cy="76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dirty="0" smtClean="0"/>
                  <a:t>VRE</a:t>
                </a:r>
                <a:endParaRPr lang="en-GB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328956" y="5546548"/>
                <a:ext cx="843280" cy="76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dirty="0" smtClean="0"/>
                  <a:t>VRE</a:t>
                </a:r>
                <a:endParaRPr lang="en-GB" dirty="0"/>
              </a:p>
            </p:txBody>
          </p:sp>
          <p:cxnSp>
            <p:nvCxnSpPr>
              <p:cNvPr id="53" name="Straight Connector 52"/>
              <p:cNvCxnSpPr>
                <a:stCxn id="51" idx="3"/>
                <a:endCxn id="58" idx="0"/>
              </p:cNvCxnSpPr>
              <p:nvPr/>
            </p:nvCxnSpPr>
            <p:spPr>
              <a:xfrm flipV="1">
                <a:off x="2172236" y="4993283"/>
                <a:ext cx="2421979" cy="1093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Elbow Connector 53"/>
              <p:cNvCxnSpPr>
                <a:stCxn id="52" idx="3"/>
                <a:endCxn id="58" idx="0"/>
              </p:cNvCxnSpPr>
              <p:nvPr/>
            </p:nvCxnSpPr>
            <p:spPr>
              <a:xfrm flipV="1">
                <a:off x="2172236" y="4993283"/>
                <a:ext cx="2421979" cy="934265"/>
              </a:xfrm>
              <a:prstGeom prst="bentConnector3">
                <a:avLst>
                  <a:gd name="adj1" fmla="val 5000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Elbow Connector 54"/>
              <p:cNvCxnSpPr>
                <a:stCxn id="50" idx="3"/>
                <a:endCxn id="58" idx="0"/>
              </p:cNvCxnSpPr>
              <p:nvPr/>
            </p:nvCxnSpPr>
            <p:spPr>
              <a:xfrm>
                <a:off x="2172236" y="4080270"/>
                <a:ext cx="2421979" cy="913013"/>
              </a:xfrm>
              <a:prstGeom prst="bentConnector3">
                <a:avLst>
                  <a:gd name="adj1" fmla="val 5000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6" name="Group 55"/>
              <p:cNvGrpSpPr>
                <a:grpSpLocks noChangeAspect="1"/>
              </p:cNvGrpSpPr>
              <p:nvPr/>
            </p:nvGrpSpPr>
            <p:grpSpPr>
              <a:xfrm>
                <a:off x="4588487" y="4205533"/>
                <a:ext cx="1846516" cy="1575499"/>
                <a:chOff x="4368799" y="3555993"/>
                <a:chExt cx="2550160" cy="2175288"/>
              </a:xfrm>
              <a:solidFill>
                <a:schemeClr val="bg1"/>
              </a:solidFill>
            </p:grpSpPr>
            <p:sp>
              <p:nvSpPr>
                <p:cNvPr id="58" name="Cloud Callout 57"/>
                <p:cNvSpPr/>
                <p:nvPr/>
              </p:nvSpPr>
              <p:spPr>
                <a:xfrm>
                  <a:off x="4368799" y="3555993"/>
                  <a:ext cx="2550160" cy="2175288"/>
                </a:xfrm>
                <a:prstGeom prst="cloudCallout">
                  <a:avLst>
                    <a:gd name="adj1" fmla="val -7534"/>
                    <a:gd name="adj2" fmla="val -6336"/>
                  </a:avLst>
                </a:prstGeom>
                <a:grp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16188" y="3900437"/>
                  <a:ext cx="877897" cy="692064"/>
                </a:xfrm>
                <a:prstGeom prst="rect">
                  <a:avLst/>
                </a:prstGeom>
                <a:grpFill/>
              </p:spPr>
            </p:pic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643879" y="3851535"/>
                  <a:ext cx="1027652" cy="740967"/>
                </a:xfrm>
                <a:prstGeom prst="rect">
                  <a:avLst/>
                </a:prstGeom>
                <a:grpFill/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877451" y="5026150"/>
                  <a:ext cx="1375511" cy="291834"/>
                </a:xfrm>
                <a:prstGeom prst="rect">
                  <a:avLst/>
                </a:prstGeom>
                <a:grpFill/>
              </p:spPr>
            </p:pic>
          </p:grpSp>
          <p:sp>
            <p:nvSpPr>
              <p:cNvPr id="57" name="Rectangle 56"/>
              <p:cNvSpPr/>
              <p:nvPr/>
            </p:nvSpPr>
            <p:spPr>
              <a:xfrm>
                <a:off x="2937024" y="4623216"/>
                <a:ext cx="843280" cy="7620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lang="en-GB" sz="1200" dirty="0" err="1" smtClean="0"/>
                  <a:t>Artifactory</a:t>
                </a:r>
                <a:endParaRPr lang="en-GB" sz="1200" dirty="0"/>
              </a:p>
            </p:txBody>
          </p:sp>
        </p:grp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147261" y="3219721"/>
              <a:ext cx="1545865" cy="8446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00363" y="6424338"/>
            <a:ext cx="10908844" cy="389219"/>
          </a:xfrm>
        </p:spPr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Ifeanyi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Chukwu </a:t>
            </a:r>
            <a:r>
              <a:rPr lang="en-GB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(i.chukwu@leeds.ac.uk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Data Analytics Team, Leeds Institute for Data Analytics (LIDA), University of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Leeds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at@leeds.ac.uk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57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5EAFA85-F81A-FAAF-65E9-4CD18A40BC9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451" y="301606"/>
            <a:ext cx="11621097" cy="711237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49987" y="2378730"/>
            <a:ext cx="5334404" cy="3644921"/>
            <a:chOff x="211903" y="2494620"/>
            <a:chExt cx="5334404" cy="3644921"/>
          </a:xfrm>
        </p:grpSpPr>
        <p:sp>
          <p:nvSpPr>
            <p:cNvPr id="24" name="Rectangle 23"/>
            <p:cNvSpPr/>
            <p:nvPr/>
          </p:nvSpPr>
          <p:spPr>
            <a:xfrm>
              <a:off x="211903" y="3200538"/>
              <a:ext cx="1229297" cy="914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GB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Data Providers/Recipient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215119" y="2494620"/>
              <a:ext cx="4331188" cy="3644921"/>
              <a:chOff x="964712" y="2263924"/>
              <a:chExt cx="4331188" cy="3644921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724024" y="2263924"/>
                <a:ext cx="3571876" cy="364492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en-GB" dirty="0" smtClean="0"/>
                  <a:t>LASER</a:t>
                </a: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914525" y="2628884"/>
                <a:ext cx="3200402" cy="174309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en-GB" b="1" dirty="0" smtClean="0"/>
                  <a:t>	DAT Team</a:t>
                </a:r>
                <a:endParaRPr lang="en-GB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914525" y="4802695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en-GB" dirty="0" smtClean="0"/>
                  <a:t>TRE</a:t>
                </a:r>
                <a:endParaRPr lang="en-GB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057526" y="4802695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en-GB" dirty="0" smtClean="0"/>
                  <a:t>TRE</a:t>
                </a: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200527" y="4802695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en-GB" dirty="0"/>
                  <a:t>T</a:t>
                </a:r>
                <a:r>
                  <a:rPr lang="en-GB" dirty="0" smtClean="0"/>
                  <a:t>RE</a:t>
                </a:r>
                <a:endParaRPr lang="en-GB" dirty="0"/>
              </a:p>
            </p:txBody>
          </p:sp>
          <p:sp>
            <p:nvSpPr>
              <p:cNvPr id="12" name="Left-Right Arrow 11"/>
              <p:cNvSpPr/>
              <p:nvPr/>
            </p:nvSpPr>
            <p:spPr>
              <a:xfrm>
                <a:off x="964712" y="2969842"/>
                <a:ext cx="2079423" cy="484632"/>
              </a:xfrm>
              <a:prstGeom prst="leftRightArrow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Secure file transfer</a:t>
                </a:r>
                <a:endParaRPr lang="en-GB" sz="9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052763" y="3026709"/>
                <a:ext cx="914400" cy="34336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en-GB" dirty="0" smtClean="0"/>
                  <a:t>Review</a:t>
                </a:r>
                <a:endParaRPr lang="en-GB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112420" y="3383982"/>
                <a:ext cx="914400" cy="34336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en-GB" dirty="0" smtClean="0"/>
                  <a:t>Destroy</a:t>
                </a:r>
                <a:endParaRPr lang="en-GB" dirty="0"/>
              </a:p>
            </p:txBody>
          </p:sp>
          <p:cxnSp>
            <p:nvCxnSpPr>
              <p:cNvPr id="15" name="Elbow Connector 14"/>
              <p:cNvCxnSpPr>
                <a:stCxn id="13" idx="3"/>
                <a:endCxn id="14" idx="0"/>
              </p:cNvCxnSpPr>
              <p:nvPr/>
            </p:nvCxnSpPr>
            <p:spPr>
              <a:xfrm>
                <a:off x="3967163" y="3198393"/>
                <a:ext cx="602457" cy="185589"/>
              </a:xfrm>
              <a:prstGeom prst="bentConnector2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stCxn id="13" idx="2"/>
                <a:endCxn id="9" idx="0"/>
              </p:cNvCxnSpPr>
              <p:nvPr/>
            </p:nvCxnSpPr>
            <p:spPr>
              <a:xfrm rot="5400000">
                <a:off x="2224535" y="3517267"/>
                <a:ext cx="1432618" cy="1138238"/>
              </a:xfrm>
              <a:prstGeom prst="bentConnector3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Elbow Connector 16"/>
              <p:cNvCxnSpPr>
                <a:stCxn id="13" idx="2"/>
                <a:endCxn id="10" idx="0"/>
              </p:cNvCxnSpPr>
              <p:nvPr/>
            </p:nvCxnSpPr>
            <p:spPr>
              <a:xfrm rot="16200000" flipH="1">
                <a:off x="2796035" y="4084004"/>
                <a:ext cx="1432618" cy="4763"/>
              </a:xfrm>
              <a:prstGeom prst="bentConnector3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Elbow Connector 17"/>
              <p:cNvCxnSpPr>
                <a:stCxn id="13" idx="2"/>
                <a:endCxn id="11" idx="0"/>
              </p:cNvCxnSpPr>
              <p:nvPr/>
            </p:nvCxnSpPr>
            <p:spPr>
              <a:xfrm rot="16200000" flipH="1">
                <a:off x="3367536" y="3512504"/>
                <a:ext cx="1432618" cy="1147764"/>
              </a:xfrm>
              <a:prstGeom prst="bentConnector3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TextBox 18"/>
          <p:cNvSpPr txBox="1"/>
          <p:nvPr/>
        </p:nvSpPr>
        <p:spPr>
          <a:xfrm>
            <a:off x="3943352" y="1007804"/>
            <a:ext cx="39973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 Manage LASER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12515" y="1802969"/>
            <a:ext cx="3110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Data import/export</a:t>
            </a:r>
            <a:endParaRPr lang="en-GB" sz="2400" b="1" dirty="0"/>
          </a:p>
        </p:txBody>
      </p:sp>
      <p:sp>
        <p:nvSpPr>
          <p:cNvPr id="25" name="Rectangle 24"/>
          <p:cNvSpPr/>
          <p:nvPr/>
        </p:nvSpPr>
        <p:spPr>
          <a:xfrm>
            <a:off x="2717189" y="4147743"/>
            <a:ext cx="1771046" cy="343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 smtClean="0"/>
              <a:t>Import\</a:t>
            </a:r>
            <a:r>
              <a:rPr lang="en-GB" dirty="0"/>
              <a:t>E</a:t>
            </a:r>
            <a:r>
              <a:rPr lang="en-GB" dirty="0" smtClean="0"/>
              <a:t>xport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6784" y="1719041"/>
            <a:ext cx="6645216" cy="4371211"/>
          </a:xfrm>
          <a:prstGeom prst="rect">
            <a:avLst/>
          </a:prstGeom>
        </p:spPr>
      </p:pic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>
          <a:xfrm>
            <a:off x="1279284" y="6339824"/>
            <a:ext cx="10866341" cy="422399"/>
          </a:xfrm>
        </p:spPr>
        <p:txBody>
          <a:bodyPr/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Ifeanyi Chukwu (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i.chukwu@leeds.ac.uk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Data Analytics Team, Leeds Institute for Data Analytics (LIDA), University of Leeds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Dat@leeds.ac.uk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1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ef4b02-d9f8-476c-ac3d-cfed4d657000" xsi:nil="true"/>
    <lcf76f155ced4ddcb4097134ff3c332f xmlns="381e60e2-5fa0-4a52-a9a5-6256d3cc6a2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7EACAF6669BB43BAEC892DCF768AE8" ma:contentTypeVersion="16" ma:contentTypeDescription="Create a new document." ma:contentTypeScope="" ma:versionID="6f2f782262c2ffe8cc81ea94588d86c9">
  <xsd:schema xmlns:xsd="http://www.w3.org/2001/XMLSchema" xmlns:xs="http://www.w3.org/2001/XMLSchema" xmlns:p="http://schemas.microsoft.com/office/2006/metadata/properties" xmlns:ns2="381e60e2-5fa0-4a52-a9a5-6256d3cc6a22" xmlns:ns3="9aef4b02-d9f8-476c-ac3d-cfed4d657000" targetNamespace="http://schemas.microsoft.com/office/2006/metadata/properties" ma:root="true" ma:fieldsID="fc886b53cf49a02abb6686af61ea7cfb" ns2:_="" ns3:_="">
    <xsd:import namespace="381e60e2-5fa0-4a52-a9a5-6256d3cc6a22"/>
    <xsd:import namespace="9aef4b02-d9f8-476c-ac3d-cfed4d6570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1e60e2-5fa0-4a52-a9a5-6256d3cc6a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3a19cb6-1b10-4512-a12b-f76e45842a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ef4b02-d9f8-476c-ac3d-cfed4d65700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a78215f-f8c2-41de-8f67-d0c6810ad965}" ma:internalName="TaxCatchAll" ma:showField="CatchAllData" ma:web="9aef4b02-d9f8-476c-ac3d-cfed4d6570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537103-AB34-4847-817B-D9F49889BB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B45DC9-4D29-4673-AC13-47179A21F8FF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9aef4b02-d9f8-476c-ac3d-cfed4d657000"/>
    <ds:schemaRef ds:uri="http://schemas.microsoft.com/office/2006/metadata/properties"/>
    <ds:schemaRef ds:uri="http://purl.org/dc/terms/"/>
    <ds:schemaRef ds:uri="381e60e2-5fa0-4a52-a9a5-6256d3cc6a2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87139A1-30F6-4762-8B74-358F3E72B7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1e60e2-5fa0-4a52-a9a5-6256d3cc6a22"/>
    <ds:schemaRef ds:uri="9aef4b02-d9f8-476c-ac3d-cfed4d6570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298</Words>
  <Application>Microsoft Office PowerPoint</Application>
  <PresentationFormat>Widescreen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freight-sans-pro</vt:lpstr>
      <vt:lpstr>Office Theme</vt:lpstr>
      <vt:lpstr>PowerPoint Presentation</vt:lpstr>
      <vt:lpstr>PowerPoint Presentation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Ifeanyi Chukwu</dc:creator>
  <cp:lastModifiedBy>Ifeanyi Chukwu</cp:lastModifiedBy>
  <cp:revision>14</cp:revision>
  <dcterms:created xsi:type="dcterms:W3CDTF">2023-08-30T10:54:26Z</dcterms:created>
  <dcterms:modified xsi:type="dcterms:W3CDTF">2023-09-01T13:57:11Z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0x010100177EACAF6669BB43BAEC892DCF768AE8</vt:lpwstr>
  </property>
  <property fmtid="{D5CDD505-2E9C-101B-9397-08002B2CF9AE}" pid="3" name="MediaServiceImageTags">
    <vt:lpwstr/>
  </property>
</Properties>
</file>