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177" autoAdjust="0"/>
    <p:restoredTop sz="94660"/>
  </p:normalViewPr>
  <p:slideViewPr>
    <p:cSldViewPr snapToGrid="0">
      <p:cViewPr varScale="1">
        <p:scale>
          <a:sx n="51" d="100"/>
          <a:sy n="51" d="100"/>
        </p:scale>
        <p:origin x="-104" y="-1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2D8B-CF3B-446D-AA5A-8C236FB157BD}" type="datetimeFigureOut">
              <a:rPr lang="en-AU" smtClean="0"/>
              <a:t>18/07/11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4CFD-8C99-4F2F-AF6C-B753CA7B0F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435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2D8B-CF3B-446D-AA5A-8C236FB157BD}" type="datetimeFigureOut">
              <a:rPr lang="en-AU" smtClean="0"/>
              <a:t>18/07/11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4CFD-8C99-4F2F-AF6C-B753CA7B0F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926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2D8B-CF3B-446D-AA5A-8C236FB157BD}" type="datetimeFigureOut">
              <a:rPr lang="en-AU" smtClean="0"/>
              <a:t>18/07/11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4CFD-8C99-4F2F-AF6C-B753CA7B0F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750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2D8B-CF3B-446D-AA5A-8C236FB157BD}" type="datetimeFigureOut">
              <a:rPr lang="en-AU" smtClean="0"/>
              <a:t>18/07/11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4CFD-8C99-4F2F-AF6C-B753CA7B0F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8997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2D8B-CF3B-446D-AA5A-8C236FB157BD}" type="datetimeFigureOut">
              <a:rPr lang="en-AU" smtClean="0"/>
              <a:t>18/07/11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4CFD-8C99-4F2F-AF6C-B753CA7B0F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3036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2D8B-CF3B-446D-AA5A-8C236FB157BD}" type="datetimeFigureOut">
              <a:rPr lang="en-AU" smtClean="0"/>
              <a:t>18/07/11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4CFD-8C99-4F2F-AF6C-B753CA7B0F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091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2D8B-CF3B-446D-AA5A-8C236FB157BD}" type="datetimeFigureOut">
              <a:rPr lang="en-AU" smtClean="0"/>
              <a:t>18/07/11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4CFD-8C99-4F2F-AF6C-B753CA7B0F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094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2D8B-CF3B-446D-AA5A-8C236FB157BD}" type="datetimeFigureOut">
              <a:rPr lang="en-AU" smtClean="0"/>
              <a:t>18/07/11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4CFD-8C99-4F2F-AF6C-B753CA7B0F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98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2D8B-CF3B-446D-AA5A-8C236FB157BD}" type="datetimeFigureOut">
              <a:rPr lang="en-AU" smtClean="0"/>
              <a:t>18/07/11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4CFD-8C99-4F2F-AF6C-B753CA7B0F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813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2D8B-CF3B-446D-AA5A-8C236FB157BD}" type="datetimeFigureOut">
              <a:rPr lang="en-AU" smtClean="0"/>
              <a:t>18/07/11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4CFD-8C99-4F2F-AF6C-B753CA7B0F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1208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2D8B-CF3B-446D-AA5A-8C236FB157BD}" type="datetimeFigureOut">
              <a:rPr lang="en-AU" smtClean="0"/>
              <a:t>18/07/11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44CFD-8C99-4F2F-AF6C-B753CA7B0F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372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12D8B-CF3B-446D-AA5A-8C236FB157BD}" type="datetimeFigureOut">
              <a:rPr lang="en-AU" smtClean="0"/>
              <a:t>18/07/11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44CFD-8C99-4F2F-AF6C-B753CA7B0F9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549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6" Type="http://schemas.openxmlformats.org/officeDocument/2006/relationships/image" Target="../media/image3.png"/><Relationship Id="rId7" Type="http://schemas.microsoft.com/office/2007/relationships/hdphoto" Target="../media/hdphoto3.wdp"/><Relationship Id="rId8" Type="http://schemas.openxmlformats.org/officeDocument/2006/relationships/image" Target="../media/image4.png"/><Relationship Id="rId9" Type="http://schemas.microsoft.com/office/2007/relationships/hdphoto" Target="../media/hdphoto4.wdp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288731" y="318909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Supratentorial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stroke</a:t>
            </a: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4929" y="3604046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Infratentorial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stroke</a:t>
            </a: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0656" y="272148"/>
            <a:ext cx="103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823180" y="661488"/>
            <a:ext cx="3020680" cy="2855214"/>
            <a:chOff x="987104" y="895411"/>
            <a:chExt cx="3020680" cy="2855214"/>
          </a:xfrm>
        </p:grpSpPr>
        <p:pic>
          <p:nvPicPr>
            <p:cNvPr id="1027" name="Picture 3" descr="img0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496" t="1827" r="12291" b="1977"/>
            <a:stretch/>
          </p:blipFill>
          <p:spPr bwMode="auto">
            <a:xfrm>
              <a:off x="987104" y="895456"/>
              <a:ext cx="2976467" cy="28551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1" name="Straight Arrow Connector 20"/>
            <p:cNvCxnSpPr/>
            <p:nvPr/>
          </p:nvCxnSpPr>
          <p:spPr>
            <a:xfrm>
              <a:off x="1997554" y="1456588"/>
              <a:ext cx="212399" cy="17527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396601" y="895411"/>
              <a:ext cx="11753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Age</a:t>
              </a:r>
              <a:r>
                <a:rPr lang="ja-JP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ja-JP" alt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≥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60 </a:t>
              </a:r>
              <a:r>
                <a:rPr lang="en-US" sz="1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yr</a:t>
              </a:r>
              <a:endParaRPr lang="en-AU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65476" y="2887678"/>
              <a:ext cx="23423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Area under ROC curve:</a:t>
              </a:r>
            </a:p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0.753 (95%CI 0.731-0.775)</a:t>
              </a:r>
              <a:endParaRPr lang="en-A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423445" y="641480"/>
            <a:ext cx="3027733" cy="2855167"/>
            <a:chOff x="1005766" y="3984171"/>
            <a:chExt cx="3027733" cy="2855167"/>
          </a:xfrm>
        </p:grpSpPr>
        <p:pic>
          <p:nvPicPr>
            <p:cNvPr id="1025" name="Picture 1" descr="img0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67" t="1842" r="12291" b="1961"/>
            <a:stretch/>
          </p:blipFill>
          <p:spPr bwMode="auto">
            <a:xfrm>
              <a:off x="1005766" y="3984171"/>
              <a:ext cx="2957805" cy="28551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1467070" y="4004601"/>
              <a:ext cx="1183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Age &lt;60 </a:t>
              </a:r>
              <a:r>
                <a:rPr lang="en-US" sz="1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yr</a:t>
              </a:r>
              <a:endParaRPr lang="en-AU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62337" y="5987312"/>
              <a:ext cx="23711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Area under ROC curve:</a:t>
              </a:r>
            </a:p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0.756 (95%CI 0.717-0.795)</a:t>
              </a:r>
              <a:endParaRPr lang="en-A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2083119" y="4380350"/>
              <a:ext cx="212399" cy="17527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1847822" y="3942271"/>
            <a:ext cx="3026711" cy="2849858"/>
            <a:chOff x="5187819" y="705105"/>
            <a:chExt cx="3026711" cy="2849858"/>
          </a:xfrm>
        </p:grpSpPr>
        <p:pic>
          <p:nvPicPr>
            <p:cNvPr id="1029" name="Picture 5" descr="img0.png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818" t="2105" r="11263" b="2327"/>
            <a:stretch/>
          </p:blipFill>
          <p:spPr bwMode="auto">
            <a:xfrm>
              <a:off x="5187819" y="718456"/>
              <a:ext cx="3004459" cy="28365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5843368" y="2740558"/>
              <a:ext cx="23711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Area under ROC 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curve:</a:t>
              </a:r>
            </a:p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0.697 (95%CI 0.623-0.770)</a:t>
              </a:r>
              <a:endParaRPr lang="en-A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609809" y="705105"/>
              <a:ext cx="11753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Age</a:t>
              </a:r>
              <a:r>
                <a:rPr lang="ja-JP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ja-JP" alt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≥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60 </a:t>
              </a:r>
              <a:r>
                <a:rPr lang="en-US" sz="1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yr</a:t>
              </a:r>
              <a:endParaRPr lang="en-AU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6513188" y="1000908"/>
              <a:ext cx="212399" cy="17527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5435083" y="3879975"/>
            <a:ext cx="3012283" cy="2884931"/>
            <a:chOff x="7445829" y="3898424"/>
            <a:chExt cx="3012283" cy="2884931"/>
          </a:xfrm>
        </p:grpSpPr>
        <p:pic>
          <p:nvPicPr>
            <p:cNvPr id="1031" name="Picture 7" descr="img0.png"/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813" t="1797" r="11266" b="1693"/>
            <a:stretch/>
          </p:blipFill>
          <p:spPr bwMode="auto">
            <a:xfrm>
              <a:off x="7445829" y="3918856"/>
              <a:ext cx="3004458" cy="2864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7843449" y="3898424"/>
              <a:ext cx="11833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Age &lt;60 </a:t>
              </a:r>
              <a:r>
                <a:rPr lang="en-US" sz="1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yr</a:t>
              </a:r>
              <a:endParaRPr lang="en-AU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115804" y="5927402"/>
              <a:ext cx="23423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Area under ROC curve:</a:t>
              </a:r>
            </a:p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0.673 (95%CI 0.545-0.801)</a:t>
              </a:r>
              <a:endParaRPr lang="en-A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9046676" y="4075435"/>
              <a:ext cx="212399" cy="17527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8578516" y="4636464"/>
            <a:ext cx="36134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Figure Legend</a:t>
            </a:r>
            <a:endParaRPr lang="en-A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ROC curve to determine the NIHSS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cut-point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for predicting poor functional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outcome stratified by age</a:t>
            </a:r>
          </a:p>
          <a:p>
            <a:endParaRPr lang="en-A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Arrows show the optimal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cut-point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AU" sz="1200" dirty="0" err="1">
                <a:latin typeface="Arial" panose="020B0604020202020204" pitchFamily="34" charset="0"/>
                <a:cs typeface="Arial" panose="020B0604020202020204" pitchFamily="34" charset="0"/>
              </a:rPr>
              <a:t>Youden’s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 method.</a:t>
            </a:r>
          </a:p>
          <a:p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ROC indicates receiver operating characteristic and NIHSS, the National Institutes of Health Stroke Scale.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884749" y="320816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Supratentorial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stroke</a:t>
            </a: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20947" y="3605953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Infratentorial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stroke</a:t>
            </a: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5296993" y="409437"/>
            <a:ext cx="3059657" cy="3207424"/>
            <a:chOff x="3246520" y="358306"/>
            <a:chExt cx="3059657" cy="320742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grayscl/>
            </a:blip>
            <a:stretch>
              <a:fillRect/>
            </a:stretch>
          </p:blipFill>
          <p:spPr>
            <a:xfrm>
              <a:off x="3246520" y="664866"/>
              <a:ext cx="3038109" cy="2900864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3963869" y="2761404"/>
              <a:ext cx="23423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Area under ROC 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curve:</a:t>
              </a:r>
            </a:p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0.715 (95%CI 0.669-0.762)</a:t>
              </a:r>
              <a:endParaRPr lang="en-A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4386720" y="1194066"/>
              <a:ext cx="216513" cy="17595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3714335" y="790615"/>
              <a:ext cx="10967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GCS 3-12</a:t>
              </a:r>
              <a:endParaRPr lang="en-AU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875932" y="358306"/>
              <a:ext cx="2118063" cy="3398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Supratentorial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stroke</a:t>
              </a:r>
              <a:endParaRPr lang="en-AU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303231" y="3649654"/>
            <a:ext cx="3035808" cy="3177341"/>
            <a:chOff x="3252758" y="3598523"/>
            <a:chExt cx="3035808" cy="3177341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grayscl/>
            </a:blip>
            <a:stretch>
              <a:fillRect/>
            </a:stretch>
          </p:blipFill>
          <p:spPr>
            <a:xfrm>
              <a:off x="3252758" y="3881238"/>
              <a:ext cx="3031871" cy="2894626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3946258" y="5974194"/>
              <a:ext cx="23423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Area under ROC curve:</a:t>
              </a:r>
            </a:p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0.623 (95%CI 0.447-0.799)</a:t>
              </a:r>
              <a:endParaRPr lang="en-A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3626589" y="5576186"/>
              <a:ext cx="212399" cy="17527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3724707" y="4025713"/>
              <a:ext cx="10967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GCS 3-12</a:t>
              </a:r>
              <a:endParaRPr lang="en-AU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950560" y="3598523"/>
              <a:ext cx="19431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Infratentorial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stroke</a:t>
              </a:r>
              <a:endParaRPr lang="en-AU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34076" y="42790"/>
            <a:ext cx="103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474502" y="409437"/>
            <a:ext cx="3025337" cy="3209566"/>
            <a:chOff x="347907" y="365400"/>
            <a:chExt cx="3025337" cy="3209566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>
              <a:grayscl/>
            </a:blip>
            <a:stretch>
              <a:fillRect/>
            </a:stretch>
          </p:blipFill>
          <p:spPr>
            <a:xfrm>
              <a:off x="347907" y="667863"/>
              <a:ext cx="3013155" cy="2907103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991065" y="365400"/>
              <a:ext cx="20778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Supratentorial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stroke</a:t>
              </a:r>
              <a:endParaRPr lang="en-AU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1354860" y="1363290"/>
              <a:ext cx="212399" cy="17527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865002" y="788930"/>
              <a:ext cx="12105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GCS 13-15</a:t>
              </a:r>
              <a:endParaRPr lang="en-AU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30936" y="2758882"/>
              <a:ext cx="23423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Area under ROC curve:</a:t>
              </a:r>
            </a:p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0.725 (95%CI 0.702-0.747)</a:t>
              </a:r>
              <a:endParaRPr lang="en-A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9260862" y="4057934"/>
            <a:ext cx="29181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Figure Legend</a:t>
            </a:r>
            <a:endParaRPr lang="en-A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ROC curve to determine the NIHSS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cut-point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for predicting poor functional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outcome stratified by baseline GCS score</a:t>
            </a:r>
          </a:p>
          <a:p>
            <a:endParaRPr lang="en-A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Arrows show the optimal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cut-point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AU" sz="1200" dirty="0" err="1">
                <a:latin typeface="Arial" panose="020B0604020202020204" pitchFamily="34" charset="0"/>
                <a:cs typeface="Arial" panose="020B0604020202020204" pitchFamily="34" charset="0"/>
              </a:rPr>
              <a:t>Youden’s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 method.</a:t>
            </a:r>
          </a:p>
          <a:p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ROC indicates receiver operating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characteristic; NIHSS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, the National Institutes of Health Stroke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Scale; and GCS, Glasgow Coma Scale.</a:t>
            </a:r>
            <a:endParaRPr lang="en-A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456767" y="3649653"/>
            <a:ext cx="3052855" cy="3189383"/>
            <a:chOff x="330172" y="3605616"/>
            <a:chExt cx="3052855" cy="3189383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>
              <a:grayscl/>
            </a:blip>
            <a:stretch>
              <a:fillRect/>
            </a:stretch>
          </p:blipFill>
          <p:spPr>
            <a:xfrm>
              <a:off x="330172" y="3881658"/>
              <a:ext cx="3031870" cy="2913341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1049155" y="3605616"/>
              <a:ext cx="19431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Infratentorial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stroke</a:t>
              </a:r>
              <a:endParaRPr lang="en-AU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054056" y="5983385"/>
              <a:ext cx="232897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Area under ROC curve:</a:t>
              </a:r>
            </a:p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0.681 (95%CI 0.611-0.751)</a:t>
              </a:r>
              <a:endParaRPr lang="en-A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1657276" y="4270538"/>
              <a:ext cx="212399" cy="17527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837294" y="3933353"/>
              <a:ext cx="12105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GCS 13-15</a:t>
              </a:r>
              <a:endParaRPr lang="en-AU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9748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265</Words>
  <Application>Microsoft Macintosh PowerPoint</Application>
  <PresentationFormat>ユーザー設定</PresentationFormat>
  <Paragraphs>44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Sohei Yoshimura</dc:creator>
  <cp:lastModifiedBy>吉村 壮平</cp:lastModifiedBy>
  <cp:revision>42</cp:revision>
  <cp:lastPrinted>2017-09-18T23:47:39Z</cp:lastPrinted>
  <dcterms:created xsi:type="dcterms:W3CDTF">2017-03-02T23:15:17Z</dcterms:created>
  <dcterms:modified xsi:type="dcterms:W3CDTF">2018-07-11T01:21:03Z</dcterms:modified>
</cp:coreProperties>
</file>