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78" r:id="rId2"/>
    <p:sldMasterId id="2147483996" r:id="rId3"/>
    <p:sldMasterId id="2147484011" r:id="rId4"/>
    <p:sldMasterId id="2147484239" r:id="rId5"/>
  </p:sldMasterIdLst>
  <p:notesMasterIdLst>
    <p:notesMasterId r:id="rId8"/>
  </p:notesMasterIdLst>
  <p:handoutMasterIdLst>
    <p:handoutMasterId r:id="rId9"/>
  </p:handoutMasterIdLst>
  <p:sldIdLst>
    <p:sldId id="1402" r:id="rId6"/>
    <p:sldId id="1403" r:id="rId7"/>
  </p:sldIdLst>
  <p:sldSz cx="10287000" cy="6858000" type="35mm"/>
  <p:notesSz cx="6858000" cy="99456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Garamond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2" userDrawn="1">
          <p15:clr>
            <a:srgbClr val="A4A3A4"/>
          </p15:clr>
        </p15:guide>
        <p15:guide id="2" pos="64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40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FF"/>
    <a:srgbClr val="660033"/>
    <a:srgbClr val="FF0000"/>
    <a:srgbClr val="6600CC"/>
    <a:srgbClr val="CC0066"/>
    <a:srgbClr val="3333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43" autoAdjust="0"/>
    <p:restoredTop sz="94772" autoAdjust="0"/>
  </p:normalViewPr>
  <p:slideViewPr>
    <p:cSldViewPr snapToGrid="0" showGuides="1">
      <p:cViewPr varScale="1">
        <p:scale>
          <a:sx n="57" d="100"/>
          <a:sy n="57" d="100"/>
        </p:scale>
        <p:origin x="1356" y="36"/>
      </p:cViewPr>
      <p:guideLst>
        <p:guide orient="horz" pos="3362"/>
        <p:guide pos="64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 showGuides="1">
      <p:cViewPr>
        <p:scale>
          <a:sx n="75" d="100"/>
          <a:sy n="75" d="100"/>
        </p:scale>
        <p:origin x="-3402" y="-186"/>
      </p:cViewPr>
      <p:guideLst>
        <p:guide orient="horz" pos="1040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40" tIns="46270" rIns="92540" bIns="46270" numCol="1" anchor="t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40" tIns="46270" rIns="92540" bIns="46270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40" tIns="46270" rIns="92540" bIns="46270" numCol="1" anchor="b" anchorCtr="0" compatLnSpc="1">
            <a:prstTxWarp prst="textNoShape">
              <a:avLst/>
            </a:prstTxWarp>
          </a:bodyPr>
          <a:lstStyle>
            <a:lvl1pPr defTabSz="925513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540" tIns="46270" rIns="92540" bIns="46270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0087AE9-9B65-454E-9262-73C439BFCF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307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5" rIns="91751" bIns="45875" numCol="1" anchor="t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5" rIns="91751" bIns="45875" numCol="1" anchor="t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31825" y="746125"/>
            <a:ext cx="55943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5" rIns="91751" bIns="45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5" rIns="91751" bIns="45875" numCol="1" anchor="b" anchorCtr="0" compatLnSpc="1">
            <a:prstTxWarp prst="textNoShape">
              <a:avLst/>
            </a:prstTxWarp>
          </a:bodyPr>
          <a:lstStyle>
            <a:lvl1pPr defTabSz="917575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51" tIns="45875" rIns="91751" bIns="45875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72CC9BD-ECCA-4CCB-85D4-A26E46F7EF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311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09A5F-E7EB-4DF7-85A3-5B6957D6884D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1599AD-EE97-4508-A89E-07F354F352E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8409957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B6BA5-8E76-4D2F-96B6-00354BD84019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0A6CF-86B7-4A2B-A339-30446C7058A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275459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801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801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AADA-4EE7-445C-BF4F-C791F9D13DE2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AEA27-DD5C-48F0-8C13-8964714F37B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2485828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0833-224B-43A6-AEA4-644A89F75052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57C0-3FAB-4737-B760-D0CBFC6F416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2611790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71DF9-8C32-4EDD-B9C0-B05C45376C86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B6E22-1D38-4CB3-9244-C99CCE913A0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3553386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DDDE6-E3BB-406E-8BB0-4994734DD2E3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0CFB4-3F3A-4219-A4D5-190707723B1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687395"/>
      </p:ext>
    </p:extLst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1628775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9700" y="1628775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9899D-F8DF-4956-9096-C6158551717F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B98C6-B36D-42AB-8CF5-86E4EB7841F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3409089"/>
      </p:ext>
    </p:extLst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279F7-A727-454F-9DC2-76790B4C4637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3A54E-6762-49C0-9424-FA823B6BB05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716965"/>
      </p:ext>
    </p:extLst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51FF8-6ED8-4685-8187-8B48D2F6FCAD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29FBF-B222-4125-92AF-1C99DD432FD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7195211"/>
      </p:ext>
    </p:extLst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88890-1206-4553-9D70-3DE1A1619A4F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1678A-B86F-4A63-AE54-34200D92DE5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3015456"/>
      </p:ext>
    </p:extLst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408E4-2041-458E-ABC9-563A420738DF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80C-61AA-4AFB-B6C7-34413E35B25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9956429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CAE07-E6DD-4713-9C8D-BB599563937F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CF533-11FB-42C5-8716-1DB2A8B80C1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1449534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E86FA-1816-4FF6-9643-1373D0F9EF91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6806C-6A46-443A-A08A-2663A8B445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1974818"/>
      </p:ext>
    </p:extLst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130AC-C069-47EA-8D73-DF94ADD99FD7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E60A1-A9AD-4021-8431-25983AF4A15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3624202"/>
      </p:ext>
    </p:extLst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801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801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63DDC-FCE4-4202-B181-B0F2E7F4DCF8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FC20D-6B0A-411B-B7C9-E7C518EF12A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5466268"/>
      </p:ext>
    </p:extLst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19508-D67F-4DC0-9A90-9CA74F7C6E0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0366266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1B19A-81C6-41EE-A8F9-B6B0908E7E6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9503578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924EF-C801-45ED-B723-304EAEC5032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6904281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1628775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9700" y="1628775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40EF6-523A-4ECF-BCD7-EA9E93C1AF6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611229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FE1D5-D3A6-450D-9793-A9AD95EC4C4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2972851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6A0F5-7BC2-47FF-BBC7-23BEDC8B3E0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3211339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1588" y="0"/>
            <a:ext cx="10287000" cy="108426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5E438-0AB0-4E21-A2B5-1CD740EF0B43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86700" y="6529388"/>
            <a:ext cx="240030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641FB-9907-48A2-A71B-CAAEA9F6D83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8816159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B5F83-EDB3-4AC1-9000-E76189B43D04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B3401-6E49-45E4-8C4A-69B98C39984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4554447"/>
      </p:ext>
    </p:extLst>
  </p:cSld>
  <p:clrMapOvr>
    <a:masterClrMapping/>
  </p:clrMapOvr>
  <p:transition spd="med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4A5CF-4B77-428B-8D5E-071BC910523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197186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4163F-89C8-4428-85E0-FEE9513C0C1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2850064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004B2-0079-45D1-9FCD-CED433E1A3C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5521969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801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801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3F399-46EC-46DC-94A3-C57FB4F9FC6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6453559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588" y="0"/>
            <a:ext cx="10287000" cy="108426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1525" y="609600"/>
            <a:ext cx="874395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771525" y="1981200"/>
            <a:ext cx="8743950" cy="41148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BF40C-8C8F-4B04-9B55-347F2F55C02D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C42C8-DCF5-4EDC-BBB6-7509280FFA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5345233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588" y="0"/>
            <a:ext cx="10287000" cy="1084263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1525" y="609600"/>
            <a:ext cx="874395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グラフ プレースホルダー 2"/>
          <p:cNvSpPr>
            <a:spLocks noGrp="1"/>
          </p:cNvSpPr>
          <p:nvPr>
            <p:ph type="chart" idx="1"/>
          </p:nvPr>
        </p:nvSpPr>
        <p:spPr>
          <a:xfrm>
            <a:off x="771525" y="1981200"/>
            <a:ext cx="8743950" cy="41148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2C21F-A4F7-4A77-88FA-6F305DFF89A6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88551-6EA3-4BBE-A398-8946C62571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4799866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D4B55-163C-46EA-88BE-FC3DD583CBB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3595544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D7C2D-0C7D-4192-A66D-BF6105495F4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1491365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E03FD-6963-4E3A-A06A-EA4ECD0D65B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9191861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C23F7-19E9-44AF-B83D-EFE236CDE07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615791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1628775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9700" y="1628775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915E6-511E-41C5-A435-A2E4D49FFC11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4CFDA-14F1-495E-9293-EE09F9C181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9220065"/>
      </p:ext>
    </p:extLst>
  </p:cSld>
  <p:clrMapOvr>
    <a:masterClrMapping/>
  </p:clrMapOvr>
  <p:transition spd="med"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1628775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9700" y="1628775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AE1E6-5031-4A56-916D-A115C63B486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4881557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68EE8-FD29-441B-A21C-E40776DBA4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798605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478D6-CB99-415E-949D-46497E69099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308678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02C37-9448-4683-8C42-FB16BDB5810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0219120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5FCF1-768F-4C6C-9B23-550AD156BCD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1616515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64C7F-E4F1-4A36-B8CE-31D6CC7B668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8688107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2F6DD-0D6D-4BD2-9C2B-8DFE7E436EA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4556761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801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801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C96C2-CAB5-466C-B6CD-8D9695CA3A9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013918"/>
      </p:ext>
    </p:extLst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D5FDC-8750-4949-AA8E-94A1A1612ABC}" type="datetime1">
              <a:rPr lang="ja-JP" altLang="en-US" smtClean="0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F877E-8E9D-4EF0-8071-6DC197CCB58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630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A0E6D-27D6-4184-B96E-5ED88C9654BA}" type="datetime1">
              <a:rPr lang="ja-JP" altLang="en-US" smtClean="0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01D0C-684F-4EF1-887A-2E7EE4EAC84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330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F26AA-120A-41ED-9069-8918747821AC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A297B-5628-40C4-A664-8EEC5A2B37D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640561"/>
      </p:ext>
    </p:extLst>
  </p:cSld>
  <p:clrMapOvr>
    <a:masterClrMapping/>
  </p:clrMapOvr>
  <p:transition spd="med"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B1D02-4A92-454E-9B67-7FA2F1A6818B}" type="datetime1">
              <a:rPr lang="ja-JP" altLang="en-US" smtClean="0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5A324-EA9A-4726-9132-7464A0EFA99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617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1628775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9700" y="1628775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63200-4A82-4772-86CC-C0190D045D28}" type="datetime1">
              <a:rPr lang="ja-JP" altLang="en-US" smtClean="0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D775D-C705-4F32-A657-AEDA90170B3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103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5FC58-EED2-42BD-9BF7-92C32903C987}" type="datetime1">
              <a:rPr lang="ja-JP" altLang="en-US" smtClean="0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7DF8C-327A-45AB-A7A6-FA42486BB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554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63872-C186-4405-97BE-E67AB92BB333}" type="datetime1">
              <a:rPr lang="ja-JP" altLang="en-US" smtClean="0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4CAEB-2602-4E26-AB32-1ED9C48D5D3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584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1588" y="0"/>
            <a:ext cx="10287000" cy="108426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B5E438-0AB0-4E21-A2B5-1CD740EF0B43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86700" y="6529388"/>
            <a:ext cx="2400300" cy="3159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DAC6A-E88E-4988-8C87-F0AFDA87918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741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D3A95-7005-4D47-9E64-CC23950C4CB8}" type="datetime1">
              <a:rPr lang="ja-JP" altLang="en-US" smtClean="0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F24A3-30D2-4408-B53E-032D2F2A365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321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D4760-24B8-4AC9-BF99-2D602DCF6C72}" type="datetime1">
              <a:rPr lang="ja-JP" altLang="en-US" smtClean="0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414C3-992A-4484-B0C1-8E0C09E5EDA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584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0FBA9-5522-4DA3-84F9-1D1C76FC5466}" type="datetime1">
              <a:rPr lang="ja-JP" altLang="en-US" smtClean="0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212F3-860C-4624-B632-48276E3E8D6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96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801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801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D5649-B013-42C3-8A62-268BFD4B31FD}" type="datetime1">
              <a:rPr lang="ja-JP" altLang="en-US" smtClean="0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77C2B-C6FE-4716-9499-084B305EF0C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157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588" y="0"/>
            <a:ext cx="10287000" cy="108426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1525" y="609600"/>
            <a:ext cx="874395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771525" y="1981200"/>
            <a:ext cx="8743950" cy="41148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4BF40C-8C8F-4B04-9B55-347F2F55C02D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6732-04AC-4853-82A6-A87EDBC321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775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B5F3F-6674-4FC9-ADB5-E5E4CF7EA549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448CE-A53F-42FE-8BDC-2E0BD85A3B4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5821035"/>
      </p:ext>
    </p:extLst>
  </p:cSld>
  <p:clrMapOvr>
    <a:masterClrMapping/>
  </p:clrMapOvr>
  <p:transition spd="med"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1588" y="0"/>
            <a:ext cx="10287000" cy="108426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1525" y="609600"/>
            <a:ext cx="874395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グラフ プレースホルダー 2"/>
          <p:cNvSpPr>
            <a:spLocks noGrp="1"/>
          </p:cNvSpPr>
          <p:nvPr>
            <p:ph type="chart" idx="1"/>
          </p:nvPr>
        </p:nvSpPr>
        <p:spPr>
          <a:xfrm>
            <a:off x="771525" y="1981200"/>
            <a:ext cx="8743950" cy="41148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A2C21F-A4F7-4A77-88FA-6F305DFF89A6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AE1AA-7498-43B2-816E-A2FA96460A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4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2F1DD-CABE-471B-8776-E823A834E54C}" type="datetime1">
              <a:rPr lang="ja-JP" altLang="en-US" smtClean="0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4C32F-F7CE-4BA7-B35E-3BB84B09389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183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E30AE-C462-4EE3-9014-2042CA821A42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A0270-3FD9-4763-BC09-32D4D6F016D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992166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56503-58FE-49C1-BA31-7EC780540573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BAED9-F39D-441C-8485-2A04B94AE7D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0606162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FF645-9B9C-4ABC-9164-E91F87737B54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001F5-0B27-4908-962C-6061EA3F1FF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8142767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28775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2FC7C00E-C06E-49F4-8EEC-F6D847F0DF9C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37288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F36710C-B399-41A8-A27D-1A5B73A4549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6151" name="Picture 8" descr="logo2_low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5761038"/>
            <a:ext cx="536575" cy="101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28775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1BDFB129-729D-4E28-843C-50B81E369259}" type="datetimeFigureOut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37288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7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124703B-2B2C-4D7A-AA9C-3ADCF20CE7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175" name="Rectangle 9"/>
          <p:cNvSpPr>
            <a:spLocks noChangeArrowheads="1"/>
          </p:cNvSpPr>
          <p:nvPr userDrawn="1"/>
        </p:nvSpPr>
        <p:spPr bwMode="auto">
          <a:xfrm>
            <a:off x="0" y="0"/>
            <a:ext cx="10287000" cy="1130300"/>
          </a:xfrm>
          <a:prstGeom prst="rect">
            <a:avLst/>
          </a:prstGeom>
          <a:solidFill>
            <a:srgbClr val="2D04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z="1800" smtClean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  <p:sldLayoutId id="2147484202" r:id="rId3"/>
    <p:sldLayoutId id="2147484203" r:id="rId4"/>
    <p:sldLayoutId id="2147484204" r:id="rId5"/>
    <p:sldLayoutId id="2147484205" r:id="rId6"/>
    <p:sldLayoutId id="2147484206" r:id="rId7"/>
    <p:sldLayoutId id="2147484207" r:id="rId8"/>
    <p:sldLayoutId id="2147484208" r:id="rId9"/>
    <p:sldLayoutId id="2147484209" r:id="rId10"/>
    <p:sldLayoutId id="2147484210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28775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90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9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37288"/>
            <a:ext cx="32575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90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02CC7C7B-1CE9-4401-BE60-72892BC8A5F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199" name="Rectangle 8"/>
          <p:cNvSpPr>
            <a:spLocks noChangeArrowheads="1"/>
          </p:cNvSpPr>
          <p:nvPr userDrawn="1"/>
        </p:nvSpPr>
        <p:spPr bwMode="auto">
          <a:xfrm>
            <a:off x="0" y="0"/>
            <a:ext cx="10287000" cy="892175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12" r:id="rId2"/>
    <p:sldLayoutId id="2147484213" r:id="rId3"/>
    <p:sldLayoutId id="2147484214" r:id="rId4"/>
    <p:sldLayoutId id="2147484215" r:id="rId5"/>
    <p:sldLayoutId id="2147484216" r:id="rId6"/>
    <p:sldLayoutId id="2147484236" r:id="rId7"/>
    <p:sldLayoutId id="2147484217" r:id="rId8"/>
    <p:sldLayoutId id="2147484218" r:id="rId9"/>
    <p:sldLayoutId id="2147484219" r:id="rId10"/>
    <p:sldLayoutId id="2147484220" r:id="rId11"/>
    <p:sldLayoutId id="2147484237" r:id="rId12"/>
    <p:sldLayoutId id="2147484238" r:id="rId13"/>
    <p:sldLayoutId id="2147484221" r:id="rId14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28775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69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079CB836-E9E5-4B24-9EF1-F3ACB3FAD20E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569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37288"/>
            <a:ext cx="32575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69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68E39DD0-BAB1-42D4-9B65-426C607E051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23" r:id="rId2"/>
    <p:sldLayoutId id="2147484224" r:id="rId3"/>
    <p:sldLayoutId id="2147484225" r:id="rId4"/>
    <p:sldLayoutId id="2147484226" r:id="rId5"/>
    <p:sldLayoutId id="2147484227" r:id="rId6"/>
    <p:sldLayoutId id="2147484228" r:id="rId7"/>
    <p:sldLayoutId id="2147484229" r:id="rId8"/>
    <p:sldLayoutId id="2147484230" r:id="rId9"/>
    <p:sldLayoutId id="2147484231" r:id="rId10"/>
    <p:sldLayoutId id="214748423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28775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90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6ED780AA-7C2C-4BEC-84AD-EC9BA7D9F3A8}" type="datetime1">
              <a:rPr lang="ja-JP" altLang="en-US"/>
              <a:pPr>
                <a:defRPr/>
              </a:pPr>
              <a:t>2019/9/17</a:t>
            </a:fld>
            <a:endParaRPr lang="en-US" altLang="ja-JP"/>
          </a:p>
        </p:txBody>
      </p:sp>
      <p:sp>
        <p:nvSpPr>
          <p:cNvPr id="69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37288"/>
            <a:ext cx="325755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90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4F5B483F-4064-4CAC-ADF7-900937EAE11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90184" name="Rectangle 8"/>
          <p:cNvSpPr>
            <a:spLocks noChangeArrowheads="1"/>
          </p:cNvSpPr>
          <p:nvPr userDrawn="1"/>
        </p:nvSpPr>
        <p:spPr bwMode="auto">
          <a:xfrm>
            <a:off x="0" y="0"/>
            <a:ext cx="10287000" cy="89217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ja-JP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15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0" r:id="rId1"/>
    <p:sldLayoutId id="2147484241" r:id="rId2"/>
    <p:sldLayoutId id="2147484242" r:id="rId3"/>
    <p:sldLayoutId id="2147484243" r:id="rId4"/>
    <p:sldLayoutId id="2147484244" r:id="rId5"/>
    <p:sldLayoutId id="2147484245" r:id="rId6"/>
    <p:sldLayoutId id="2147484246" r:id="rId7"/>
    <p:sldLayoutId id="2147484247" r:id="rId8"/>
    <p:sldLayoutId id="2147484248" r:id="rId9"/>
    <p:sldLayoutId id="2147484249" r:id="rId10"/>
    <p:sldLayoutId id="2147484250" r:id="rId11"/>
    <p:sldLayoutId id="2147484251" r:id="rId12"/>
    <p:sldLayoutId id="2147484252" r:id="rId13"/>
    <p:sldLayoutId id="2147484253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356" name="Text Box 4"/>
          <p:cNvSpPr txBox="1">
            <a:spLocks noChangeArrowheads="1"/>
          </p:cNvSpPr>
          <p:nvPr/>
        </p:nvSpPr>
        <p:spPr bwMode="auto">
          <a:xfrm>
            <a:off x="-11112" y="221456"/>
            <a:ext cx="5203038" cy="170816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450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1pPr>
            <a:lvl2pPr marL="444500" defTabSz="44450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2pPr>
            <a:lvl3pPr defTabSz="44450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3pPr>
            <a:lvl4pPr defTabSz="44450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4pPr>
            <a:lvl5pPr defTabSz="44450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5pPr>
            <a:lvl6pPr defTabSz="4445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6pPr>
            <a:lvl7pPr defTabSz="4445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7pPr>
            <a:lvl8pPr defTabSz="4445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8pPr>
            <a:lvl9pPr defTabSz="4445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20000"/>
              </a:spcBef>
              <a:buClr>
                <a:srgbClr val="CC0066"/>
              </a:buClr>
              <a:buSzPct val="120000"/>
              <a:buFont typeface="Wingdings" pitchFamily="2" charset="2"/>
              <a:buNone/>
              <a:defRPr/>
            </a:pPr>
            <a:r>
              <a:rPr lang="en-US" altLang="ja-JP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Estimated number </a:t>
            </a:r>
            <a:r>
              <a:rPr lang="en-US" altLang="ja-JP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of </a:t>
            </a:r>
            <a:r>
              <a:rPr lang="en-US" altLang="ja-JP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subjects at </a:t>
            </a:r>
            <a:r>
              <a:rPr lang="en-US" altLang="ja-JP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risk </a:t>
            </a:r>
            <a:endParaRPr lang="en-US" altLang="ja-JP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algn="ctr">
              <a:spcBef>
                <a:spcPct val="20000"/>
              </a:spcBef>
              <a:buClr>
                <a:srgbClr val="CC0066"/>
              </a:buClr>
              <a:buSzPct val="120000"/>
              <a:buFont typeface="Wingdings" pitchFamily="2" charset="2"/>
              <a:buNone/>
              <a:defRPr/>
            </a:pPr>
            <a:r>
              <a:rPr lang="en-US" altLang="ja-JP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at time point </a:t>
            </a:r>
            <a:r>
              <a:rPr lang="en-US" altLang="ja-JP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t</a:t>
            </a:r>
          </a:p>
          <a:p>
            <a:pPr algn="ctr">
              <a:spcBef>
                <a:spcPct val="20000"/>
              </a:spcBef>
              <a:spcAft>
                <a:spcPts val="576"/>
              </a:spcAft>
              <a:buClr>
                <a:srgbClr val="CC0066"/>
              </a:buClr>
              <a:buSzPct val="120000"/>
              <a:buFont typeface="Wingdings" pitchFamily="2" charset="2"/>
              <a:buNone/>
              <a:defRPr/>
            </a:pPr>
            <a:r>
              <a:rPr lang="ja-JP" altLang="en-US" i="1" dirty="0" smtClean="0">
                <a:latin typeface="+mn-lt"/>
              </a:rPr>
              <a:t>Ｎ</a:t>
            </a:r>
            <a:r>
              <a:rPr lang="en-US" altLang="ja-JP" i="1" dirty="0" smtClean="0">
                <a:latin typeface="+mn-lt"/>
              </a:rPr>
              <a:t>(t)</a:t>
            </a:r>
            <a:r>
              <a:rPr lang="ja-JP" altLang="en-US" i="1" dirty="0" smtClean="0">
                <a:latin typeface="+mn-lt"/>
              </a:rPr>
              <a:t>＝ </a:t>
            </a:r>
            <a:r>
              <a:rPr lang="en-US" altLang="ja-JP" i="1" dirty="0" err="1" smtClean="0">
                <a:latin typeface="+mn-lt"/>
              </a:rPr>
              <a:t>eS</a:t>
            </a:r>
            <a:r>
              <a:rPr lang="en-US" altLang="ja-JP" i="1" dirty="0" smtClean="0">
                <a:latin typeface="+mn-lt"/>
              </a:rPr>
              <a:t>(t) x </a:t>
            </a:r>
            <a:r>
              <a:rPr lang="ja-JP" altLang="en-US" i="1" dirty="0" smtClean="0">
                <a:latin typeface="+mn-lt"/>
              </a:rPr>
              <a:t>Ｎ</a:t>
            </a:r>
            <a:r>
              <a:rPr lang="en-US" altLang="ja-JP" i="1" dirty="0" smtClean="0">
                <a:latin typeface="+mn-lt"/>
              </a:rPr>
              <a:t>(0)</a:t>
            </a:r>
            <a:endParaRPr lang="ja-JP" altLang="en-US" i="1" dirty="0" smtClean="0">
              <a:latin typeface="+mn-lt"/>
            </a:endParaRPr>
          </a:p>
          <a:p>
            <a:pPr indent="361950">
              <a:spcBef>
                <a:spcPts val="0"/>
              </a:spcBef>
              <a:buClr>
                <a:srgbClr val="CC0066"/>
              </a:buClr>
              <a:buSzPct val="120000"/>
              <a:buFont typeface="Wingdings" pitchFamily="2" charset="2"/>
              <a:buNone/>
              <a:defRPr/>
            </a:pPr>
            <a:r>
              <a:rPr lang="en-US" altLang="ja-JP" sz="1400" dirty="0" err="1" smtClean="0">
                <a:latin typeface="+mn-lt"/>
              </a:rPr>
              <a:t>eS</a:t>
            </a:r>
            <a:r>
              <a:rPr lang="en-US" altLang="ja-JP" sz="1400" dirty="0" smtClean="0">
                <a:latin typeface="+mn-lt"/>
              </a:rPr>
              <a:t>(t): Survival function of death- and all dementia-free </a:t>
            </a:r>
          </a:p>
          <a:p>
            <a:pPr indent="361950">
              <a:spcBef>
                <a:spcPts val="0"/>
              </a:spcBef>
              <a:buClr>
                <a:srgbClr val="CC0066"/>
              </a:buClr>
              <a:buSzPct val="120000"/>
              <a:buFont typeface="Wingdings" pitchFamily="2" charset="2"/>
              <a:buNone/>
              <a:defRPr/>
            </a:pPr>
            <a:r>
              <a:rPr lang="en-US" altLang="ja-JP" sz="1400" dirty="0" smtClean="0">
                <a:latin typeface="+mn-lt"/>
              </a:rPr>
              <a:t>N(0): Number </a:t>
            </a:r>
            <a:r>
              <a:rPr lang="en-US" altLang="ja-JP" sz="1400" dirty="0">
                <a:latin typeface="+mn-lt"/>
              </a:rPr>
              <a:t>of </a:t>
            </a:r>
            <a:r>
              <a:rPr lang="en-US" altLang="ja-JP" sz="1400" dirty="0" smtClean="0">
                <a:latin typeface="+mn-lt"/>
              </a:rPr>
              <a:t>population </a:t>
            </a:r>
            <a:r>
              <a:rPr lang="en-US" altLang="ja-JP" sz="1400" dirty="0">
                <a:latin typeface="+mn-lt"/>
              </a:rPr>
              <a:t>at </a:t>
            </a:r>
            <a:r>
              <a:rPr lang="en-US" altLang="ja-JP" sz="1400" dirty="0" smtClean="0">
                <a:latin typeface="+mn-lt"/>
              </a:rPr>
              <a:t>risk at baseline</a:t>
            </a:r>
            <a:endParaRPr lang="en-US" altLang="ja-JP" sz="1400" dirty="0">
              <a:latin typeface="+mn-lt"/>
            </a:endParaRPr>
          </a:p>
        </p:txBody>
      </p:sp>
      <p:sp>
        <p:nvSpPr>
          <p:cNvPr id="996362" name="Text Box 10"/>
          <p:cNvSpPr txBox="1">
            <a:spLocks noChangeArrowheads="1"/>
          </p:cNvSpPr>
          <p:nvPr/>
        </p:nvSpPr>
        <p:spPr bwMode="auto">
          <a:xfrm>
            <a:off x="5428724" y="221456"/>
            <a:ext cx="4823877" cy="164660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2230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1pPr>
            <a:lvl2pPr marL="266700" indent="190500" defTabSz="62230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2pPr>
            <a:lvl3pPr defTabSz="62230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3pPr>
            <a:lvl4pPr defTabSz="62230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4pPr>
            <a:lvl5pPr defTabSz="622300"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5pPr>
            <a:lvl6pPr defTabSz="6223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6pPr>
            <a:lvl7pPr defTabSz="6223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7pPr>
            <a:lvl8pPr defTabSz="6223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8pPr>
            <a:lvl9pPr defTabSz="622300" fontAlgn="base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9pPr>
          </a:lstStyle>
          <a:p>
            <a:pPr algn="ctr">
              <a:spcBef>
                <a:spcPct val="20000"/>
              </a:spcBef>
              <a:buClr>
                <a:srgbClr val="993300"/>
              </a:buClr>
              <a:buSzPct val="120000"/>
              <a:buFont typeface="Wingdings" pitchFamily="2" charset="2"/>
              <a:buNone/>
              <a:defRPr/>
            </a:pPr>
            <a:r>
              <a:rPr lang="en-US" altLang="ja-JP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Estimated </a:t>
            </a:r>
            <a:r>
              <a:rPr lang="en-US" altLang="ja-JP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hazard (= incidence rate) </a:t>
            </a:r>
            <a:r>
              <a:rPr lang="en-US" altLang="ja-JP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of </a:t>
            </a:r>
            <a:r>
              <a:rPr lang="en-US" altLang="ja-JP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all dementia at </a:t>
            </a:r>
            <a:r>
              <a:rPr lang="en-US" altLang="ja-JP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time point </a:t>
            </a:r>
            <a:r>
              <a:rPr lang="en-US" altLang="ja-JP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t</a:t>
            </a:r>
            <a:endParaRPr lang="en-US" altLang="ja-JP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algn="ctr">
              <a:spcBef>
                <a:spcPct val="20000"/>
              </a:spcBef>
              <a:spcAft>
                <a:spcPts val="576"/>
              </a:spcAft>
              <a:buClr>
                <a:srgbClr val="993300"/>
              </a:buClr>
              <a:buSzPct val="120000"/>
              <a:buFont typeface="Wingdings" pitchFamily="2" charset="2"/>
              <a:buNone/>
              <a:defRPr/>
            </a:pPr>
            <a:r>
              <a:rPr lang="ja-JP" altLang="en-US" i="1" dirty="0" smtClean="0">
                <a:latin typeface="+mn-lt"/>
              </a:rPr>
              <a:t>Ｈ</a:t>
            </a:r>
            <a:r>
              <a:rPr lang="en-US" altLang="ja-JP" i="1" dirty="0" smtClean="0">
                <a:latin typeface="+mn-lt"/>
              </a:rPr>
              <a:t>’(t)= -Log</a:t>
            </a:r>
            <a:r>
              <a:rPr lang="en-US" altLang="ja-JP" i="1" baseline="-25000" dirty="0" smtClean="0">
                <a:latin typeface="+mn-lt"/>
              </a:rPr>
              <a:t>e</a:t>
            </a:r>
            <a:r>
              <a:rPr lang="en-US" altLang="ja-JP" i="1" dirty="0" smtClean="0">
                <a:latin typeface="+mn-lt"/>
              </a:rPr>
              <a:t> </a:t>
            </a:r>
            <a:r>
              <a:rPr lang="en-US" altLang="ja-JP" i="1" dirty="0" err="1" smtClean="0">
                <a:latin typeface="+mn-lt"/>
              </a:rPr>
              <a:t>eS’</a:t>
            </a:r>
            <a:r>
              <a:rPr lang="en-US" altLang="ja-JP" i="1" dirty="0" smtClean="0">
                <a:latin typeface="+mn-lt"/>
              </a:rPr>
              <a:t>(t) –(-Log</a:t>
            </a:r>
            <a:r>
              <a:rPr lang="en-US" altLang="ja-JP" i="1" baseline="-25000" dirty="0" smtClean="0">
                <a:latin typeface="+mn-lt"/>
              </a:rPr>
              <a:t>e</a:t>
            </a:r>
            <a:r>
              <a:rPr lang="en-US" altLang="ja-JP" i="1" dirty="0" smtClean="0">
                <a:latin typeface="+mn-lt"/>
              </a:rPr>
              <a:t> </a:t>
            </a:r>
            <a:r>
              <a:rPr lang="en-US" altLang="ja-JP" i="1" dirty="0" err="1" smtClean="0">
                <a:latin typeface="+mn-lt"/>
              </a:rPr>
              <a:t>eS’</a:t>
            </a:r>
            <a:r>
              <a:rPr lang="en-US" altLang="ja-JP" i="1" dirty="0" smtClean="0">
                <a:latin typeface="+mn-lt"/>
              </a:rPr>
              <a:t>(t-1))</a:t>
            </a:r>
          </a:p>
          <a:p>
            <a:pPr indent="266700">
              <a:spcBef>
                <a:spcPts val="0"/>
              </a:spcBef>
              <a:buClr>
                <a:srgbClr val="993300"/>
              </a:buClr>
              <a:buSzPct val="120000"/>
              <a:buFont typeface="Wingdings" pitchFamily="2" charset="2"/>
              <a:buNone/>
              <a:defRPr/>
            </a:pPr>
            <a:r>
              <a:rPr lang="en-US" altLang="ja-JP" sz="1400" dirty="0" err="1" smtClean="0">
                <a:latin typeface="+mn-lt"/>
              </a:rPr>
              <a:t>eS’</a:t>
            </a:r>
            <a:r>
              <a:rPr lang="en-US" altLang="ja-JP" sz="1400" dirty="0" smtClean="0">
                <a:latin typeface="+mn-lt"/>
              </a:rPr>
              <a:t>(</a:t>
            </a:r>
            <a:r>
              <a:rPr lang="en-US" altLang="ja-JP" sz="1400" dirty="0">
                <a:latin typeface="+mn-lt"/>
              </a:rPr>
              <a:t>t): Survival function of </a:t>
            </a:r>
            <a:r>
              <a:rPr lang="en-US" altLang="ja-JP" sz="1400" dirty="0" smtClean="0">
                <a:latin typeface="+mn-lt"/>
              </a:rPr>
              <a:t>all dementia-free </a:t>
            </a:r>
            <a:endParaRPr lang="en-US" altLang="ja-JP" sz="1400" dirty="0">
              <a:latin typeface="+mn-lt"/>
            </a:endParaRPr>
          </a:p>
          <a:p>
            <a:pPr indent="266700">
              <a:spcBef>
                <a:spcPts val="0"/>
              </a:spcBef>
              <a:buClr>
                <a:srgbClr val="993300"/>
              </a:buClr>
              <a:buSzPct val="120000"/>
              <a:buFont typeface="Wingdings" pitchFamily="2" charset="2"/>
              <a:buNone/>
              <a:defRPr/>
            </a:pPr>
            <a:r>
              <a:rPr lang="en-US" altLang="ja-JP" sz="1400" dirty="0" smtClean="0">
                <a:latin typeface="+mn-lt"/>
              </a:rPr>
              <a:t>-Log</a:t>
            </a:r>
            <a:r>
              <a:rPr lang="en-US" altLang="ja-JP" sz="1400" baseline="-25000" dirty="0" smtClean="0">
                <a:latin typeface="+mn-lt"/>
              </a:rPr>
              <a:t>e </a:t>
            </a:r>
            <a:r>
              <a:rPr lang="en-US" altLang="ja-JP" sz="1400" dirty="0" smtClean="0">
                <a:latin typeface="+mn-lt"/>
              </a:rPr>
              <a:t>S’(t)</a:t>
            </a:r>
            <a:r>
              <a:rPr lang="ja-JP" altLang="en-US" sz="1400" dirty="0" smtClean="0">
                <a:latin typeface="+mn-lt"/>
              </a:rPr>
              <a:t>：</a:t>
            </a:r>
            <a:r>
              <a:rPr lang="en-US" altLang="ja-JP" sz="1400" dirty="0" smtClean="0">
                <a:latin typeface="+mn-lt"/>
              </a:rPr>
              <a:t>Cumulative hazard of dementia</a:t>
            </a:r>
            <a:endParaRPr lang="ja-JP" altLang="en-US" sz="1400" dirty="0" smtClean="0">
              <a:latin typeface="+mn-lt"/>
            </a:endParaRPr>
          </a:p>
        </p:txBody>
      </p:sp>
      <p:sp>
        <p:nvSpPr>
          <p:cNvPr id="996363" name="Text Box 11"/>
          <p:cNvSpPr txBox="1">
            <a:spLocks noChangeArrowheads="1"/>
          </p:cNvSpPr>
          <p:nvPr/>
        </p:nvSpPr>
        <p:spPr bwMode="auto">
          <a:xfrm>
            <a:off x="1244386" y="3248818"/>
            <a:ext cx="7891904" cy="76944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ja-JP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Estimated number of </a:t>
            </a:r>
            <a:r>
              <a:rPr lang="en-US" altLang="ja-JP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incident dementia cases at time </a:t>
            </a:r>
            <a:r>
              <a:rPr lang="en-US" altLang="ja-JP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point </a:t>
            </a:r>
            <a:r>
              <a:rPr lang="en-US" altLang="ja-JP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t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ja-JP" i="1" dirty="0" smtClean="0">
                <a:latin typeface="+mn-lt"/>
              </a:rPr>
              <a:t>E(t)= H</a:t>
            </a:r>
            <a:r>
              <a:rPr lang="en-US" altLang="ja-JP" i="1" dirty="0">
                <a:latin typeface="+mn-lt"/>
              </a:rPr>
              <a:t>’(t) x </a:t>
            </a:r>
            <a:r>
              <a:rPr lang="en-US" altLang="ja-JP" i="1" dirty="0" smtClean="0">
                <a:latin typeface="+mn-lt"/>
              </a:rPr>
              <a:t>N(t-1</a:t>
            </a:r>
            <a:r>
              <a:rPr lang="en-US" altLang="ja-JP" i="1" dirty="0">
                <a:latin typeface="+mn-lt"/>
              </a:rPr>
              <a:t>)</a:t>
            </a:r>
            <a:endParaRPr lang="ja-JP" altLang="en-US" dirty="0">
              <a:latin typeface="+mn-lt"/>
            </a:endParaRPr>
          </a:p>
        </p:txBody>
      </p:sp>
      <p:sp>
        <p:nvSpPr>
          <p:cNvPr id="996364" name="Text Box 12"/>
          <p:cNvSpPr txBox="1">
            <a:spLocks noChangeArrowheads="1"/>
          </p:cNvSpPr>
          <p:nvPr/>
        </p:nvSpPr>
        <p:spPr bwMode="auto">
          <a:xfrm>
            <a:off x="1342154" y="4831556"/>
            <a:ext cx="7699544" cy="76944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ja-JP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Estimated cumulative incidence of dementia at time point </a:t>
            </a:r>
            <a:r>
              <a:rPr lang="en-US" altLang="ja-JP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t</a:t>
            </a:r>
            <a:endParaRPr lang="en-US" altLang="ja-JP" i="1" dirty="0" smtClean="0">
              <a:latin typeface="+mn-lt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altLang="ja-JP" i="1" dirty="0" smtClean="0">
                <a:latin typeface="+mn-lt"/>
              </a:rPr>
              <a:t>P(t)= ∑E(t</a:t>
            </a:r>
            <a:r>
              <a:rPr lang="en-US" altLang="ja-JP" i="1" dirty="0">
                <a:latin typeface="+mn-lt"/>
              </a:rPr>
              <a:t>)/</a:t>
            </a:r>
            <a:r>
              <a:rPr lang="en-US" altLang="ja-JP" i="1" dirty="0" smtClean="0">
                <a:latin typeface="+mn-lt"/>
              </a:rPr>
              <a:t>N(0</a:t>
            </a:r>
            <a:r>
              <a:rPr lang="en-US" altLang="ja-JP" i="1" dirty="0">
                <a:latin typeface="+mn-lt"/>
              </a:rPr>
              <a:t>) x 100</a:t>
            </a:r>
            <a:endParaRPr lang="ja-JP" altLang="en-US" dirty="0">
              <a:latin typeface="+mn-lt"/>
            </a:endParaRPr>
          </a:p>
        </p:txBody>
      </p:sp>
      <p:sp>
        <p:nvSpPr>
          <p:cNvPr id="22533" name="Freeform 16"/>
          <p:cNvSpPr>
            <a:spLocks/>
          </p:cNvSpPr>
          <p:nvPr/>
        </p:nvSpPr>
        <p:spPr bwMode="auto">
          <a:xfrm>
            <a:off x="2532063" y="2131218"/>
            <a:ext cx="5308600" cy="419100"/>
          </a:xfrm>
          <a:custGeom>
            <a:avLst/>
            <a:gdLst>
              <a:gd name="T0" fmla="*/ 0 w 2040"/>
              <a:gd name="T1" fmla="*/ 2147483647 h 480"/>
              <a:gd name="T2" fmla="*/ 0 w 2040"/>
              <a:gd name="T3" fmla="*/ 2147483647 h 480"/>
              <a:gd name="T4" fmla="*/ 2147483647 w 2040"/>
              <a:gd name="T5" fmla="*/ 2147483647 h 480"/>
              <a:gd name="T6" fmla="*/ 2147483647 w 2040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40" h="480">
                <a:moveTo>
                  <a:pt x="0" y="8"/>
                </a:moveTo>
                <a:lnTo>
                  <a:pt x="0" y="480"/>
                </a:lnTo>
                <a:lnTo>
                  <a:pt x="2040" y="480"/>
                </a:lnTo>
                <a:lnTo>
                  <a:pt x="2040" y="0"/>
                </a:lnTo>
              </a:path>
            </a:pathLst>
          </a:custGeom>
          <a:noFill/>
          <a:ln w="1270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D5C0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800">
              <a:latin typeface="+mn-lt"/>
            </a:endParaRPr>
          </a:p>
        </p:txBody>
      </p:sp>
      <p:sp>
        <p:nvSpPr>
          <p:cNvPr id="22534" name="Line 17"/>
          <p:cNvSpPr>
            <a:spLocks noChangeShapeType="1"/>
          </p:cNvSpPr>
          <p:nvPr/>
        </p:nvSpPr>
        <p:spPr bwMode="auto">
          <a:xfrm>
            <a:off x="5186363" y="2563018"/>
            <a:ext cx="0" cy="6858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D5C0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800">
              <a:latin typeface="+mn-lt"/>
            </a:endParaRPr>
          </a:p>
        </p:txBody>
      </p:sp>
      <p:sp>
        <p:nvSpPr>
          <p:cNvPr id="22535" name="Line 18"/>
          <p:cNvSpPr>
            <a:spLocks noChangeShapeType="1"/>
          </p:cNvSpPr>
          <p:nvPr/>
        </p:nvSpPr>
        <p:spPr bwMode="auto">
          <a:xfrm>
            <a:off x="5186363" y="4188618"/>
            <a:ext cx="0" cy="6858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3D5C0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800">
              <a:latin typeface="+mn-lt"/>
            </a:endParaRPr>
          </a:p>
        </p:txBody>
      </p:sp>
      <p:sp>
        <p:nvSpPr>
          <p:cNvPr id="996371" name="Text Box 19"/>
          <p:cNvSpPr txBox="1">
            <a:spLocks noChangeArrowheads="1"/>
          </p:cNvSpPr>
          <p:nvPr/>
        </p:nvSpPr>
        <p:spPr bwMode="auto">
          <a:xfrm>
            <a:off x="225975" y="6032500"/>
            <a:ext cx="9931902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800" b="1" spc="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F</a:t>
            </a:r>
            <a:r>
              <a:rPr lang="en-US" altLang="ja-JP" sz="1800" b="1" spc="5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igure </a:t>
            </a:r>
            <a:r>
              <a:rPr lang="en-US" altLang="ja-JP" sz="1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e-1:The statistical method </a:t>
            </a:r>
            <a:r>
              <a:rPr lang="en-US" altLang="ja-JP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of </a:t>
            </a:r>
            <a:r>
              <a:rPr lang="en-US" altLang="ja-JP" sz="1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competing </a:t>
            </a:r>
            <a:r>
              <a:rPr lang="en-US" altLang="ja-JP" sz="1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risk </a:t>
            </a:r>
            <a:r>
              <a:rPr lang="en-US" altLang="ja-JP" sz="1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model for estimating cumulative incidence of dementia</a:t>
            </a:r>
            <a:endParaRPr lang="en-US" altLang="ja-JP" sz="1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グループ化 1"/>
          <p:cNvGrpSpPr>
            <a:grpSpLocks/>
          </p:cNvGrpSpPr>
          <p:nvPr/>
        </p:nvGrpSpPr>
        <p:grpSpPr bwMode="auto">
          <a:xfrm>
            <a:off x="864138" y="1920745"/>
            <a:ext cx="8624351" cy="3070741"/>
            <a:chOff x="292636" y="2306638"/>
            <a:chExt cx="8624353" cy="3070741"/>
          </a:xfrm>
        </p:grpSpPr>
        <p:sp>
          <p:nvSpPr>
            <p:cNvPr id="4100" name="Rectangle 385"/>
            <p:cNvSpPr>
              <a:spLocks noChangeArrowheads="1"/>
            </p:cNvSpPr>
            <p:nvPr/>
          </p:nvSpPr>
          <p:spPr bwMode="auto">
            <a:xfrm>
              <a:off x="5264151" y="4800600"/>
              <a:ext cx="65088" cy="460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01" name="Rectangle 386"/>
            <p:cNvSpPr>
              <a:spLocks noChangeArrowheads="1"/>
            </p:cNvSpPr>
            <p:nvPr/>
          </p:nvSpPr>
          <p:spPr bwMode="auto">
            <a:xfrm>
              <a:off x="5480051" y="4711700"/>
              <a:ext cx="63500" cy="1349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02" name="Rectangle 387"/>
            <p:cNvSpPr>
              <a:spLocks noChangeArrowheads="1"/>
            </p:cNvSpPr>
            <p:nvPr/>
          </p:nvSpPr>
          <p:spPr bwMode="auto">
            <a:xfrm>
              <a:off x="5694363" y="4665663"/>
              <a:ext cx="65088" cy="1809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03" name="Rectangle 388"/>
            <p:cNvSpPr>
              <a:spLocks noChangeArrowheads="1"/>
            </p:cNvSpPr>
            <p:nvPr/>
          </p:nvSpPr>
          <p:spPr bwMode="auto">
            <a:xfrm>
              <a:off x="5921376" y="4610100"/>
              <a:ext cx="65088" cy="2365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04" name="Rectangle 389"/>
            <p:cNvSpPr>
              <a:spLocks noChangeArrowheads="1"/>
            </p:cNvSpPr>
            <p:nvPr/>
          </p:nvSpPr>
          <p:spPr bwMode="auto">
            <a:xfrm>
              <a:off x="6137276" y="4552950"/>
              <a:ext cx="63500" cy="2936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05" name="Rectangle 390"/>
            <p:cNvSpPr>
              <a:spLocks noChangeArrowheads="1"/>
            </p:cNvSpPr>
            <p:nvPr/>
          </p:nvSpPr>
          <p:spPr bwMode="auto">
            <a:xfrm>
              <a:off x="6351588" y="4519613"/>
              <a:ext cx="65088" cy="3270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06" name="Rectangle 391"/>
            <p:cNvSpPr>
              <a:spLocks noChangeArrowheads="1"/>
            </p:cNvSpPr>
            <p:nvPr/>
          </p:nvSpPr>
          <p:spPr bwMode="auto">
            <a:xfrm>
              <a:off x="6567488" y="4452938"/>
              <a:ext cx="65088" cy="3937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07" name="Rectangle 392"/>
            <p:cNvSpPr>
              <a:spLocks noChangeArrowheads="1"/>
            </p:cNvSpPr>
            <p:nvPr/>
          </p:nvSpPr>
          <p:spPr bwMode="auto">
            <a:xfrm>
              <a:off x="6783388" y="4395788"/>
              <a:ext cx="63500" cy="4508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08" name="Rectangle 393"/>
            <p:cNvSpPr>
              <a:spLocks noChangeArrowheads="1"/>
            </p:cNvSpPr>
            <p:nvPr/>
          </p:nvSpPr>
          <p:spPr bwMode="auto">
            <a:xfrm>
              <a:off x="6997701" y="4316413"/>
              <a:ext cx="65088" cy="5302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09" name="Rectangle 394"/>
            <p:cNvSpPr>
              <a:spLocks noChangeArrowheads="1"/>
            </p:cNvSpPr>
            <p:nvPr/>
          </p:nvSpPr>
          <p:spPr bwMode="auto">
            <a:xfrm>
              <a:off x="7224713" y="4294188"/>
              <a:ext cx="65088" cy="552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10" name="Rectangle 395"/>
            <p:cNvSpPr>
              <a:spLocks noChangeArrowheads="1"/>
            </p:cNvSpPr>
            <p:nvPr/>
          </p:nvSpPr>
          <p:spPr bwMode="auto">
            <a:xfrm>
              <a:off x="7439026" y="4227513"/>
              <a:ext cx="65088" cy="6191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11" name="Rectangle 396"/>
            <p:cNvSpPr>
              <a:spLocks noChangeArrowheads="1"/>
            </p:cNvSpPr>
            <p:nvPr/>
          </p:nvSpPr>
          <p:spPr bwMode="auto">
            <a:xfrm>
              <a:off x="7654926" y="4057650"/>
              <a:ext cx="65088" cy="7889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12" name="Rectangle 397"/>
            <p:cNvSpPr>
              <a:spLocks noChangeArrowheads="1"/>
            </p:cNvSpPr>
            <p:nvPr/>
          </p:nvSpPr>
          <p:spPr bwMode="auto">
            <a:xfrm>
              <a:off x="7870826" y="3968750"/>
              <a:ext cx="65088" cy="8778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13" name="Rectangle 398"/>
            <p:cNvSpPr>
              <a:spLocks noChangeArrowheads="1"/>
            </p:cNvSpPr>
            <p:nvPr/>
          </p:nvSpPr>
          <p:spPr bwMode="auto">
            <a:xfrm>
              <a:off x="8086726" y="3844925"/>
              <a:ext cx="63500" cy="10017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14" name="Rectangle 399"/>
            <p:cNvSpPr>
              <a:spLocks noChangeArrowheads="1"/>
            </p:cNvSpPr>
            <p:nvPr/>
          </p:nvSpPr>
          <p:spPr bwMode="auto">
            <a:xfrm>
              <a:off x="8301038" y="3765550"/>
              <a:ext cx="65088" cy="10810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15" name="Rectangle 400"/>
            <p:cNvSpPr>
              <a:spLocks noChangeArrowheads="1"/>
            </p:cNvSpPr>
            <p:nvPr/>
          </p:nvSpPr>
          <p:spPr bwMode="auto">
            <a:xfrm>
              <a:off x="8528051" y="3687763"/>
              <a:ext cx="63500" cy="11588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16" name="Rectangle 401"/>
            <p:cNvSpPr>
              <a:spLocks noChangeArrowheads="1"/>
            </p:cNvSpPr>
            <p:nvPr/>
          </p:nvSpPr>
          <p:spPr bwMode="auto">
            <a:xfrm>
              <a:off x="8742363" y="3551238"/>
              <a:ext cx="65088" cy="1295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17" name="Rectangle 402"/>
            <p:cNvSpPr>
              <a:spLocks noChangeArrowheads="1"/>
            </p:cNvSpPr>
            <p:nvPr/>
          </p:nvSpPr>
          <p:spPr bwMode="auto">
            <a:xfrm>
              <a:off x="5329238" y="4835525"/>
              <a:ext cx="53975" cy="1111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18" name="Rectangle 403"/>
            <p:cNvSpPr>
              <a:spLocks noChangeArrowheads="1"/>
            </p:cNvSpPr>
            <p:nvPr/>
          </p:nvSpPr>
          <p:spPr bwMode="auto">
            <a:xfrm>
              <a:off x="5543551" y="4800600"/>
              <a:ext cx="53975" cy="4603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19" name="Rectangle 404"/>
            <p:cNvSpPr>
              <a:spLocks noChangeArrowheads="1"/>
            </p:cNvSpPr>
            <p:nvPr/>
          </p:nvSpPr>
          <p:spPr bwMode="auto">
            <a:xfrm>
              <a:off x="5759451" y="4756150"/>
              <a:ext cx="65088" cy="9048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20" name="Rectangle 405"/>
            <p:cNvSpPr>
              <a:spLocks noChangeArrowheads="1"/>
            </p:cNvSpPr>
            <p:nvPr/>
          </p:nvSpPr>
          <p:spPr bwMode="auto">
            <a:xfrm>
              <a:off x="5986463" y="4699000"/>
              <a:ext cx="52388" cy="14763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21" name="Rectangle 406"/>
            <p:cNvSpPr>
              <a:spLocks noChangeArrowheads="1"/>
            </p:cNvSpPr>
            <p:nvPr/>
          </p:nvSpPr>
          <p:spPr bwMode="auto">
            <a:xfrm>
              <a:off x="6200776" y="4632325"/>
              <a:ext cx="53975" cy="21431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22" name="Rectangle 407"/>
            <p:cNvSpPr>
              <a:spLocks noChangeArrowheads="1"/>
            </p:cNvSpPr>
            <p:nvPr/>
          </p:nvSpPr>
          <p:spPr bwMode="auto">
            <a:xfrm>
              <a:off x="6416676" y="4552950"/>
              <a:ext cx="53975" cy="29368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23" name="Rectangle 408"/>
            <p:cNvSpPr>
              <a:spLocks noChangeArrowheads="1"/>
            </p:cNvSpPr>
            <p:nvPr/>
          </p:nvSpPr>
          <p:spPr bwMode="auto">
            <a:xfrm>
              <a:off x="6632576" y="4464050"/>
              <a:ext cx="53975" cy="38258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24" name="Rectangle 409"/>
            <p:cNvSpPr>
              <a:spLocks noChangeArrowheads="1"/>
            </p:cNvSpPr>
            <p:nvPr/>
          </p:nvSpPr>
          <p:spPr bwMode="auto">
            <a:xfrm>
              <a:off x="6846888" y="4373563"/>
              <a:ext cx="53975" cy="47307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25" name="Rectangle 410"/>
            <p:cNvSpPr>
              <a:spLocks noChangeArrowheads="1"/>
            </p:cNvSpPr>
            <p:nvPr/>
          </p:nvSpPr>
          <p:spPr bwMode="auto">
            <a:xfrm>
              <a:off x="7062788" y="4283075"/>
              <a:ext cx="65088" cy="56356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26" name="Rectangle 411"/>
            <p:cNvSpPr>
              <a:spLocks noChangeArrowheads="1"/>
            </p:cNvSpPr>
            <p:nvPr/>
          </p:nvSpPr>
          <p:spPr bwMode="auto">
            <a:xfrm>
              <a:off x="7289801" y="4181475"/>
              <a:ext cx="52388" cy="66516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27" name="Rectangle 412"/>
            <p:cNvSpPr>
              <a:spLocks noChangeArrowheads="1"/>
            </p:cNvSpPr>
            <p:nvPr/>
          </p:nvSpPr>
          <p:spPr bwMode="auto">
            <a:xfrm>
              <a:off x="7504113" y="4081463"/>
              <a:ext cx="53975" cy="76517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28" name="Rectangle 413"/>
            <p:cNvSpPr>
              <a:spLocks noChangeArrowheads="1"/>
            </p:cNvSpPr>
            <p:nvPr/>
          </p:nvSpPr>
          <p:spPr bwMode="auto">
            <a:xfrm>
              <a:off x="7720013" y="3990975"/>
              <a:ext cx="53975" cy="85566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29" name="Rectangle 414"/>
            <p:cNvSpPr>
              <a:spLocks noChangeArrowheads="1"/>
            </p:cNvSpPr>
            <p:nvPr/>
          </p:nvSpPr>
          <p:spPr bwMode="auto">
            <a:xfrm>
              <a:off x="7935913" y="3889375"/>
              <a:ext cx="53975" cy="95726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30" name="Rectangle 415"/>
            <p:cNvSpPr>
              <a:spLocks noChangeArrowheads="1"/>
            </p:cNvSpPr>
            <p:nvPr/>
          </p:nvSpPr>
          <p:spPr bwMode="auto">
            <a:xfrm>
              <a:off x="8150226" y="3798888"/>
              <a:ext cx="53975" cy="1047750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31" name="Rectangle 416"/>
            <p:cNvSpPr>
              <a:spLocks noChangeArrowheads="1"/>
            </p:cNvSpPr>
            <p:nvPr/>
          </p:nvSpPr>
          <p:spPr bwMode="auto">
            <a:xfrm>
              <a:off x="8366126" y="3698875"/>
              <a:ext cx="65088" cy="114776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32" name="Rectangle 417"/>
            <p:cNvSpPr>
              <a:spLocks noChangeArrowheads="1"/>
            </p:cNvSpPr>
            <p:nvPr/>
          </p:nvSpPr>
          <p:spPr bwMode="auto">
            <a:xfrm>
              <a:off x="8591551" y="3619500"/>
              <a:ext cx="53975" cy="122713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33" name="Rectangle 418"/>
            <p:cNvSpPr>
              <a:spLocks noChangeArrowheads="1"/>
            </p:cNvSpPr>
            <p:nvPr/>
          </p:nvSpPr>
          <p:spPr bwMode="auto">
            <a:xfrm>
              <a:off x="8807451" y="3529013"/>
              <a:ext cx="53975" cy="131762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34" name="Rectangle 198"/>
            <p:cNvSpPr>
              <a:spLocks noChangeArrowheads="1"/>
            </p:cNvSpPr>
            <p:nvPr/>
          </p:nvSpPr>
          <p:spPr bwMode="auto">
            <a:xfrm>
              <a:off x="879476" y="4800600"/>
              <a:ext cx="63500" cy="460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35" name="Rectangle 199"/>
            <p:cNvSpPr>
              <a:spLocks noChangeArrowheads="1"/>
            </p:cNvSpPr>
            <p:nvPr/>
          </p:nvSpPr>
          <p:spPr bwMode="auto">
            <a:xfrm>
              <a:off x="1095376" y="4721225"/>
              <a:ext cx="65088" cy="12541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36" name="Rectangle 200"/>
            <p:cNvSpPr>
              <a:spLocks noChangeArrowheads="1"/>
            </p:cNvSpPr>
            <p:nvPr/>
          </p:nvSpPr>
          <p:spPr bwMode="auto">
            <a:xfrm>
              <a:off x="1311276" y="4676775"/>
              <a:ext cx="65088" cy="16986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37" name="Rectangle 201"/>
            <p:cNvSpPr>
              <a:spLocks noChangeArrowheads="1"/>
            </p:cNvSpPr>
            <p:nvPr/>
          </p:nvSpPr>
          <p:spPr bwMode="auto">
            <a:xfrm>
              <a:off x="1527176" y="4586288"/>
              <a:ext cx="65088" cy="26035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38" name="Rectangle 202"/>
            <p:cNvSpPr>
              <a:spLocks noChangeArrowheads="1"/>
            </p:cNvSpPr>
            <p:nvPr/>
          </p:nvSpPr>
          <p:spPr bwMode="auto">
            <a:xfrm>
              <a:off x="1743076" y="4484688"/>
              <a:ext cx="65088" cy="36195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39" name="Rectangle 203"/>
            <p:cNvSpPr>
              <a:spLocks noChangeArrowheads="1"/>
            </p:cNvSpPr>
            <p:nvPr/>
          </p:nvSpPr>
          <p:spPr bwMode="auto">
            <a:xfrm>
              <a:off x="1970088" y="4451350"/>
              <a:ext cx="63500" cy="395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40" name="Rectangle 204"/>
            <p:cNvSpPr>
              <a:spLocks noChangeArrowheads="1"/>
            </p:cNvSpPr>
            <p:nvPr/>
          </p:nvSpPr>
          <p:spPr bwMode="auto">
            <a:xfrm>
              <a:off x="2185988" y="4360863"/>
              <a:ext cx="65088" cy="48577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41" name="Rectangle 205"/>
            <p:cNvSpPr>
              <a:spLocks noChangeArrowheads="1"/>
            </p:cNvSpPr>
            <p:nvPr/>
          </p:nvSpPr>
          <p:spPr bwMode="auto">
            <a:xfrm>
              <a:off x="2401888" y="4191000"/>
              <a:ext cx="65088" cy="6556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42" name="Rectangle 206"/>
            <p:cNvSpPr>
              <a:spLocks noChangeArrowheads="1"/>
            </p:cNvSpPr>
            <p:nvPr/>
          </p:nvSpPr>
          <p:spPr bwMode="auto">
            <a:xfrm>
              <a:off x="2617788" y="4076700"/>
              <a:ext cx="65088" cy="7699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43" name="Rectangle 207"/>
            <p:cNvSpPr>
              <a:spLocks noChangeArrowheads="1"/>
            </p:cNvSpPr>
            <p:nvPr/>
          </p:nvSpPr>
          <p:spPr bwMode="auto">
            <a:xfrm>
              <a:off x="2833688" y="4021138"/>
              <a:ext cx="65088" cy="8255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44" name="Rectangle 208"/>
            <p:cNvSpPr>
              <a:spLocks noChangeArrowheads="1"/>
            </p:cNvSpPr>
            <p:nvPr/>
          </p:nvSpPr>
          <p:spPr bwMode="auto">
            <a:xfrm>
              <a:off x="3049588" y="3884613"/>
              <a:ext cx="65088" cy="96202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45" name="Rectangle 209"/>
            <p:cNvSpPr>
              <a:spLocks noChangeArrowheads="1"/>
            </p:cNvSpPr>
            <p:nvPr/>
          </p:nvSpPr>
          <p:spPr bwMode="auto">
            <a:xfrm>
              <a:off x="3265488" y="3727450"/>
              <a:ext cx="65088" cy="11191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46" name="Rectangle 210"/>
            <p:cNvSpPr>
              <a:spLocks noChangeArrowheads="1"/>
            </p:cNvSpPr>
            <p:nvPr/>
          </p:nvSpPr>
          <p:spPr bwMode="auto">
            <a:xfrm>
              <a:off x="3481388" y="3546475"/>
              <a:ext cx="65088" cy="130016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47" name="Rectangle 211"/>
            <p:cNvSpPr>
              <a:spLocks noChangeArrowheads="1"/>
            </p:cNvSpPr>
            <p:nvPr/>
          </p:nvSpPr>
          <p:spPr bwMode="auto">
            <a:xfrm>
              <a:off x="3708401" y="3308350"/>
              <a:ext cx="66675" cy="1538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48" name="Rectangle 212"/>
            <p:cNvSpPr>
              <a:spLocks noChangeArrowheads="1"/>
            </p:cNvSpPr>
            <p:nvPr/>
          </p:nvSpPr>
          <p:spPr bwMode="auto">
            <a:xfrm>
              <a:off x="3924301" y="3195638"/>
              <a:ext cx="66675" cy="1651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49" name="Rectangle 213"/>
            <p:cNvSpPr>
              <a:spLocks noChangeArrowheads="1"/>
            </p:cNvSpPr>
            <p:nvPr/>
          </p:nvSpPr>
          <p:spPr bwMode="auto">
            <a:xfrm>
              <a:off x="4140201" y="3094038"/>
              <a:ext cx="66675" cy="17526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50" name="Rectangle 214"/>
            <p:cNvSpPr>
              <a:spLocks noChangeArrowheads="1"/>
            </p:cNvSpPr>
            <p:nvPr/>
          </p:nvSpPr>
          <p:spPr bwMode="auto">
            <a:xfrm>
              <a:off x="4356101" y="2981325"/>
              <a:ext cx="65088" cy="186531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51" name="Rectangle 215"/>
            <p:cNvSpPr>
              <a:spLocks noChangeArrowheads="1"/>
            </p:cNvSpPr>
            <p:nvPr/>
          </p:nvSpPr>
          <p:spPr bwMode="auto">
            <a:xfrm>
              <a:off x="942976" y="4835525"/>
              <a:ext cx="53975" cy="11112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52" name="Rectangle 216"/>
            <p:cNvSpPr>
              <a:spLocks noChangeArrowheads="1"/>
            </p:cNvSpPr>
            <p:nvPr/>
          </p:nvSpPr>
          <p:spPr bwMode="auto">
            <a:xfrm>
              <a:off x="1160463" y="4800600"/>
              <a:ext cx="53975" cy="46037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53" name="Rectangle 217"/>
            <p:cNvSpPr>
              <a:spLocks noChangeArrowheads="1"/>
            </p:cNvSpPr>
            <p:nvPr/>
          </p:nvSpPr>
          <p:spPr bwMode="auto">
            <a:xfrm>
              <a:off x="1376363" y="4745038"/>
              <a:ext cx="53975" cy="101600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54" name="Rectangle 218"/>
            <p:cNvSpPr>
              <a:spLocks noChangeArrowheads="1"/>
            </p:cNvSpPr>
            <p:nvPr/>
          </p:nvSpPr>
          <p:spPr bwMode="auto">
            <a:xfrm>
              <a:off x="1592263" y="4665663"/>
              <a:ext cx="53975" cy="180975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55" name="Rectangle 219"/>
            <p:cNvSpPr>
              <a:spLocks noChangeArrowheads="1"/>
            </p:cNvSpPr>
            <p:nvPr/>
          </p:nvSpPr>
          <p:spPr bwMode="auto">
            <a:xfrm>
              <a:off x="1808163" y="4575175"/>
              <a:ext cx="63500" cy="271462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56" name="Rectangle 220"/>
            <p:cNvSpPr>
              <a:spLocks noChangeArrowheads="1"/>
            </p:cNvSpPr>
            <p:nvPr/>
          </p:nvSpPr>
          <p:spPr bwMode="auto">
            <a:xfrm>
              <a:off x="2033588" y="4473575"/>
              <a:ext cx="53975" cy="373062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57" name="Rectangle 221"/>
            <p:cNvSpPr>
              <a:spLocks noChangeArrowheads="1"/>
            </p:cNvSpPr>
            <p:nvPr/>
          </p:nvSpPr>
          <p:spPr bwMode="auto">
            <a:xfrm>
              <a:off x="2251076" y="4360863"/>
              <a:ext cx="53975" cy="485775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58" name="Rectangle 222"/>
            <p:cNvSpPr>
              <a:spLocks noChangeArrowheads="1"/>
            </p:cNvSpPr>
            <p:nvPr/>
          </p:nvSpPr>
          <p:spPr bwMode="auto">
            <a:xfrm>
              <a:off x="2466976" y="4235450"/>
              <a:ext cx="53975" cy="611187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59" name="Rectangle 223"/>
            <p:cNvSpPr>
              <a:spLocks noChangeArrowheads="1"/>
            </p:cNvSpPr>
            <p:nvPr/>
          </p:nvSpPr>
          <p:spPr bwMode="auto">
            <a:xfrm>
              <a:off x="2682876" y="4100513"/>
              <a:ext cx="53975" cy="746125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60" name="Rectangle 224"/>
            <p:cNvSpPr>
              <a:spLocks noChangeArrowheads="1"/>
            </p:cNvSpPr>
            <p:nvPr/>
          </p:nvSpPr>
          <p:spPr bwMode="auto">
            <a:xfrm>
              <a:off x="2898776" y="3952875"/>
              <a:ext cx="53975" cy="893762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61" name="Rectangle 225"/>
            <p:cNvSpPr>
              <a:spLocks noChangeArrowheads="1"/>
            </p:cNvSpPr>
            <p:nvPr/>
          </p:nvSpPr>
          <p:spPr bwMode="auto">
            <a:xfrm>
              <a:off x="3114676" y="3817938"/>
              <a:ext cx="53975" cy="1028700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62" name="Rectangle 226"/>
            <p:cNvSpPr>
              <a:spLocks noChangeArrowheads="1"/>
            </p:cNvSpPr>
            <p:nvPr/>
          </p:nvSpPr>
          <p:spPr bwMode="auto">
            <a:xfrm>
              <a:off x="3330576" y="3670300"/>
              <a:ext cx="53975" cy="1176337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63" name="Rectangle 227"/>
            <p:cNvSpPr>
              <a:spLocks noChangeArrowheads="1"/>
            </p:cNvSpPr>
            <p:nvPr/>
          </p:nvSpPr>
          <p:spPr bwMode="auto">
            <a:xfrm>
              <a:off x="3546476" y="3524250"/>
              <a:ext cx="66675" cy="1322387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64" name="Rectangle 228"/>
            <p:cNvSpPr>
              <a:spLocks noChangeArrowheads="1"/>
            </p:cNvSpPr>
            <p:nvPr/>
          </p:nvSpPr>
          <p:spPr bwMode="auto">
            <a:xfrm>
              <a:off x="3775076" y="3376613"/>
              <a:ext cx="53975" cy="1470025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65" name="Rectangle 229"/>
            <p:cNvSpPr>
              <a:spLocks noChangeArrowheads="1"/>
            </p:cNvSpPr>
            <p:nvPr/>
          </p:nvSpPr>
          <p:spPr bwMode="auto">
            <a:xfrm>
              <a:off x="3990976" y="3228975"/>
              <a:ext cx="53975" cy="1617662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66" name="Rectangle 230"/>
            <p:cNvSpPr>
              <a:spLocks noChangeArrowheads="1"/>
            </p:cNvSpPr>
            <p:nvPr/>
          </p:nvSpPr>
          <p:spPr bwMode="auto">
            <a:xfrm>
              <a:off x="4206876" y="3082925"/>
              <a:ext cx="53975" cy="1763712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67" name="Rectangle 231"/>
            <p:cNvSpPr>
              <a:spLocks noChangeArrowheads="1"/>
            </p:cNvSpPr>
            <p:nvPr/>
          </p:nvSpPr>
          <p:spPr bwMode="auto">
            <a:xfrm>
              <a:off x="4421188" y="2946400"/>
              <a:ext cx="53975" cy="1900237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1000"/>
            </a:p>
          </p:txBody>
        </p:sp>
        <p:sp>
          <p:nvSpPr>
            <p:cNvPr id="4168" name="Line 232"/>
            <p:cNvSpPr>
              <a:spLocks noChangeShapeType="1"/>
            </p:cNvSpPr>
            <p:nvPr/>
          </p:nvSpPr>
          <p:spPr bwMode="auto">
            <a:xfrm>
              <a:off x="835026" y="2625725"/>
              <a:ext cx="0" cy="22209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69" name="Line 233"/>
            <p:cNvSpPr>
              <a:spLocks noChangeShapeType="1"/>
            </p:cNvSpPr>
            <p:nvPr/>
          </p:nvSpPr>
          <p:spPr bwMode="auto">
            <a:xfrm>
              <a:off x="795338" y="4846638"/>
              <a:ext cx="396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0" name="Line 234"/>
            <p:cNvSpPr>
              <a:spLocks noChangeShapeType="1"/>
            </p:cNvSpPr>
            <p:nvPr/>
          </p:nvSpPr>
          <p:spPr bwMode="auto">
            <a:xfrm>
              <a:off x="795338" y="4292600"/>
              <a:ext cx="396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1" name="Line 235"/>
            <p:cNvSpPr>
              <a:spLocks noChangeShapeType="1"/>
            </p:cNvSpPr>
            <p:nvPr/>
          </p:nvSpPr>
          <p:spPr bwMode="auto">
            <a:xfrm>
              <a:off x="795338" y="3738563"/>
              <a:ext cx="396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2" name="Line 236"/>
            <p:cNvSpPr>
              <a:spLocks noChangeShapeType="1"/>
            </p:cNvSpPr>
            <p:nvPr/>
          </p:nvSpPr>
          <p:spPr bwMode="auto">
            <a:xfrm>
              <a:off x="795338" y="3184525"/>
              <a:ext cx="396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3" name="Line 237"/>
            <p:cNvSpPr>
              <a:spLocks noChangeShapeType="1"/>
            </p:cNvSpPr>
            <p:nvPr/>
          </p:nvSpPr>
          <p:spPr bwMode="auto">
            <a:xfrm>
              <a:off x="795338" y="2630488"/>
              <a:ext cx="396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74" name="Line 238"/>
            <p:cNvSpPr>
              <a:spLocks noChangeShapeType="1"/>
            </p:cNvSpPr>
            <p:nvPr/>
          </p:nvSpPr>
          <p:spPr bwMode="auto">
            <a:xfrm>
              <a:off x="835026" y="4846638"/>
              <a:ext cx="36941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4175" name="Group 288"/>
            <p:cNvGrpSpPr>
              <a:grpSpLocks/>
            </p:cNvGrpSpPr>
            <p:nvPr/>
          </p:nvGrpSpPr>
          <p:grpSpPr bwMode="auto">
            <a:xfrm>
              <a:off x="939801" y="4846638"/>
              <a:ext cx="3476625" cy="42862"/>
              <a:chOff x="649" y="2986"/>
              <a:chExt cx="2318" cy="14"/>
            </a:xfrm>
          </p:grpSpPr>
          <p:sp>
            <p:nvSpPr>
              <p:cNvPr id="4257" name="Line 240"/>
              <p:cNvSpPr>
                <a:spLocks noChangeShapeType="1"/>
              </p:cNvSpPr>
              <p:nvPr/>
            </p:nvSpPr>
            <p:spPr bwMode="auto">
              <a:xfrm flipV="1">
                <a:off x="649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58" name="Line 241"/>
              <p:cNvSpPr>
                <a:spLocks noChangeShapeType="1"/>
              </p:cNvSpPr>
              <p:nvPr/>
            </p:nvSpPr>
            <p:spPr bwMode="auto">
              <a:xfrm flipV="1">
                <a:off x="793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59" name="Line 242"/>
              <p:cNvSpPr>
                <a:spLocks noChangeShapeType="1"/>
              </p:cNvSpPr>
              <p:nvPr/>
            </p:nvSpPr>
            <p:spPr bwMode="auto">
              <a:xfrm flipV="1">
                <a:off x="937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60" name="Line 243"/>
              <p:cNvSpPr>
                <a:spLocks noChangeShapeType="1"/>
              </p:cNvSpPr>
              <p:nvPr/>
            </p:nvSpPr>
            <p:spPr bwMode="auto">
              <a:xfrm flipV="1">
                <a:off x="1081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61" name="Line 244"/>
              <p:cNvSpPr>
                <a:spLocks noChangeShapeType="1"/>
              </p:cNvSpPr>
              <p:nvPr/>
            </p:nvSpPr>
            <p:spPr bwMode="auto">
              <a:xfrm flipV="1">
                <a:off x="1232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62" name="Line 245"/>
              <p:cNvSpPr>
                <a:spLocks noChangeShapeType="1"/>
              </p:cNvSpPr>
              <p:nvPr/>
            </p:nvSpPr>
            <p:spPr bwMode="auto">
              <a:xfrm flipV="1">
                <a:off x="1376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63" name="Line 246"/>
              <p:cNvSpPr>
                <a:spLocks noChangeShapeType="1"/>
              </p:cNvSpPr>
              <p:nvPr/>
            </p:nvSpPr>
            <p:spPr bwMode="auto">
              <a:xfrm flipV="1">
                <a:off x="1520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64" name="Line 247"/>
              <p:cNvSpPr>
                <a:spLocks noChangeShapeType="1"/>
              </p:cNvSpPr>
              <p:nvPr/>
            </p:nvSpPr>
            <p:spPr bwMode="auto">
              <a:xfrm flipV="1">
                <a:off x="1664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65" name="Line 248"/>
              <p:cNvSpPr>
                <a:spLocks noChangeShapeType="1"/>
              </p:cNvSpPr>
              <p:nvPr/>
            </p:nvSpPr>
            <p:spPr bwMode="auto">
              <a:xfrm flipV="1">
                <a:off x="1808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66" name="Line 249"/>
              <p:cNvSpPr>
                <a:spLocks noChangeShapeType="1"/>
              </p:cNvSpPr>
              <p:nvPr/>
            </p:nvSpPr>
            <p:spPr bwMode="auto">
              <a:xfrm flipV="1">
                <a:off x="1952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67" name="Line 250"/>
              <p:cNvSpPr>
                <a:spLocks noChangeShapeType="1"/>
              </p:cNvSpPr>
              <p:nvPr/>
            </p:nvSpPr>
            <p:spPr bwMode="auto">
              <a:xfrm flipV="1">
                <a:off x="2096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68" name="Line 251"/>
              <p:cNvSpPr>
                <a:spLocks noChangeShapeType="1"/>
              </p:cNvSpPr>
              <p:nvPr/>
            </p:nvSpPr>
            <p:spPr bwMode="auto">
              <a:xfrm flipV="1">
                <a:off x="2240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69" name="Line 252"/>
              <p:cNvSpPr>
                <a:spLocks noChangeShapeType="1"/>
              </p:cNvSpPr>
              <p:nvPr/>
            </p:nvSpPr>
            <p:spPr bwMode="auto">
              <a:xfrm flipV="1">
                <a:off x="2392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70" name="Line 253"/>
              <p:cNvSpPr>
                <a:spLocks noChangeShapeType="1"/>
              </p:cNvSpPr>
              <p:nvPr/>
            </p:nvSpPr>
            <p:spPr bwMode="auto">
              <a:xfrm flipV="1">
                <a:off x="2536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71" name="Line 254"/>
              <p:cNvSpPr>
                <a:spLocks noChangeShapeType="1"/>
              </p:cNvSpPr>
              <p:nvPr/>
            </p:nvSpPr>
            <p:spPr bwMode="auto">
              <a:xfrm flipV="1">
                <a:off x="2680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72" name="Line 255"/>
              <p:cNvSpPr>
                <a:spLocks noChangeShapeType="1"/>
              </p:cNvSpPr>
              <p:nvPr/>
            </p:nvSpPr>
            <p:spPr bwMode="auto">
              <a:xfrm flipV="1">
                <a:off x="2823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73" name="Line 256"/>
              <p:cNvSpPr>
                <a:spLocks noChangeShapeType="1"/>
              </p:cNvSpPr>
              <p:nvPr/>
            </p:nvSpPr>
            <p:spPr bwMode="auto">
              <a:xfrm flipV="1">
                <a:off x="2967" y="2986"/>
                <a:ext cx="0" cy="1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4176" name="Rectangle 258"/>
            <p:cNvSpPr>
              <a:spLocks noChangeArrowheads="1"/>
            </p:cNvSpPr>
            <p:nvPr/>
          </p:nvSpPr>
          <p:spPr bwMode="auto">
            <a:xfrm>
              <a:off x="652463" y="4764088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0</a:t>
              </a:r>
              <a:endParaRPr lang="en-US" altLang="ja-JP" sz="1000"/>
            </a:p>
          </p:txBody>
        </p:sp>
        <p:sp>
          <p:nvSpPr>
            <p:cNvPr id="4177" name="Rectangle 259"/>
            <p:cNvSpPr>
              <a:spLocks noChangeArrowheads="1"/>
            </p:cNvSpPr>
            <p:nvPr/>
          </p:nvSpPr>
          <p:spPr bwMode="auto">
            <a:xfrm>
              <a:off x="588963" y="4210050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/>
                <a:t>10</a:t>
              </a:r>
            </a:p>
          </p:txBody>
        </p:sp>
        <p:sp>
          <p:nvSpPr>
            <p:cNvPr id="4178" name="Rectangle 260"/>
            <p:cNvSpPr>
              <a:spLocks noChangeArrowheads="1"/>
            </p:cNvSpPr>
            <p:nvPr/>
          </p:nvSpPr>
          <p:spPr bwMode="auto">
            <a:xfrm>
              <a:off x="588963" y="365601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20</a:t>
              </a:r>
              <a:endParaRPr lang="en-US" altLang="ja-JP" sz="1000"/>
            </a:p>
          </p:txBody>
        </p:sp>
        <p:sp>
          <p:nvSpPr>
            <p:cNvPr id="4179" name="Rectangle 261"/>
            <p:cNvSpPr>
              <a:spLocks noChangeArrowheads="1"/>
            </p:cNvSpPr>
            <p:nvPr/>
          </p:nvSpPr>
          <p:spPr bwMode="auto">
            <a:xfrm>
              <a:off x="588963" y="3101975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 dirty="0">
                  <a:solidFill>
                    <a:srgbClr val="000000"/>
                  </a:solidFill>
                </a:rPr>
                <a:t>30</a:t>
              </a:r>
              <a:endParaRPr lang="en-US" altLang="ja-JP" sz="1000" dirty="0"/>
            </a:p>
          </p:txBody>
        </p:sp>
        <p:sp>
          <p:nvSpPr>
            <p:cNvPr id="4180" name="Rectangle 262"/>
            <p:cNvSpPr>
              <a:spLocks noChangeArrowheads="1"/>
            </p:cNvSpPr>
            <p:nvPr/>
          </p:nvSpPr>
          <p:spPr bwMode="auto">
            <a:xfrm>
              <a:off x="588963" y="25320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40</a:t>
              </a:r>
              <a:endParaRPr lang="en-US" altLang="ja-JP" sz="1000"/>
            </a:p>
          </p:txBody>
        </p:sp>
        <p:sp>
          <p:nvSpPr>
            <p:cNvPr id="4181" name="Rectangle 263"/>
            <p:cNvSpPr>
              <a:spLocks noChangeArrowheads="1"/>
            </p:cNvSpPr>
            <p:nvPr/>
          </p:nvSpPr>
          <p:spPr bwMode="auto">
            <a:xfrm>
              <a:off x="895351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</a:t>
              </a:r>
              <a:endParaRPr lang="en-US" altLang="ja-JP" sz="1000"/>
            </a:p>
          </p:txBody>
        </p:sp>
        <p:sp>
          <p:nvSpPr>
            <p:cNvPr id="4182" name="Rectangle 264"/>
            <p:cNvSpPr>
              <a:spLocks noChangeArrowheads="1"/>
            </p:cNvSpPr>
            <p:nvPr/>
          </p:nvSpPr>
          <p:spPr bwMode="auto">
            <a:xfrm>
              <a:off x="1111251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2</a:t>
              </a:r>
              <a:endParaRPr lang="en-US" altLang="ja-JP" sz="1000"/>
            </a:p>
          </p:txBody>
        </p:sp>
        <p:sp>
          <p:nvSpPr>
            <p:cNvPr id="4183" name="Rectangle 265"/>
            <p:cNvSpPr>
              <a:spLocks noChangeArrowheads="1"/>
            </p:cNvSpPr>
            <p:nvPr/>
          </p:nvSpPr>
          <p:spPr bwMode="auto">
            <a:xfrm>
              <a:off x="1327151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3</a:t>
              </a:r>
              <a:endParaRPr lang="en-US" altLang="ja-JP" sz="1000"/>
            </a:p>
          </p:txBody>
        </p:sp>
        <p:sp>
          <p:nvSpPr>
            <p:cNvPr id="4184" name="Rectangle 266"/>
            <p:cNvSpPr>
              <a:spLocks noChangeArrowheads="1"/>
            </p:cNvSpPr>
            <p:nvPr/>
          </p:nvSpPr>
          <p:spPr bwMode="auto">
            <a:xfrm>
              <a:off x="1543051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4</a:t>
              </a:r>
              <a:endParaRPr lang="en-US" altLang="ja-JP" sz="1000"/>
            </a:p>
          </p:txBody>
        </p:sp>
        <p:sp>
          <p:nvSpPr>
            <p:cNvPr id="4185" name="Rectangle 267"/>
            <p:cNvSpPr>
              <a:spLocks noChangeArrowheads="1"/>
            </p:cNvSpPr>
            <p:nvPr/>
          </p:nvSpPr>
          <p:spPr bwMode="auto">
            <a:xfrm>
              <a:off x="1770063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5</a:t>
              </a:r>
              <a:endParaRPr lang="en-US" altLang="ja-JP" sz="1000"/>
            </a:p>
          </p:txBody>
        </p:sp>
        <p:sp>
          <p:nvSpPr>
            <p:cNvPr id="4186" name="Rectangle 268"/>
            <p:cNvSpPr>
              <a:spLocks noChangeArrowheads="1"/>
            </p:cNvSpPr>
            <p:nvPr/>
          </p:nvSpPr>
          <p:spPr bwMode="auto">
            <a:xfrm>
              <a:off x="1985963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6</a:t>
              </a:r>
              <a:endParaRPr lang="en-US" altLang="ja-JP" sz="1000"/>
            </a:p>
          </p:txBody>
        </p:sp>
        <p:sp>
          <p:nvSpPr>
            <p:cNvPr id="4187" name="Rectangle 269"/>
            <p:cNvSpPr>
              <a:spLocks noChangeArrowheads="1"/>
            </p:cNvSpPr>
            <p:nvPr/>
          </p:nvSpPr>
          <p:spPr bwMode="auto">
            <a:xfrm>
              <a:off x="2201863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7</a:t>
              </a:r>
              <a:endParaRPr lang="en-US" altLang="ja-JP" sz="1000"/>
            </a:p>
          </p:txBody>
        </p:sp>
        <p:sp>
          <p:nvSpPr>
            <p:cNvPr id="4188" name="Rectangle 270"/>
            <p:cNvSpPr>
              <a:spLocks noChangeArrowheads="1"/>
            </p:cNvSpPr>
            <p:nvPr/>
          </p:nvSpPr>
          <p:spPr bwMode="auto">
            <a:xfrm>
              <a:off x="2417763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8</a:t>
              </a:r>
              <a:endParaRPr lang="en-US" altLang="ja-JP" sz="1000"/>
            </a:p>
          </p:txBody>
        </p:sp>
        <p:sp>
          <p:nvSpPr>
            <p:cNvPr id="4189" name="Rectangle 271"/>
            <p:cNvSpPr>
              <a:spLocks noChangeArrowheads="1"/>
            </p:cNvSpPr>
            <p:nvPr/>
          </p:nvSpPr>
          <p:spPr bwMode="auto">
            <a:xfrm>
              <a:off x="2633663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9</a:t>
              </a:r>
              <a:endParaRPr lang="en-US" altLang="ja-JP" sz="1000"/>
            </a:p>
          </p:txBody>
        </p:sp>
        <p:sp>
          <p:nvSpPr>
            <p:cNvPr id="4190" name="Rectangle 272"/>
            <p:cNvSpPr>
              <a:spLocks noChangeArrowheads="1"/>
            </p:cNvSpPr>
            <p:nvPr/>
          </p:nvSpPr>
          <p:spPr bwMode="auto">
            <a:xfrm>
              <a:off x="2828926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10</a:t>
              </a:r>
              <a:endParaRPr lang="en-US" altLang="ja-JP" sz="1000"/>
            </a:p>
          </p:txBody>
        </p:sp>
        <p:sp>
          <p:nvSpPr>
            <p:cNvPr id="4191" name="Rectangle 273"/>
            <p:cNvSpPr>
              <a:spLocks noChangeArrowheads="1"/>
            </p:cNvSpPr>
            <p:nvPr/>
          </p:nvSpPr>
          <p:spPr bwMode="auto">
            <a:xfrm>
              <a:off x="3044826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11</a:t>
              </a:r>
              <a:endParaRPr lang="en-US" altLang="ja-JP" sz="1000"/>
            </a:p>
          </p:txBody>
        </p:sp>
        <p:sp>
          <p:nvSpPr>
            <p:cNvPr id="4192" name="Rectangle 274"/>
            <p:cNvSpPr>
              <a:spLocks noChangeArrowheads="1"/>
            </p:cNvSpPr>
            <p:nvPr/>
          </p:nvSpPr>
          <p:spPr bwMode="auto">
            <a:xfrm>
              <a:off x="3260726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12</a:t>
              </a:r>
              <a:endParaRPr lang="en-US" altLang="ja-JP" sz="1000"/>
            </a:p>
          </p:txBody>
        </p:sp>
        <p:sp>
          <p:nvSpPr>
            <p:cNvPr id="4193" name="Rectangle 275"/>
            <p:cNvSpPr>
              <a:spLocks noChangeArrowheads="1"/>
            </p:cNvSpPr>
            <p:nvPr/>
          </p:nvSpPr>
          <p:spPr bwMode="auto">
            <a:xfrm>
              <a:off x="3478213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13</a:t>
              </a:r>
              <a:endParaRPr lang="en-US" altLang="ja-JP" sz="1000"/>
            </a:p>
          </p:txBody>
        </p:sp>
        <p:sp>
          <p:nvSpPr>
            <p:cNvPr id="4194" name="Rectangle 276"/>
            <p:cNvSpPr>
              <a:spLocks noChangeArrowheads="1"/>
            </p:cNvSpPr>
            <p:nvPr/>
          </p:nvSpPr>
          <p:spPr bwMode="auto">
            <a:xfrm>
              <a:off x="3703638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14</a:t>
              </a:r>
              <a:endParaRPr lang="en-US" altLang="ja-JP" sz="1000"/>
            </a:p>
          </p:txBody>
        </p:sp>
        <p:sp>
          <p:nvSpPr>
            <p:cNvPr id="4195" name="Rectangle 277"/>
            <p:cNvSpPr>
              <a:spLocks noChangeArrowheads="1"/>
            </p:cNvSpPr>
            <p:nvPr/>
          </p:nvSpPr>
          <p:spPr bwMode="auto">
            <a:xfrm>
              <a:off x="3919538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15</a:t>
              </a:r>
              <a:endParaRPr lang="en-US" altLang="ja-JP" sz="1000"/>
            </a:p>
          </p:txBody>
        </p:sp>
        <p:sp>
          <p:nvSpPr>
            <p:cNvPr id="4196" name="Rectangle 278"/>
            <p:cNvSpPr>
              <a:spLocks noChangeArrowheads="1"/>
            </p:cNvSpPr>
            <p:nvPr/>
          </p:nvSpPr>
          <p:spPr bwMode="auto">
            <a:xfrm>
              <a:off x="4135438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16</a:t>
              </a:r>
              <a:endParaRPr lang="en-US" altLang="ja-JP" sz="1000"/>
            </a:p>
          </p:txBody>
        </p:sp>
        <p:sp>
          <p:nvSpPr>
            <p:cNvPr id="4197" name="Rectangle 279"/>
            <p:cNvSpPr>
              <a:spLocks noChangeArrowheads="1"/>
            </p:cNvSpPr>
            <p:nvPr/>
          </p:nvSpPr>
          <p:spPr bwMode="auto">
            <a:xfrm>
              <a:off x="4351338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17</a:t>
              </a:r>
              <a:endParaRPr lang="en-US" altLang="ja-JP" sz="1000"/>
            </a:p>
          </p:txBody>
        </p:sp>
        <p:sp>
          <p:nvSpPr>
            <p:cNvPr id="4198" name="Rectangle 280"/>
            <p:cNvSpPr>
              <a:spLocks noChangeArrowheads="1"/>
            </p:cNvSpPr>
            <p:nvPr/>
          </p:nvSpPr>
          <p:spPr bwMode="auto">
            <a:xfrm>
              <a:off x="2124076" y="5192713"/>
              <a:ext cx="118462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000000"/>
                  </a:solidFill>
                </a:rPr>
                <a:t>Follow-up (years)</a:t>
              </a:r>
              <a:endParaRPr lang="en-US" altLang="ja-JP" sz="1200"/>
            </a:p>
          </p:txBody>
        </p:sp>
        <p:sp>
          <p:nvSpPr>
            <p:cNvPr id="4199" name="Rectangle 281"/>
            <p:cNvSpPr>
              <a:spLocks noChangeArrowheads="1"/>
            </p:cNvSpPr>
            <p:nvPr/>
          </p:nvSpPr>
          <p:spPr bwMode="auto">
            <a:xfrm rot="16200000">
              <a:off x="-906250" y="3645437"/>
              <a:ext cx="258243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000000"/>
                  </a:solidFill>
                </a:rPr>
                <a:t>Cumulative incidence of dementia (%)</a:t>
              </a:r>
              <a:endParaRPr lang="en-US" altLang="ja-JP" sz="1200"/>
            </a:p>
          </p:txBody>
        </p:sp>
        <p:grpSp>
          <p:nvGrpSpPr>
            <p:cNvPr id="4200" name="Group 379"/>
            <p:cNvGrpSpPr>
              <a:grpSpLocks/>
            </p:cNvGrpSpPr>
            <p:nvPr/>
          </p:nvGrpSpPr>
          <p:grpSpPr bwMode="auto">
            <a:xfrm>
              <a:off x="1092201" y="3308350"/>
              <a:ext cx="719138" cy="338137"/>
              <a:chOff x="772" y="1862"/>
              <a:chExt cx="453" cy="213"/>
            </a:xfrm>
          </p:grpSpPr>
          <p:sp>
            <p:nvSpPr>
              <p:cNvPr id="4253" name="Rectangle 283"/>
              <p:cNvSpPr>
                <a:spLocks noChangeArrowheads="1"/>
              </p:cNvSpPr>
              <p:nvPr/>
            </p:nvSpPr>
            <p:spPr bwMode="auto">
              <a:xfrm>
                <a:off x="772" y="1877"/>
                <a:ext cx="52" cy="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/>
              </a:p>
            </p:txBody>
          </p:sp>
          <p:sp>
            <p:nvSpPr>
              <p:cNvPr id="4254" name="Rectangle 284"/>
              <p:cNvSpPr>
                <a:spLocks noChangeArrowheads="1"/>
              </p:cNvSpPr>
              <p:nvPr/>
            </p:nvSpPr>
            <p:spPr bwMode="auto">
              <a:xfrm>
                <a:off x="871" y="1862"/>
                <a:ext cx="345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>
                    <a:solidFill>
                      <a:srgbClr val="000000"/>
                    </a:solidFill>
                  </a:rPr>
                  <a:t>Observed</a:t>
                </a:r>
                <a:endParaRPr lang="en-US" altLang="ja-JP" sz="1000"/>
              </a:p>
            </p:txBody>
          </p:sp>
          <p:sp>
            <p:nvSpPr>
              <p:cNvPr id="4255" name="Rectangle 285"/>
              <p:cNvSpPr>
                <a:spLocks noChangeArrowheads="1"/>
              </p:cNvSpPr>
              <p:nvPr/>
            </p:nvSpPr>
            <p:spPr bwMode="auto">
              <a:xfrm>
                <a:off x="772" y="1995"/>
                <a:ext cx="52" cy="64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000"/>
              </a:p>
            </p:txBody>
          </p:sp>
          <p:sp>
            <p:nvSpPr>
              <p:cNvPr id="4256" name="Rectangle 286"/>
              <p:cNvSpPr>
                <a:spLocks noChangeArrowheads="1"/>
              </p:cNvSpPr>
              <p:nvPr/>
            </p:nvSpPr>
            <p:spPr bwMode="auto">
              <a:xfrm>
                <a:off x="871" y="1979"/>
                <a:ext cx="35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1000">
                    <a:solidFill>
                      <a:srgbClr val="000000"/>
                    </a:solidFill>
                  </a:rPr>
                  <a:t>Estimated</a:t>
                </a:r>
                <a:endParaRPr lang="en-US" altLang="ja-JP" sz="1000"/>
              </a:p>
            </p:txBody>
          </p:sp>
        </p:grpSp>
        <p:sp>
          <p:nvSpPr>
            <p:cNvPr id="4201" name="Line 326"/>
            <p:cNvSpPr>
              <a:spLocks noChangeShapeType="1"/>
            </p:cNvSpPr>
            <p:nvPr/>
          </p:nvSpPr>
          <p:spPr bwMode="auto">
            <a:xfrm>
              <a:off x="5222876" y="2625725"/>
              <a:ext cx="0" cy="22209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2" name="Line 327"/>
            <p:cNvSpPr>
              <a:spLocks noChangeShapeType="1"/>
            </p:cNvSpPr>
            <p:nvPr/>
          </p:nvSpPr>
          <p:spPr bwMode="auto">
            <a:xfrm>
              <a:off x="5183188" y="4846638"/>
              <a:ext cx="396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3" name="Line 328"/>
            <p:cNvSpPr>
              <a:spLocks noChangeShapeType="1"/>
            </p:cNvSpPr>
            <p:nvPr/>
          </p:nvSpPr>
          <p:spPr bwMode="auto">
            <a:xfrm>
              <a:off x="5183188" y="4292600"/>
              <a:ext cx="396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4" name="Line 329"/>
            <p:cNvSpPr>
              <a:spLocks noChangeShapeType="1"/>
            </p:cNvSpPr>
            <p:nvPr/>
          </p:nvSpPr>
          <p:spPr bwMode="auto">
            <a:xfrm>
              <a:off x="5183188" y="3738563"/>
              <a:ext cx="396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5" name="Line 330"/>
            <p:cNvSpPr>
              <a:spLocks noChangeShapeType="1"/>
            </p:cNvSpPr>
            <p:nvPr/>
          </p:nvSpPr>
          <p:spPr bwMode="auto">
            <a:xfrm>
              <a:off x="5183188" y="3184525"/>
              <a:ext cx="396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6" name="Line 331"/>
            <p:cNvSpPr>
              <a:spLocks noChangeShapeType="1"/>
            </p:cNvSpPr>
            <p:nvPr/>
          </p:nvSpPr>
          <p:spPr bwMode="auto">
            <a:xfrm>
              <a:off x="5183188" y="2630488"/>
              <a:ext cx="3968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7" name="Line 332"/>
            <p:cNvSpPr>
              <a:spLocks noChangeShapeType="1"/>
            </p:cNvSpPr>
            <p:nvPr/>
          </p:nvSpPr>
          <p:spPr bwMode="auto">
            <a:xfrm>
              <a:off x="5222876" y="4846638"/>
              <a:ext cx="369411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8" name="Line 334"/>
            <p:cNvSpPr>
              <a:spLocks noChangeShapeType="1"/>
            </p:cNvSpPr>
            <p:nvPr/>
          </p:nvSpPr>
          <p:spPr bwMode="auto">
            <a:xfrm flipV="1">
              <a:off x="5327651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09" name="Line 335"/>
            <p:cNvSpPr>
              <a:spLocks noChangeShapeType="1"/>
            </p:cNvSpPr>
            <p:nvPr/>
          </p:nvSpPr>
          <p:spPr bwMode="auto">
            <a:xfrm flipV="1">
              <a:off x="5543551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0" name="Line 336"/>
            <p:cNvSpPr>
              <a:spLocks noChangeShapeType="1"/>
            </p:cNvSpPr>
            <p:nvPr/>
          </p:nvSpPr>
          <p:spPr bwMode="auto">
            <a:xfrm flipV="1">
              <a:off x="5759451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1" name="Line 337"/>
            <p:cNvSpPr>
              <a:spLocks noChangeShapeType="1"/>
            </p:cNvSpPr>
            <p:nvPr/>
          </p:nvSpPr>
          <p:spPr bwMode="auto">
            <a:xfrm flipV="1">
              <a:off x="5975351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2" name="Line 338"/>
            <p:cNvSpPr>
              <a:spLocks noChangeShapeType="1"/>
            </p:cNvSpPr>
            <p:nvPr/>
          </p:nvSpPr>
          <p:spPr bwMode="auto">
            <a:xfrm flipV="1">
              <a:off x="6202363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3" name="Line 339"/>
            <p:cNvSpPr>
              <a:spLocks noChangeShapeType="1"/>
            </p:cNvSpPr>
            <p:nvPr/>
          </p:nvSpPr>
          <p:spPr bwMode="auto">
            <a:xfrm flipV="1">
              <a:off x="6418263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4" name="Line 340"/>
            <p:cNvSpPr>
              <a:spLocks noChangeShapeType="1"/>
            </p:cNvSpPr>
            <p:nvPr/>
          </p:nvSpPr>
          <p:spPr bwMode="auto">
            <a:xfrm flipV="1">
              <a:off x="6634163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5" name="Line 341"/>
            <p:cNvSpPr>
              <a:spLocks noChangeShapeType="1"/>
            </p:cNvSpPr>
            <p:nvPr/>
          </p:nvSpPr>
          <p:spPr bwMode="auto">
            <a:xfrm flipV="1">
              <a:off x="6850063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6" name="Line 342"/>
            <p:cNvSpPr>
              <a:spLocks noChangeShapeType="1"/>
            </p:cNvSpPr>
            <p:nvPr/>
          </p:nvSpPr>
          <p:spPr bwMode="auto">
            <a:xfrm flipV="1">
              <a:off x="7065963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7" name="Line 343"/>
            <p:cNvSpPr>
              <a:spLocks noChangeShapeType="1"/>
            </p:cNvSpPr>
            <p:nvPr/>
          </p:nvSpPr>
          <p:spPr bwMode="auto">
            <a:xfrm flipV="1">
              <a:off x="7281863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8" name="Line 344"/>
            <p:cNvSpPr>
              <a:spLocks noChangeShapeType="1"/>
            </p:cNvSpPr>
            <p:nvPr/>
          </p:nvSpPr>
          <p:spPr bwMode="auto">
            <a:xfrm flipV="1">
              <a:off x="7497763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19" name="Line 345"/>
            <p:cNvSpPr>
              <a:spLocks noChangeShapeType="1"/>
            </p:cNvSpPr>
            <p:nvPr/>
          </p:nvSpPr>
          <p:spPr bwMode="auto">
            <a:xfrm flipV="1">
              <a:off x="7713663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0" name="Line 346"/>
            <p:cNvSpPr>
              <a:spLocks noChangeShapeType="1"/>
            </p:cNvSpPr>
            <p:nvPr/>
          </p:nvSpPr>
          <p:spPr bwMode="auto">
            <a:xfrm flipV="1">
              <a:off x="7942263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1" name="Line 347"/>
            <p:cNvSpPr>
              <a:spLocks noChangeShapeType="1"/>
            </p:cNvSpPr>
            <p:nvPr/>
          </p:nvSpPr>
          <p:spPr bwMode="auto">
            <a:xfrm flipV="1">
              <a:off x="8158163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2" name="Line 348"/>
            <p:cNvSpPr>
              <a:spLocks noChangeShapeType="1"/>
            </p:cNvSpPr>
            <p:nvPr/>
          </p:nvSpPr>
          <p:spPr bwMode="auto">
            <a:xfrm flipV="1">
              <a:off x="8374063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3" name="Line 349"/>
            <p:cNvSpPr>
              <a:spLocks noChangeShapeType="1"/>
            </p:cNvSpPr>
            <p:nvPr/>
          </p:nvSpPr>
          <p:spPr bwMode="auto">
            <a:xfrm flipV="1">
              <a:off x="8588376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4" name="Line 350"/>
            <p:cNvSpPr>
              <a:spLocks noChangeShapeType="1"/>
            </p:cNvSpPr>
            <p:nvPr/>
          </p:nvSpPr>
          <p:spPr bwMode="auto">
            <a:xfrm flipV="1">
              <a:off x="8804276" y="4846638"/>
              <a:ext cx="0" cy="428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25" name="Rectangle 351"/>
            <p:cNvSpPr>
              <a:spLocks noChangeArrowheads="1"/>
            </p:cNvSpPr>
            <p:nvPr/>
          </p:nvSpPr>
          <p:spPr bwMode="auto">
            <a:xfrm>
              <a:off x="5046663" y="4764088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0</a:t>
              </a:r>
              <a:endParaRPr lang="en-US" altLang="ja-JP" sz="1000"/>
            </a:p>
          </p:txBody>
        </p:sp>
        <p:sp>
          <p:nvSpPr>
            <p:cNvPr id="4226" name="Rectangle 352"/>
            <p:cNvSpPr>
              <a:spLocks noChangeArrowheads="1"/>
            </p:cNvSpPr>
            <p:nvPr/>
          </p:nvSpPr>
          <p:spPr bwMode="auto">
            <a:xfrm>
              <a:off x="4976813" y="4210050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10</a:t>
              </a:r>
              <a:endParaRPr lang="en-US" altLang="ja-JP" sz="1000"/>
            </a:p>
          </p:txBody>
        </p:sp>
        <p:sp>
          <p:nvSpPr>
            <p:cNvPr id="4227" name="Rectangle 353"/>
            <p:cNvSpPr>
              <a:spLocks noChangeArrowheads="1"/>
            </p:cNvSpPr>
            <p:nvPr/>
          </p:nvSpPr>
          <p:spPr bwMode="auto">
            <a:xfrm>
              <a:off x="4976813" y="365601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20</a:t>
              </a:r>
              <a:endParaRPr lang="en-US" altLang="ja-JP" sz="1000"/>
            </a:p>
          </p:txBody>
        </p:sp>
        <p:sp>
          <p:nvSpPr>
            <p:cNvPr id="4228" name="Rectangle 354"/>
            <p:cNvSpPr>
              <a:spLocks noChangeArrowheads="1"/>
            </p:cNvSpPr>
            <p:nvPr/>
          </p:nvSpPr>
          <p:spPr bwMode="auto">
            <a:xfrm>
              <a:off x="4976813" y="3101975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30</a:t>
              </a:r>
              <a:endParaRPr lang="en-US" altLang="ja-JP" sz="1000"/>
            </a:p>
          </p:txBody>
        </p:sp>
        <p:sp>
          <p:nvSpPr>
            <p:cNvPr id="4229" name="Rectangle 355"/>
            <p:cNvSpPr>
              <a:spLocks noChangeArrowheads="1"/>
            </p:cNvSpPr>
            <p:nvPr/>
          </p:nvSpPr>
          <p:spPr bwMode="auto">
            <a:xfrm>
              <a:off x="4976813" y="2547938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40</a:t>
              </a:r>
              <a:endParaRPr lang="en-US" altLang="ja-JP" sz="1000"/>
            </a:p>
          </p:txBody>
        </p:sp>
        <p:sp>
          <p:nvSpPr>
            <p:cNvPr id="4230" name="Rectangle 356"/>
            <p:cNvSpPr>
              <a:spLocks noChangeArrowheads="1"/>
            </p:cNvSpPr>
            <p:nvPr/>
          </p:nvSpPr>
          <p:spPr bwMode="auto">
            <a:xfrm>
              <a:off x="5283201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</a:t>
              </a:r>
              <a:endParaRPr lang="en-US" altLang="ja-JP" sz="1000"/>
            </a:p>
          </p:txBody>
        </p:sp>
        <p:sp>
          <p:nvSpPr>
            <p:cNvPr id="4231" name="Rectangle 357"/>
            <p:cNvSpPr>
              <a:spLocks noChangeArrowheads="1"/>
            </p:cNvSpPr>
            <p:nvPr/>
          </p:nvSpPr>
          <p:spPr bwMode="auto">
            <a:xfrm>
              <a:off x="5499101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2</a:t>
              </a:r>
              <a:endParaRPr lang="en-US" altLang="ja-JP" sz="1000"/>
            </a:p>
          </p:txBody>
        </p:sp>
        <p:sp>
          <p:nvSpPr>
            <p:cNvPr id="4232" name="Rectangle 358"/>
            <p:cNvSpPr>
              <a:spLocks noChangeArrowheads="1"/>
            </p:cNvSpPr>
            <p:nvPr/>
          </p:nvSpPr>
          <p:spPr bwMode="auto">
            <a:xfrm>
              <a:off x="5715001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3</a:t>
              </a:r>
              <a:endParaRPr lang="en-US" altLang="ja-JP" sz="1000"/>
            </a:p>
          </p:txBody>
        </p:sp>
        <p:sp>
          <p:nvSpPr>
            <p:cNvPr id="4233" name="Rectangle 359"/>
            <p:cNvSpPr>
              <a:spLocks noChangeArrowheads="1"/>
            </p:cNvSpPr>
            <p:nvPr/>
          </p:nvSpPr>
          <p:spPr bwMode="auto">
            <a:xfrm>
              <a:off x="5930901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4</a:t>
              </a:r>
              <a:endParaRPr lang="en-US" altLang="ja-JP" sz="1000"/>
            </a:p>
          </p:txBody>
        </p:sp>
        <p:sp>
          <p:nvSpPr>
            <p:cNvPr id="4234" name="Rectangle 360"/>
            <p:cNvSpPr>
              <a:spLocks noChangeArrowheads="1"/>
            </p:cNvSpPr>
            <p:nvPr/>
          </p:nvSpPr>
          <p:spPr bwMode="auto">
            <a:xfrm>
              <a:off x="6157913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5</a:t>
              </a:r>
              <a:endParaRPr lang="en-US" altLang="ja-JP" sz="1000"/>
            </a:p>
          </p:txBody>
        </p:sp>
        <p:sp>
          <p:nvSpPr>
            <p:cNvPr id="4235" name="Rectangle 361"/>
            <p:cNvSpPr>
              <a:spLocks noChangeArrowheads="1"/>
            </p:cNvSpPr>
            <p:nvPr/>
          </p:nvSpPr>
          <p:spPr bwMode="auto">
            <a:xfrm>
              <a:off x="6373813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6</a:t>
              </a:r>
              <a:endParaRPr lang="en-US" altLang="ja-JP" sz="1000"/>
            </a:p>
          </p:txBody>
        </p:sp>
        <p:sp>
          <p:nvSpPr>
            <p:cNvPr id="4236" name="Rectangle 362"/>
            <p:cNvSpPr>
              <a:spLocks noChangeArrowheads="1"/>
            </p:cNvSpPr>
            <p:nvPr/>
          </p:nvSpPr>
          <p:spPr bwMode="auto">
            <a:xfrm>
              <a:off x="6589713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7</a:t>
              </a:r>
              <a:endParaRPr lang="en-US" altLang="ja-JP" sz="1000"/>
            </a:p>
          </p:txBody>
        </p:sp>
        <p:sp>
          <p:nvSpPr>
            <p:cNvPr id="4237" name="Rectangle 363"/>
            <p:cNvSpPr>
              <a:spLocks noChangeArrowheads="1"/>
            </p:cNvSpPr>
            <p:nvPr/>
          </p:nvSpPr>
          <p:spPr bwMode="auto">
            <a:xfrm>
              <a:off x="6805613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8</a:t>
              </a:r>
              <a:endParaRPr lang="en-US" altLang="ja-JP" sz="1000"/>
            </a:p>
          </p:txBody>
        </p:sp>
        <p:sp>
          <p:nvSpPr>
            <p:cNvPr id="4238" name="Rectangle 364"/>
            <p:cNvSpPr>
              <a:spLocks noChangeArrowheads="1"/>
            </p:cNvSpPr>
            <p:nvPr/>
          </p:nvSpPr>
          <p:spPr bwMode="auto">
            <a:xfrm>
              <a:off x="7021513" y="4932363"/>
              <a:ext cx="6985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9</a:t>
              </a:r>
              <a:endParaRPr lang="en-US" altLang="ja-JP" sz="1000"/>
            </a:p>
          </p:txBody>
        </p:sp>
        <p:sp>
          <p:nvSpPr>
            <p:cNvPr id="4239" name="Rectangle 365"/>
            <p:cNvSpPr>
              <a:spLocks noChangeArrowheads="1"/>
            </p:cNvSpPr>
            <p:nvPr/>
          </p:nvSpPr>
          <p:spPr bwMode="auto">
            <a:xfrm>
              <a:off x="7216776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10</a:t>
              </a:r>
              <a:endParaRPr lang="en-US" altLang="ja-JP" sz="1000"/>
            </a:p>
          </p:txBody>
        </p:sp>
        <p:sp>
          <p:nvSpPr>
            <p:cNvPr id="4240" name="Rectangle 366"/>
            <p:cNvSpPr>
              <a:spLocks noChangeArrowheads="1"/>
            </p:cNvSpPr>
            <p:nvPr/>
          </p:nvSpPr>
          <p:spPr bwMode="auto">
            <a:xfrm>
              <a:off x="7432676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11</a:t>
              </a:r>
              <a:endParaRPr lang="en-US" altLang="ja-JP" sz="1000"/>
            </a:p>
          </p:txBody>
        </p:sp>
        <p:sp>
          <p:nvSpPr>
            <p:cNvPr id="4241" name="Rectangle 367"/>
            <p:cNvSpPr>
              <a:spLocks noChangeArrowheads="1"/>
            </p:cNvSpPr>
            <p:nvPr/>
          </p:nvSpPr>
          <p:spPr bwMode="auto">
            <a:xfrm>
              <a:off x="7648576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12</a:t>
              </a:r>
              <a:endParaRPr lang="en-US" altLang="ja-JP" sz="1000"/>
            </a:p>
          </p:txBody>
        </p:sp>
        <p:sp>
          <p:nvSpPr>
            <p:cNvPr id="4242" name="Rectangle 368"/>
            <p:cNvSpPr>
              <a:spLocks noChangeArrowheads="1"/>
            </p:cNvSpPr>
            <p:nvPr/>
          </p:nvSpPr>
          <p:spPr bwMode="auto">
            <a:xfrm>
              <a:off x="7866063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13</a:t>
              </a:r>
              <a:endParaRPr lang="en-US" altLang="ja-JP" sz="1000"/>
            </a:p>
          </p:txBody>
        </p:sp>
        <p:sp>
          <p:nvSpPr>
            <p:cNvPr id="4243" name="Rectangle 369"/>
            <p:cNvSpPr>
              <a:spLocks noChangeArrowheads="1"/>
            </p:cNvSpPr>
            <p:nvPr/>
          </p:nvSpPr>
          <p:spPr bwMode="auto">
            <a:xfrm>
              <a:off x="8091488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14</a:t>
              </a:r>
              <a:endParaRPr lang="en-US" altLang="ja-JP" sz="1000"/>
            </a:p>
          </p:txBody>
        </p:sp>
        <p:sp>
          <p:nvSpPr>
            <p:cNvPr id="4244" name="Rectangle 370"/>
            <p:cNvSpPr>
              <a:spLocks noChangeArrowheads="1"/>
            </p:cNvSpPr>
            <p:nvPr/>
          </p:nvSpPr>
          <p:spPr bwMode="auto">
            <a:xfrm>
              <a:off x="8307388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15</a:t>
              </a:r>
              <a:endParaRPr lang="en-US" altLang="ja-JP" sz="1000"/>
            </a:p>
          </p:txBody>
        </p:sp>
        <p:sp>
          <p:nvSpPr>
            <p:cNvPr id="4245" name="Rectangle 371"/>
            <p:cNvSpPr>
              <a:spLocks noChangeArrowheads="1"/>
            </p:cNvSpPr>
            <p:nvPr/>
          </p:nvSpPr>
          <p:spPr bwMode="auto">
            <a:xfrm>
              <a:off x="8523288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16</a:t>
              </a:r>
              <a:endParaRPr lang="en-US" altLang="ja-JP" sz="1000"/>
            </a:p>
          </p:txBody>
        </p:sp>
        <p:sp>
          <p:nvSpPr>
            <p:cNvPr id="4246" name="Rectangle 372"/>
            <p:cNvSpPr>
              <a:spLocks noChangeArrowheads="1"/>
            </p:cNvSpPr>
            <p:nvPr/>
          </p:nvSpPr>
          <p:spPr bwMode="auto">
            <a:xfrm>
              <a:off x="8739188" y="4932363"/>
              <a:ext cx="139700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>
                  <a:solidFill>
                    <a:srgbClr val="000000"/>
                  </a:solidFill>
                </a:rPr>
                <a:t>17</a:t>
              </a:r>
              <a:endParaRPr lang="en-US" altLang="ja-JP" sz="1000"/>
            </a:p>
          </p:txBody>
        </p:sp>
        <p:sp>
          <p:nvSpPr>
            <p:cNvPr id="4247" name="Rectangle 373"/>
            <p:cNvSpPr>
              <a:spLocks noChangeArrowheads="1"/>
            </p:cNvSpPr>
            <p:nvPr/>
          </p:nvSpPr>
          <p:spPr bwMode="auto">
            <a:xfrm>
              <a:off x="6511926" y="5192713"/>
              <a:ext cx="118462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000000"/>
                  </a:solidFill>
                </a:rPr>
                <a:t>Follow-up (years)</a:t>
              </a:r>
              <a:endParaRPr lang="en-US" altLang="ja-JP" sz="1200"/>
            </a:p>
          </p:txBody>
        </p:sp>
        <p:sp>
          <p:nvSpPr>
            <p:cNvPr id="4248" name="Rectangle 374"/>
            <p:cNvSpPr>
              <a:spLocks noChangeArrowheads="1"/>
            </p:cNvSpPr>
            <p:nvPr/>
          </p:nvSpPr>
          <p:spPr bwMode="auto">
            <a:xfrm rot="16200000">
              <a:off x="3481600" y="3605749"/>
              <a:ext cx="258243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200">
                  <a:solidFill>
                    <a:srgbClr val="000000"/>
                  </a:solidFill>
                </a:rPr>
                <a:t>Cumulative incidence of dementia (%)</a:t>
              </a:r>
              <a:endParaRPr lang="en-US" altLang="ja-JP" sz="1200"/>
            </a:p>
          </p:txBody>
        </p:sp>
        <p:sp>
          <p:nvSpPr>
            <p:cNvPr id="4249" name="Rectangle 476"/>
            <p:cNvSpPr>
              <a:spLocks noChangeArrowheads="1"/>
            </p:cNvSpPr>
            <p:nvPr/>
          </p:nvSpPr>
          <p:spPr bwMode="auto">
            <a:xfrm>
              <a:off x="2270126" y="2306638"/>
              <a:ext cx="6138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400">
                  <a:solidFill>
                    <a:srgbClr val="000000"/>
                  </a:solidFill>
                </a:rPr>
                <a:t>Women</a:t>
              </a:r>
              <a:endParaRPr lang="en-US" altLang="ja-JP" sz="1400"/>
            </a:p>
          </p:txBody>
        </p:sp>
        <p:sp>
          <p:nvSpPr>
            <p:cNvPr id="4250" name="Rectangle 477"/>
            <p:cNvSpPr>
              <a:spLocks noChangeArrowheads="1"/>
            </p:cNvSpPr>
            <p:nvPr/>
          </p:nvSpPr>
          <p:spPr bwMode="auto">
            <a:xfrm>
              <a:off x="6772276" y="2306638"/>
              <a:ext cx="34785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400">
                  <a:solidFill>
                    <a:srgbClr val="000000"/>
                  </a:solidFill>
                </a:rPr>
                <a:t>Men</a:t>
              </a:r>
              <a:endParaRPr lang="en-US" altLang="ja-JP" sz="1400"/>
            </a:p>
          </p:txBody>
        </p:sp>
        <p:sp>
          <p:nvSpPr>
            <p:cNvPr id="4251" name="Text Box 478"/>
            <p:cNvSpPr txBox="1">
              <a:spLocks noChangeArrowheads="1"/>
            </p:cNvSpPr>
            <p:nvPr/>
          </p:nvSpPr>
          <p:spPr bwMode="auto">
            <a:xfrm>
              <a:off x="984251" y="2751138"/>
              <a:ext cx="2806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 dirty="0"/>
                <a:t>ICC(1,1)= 0.996 (95% CI, 0.992-0.998)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 dirty="0"/>
                <a:t>R=0.997</a:t>
              </a:r>
            </a:p>
          </p:txBody>
        </p:sp>
        <p:sp>
          <p:nvSpPr>
            <p:cNvPr id="4252" name="Text Box 479"/>
            <p:cNvSpPr txBox="1">
              <a:spLocks noChangeArrowheads="1"/>
            </p:cNvSpPr>
            <p:nvPr/>
          </p:nvSpPr>
          <p:spPr bwMode="auto">
            <a:xfrm>
              <a:off x="5343526" y="2751138"/>
              <a:ext cx="28067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/>
                <a:t>ICC(1,1)= 0.985 (95% CI, 0.970-0.992)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/>
                <a:t>R=0.992</a:t>
              </a:r>
            </a:p>
          </p:txBody>
        </p:sp>
      </p:grpSp>
      <p:sp>
        <p:nvSpPr>
          <p:cNvPr id="178" name="Text Box 19"/>
          <p:cNvSpPr txBox="1">
            <a:spLocks noChangeArrowheads="1"/>
          </p:cNvSpPr>
          <p:nvPr/>
        </p:nvSpPr>
        <p:spPr bwMode="auto">
          <a:xfrm>
            <a:off x="965869" y="5485822"/>
            <a:ext cx="8428288" cy="107721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sz="1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ysClr val="windowText" lastClr="000000">
                    <a:alpha val="95000"/>
                  </a:sys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Figure e-2:</a:t>
            </a:r>
            <a:r>
              <a:rPr lang="en-US" altLang="ja-JP" sz="1600" b="1" dirty="0"/>
              <a:t>Comparisons </a:t>
            </a:r>
            <a:r>
              <a:rPr lang="en-US" altLang="ja-JP" sz="1600" b="1" dirty="0"/>
              <a:t>between observed and estimated cumulative incidence of all dementia during 17 years of follow-up by sex.</a:t>
            </a:r>
            <a:endParaRPr lang="ja-JP" altLang="ja-JP" sz="1600" dirty="0"/>
          </a:p>
          <a:p>
            <a:r>
              <a:rPr lang="en-US" altLang="ja-JP" sz="1600" dirty="0"/>
              <a:t>ICC (1,1): </a:t>
            </a:r>
            <a:r>
              <a:rPr lang="en-US" altLang="ja-JP" sz="1600" dirty="0" err="1"/>
              <a:t>intraclass</a:t>
            </a:r>
            <a:r>
              <a:rPr lang="en-US" altLang="ja-JP" sz="1600" dirty="0"/>
              <a:t> correlation coefficient for one-way random single measures</a:t>
            </a:r>
            <a:endParaRPr lang="ja-JP" altLang="ja-JP" sz="1600" dirty="0"/>
          </a:p>
          <a:p>
            <a:r>
              <a:rPr lang="en-US" altLang="ja-JP" sz="1600" dirty="0"/>
              <a:t>R: Pearson’s correlation coefficient</a:t>
            </a:r>
            <a:endParaRPr lang="ja-JP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168528360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標準デザイン">
  <a:themeElements>
    <a:clrScheme name="1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6_標準デザイン">
  <a:themeElements>
    <a:clrScheme name="15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5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5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3_標準デザイン">
  <a:themeElements>
    <a:clrScheme name="1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2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7_標準デザイン">
  <a:themeElements>
    <a:clrScheme name="15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5_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5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12456</TotalTime>
  <Words>264</Words>
  <Application>Microsoft Office PowerPoint</Application>
  <PresentationFormat>35mm スライド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ＭＳ Ｐゴシック</vt:lpstr>
      <vt:lpstr>ＭＳ Ｐ明朝</vt:lpstr>
      <vt:lpstr>Arial</vt:lpstr>
      <vt:lpstr>Garamond</vt:lpstr>
      <vt:lpstr>Times New Roman</vt:lpstr>
      <vt:lpstr>Wingdings</vt:lpstr>
      <vt:lpstr>1_標準デザイン</vt:lpstr>
      <vt:lpstr>2_標準デザイン</vt:lpstr>
      <vt:lpstr>16_標準デザイン</vt:lpstr>
      <vt:lpstr>13_標準デザイン</vt:lpstr>
      <vt:lpstr>17_標準デザイン</vt:lpstr>
      <vt:lpstr>PowerPoint プレゼンテーション</vt:lpstr>
      <vt:lpstr>PowerPoint プレゼンテーション</vt:lpstr>
    </vt:vector>
  </TitlesOfParts>
  <Company>九州大学環境医学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心血管病の時代的変化と現状： 久山町研究</dc:title>
  <dc:creator>清原　裕</dc:creator>
  <cp:lastModifiedBy>吉田 大悟</cp:lastModifiedBy>
  <cp:revision>672</cp:revision>
  <dcterms:created xsi:type="dcterms:W3CDTF">2001-02-13T01:47:01Z</dcterms:created>
  <dcterms:modified xsi:type="dcterms:W3CDTF">2019-09-17T04:13:44Z</dcterms:modified>
</cp:coreProperties>
</file>