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37" r:id="rId2"/>
    <p:sldId id="357" r:id="rId3"/>
    <p:sldId id="356" r:id="rId4"/>
    <p:sldId id="360" r:id="rId5"/>
    <p:sldId id="364" r:id="rId6"/>
    <p:sldId id="358" r:id="rId7"/>
    <p:sldId id="361" r:id="rId8"/>
    <p:sldId id="260" r:id="rId9"/>
  </p:sldIdLst>
  <p:sldSz cx="13825538" cy="7777163"/>
  <p:notesSz cx="6858000" cy="9926638"/>
  <p:defaultTextStyle>
    <a:defPPr>
      <a:defRPr lang="de-DE"/>
    </a:defPPr>
    <a:lvl1pPr marL="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722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3444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5166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6888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8610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0332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2054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3776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50">
          <p15:clr>
            <a:srgbClr val="A4A3A4"/>
          </p15:clr>
        </p15:guide>
        <p15:guide id="2" pos="435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ie Porath-Walsh" initials="SPW" lastIdx="1" clrIdx="0"/>
  <p:cmAuthor id="2" name="Juliane Finger" initials="JF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A8AA"/>
    <a:srgbClr val="346673"/>
    <a:srgbClr val="6EA4AE"/>
    <a:srgbClr val="316570"/>
    <a:srgbClr val="6EA3A4"/>
    <a:srgbClr val="EAE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282" autoAdjust="0"/>
  </p:normalViewPr>
  <p:slideViewPr>
    <p:cSldViewPr snapToObjects="1">
      <p:cViewPr varScale="1">
        <p:scale>
          <a:sx n="57" d="100"/>
          <a:sy n="57" d="100"/>
        </p:scale>
        <p:origin x="2268" y="84"/>
      </p:cViewPr>
      <p:guideLst>
        <p:guide orient="horz" pos="2450"/>
        <p:guide pos="43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B708E-31C2-4FF9-8F3D-DC17AC3F0A84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19DCD-509F-47D2-BB8E-40A4AC6F05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98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862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153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99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470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629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443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133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9862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36916" y="2415962"/>
            <a:ext cx="11751707" cy="166704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073831" y="4407059"/>
            <a:ext cx="9677877" cy="19874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RDA Deutschland Tagung 26.02.2020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RDA Deutschland Tagung 26.02.2020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2122" y="4997548"/>
            <a:ext cx="11751707" cy="1544631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92122" y="3296294"/>
            <a:ext cx="11751707" cy="170125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722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344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516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688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861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033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205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377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RDA Deutschland Tagung 26.02.2020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44117" y="2057709"/>
            <a:ext cx="9291433" cy="5820270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565975" y="2057709"/>
            <a:ext cx="9293834" cy="5820270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RDA Deutschland Tagung 26.02.2020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1277" y="311447"/>
            <a:ext cx="12442984" cy="1296194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1277" y="1740861"/>
            <a:ext cx="6108680" cy="72550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7220" indent="0">
              <a:buNone/>
              <a:defRPr sz="2700" b="1"/>
            </a:lvl2pPr>
            <a:lvl3pPr marL="1234440" indent="0">
              <a:buNone/>
              <a:defRPr sz="2400" b="1"/>
            </a:lvl3pPr>
            <a:lvl4pPr marL="1851660" indent="0">
              <a:buNone/>
              <a:defRPr sz="2200" b="1"/>
            </a:lvl4pPr>
            <a:lvl5pPr marL="2468880" indent="0">
              <a:buNone/>
              <a:defRPr sz="2200" b="1"/>
            </a:lvl5pPr>
            <a:lvl6pPr marL="3086100" indent="0">
              <a:buNone/>
              <a:defRPr sz="2200" b="1"/>
            </a:lvl6pPr>
            <a:lvl7pPr marL="3703320" indent="0">
              <a:buNone/>
              <a:defRPr sz="2200" b="1"/>
            </a:lvl7pPr>
            <a:lvl8pPr marL="4320540" indent="0">
              <a:buNone/>
              <a:defRPr sz="2200" b="1"/>
            </a:lvl8pPr>
            <a:lvl9pPr marL="4937760" indent="0">
              <a:buNone/>
              <a:defRPr sz="2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1277" y="2466369"/>
            <a:ext cx="6108680" cy="448087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7023182" y="1740861"/>
            <a:ext cx="6111080" cy="72550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7220" indent="0">
              <a:buNone/>
              <a:defRPr sz="2700" b="1"/>
            </a:lvl2pPr>
            <a:lvl3pPr marL="1234440" indent="0">
              <a:buNone/>
              <a:defRPr sz="2400" b="1"/>
            </a:lvl3pPr>
            <a:lvl4pPr marL="1851660" indent="0">
              <a:buNone/>
              <a:defRPr sz="2200" b="1"/>
            </a:lvl4pPr>
            <a:lvl5pPr marL="2468880" indent="0">
              <a:buNone/>
              <a:defRPr sz="2200" b="1"/>
            </a:lvl5pPr>
            <a:lvl6pPr marL="3086100" indent="0">
              <a:buNone/>
              <a:defRPr sz="2200" b="1"/>
            </a:lvl6pPr>
            <a:lvl7pPr marL="3703320" indent="0">
              <a:buNone/>
              <a:defRPr sz="2200" b="1"/>
            </a:lvl7pPr>
            <a:lvl8pPr marL="4320540" indent="0">
              <a:buNone/>
              <a:defRPr sz="2200" b="1"/>
            </a:lvl8pPr>
            <a:lvl9pPr marL="4937760" indent="0">
              <a:buNone/>
              <a:defRPr sz="2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7023182" y="2466369"/>
            <a:ext cx="6111080" cy="448087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RDA Deutschland Tagung 26.02.2020 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RDA Deutschland Tagung 26.02.2020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RDA Deutschland Tagung 26.02.2020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1278" y="309646"/>
            <a:ext cx="4548507" cy="1317797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5401" y="309647"/>
            <a:ext cx="7728860" cy="6637593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1278" y="1627444"/>
            <a:ext cx="4548507" cy="5319796"/>
          </a:xfrm>
        </p:spPr>
        <p:txBody>
          <a:bodyPr/>
          <a:lstStyle>
            <a:lvl1pPr marL="0" indent="0">
              <a:buNone/>
              <a:defRPr sz="1900"/>
            </a:lvl1pPr>
            <a:lvl2pPr marL="617220" indent="0">
              <a:buNone/>
              <a:defRPr sz="1600"/>
            </a:lvl2pPr>
            <a:lvl3pPr marL="1234440" indent="0">
              <a:buNone/>
              <a:defRPr sz="1400"/>
            </a:lvl3pPr>
            <a:lvl4pPr marL="1851660" indent="0">
              <a:buNone/>
              <a:defRPr sz="1200"/>
            </a:lvl4pPr>
            <a:lvl5pPr marL="2468880" indent="0">
              <a:buNone/>
              <a:defRPr sz="1200"/>
            </a:lvl5pPr>
            <a:lvl6pPr marL="3086100" indent="0">
              <a:buNone/>
              <a:defRPr sz="1200"/>
            </a:lvl6pPr>
            <a:lvl7pPr marL="3703320" indent="0">
              <a:buNone/>
              <a:defRPr sz="1200"/>
            </a:lvl7pPr>
            <a:lvl8pPr marL="4320540" indent="0">
              <a:buNone/>
              <a:defRPr sz="1200"/>
            </a:lvl8pPr>
            <a:lvl9pPr marL="4937760" indent="0">
              <a:buNone/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RDA Deutschland Tagung 26.02.2020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91277" y="311447"/>
            <a:ext cx="12442984" cy="1296194"/>
          </a:xfrm>
          <a:prstGeom prst="rect">
            <a:avLst/>
          </a:prstGeom>
        </p:spPr>
        <p:txBody>
          <a:bodyPr vert="horz" lIns="123444" tIns="61722" rIns="123444" bIns="61722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1277" y="1814672"/>
            <a:ext cx="12442984" cy="5132568"/>
          </a:xfrm>
          <a:prstGeom prst="rect">
            <a:avLst/>
          </a:prstGeom>
        </p:spPr>
        <p:txBody>
          <a:bodyPr vert="horz" lIns="123444" tIns="61722" rIns="123444" bIns="61722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723726" y="7208278"/>
            <a:ext cx="4378087" cy="414062"/>
          </a:xfrm>
          <a:prstGeom prst="rect">
            <a:avLst/>
          </a:prstGeom>
        </p:spPr>
        <p:txBody>
          <a:bodyPr vert="horz" lIns="123444" tIns="61722" rIns="123444" bIns="61722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RDA Deutschland Tagung 26.02.2020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908302" y="7208278"/>
            <a:ext cx="3225959" cy="414062"/>
          </a:xfrm>
          <a:prstGeom prst="rect">
            <a:avLst/>
          </a:prstGeom>
        </p:spPr>
        <p:txBody>
          <a:bodyPr vert="horz" lIns="123444" tIns="61722" rIns="123444" bIns="61722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6EB0-00C6-4E72-8C23-BFC1C8C8D0E9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823054" y="7254241"/>
            <a:ext cx="299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>
                <a:solidFill>
                  <a:srgbClr val="6EA4AE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HAMBURG </a:t>
            </a:r>
            <a:r>
              <a:rPr lang="de-DE" sz="1800" dirty="0">
                <a:solidFill>
                  <a:srgbClr val="6EA4AE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OPEN SCIENCE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dt="0"/>
  <p:txStyles>
    <p:titleStyle>
      <a:lvl1pPr algn="ctr" defTabSz="123444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915" indent="-462915" algn="l" defTabSz="123444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983" indent="-385763" algn="l" defTabSz="1234440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43050" indent="-308610" algn="l" defTabSz="12344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indent="-308610" algn="l" defTabSz="123444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77490" indent="-308610" algn="l" defTabSz="123444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4710" indent="-308610" algn="l" defTabSz="12344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11930" indent="-308610" algn="l" defTabSz="12344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29150" indent="-308610" algn="l" defTabSz="12344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46370" indent="-308610" algn="l" defTabSz="12344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44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5166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8610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0332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2054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3776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hyperlink" Target="https://doi.org/10.5281/zenodo.4678513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hyperlink" Target="https://www.buergerschaft-hh.de/parldok/vorgang/54259" TargetMode="External"/><Relationship Id="rId7" Type="http://schemas.openxmlformats.org/officeDocument/2006/relationships/image" Target="../media/image1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dm.hos.tuhh.de/#dokumentat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9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10.jpeg"/><Relationship Id="rId4" Type="http://schemas.openxmlformats.org/officeDocument/2006/relationships/image" Target="../media/image6.jpeg"/><Relationship Id="rId9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/>
          <p:cNvSpPr txBox="1"/>
          <p:nvPr/>
        </p:nvSpPr>
        <p:spPr>
          <a:xfrm>
            <a:off x="828092" y="1944365"/>
            <a:ext cx="12997445" cy="2633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defTabSz="9144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 Hamburg Open Science</a:t>
            </a:r>
          </a:p>
          <a:p>
            <a:pPr marL="514350" lvl="0" indent="-514350" defTabSz="9144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Projekt Kulturwandel</a:t>
            </a:r>
          </a:p>
          <a:p>
            <a:pPr marL="514350" lvl="0" indent="-514350" defTabSz="9144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Projekterfolge: Eine Zwischenbilanz</a:t>
            </a:r>
          </a:p>
          <a:p>
            <a:pPr marL="514350" lvl="0" indent="-514350" defTabSz="9144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Ausblick: In Zukunft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032449" y="7272957"/>
            <a:ext cx="7437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>
                <a:solidFill>
                  <a:srgbClr val="77A8AA"/>
                </a:solidFill>
                <a:latin typeface="Open Sans"/>
              </a:rPr>
              <a:t>Dr. Juliane Finger &amp; Konstantin Olschofsky – Nachhaltiger Kulturwandel – 30.09.2019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hteck 5"/>
          <p:cNvSpPr/>
          <p:nvPr/>
        </p:nvSpPr>
        <p:spPr>
          <a:xfrm>
            <a:off x="0" y="0"/>
            <a:ext cx="13825538" cy="7777163"/>
          </a:xfrm>
          <a:prstGeom prst="rect">
            <a:avLst/>
          </a:prstGeom>
          <a:solidFill>
            <a:srgbClr val="3165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936105" y="850361"/>
            <a:ext cx="11917324" cy="60764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760642" y="3569769"/>
            <a:ext cx="6948772" cy="193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spcAft>
                <a:spcPts val="600"/>
              </a:spcAft>
            </a:pPr>
            <a:endParaRPr lang="de-DE" sz="2000" b="1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spcAft>
                <a:spcPts val="600"/>
              </a:spcAft>
            </a:pPr>
            <a:r>
              <a:rPr lang="de-DE" sz="2000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Beate Rajski , Technische Universität Hamburg </a:t>
            </a:r>
          </a:p>
          <a:p>
            <a:pPr>
              <a:spcAft>
                <a:spcPts val="600"/>
              </a:spcAft>
            </a:pPr>
            <a:endParaRPr lang="de-DE" sz="2000" b="1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spcAft>
                <a:spcPts val="600"/>
              </a:spcAft>
            </a:pPr>
            <a:r>
              <a:rPr lang="de-DE" sz="2000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RDA Deutschland Tagung 26.02.2020 </a:t>
            </a:r>
          </a:p>
          <a:p>
            <a:pPr>
              <a:spcAft>
                <a:spcPts val="600"/>
              </a:spcAft>
            </a:pPr>
            <a:endParaRPr lang="de-DE" sz="2000" b="1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5256585" y="2178391"/>
            <a:ext cx="0" cy="3420380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674285" y="3303806"/>
            <a:ext cx="3288080" cy="116955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de-DE" sz="3500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HAMBURG</a:t>
            </a:r>
          </a:p>
          <a:p>
            <a:r>
              <a:rPr lang="de-DE" sz="35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OPEN SCIENCE</a:t>
            </a:r>
          </a:p>
        </p:txBody>
      </p:sp>
      <p:pic>
        <p:nvPicPr>
          <p:cNvPr id="11" name="Picture 2" descr="A:\EXTERN\Universität Hamburg\OpenScience\_footage\Logos\OpenScience-Logo-HafenCity-Universitä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0201" y="513388"/>
            <a:ext cx="1548172" cy="707736"/>
          </a:xfrm>
          <a:prstGeom prst="rect">
            <a:avLst/>
          </a:prstGeom>
          <a:noFill/>
        </p:spPr>
      </p:pic>
      <p:pic>
        <p:nvPicPr>
          <p:cNvPr id="12" name="Picture 3" descr="A:\EXTERN\Universität Hamburg\OpenScience\_footage\Logos\OpenScience-Logo-Hambur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7037" y="6571353"/>
            <a:ext cx="1551336" cy="710897"/>
          </a:xfrm>
          <a:prstGeom prst="rect">
            <a:avLst/>
          </a:prstGeom>
          <a:noFill/>
        </p:spPr>
      </p:pic>
      <p:pic>
        <p:nvPicPr>
          <p:cNvPr id="13" name="Picture 4" descr="A:\EXTERN\Universität Hamburg\OpenScience\_footage\Logos\OpenScience-Logo-HAW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05157" y="6562060"/>
            <a:ext cx="1551336" cy="710897"/>
          </a:xfrm>
          <a:prstGeom prst="rect">
            <a:avLst/>
          </a:prstGeom>
          <a:noFill/>
        </p:spPr>
      </p:pic>
      <p:pic>
        <p:nvPicPr>
          <p:cNvPr id="14" name="Picture 5" descr="A:\EXTERN\Universität Hamburg\OpenScience\_footage\Logos\OpenScience-Logo-HFBK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35786" y="513388"/>
            <a:ext cx="1551331" cy="707736"/>
          </a:xfrm>
          <a:prstGeom prst="rect">
            <a:avLst/>
          </a:prstGeom>
          <a:noFill/>
        </p:spPr>
      </p:pic>
      <p:pic>
        <p:nvPicPr>
          <p:cNvPr id="15" name="Picture 6" descr="A:\EXTERN\Universität Hamburg\OpenScience\_footage\Logos\OpenScience-Logo-HFMT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02677" y="6571353"/>
            <a:ext cx="1548176" cy="710898"/>
          </a:xfrm>
          <a:prstGeom prst="rect">
            <a:avLst/>
          </a:prstGeom>
          <a:noFill/>
        </p:spPr>
      </p:pic>
      <p:pic>
        <p:nvPicPr>
          <p:cNvPr id="18" name="Picture 7" descr="A:\EXTERN\Universität Hamburg\OpenScience\_footage\Logos\OpenScience-Logo-Staatsbibliothek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05157" y="513389"/>
            <a:ext cx="1548172" cy="710896"/>
          </a:xfrm>
          <a:prstGeom prst="rect">
            <a:avLst/>
          </a:prstGeom>
          <a:noFill/>
        </p:spPr>
      </p:pic>
      <p:pic>
        <p:nvPicPr>
          <p:cNvPr id="19" name="Picture 8" descr="A:\EXTERN\Universität Hamburg\OpenScience\_footage\Logos\OpenScience-Logo-TUHH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52337" y="6566249"/>
            <a:ext cx="1551336" cy="710897"/>
          </a:xfrm>
          <a:prstGeom prst="rect">
            <a:avLst/>
          </a:prstGeom>
          <a:noFill/>
        </p:spPr>
      </p:pic>
      <p:pic>
        <p:nvPicPr>
          <p:cNvPr id="20" name="Picture 9" descr="A:\EXTERN\Universität Hamburg\OpenScience\_footage\Logos\OpenScience-Logo-UKE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49857" y="6562060"/>
            <a:ext cx="1551336" cy="710897"/>
          </a:xfrm>
          <a:prstGeom prst="rect">
            <a:avLst/>
          </a:prstGeom>
          <a:noFill/>
        </p:spPr>
      </p:pic>
      <p:pic>
        <p:nvPicPr>
          <p:cNvPr id="21" name="Picture 10" descr="A:\EXTERN\Universität Hamburg\OpenScience\_footage\Logos\OpenScience-Logo-Universität-Hamburg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66414" y="513388"/>
            <a:ext cx="1551331" cy="707736"/>
          </a:xfrm>
          <a:prstGeom prst="rect">
            <a:avLst/>
          </a:prstGeom>
          <a:noFill/>
        </p:spPr>
      </p:pic>
      <p:sp>
        <p:nvSpPr>
          <p:cNvPr id="2" name="Textfeld 1"/>
          <p:cNvSpPr txBox="1"/>
          <p:nvPr/>
        </p:nvSpPr>
        <p:spPr>
          <a:xfrm>
            <a:off x="5760642" y="2178391"/>
            <a:ext cx="61958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chemeClr val="bg1"/>
                </a:solidFill>
                <a:latin typeface="Open Sans"/>
              </a:rPr>
              <a:t>Forschungsdatenmanagement im Programm </a:t>
            </a:r>
          </a:p>
          <a:p>
            <a:r>
              <a:rPr lang="de-DE" sz="3200" b="1" dirty="0">
                <a:solidFill>
                  <a:schemeClr val="bg1"/>
                </a:solidFill>
                <a:latin typeface="Open Sans"/>
              </a:rPr>
              <a:t>Hamburg Open Science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5B5B498-CDCF-4364-8F4D-DC4EE7498A99}"/>
              </a:ext>
            </a:extLst>
          </p:cNvPr>
          <p:cNvGrpSpPr/>
          <p:nvPr/>
        </p:nvGrpSpPr>
        <p:grpSpPr>
          <a:xfrm>
            <a:off x="10868582" y="7366451"/>
            <a:ext cx="2920951" cy="338554"/>
            <a:chOff x="245506" y="7313084"/>
            <a:chExt cx="2920951" cy="338554"/>
          </a:xfrm>
        </p:grpSpPr>
        <p:pic>
          <p:nvPicPr>
            <p:cNvPr id="23" name="Grafik 22">
              <a:extLst>
                <a:ext uri="{FF2B5EF4-FFF2-40B4-BE49-F238E27FC236}">
                  <a16:creationId xmlns:a16="http://schemas.microsoft.com/office/drawing/2014/main" id="{D8C7E516-3967-4EDD-A854-C70915FBCA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506" y="7357068"/>
              <a:ext cx="294555" cy="294555"/>
            </a:xfrm>
            <a:prstGeom prst="rect">
              <a:avLst/>
            </a:prstGeom>
          </p:spPr>
        </p:pic>
        <p:pic>
          <p:nvPicPr>
            <p:cNvPr id="24" name="Grafik 23">
              <a:extLst>
                <a:ext uri="{FF2B5EF4-FFF2-40B4-BE49-F238E27FC236}">
                  <a16:creationId xmlns:a16="http://schemas.microsoft.com/office/drawing/2014/main" id="{D7EBD67B-BCE8-4F7D-820B-3C8C6A6313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877" y="7369244"/>
              <a:ext cx="269841" cy="269841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F833FEAB-C87D-4B5B-BC64-3B7CE59A1840}"/>
                </a:ext>
              </a:extLst>
            </p:cNvPr>
            <p:cNvSpPr/>
            <p:nvPr/>
          </p:nvSpPr>
          <p:spPr>
            <a:xfrm>
              <a:off x="792089" y="7313084"/>
              <a:ext cx="23743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600" dirty="0">
                  <a:solidFill>
                    <a:schemeClr val="bg1"/>
                  </a:solidFill>
                  <a:latin typeface="Open Sans" pitchFamily="34" charset="0"/>
                </a:rPr>
                <a:t>Grafiken ausgenommen</a:t>
              </a:r>
              <a:endParaRPr lang="de-DE" sz="1800" dirty="0"/>
            </a:p>
          </p:txBody>
        </p:sp>
      </p:grpSp>
      <p:sp>
        <p:nvSpPr>
          <p:cNvPr id="26" name="Textfeld 25">
            <a:hlinkClick r:id="rId15"/>
            <a:extLst>
              <a:ext uri="{FF2B5EF4-FFF2-40B4-BE49-F238E27FC236}">
                <a16:creationId xmlns:a16="http://schemas.microsoft.com/office/drawing/2014/main" id="{F3CD4066-7B06-4DBE-A6E7-DAB3BA362F53}"/>
              </a:ext>
            </a:extLst>
          </p:cNvPr>
          <p:cNvSpPr txBox="1"/>
          <p:nvPr/>
        </p:nvSpPr>
        <p:spPr>
          <a:xfrm>
            <a:off x="4852374" y="7353272"/>
            <a:ext cx="41207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ctr" defTabSz="1234440" rtl="0" eaLnBrk="1" latinLnBrk="0" hangingPunct="1"/>
            <a:r>
              <a:rPr lang="de-DE" sz="1600" kern="1200" dirty="0">
                <a:solidFill>
                  <a:schemeClr val="bg1"/>
                </a:solidFill>
                <a:latin typeface="Open Sans" pitchFamily="34" charset="0"/>
                <a:ea typeface="+mn-ea"/>
                <a:cs typeface="+mn-cs"/>
              </a:rPr>
              <a:t>doi.org/10.5281/zenodo.4678513</a:t>
            </a:r>
          </a:p>
        </p:txBody>
      </p:sp>
    </p:spTree>
    <p:extLst>
      <p:ext uri="{BB962C8B-B14F-4D97-AF65-F5344CB8AC3E}">
        <p14:creationId xmlns:p14="http://schemas.microsoft.com/office/powerpoint/2010/main" val="328865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C4A442-FA03-4AC3-AE99-EACDD5902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03275" indent="0">
              <a:buNone/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Förderer:	Freie und Hansestadt Hamburg</a:t>
            </a:r>
          </a:p>
          <a:p>
            <a:pPr marL="803275" indent="0">
              <a:buNone/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Volumen:	15 </a:t>
            </a:r>
            <a:r>
              <a:rPr lang="de-DE" sz="2400" dirty="0" err="1">
                <a:latin typeface="Open Sans" panose="020B0606030504020204"/>
              </a:rPr>
              <a:t>Mio</a:t>
            </a:r>
            <a:r>
              <a:rPr lang="de-DE" sz="2400" dirty="0">
                <a:latin typeface="Open Sans" panose="020B0606030504020204"/>
              </a:rPr>
              <a:t> €  davon Forschungsdaten: 3,4 </a:t>
            </a:r>
            <a:r>
              <a:rPr lang="de-DE" sz="2400" dirty="0" err="1">
                <a:latin typeface="Open Sans" panose="020B0606030504020204"/>
              </a:rPr>
              <a:t>Mio</a:t>
            </a:r>
            <a:r>
              <a:rPr lang="de-DE" sz="2400" dirty="0">
                <a:latin typeface="Open Sans" panose="020B0606030504020204"/>
              </a:rPr>
              <a:t> €</a:t>
            </a:r>
          </a:p>
          <a:p>
            <a:pPr marL="0" indent="0">
              <a:buNone/>
              <a:tabLst>
                <a:tab pos="4130675" algn="l"/>
              </a:tabLst>
            </a:pPr>
            <a:endParaRPr lang="de-DE" sz="2400" dirty="0">
              <a:latin typeface="Open Sans" panose="020B0606030504020204"/>
            </a:endParaRPr>
          </a:p>
          <a:p>
            <a:pPr marL="1260475" indent="-457200">
              <a:buNone/>
              <a:tabLst>
                <a:tab pos="4130675" algn="l"/>
              </a:tabLst>
            </a:pPr>
            <a:r>
              <a:rPr lang="de-DE" sz="2400" dirty="0">
                <a:latin typeface="Open Sans" panose="020B0606030504020204"/>
              </a:rPr>
              <a:t>Programmphasen</a:t>
            </a:r>
          </a:p>
          <a:p>
            <a:pPr marL="1260475" lvl="1" indent="-457200">
              <a:buFont typeface="+mj-lt"/>
              <a:buAutoNum type="arabicPeriod"/>
              <a:tabLst>
                <a:tab pos="4130675" algn="l"/>
              </a:tabLst>
            </a:pPr>
            <a:r>
              <a:rPr lang="de-DE" sz="2400" dirty="0">
                <a:latin typeface="Open Sans" panose="020B0606030504020204"/>
              </a:rPr>
              <a:t>Prototypentwicklung:	01.01.2018-31.12.2018</a:t>
            </a:r>
          </a:p>
          <a:p>
            <a:pPr marL="1260475" lvl="1" indent="-457200">
              <a:buFont typeface="+mj-lt"/>
              <a:buAutoNum type="arabicPeriod"/>
              <a:tabLst>
                <a:tab pos="4130675" algn="l"/>
              </a:tabLst>
            </a:pPr>
            <a:r>
              <a:rPr lang="de-DE" sz="2400" dirty="0">
                <a:latin typeface="Open Sans" panose="020B0606030504020204"/>
              </a:rPr>
              <a:t>Einführung:	01.01.2019-31.12.2020</a:t>
            </a:r>
          </a:p>
          <a:p>
            <a:pPr marL="0" indent="0">
              <a:buNone/>
            </a:pPr>
            <a:endParaRPr lang="de-DE" sz="2400" dirty="0">
              <a:latin typeface="Open Sans" panose="020B0606030504020204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de-DE" sz="2400" dirty="0">
                <a:latin typeface="Open Sans" panose="020B0606030504020204"/>
              </a:rPr>
              <a:t>Antrag Senat Hamburg </a:t>
            </a:r>
            <a:r>
              <a:rPr lang="de-DE" sz="2400" dirty="0">
                <a:latin typeface="Open Sans" panose="020B0606030504020204"/>
                <a:hlinkClick r:id="rId3"/>
              </a:rPr>
              <a:t>Drucksache 21/10485</a:t>
            </a:r>
            <a:r>
              <a:rPr lang="de-DE" sz="2400" dirty="0">
                <a:latin typeface="Open Sans" panose="020B0606030504020204"/>
              </a:rPr>
              <a:t> 26.09.2017</a:t>
            </a:r>
          </a:p>
          <a:p>
            <a:pPr marL="803275" lvl="1" indent="0">
              <a:spcAft>
                <a:spcPts val="1000"/>
              </a:spcAft>
              <a:buNone/>
            </a:pPr>
            <a:r>
              <a:rPr lang="de-DE" sz="2400" dirty="0">
                <a:latin typeface="Open Sans" panose="020B0606030504020204"/>
              </a:rPr>
              <a:t>Die übergreifende </a:t>
            </a:r>
            <a:r>
              <a:rPr lang="de-DE" sz="2400" b="1" dirty="0">
                <a:latin typeface="Open Sans" panose="020B0606030504020204"/>
              </a:rPr>
              <a:t>Zielsetzung</a:t>
            </a:r>
            <a:r>
              <a:rPr lang="de-DE" sz="2400" dirty="0">
                <a:latin typeface="Open Sans" panose="020B0606030504020204"/>
              </a:rPr>
              <a:t> der Strategie HOS besteht darin, die Quellen </a:t>
            </a:r>
            <a:br>
              <a:rPr lang="de-DE" sz="2400" dirty="0">
                <a:latin typeface="Open Sans" panose="020B0606030504020204"/>
              </a:rPr>
            </a:br>
            <a:r>
              <a:rPr lang="de-DE" sz="2400" dirty="0">
                <a:latin typeface="Open Sans" panose="020B0606030504020204"/>
              </a:rPr>
              <a:t>und Ergebnisse öffentlich finanzierter Forschung frei zugänglich zu machen. </a:t>
            </a:r>
          </a:p>
          <a:p>
            <a:pPr marL="803275" lvl="1" indent="0">
              <a:buNone/>
            </a:pPr>
            <a:r>
              <a:rPr lang="de-DE" sz="2400" dirty="0">
                <a:latin typeface="Open Sans" panose="020B0606030504020204"/>
              </a:rPr>
              <a:t>Die </a:t>
            </a:r>
            <a:r>
              <a:rPr lang="de-DE" sz="2400" b="1" dirty="0">
                <a:latin typeface="Open Sans" panose="020B0606030504020204"/>
              </a:rPr>
              <a:t>Strategie</a:t>
            </a:r>
            <a:r>
              <a:rPr lang="de-DE" sz="2400" dirty="0">
                <a:latin typeface="Open Sans" panose="020B0606030504020204"/>
              </a:rPr>
              <a:t> HOS ermöglicht es, die Vorgaben der Forschungsförderer sowie </a:t>
            </a:r>
            <a:br>
              <a:rPr lang="de-DE" sz="2400" dirty="0">
                <a:latin typeface="Open Sans" panose="020B0606030504020204"/>
              </a:rPr>
            </a:br>
            <a:r>
              <a:rPr lang="de-DE" sz="2400" dirty="0">
                <a:latin typeface="Open Sans" panose="020B0606030504020204"/>
              </a:rPr>
              <a:t>die Empfehlungen des </a:t>
            </a:r>
            <a:r>
              <a:rPr lang="de-DE" sz="2400" dirty="0" err="1">
                <a:latin typeface="Open Sans" panose="020B0606030504020204"/>
              </a:rPr>
              <a:t>RfII</a:t>
            </a:r>
            <a:r>
              <a:rPr lang="de-DE" sz="2400" dirty="0">
                <a:latin typeface="Open Sans" panose="020B0606030504020204"/>
              </a:rPr>
              <a:t> und der EU umzusetzen und Open Access und </a:t>
            </a:r>
            <a:br>
              <a:rPr lang="de-DE" sz="2400" dirty="0">
                <a:latin typeface="Open Sans" panose="020B0606030504020204"/>
              </a:rPr>
            </a:br>
            <a:r>
              <a:rPr lang="de-DE" sz="2400" dirty="0">
                <a:latin typeface="Open Sans" panose="020B0606030504020204"/>
              </a:rPr>
              <a:t>Open Science auch in Hamburg nachhaltig zu verankern.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A04DFC-2B10-46F3-A361-E7817573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latin typeface="Open Sans" panose="020B0606030504020204"/>
              </a:rPr>
              <a:t>RDA Deutschland Tagung 26.02.2020 </a:t>
            </a:r>
            <a:endParaRPr lang="de-DE" dirty="0">
              <a:latin typeface="Open Sans" panose="020B0606030504020204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99E0912-A607-49E8-8936-6AAEEC25CBB8}"/>
              </a:ext>
            </a:extLst>
          </p:cNvPr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>
                <a:latin typeface="Open Sans" panose="020B0606030504020204"/>
                <a:ea typeface="Open Sans" pitchFamily="34" charset="0"/>
                <a:cs typeface="Open Sans" pitchFamily="34" charset="0"/>
              </a:rPr>
              <a:t>Hamburg Open Science</a:t>
            </a:r>
            <a:endParaRPr lang="de-DE" sz="3600" dirty="0">
              <a:latin typeface="Open Sans" panose="020B0606030504020204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8" name="Rechteck 17" descr="Bullseye">
            <a:extLst>
              <a:ext uri="{FF2B5EF4-FFF2-40B4-BE49-F238E27FC236}">
                <a16:creationId xmlns:a16="http://schemas.microsoft.com/office/drawing/2014/main" id="{D1BB1383-C544-4F5B-ABA1-0B791D438563}"/>
              </a:ext>
            </a:extLst>
          </p:cNvPr>
          <p:cNvSpPr/>
          <p:nvPr/>
        </p:nvSpPr>
        <p:spPr>
          <a:xfrm>
            <a:off x="806716" y="4911320"/>
            <a:ext cx="633445" cy="633445"/>
          </a:xfrm>
          <a:prstGeom prst="rect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Rechteck 19" descr="Lighthouse scene">
            <a:extLst>
              <a:ext uri="{FF2B5EF4-FFF2-40B4-BE49-F238E27FC236}">
                <a16:creationId xmlns:a16="http://schemas.microsoft.com/office/drawing/2014/main" id="{488B7889-63CE-41AE-88AC-10D1709AFD6C}"/>
              </a:ext>
            </a:extLst>
          </p:cNvPr>
          <p:cNvSpPr/>
          <p:nvPr/>
        </p:nvSpPr>
        <p:spPr>
          <a:xfrm>
            <a:off x="806716" y="5904805"/>
            <a:ext cx="633445" cy="633445"/>
          </a:xfrm>
          <a:prstGeom prst="rect">
            <a:avLst/>
          </a:prstGeom>
          <a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Rechteck 20" descr="Coins">
            <a:extLst>
              <a:ext uri="{FF2B5EF4-FFF2-40B4-BE49-F238E27FC236}">
                <a16:creationId xmlns:a16="http://schemas.microsoft.com/office/drawing/2014/main" id="{4924C013-3FBD-4A0F-B498-CE108F1D9E6C}"/>
              </a:ext>
            </a:extLst>
          </p:cNvPr>
          <p:cNvSpPr/>
          <p:nvPr/>
        </p:nvSpPr>
        <p:spPr>
          <a:xfrm>
            <a:off x="806716" y="1862482"/>
            <a:ext cx="633445" cy="563470"/>
          </a:xfrm>
          <a:prstGeom prst="rect">
            <a:avLst/>
          </a:prstGeom>
          <a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655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A04DFC-2B10-46F3-A361-E7817573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latin typeface="Open Sans" panose="020B0606030504020204"/>
              </a:rPr>
              <a:t>RDA Deutschland Tagung 26.02.2020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99E0912-A607-49E8-8936-6AAEEC25CBB8}"/>
              </a:ext>
            </a:extLst>
          </p:cNvPr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>
                <a:latin typeface="Open Sans" panose="020B0606030504020204"/>
                <a:ea typeface="Open Sans" pitchFamily="34" charset="0"/>
                <a:cs typeface="Open Sans" pitchFamily="34" charset="0"/>
              </a:rPr>
              <a:t>Hamburg Open Science: </a:t>
            </a:r>
            <a:r>
              <a:rPr lang="fr-FR" sz="3600" b="1" dirty="0" err="1">
                <a:latin typeface="Open Sans" panose="020B0606030504020204"/>
                <a:ea typeface="Open Sans" pitchFamily="34" charset="0"/>
                <a:cs typeface="Open Sans" pitchFamily="34" charset="0"/>
              </a:rPr>
              <a:t>Programmstruktur</a:t>
            </a:r>
            <a:endParaRPr lang="de-DE" sz="3600" dirty="0">
              <a:latin typeface="Open Sans" panose="020B0606030504020204"/>
              <a:ea typeface="Open Sans" pitchFamily="34" charset="0"/>
              <a:cs typeface="Open Sans" pitchFamily="34" charset="0"/>
            </a:endParaRP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89C09FA9-AB39-48E1-9D4C-9363318BA756}"/>
              </a:ext>
            </a:extLst>
          </p:cNvPr>
          <p:cNvGrpSpPr/>
          <p:nvPr/>
        </p:nvGrpSpPr>
        <p:grpSpPr>
          <a:xfrm>
            <a:off x="900101" y="1332298"/>
            <a:ext cx="12171447" cy="5940659"/>
            <a:chOff x="900101" y="1332298"/>
            <a:chExt cx="12171447" cy="594065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DE2A5237-5E27-4473-AA73-86162CC825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0209" y="1332298"/>
              <a:ext cx="12061339" cy="5688632"/>
            </a:xfrm>
            <a:prstGeom prst="rect">
              <a:avLst/>
            </a:prstGeom>
          </p:spPr>
        </p:pic>
        <p:sp>
          <p:nvSpPr>
            <p:cNvPr id="17" name="Abgerundetes Rechteck 3">
              <a:extLst>
                <a:ext uri="{FF2B5EF4-FFF2-40B4-BE49-F238E27FC236}">
                  <a16:creationId xmlns:a16="http://schemas.microsoft.com/office/drawing/2014/main" id="{70BAC2F4-282E-4AA9-B7CA-DD19C54AB72D}"/>
                </a:ext>
              </a:extLst>
            </p:cNvPr>
            <p:cNvSpPr/>
            <p:nvPr/>
          </p:nvSpPr>
          <p:spPr>
            <a:xfrm>
              <a:off x="5508613" y="4845831"/>
              <a:ext cx="1620180" cy="432049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3D/AV</a:t>
              </a:r>
            </a:p>
          </p:txBody>
        </p:sp>
        <p:sp>
          <p:nvSpPr>
            <p:cNvPr id="18" name="Abgerundetes Rechteck 5">
              <a:extLst>
                <a:ext uri="{FF2B5EF4-FFF2-40B4-BE49-F238E27FC236}">
                  <a16:creationId xmlns:a16="http://schemas.microsoft.com/office/drawing/2014/main" id="{2AE8BE87-CFCC-4482-A89F-807F20D31A8A}"/>
                </a:ext>
              </a:extLst>
            </p:cNvPr>
            <p:cNvSpPr/>
            <p:nvPr/>
          </p:nvSpPr>
          <p:spPr>
            <a:xfrm>
              <a:off x="7289291" y="4845830"/>
              <a:ext cx="2863837" cy="432049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Archivdatenspeicher</a:t>
              </a:r>
            </a:p>
          </p:txBody>
        </p:sp>
        <p:sp>
          <p:nvSpPr>
            <p:cNvPr id="19" name="Abgerundetes Rechteck 8">
              <a:extLst>
                <a:ext uri="{FF2B5EF4-FFF2-40B4-BE49-F238E27FC236}">
                  <a16:creationId xmlns:a16="http://schemas.microsoft.com/office/drawing/2014/main" id="{FD67D686-AC55-42E7-BDAC-E48867FA977E}"/>
                </a:ext>
              </a:extLst>
            </p:cNvPr>
            <p:cNvSpPr/>
            <p:nvPr/>
          </p:nvSpPr>
          <p:spPr>
            <a:xfrm rot="16200000">
              <a:off x="727058" y="4069369"/>
              <a:ext cx="3115865" cy="357065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Modernes Publizieren</a:t>
              </a:r>
            </a:p>
          </p:txBody>
        </p:sp>
        <p:sp>
          <p:nvSpPr>
            <p:cNvPr id="20" name="Abgerundetes Rechteck 9">
              <a:extLst>
                <a:ext uri="{FF2B5EF4-FFF2-40B4-BE49-F238E27FC236}">
                  <a16:creationId xmlns:a16="http://schemas.microsoft.com/office/drawing/2014/main" id="{1DE4937B-35B3-4731-876F-945B57178DC8}"/>
                </a:ext>
              </a:extLst>
            </p:cNvPr>
            <p:cNvSpPr/>
            <p:nvPr/>
          </p:nvSpPr>
          <p:spPr>
            <a:xfrm>
              <a:off x="4644517" y="2916473"/>
              <a:ext cx="3456384" cy="432049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Schaufenster: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BB8C1B2-AE97-49F2-B217-361A2AC50B4B}"/>
                </a:ext>
              </a:extLst>
            </p:cNvPr>
            <p:cNvSpPr txBox="1"/>
            <p:nvPr/>
          </p:nvSpPr>
          <p:spPr>
            <a:xfrm>
              <a:off x="900101" y="6934403"/>
              <a:ext cx="37444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i="1" dirty="0"/>
                <a:t>Grafik: Olschofsky &amp; Finger,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585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C4A442-FA03-4AC3-AE99-EACDD5902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77" y="1477994"/>
            <a:ext cx="12442984" cy="5722955"/>
          </a:xfrm>
        </p:spPr>
        <p:txBody>
          <a:bodyPr>
            <a:normAutofit/>
          </a:bodyPr>
          <a:lstStyle/>
          <a:p>
            <a:pPr marL="803275" indent="0">
              <a:buNone/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Aufbau und die Einführung von Angeboten für das Forschungsdatenmanagement an den Hamburger Hochschulen für eine langfristige und sichere Speicherung und Verfügbarkeit von Forschungsdaten.</a:t>
            </a:r>
          </a:p>
          <a:p>
            <a:pPr marL="803275" indent="0">
              <a:buNone/>
              <a:tabLst>
                <a:tab pos="1703388" algn="l"/>
              </a:tabLst>
            </a:pPr>
            <a:endParaRPr lang="de-DE" sz="2400" dirty="0">
              <a:latin typeface="Open Sans" panose="020B0606030504020204"/>
            </a:endParaRPr>
          </a:p>
          <a:p>
            <a:pPr marL="803275" indent="0">
              <a:buNone/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Der Nutzen für Hamburg als Wissenschaftsstandort: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Öffentlich finanzierte Forschung aus Hamburg ist qualitätsgesichert und kann transparent reproduziert werden.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Gut dokumentierte und zugängliche Daten ermöglichen neue Ideen für Forschung und Wirtschaft.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Sensible Daten (z. B. aus der Medizinforschung) werden innerhalb Hamburgs datenschutzkonform und sicher aufbewahrt.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A04DFC-2B10-46F3-A361-E7817573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latin typeface="Open Sans" panose="020B0606030504020204"/>
              </a:rPr>
              <a:t>RDA Deutschland Tagung 26.02.2020 </a:t>
            </a:r>
            <a:endParaRPr lang="de-DE" dirty="0">
              <a:latin typeface="Open Sans" panose="020B0606030504020204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99E0912-A607-49E8-8936-6AAEEC25CBB8}"/>
              </a:ext>
            </a:extLst>
          </p:cNvPr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>
                <a:latin typeface="Open Sans" panose="020B0606030504020204"/>
                <a:ea typeface="Open Sans" pitchFamily="34" charset="0"/>
                <a:cs typeface="Open Sans" pitchFamily="34" charset="0"/>
              </a:rPr>
              <a:t>Projekt</a:t>
            </a:r>
            <a:r>
              <a:rPr lang="fr-FR" sz="3600" b="1" dirty="0">
                <a:latin typeface="Open Sans" panose="020B0606030504020204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>
                <a:latin typeface="Open Sans" panose="020B0606030504020204"/>
                <a:ea typeface="Open Sans" pitchFamily="34" charset="0"/>
                <a:cs typeface="Open Sans" pitchFamily="34" charset="0"/>
              </a:rPr>
              <a:t>Forschungsdatenmanagement</a:t>
            </a:r>
            <a:r>
              <a:rPr lang="fr-FR" sz="3600" b="1" dirty="0">
                <a:latin typeface="Open Sans" panose="020B0606030504020204"/>
                <a:ea typeface="Open Sans" pitchFamily="34" charset="0"/>
                <a:cs typeface="Open Sans" pitchFamily="34" charset="0"/>
              </a:rPr>
              <a:t> (FDM)</a:t>
            </a:r>
            <a:endParaRPr lang="de-DE" sz="3600" dirty="0">
              <a:latin typeface="Open Sans" panose="020B0606030504020204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9" name="Rechteck 8" descr="Bullseye">
            <a:extLst>
              <a:ext uri="{FF2B5EF4-FFF2-40B4-BE49-F238E27FC236}">
                <a16:creationId xmlns:a16="http://schemas.microsoft.com/office/drawing/2014/main" id="{D1BB1383-C544-4F5B-ABA1-0B791D438563}"/>
              </a:ext>
            </a:extLst>
          </p:cNvPr>
          <p:cNvSpPr/>
          <p:nvPr/>
        </p:nvSpPr>
        <p:spPr>
          <a:xfrm>
            <a:off x="734708" y="1656333"/>
            <a:ext cx="633445" cy="633445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335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C4A442-FA03-4AC3-AE99-EACDD5902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77" y="1477994"/>
            <a:ext cx="12442984" cy="5722955"/>
          </a:xfrm>
        </p:spPr>
        <p:txBody>
          <a:bodyPr>
            <a:normAutofit/>
          </a:bodyPr>
          <a:lstStyle/>
          <a:p>
            <a:pPr marL="803275" indent="0">
              <a:buNone/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Institutionelle Repositorien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Eingebunden in die lokale Open Science Infrastruktur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Open Source Einsatz und aktive </a:t>
            </a:r>
            <a:r>
              <a:rPr lang="de-DE" sz="2400" dirty="0" err="1">
                <a:latin typeface="Open Sans" panose="020B0606030504020204"/>
              </a:rPr>
              <a:t>Weiterenwicklung</a:t>
            </a:r>
            <a:r>
              <a:rPr lang="de-DE" sz="2400" dirty="0">
                <a:latin typeface="Open Sans" panose="020B0606030504020204"/>
              </a:rPr>
              <a:t>: </a:t>
            </a:r>
          </a:p>
          <a:p>
            <a:pPr marL="1686243" lvl="1" indent="-342900">
              <a:tabLst>
                <a:tab pos="1703388" algn="l"/>
              </a:tabLst>
            </a:pPr>
            <a:r>
              <a:rPr lang="de-DE" sz="1900" dirty="0" err="1">
                <a:latin typeface="Open Sans" panose="020B0606030504020204"/>
              </a:rPr>
              <a:t>Zenodo</a:t>
            </a:r>
            <a:r>
              <a:rPr lang="de-DE" sz="1900" dirty="0">
                <a:latin typeface="Open Sans" panose="020B0606030504020204"/>
              </a:rPr>
              <a:t>/</a:t>
            </a:r>
            <a:r>
              <a:rPr lang="de-DE" sz="1900" dirty="0" err="1">
                <a:latin typeface="Open Sans" panose="020B0606030504020204"/>
              </a:rPr>
              <a:t>Invenio</a:t>
            </a:r>
            <a:r>
              <a:rPr lang="de-DE" sz="1900" dirty="0">
                <a:latin typeface="Open Sans" panose="020B0606030504020204"/>
              </a:rPr>
              <a:t> -&gt; </a:t>
            </a:r>
            <a:r>
              <a:rPr lang="de-DE" sz="1900" dirty="0" err="1">
                <a:latin typeface="Open Sans" panose="020B0606030504020204"/>
              </a:rPr>
              <a:t>InvenioRDM</a:t>
            </a:r>
            <a:r>
              <a:rPr lang="de-DE" sz="1900" dirty="0">
                <a:latin typeface="Open Sans" panose="020B0606030504020204"/>
              </a:rPr>
              <a:t> </a:t>
            </a:r>
          </a:p>
          <a:p>
            <a:pPr marL="1686243" lvl="1" indent="-342900">
              <a:tabLst>
                <a:tab pos="1703388" algn="l"/>
              </a:tabLst>
            </a:pPr>
            <a:r>
              <a:rPr lang="de-DE" sz="1900" dirty="0">
                <a:latin typeface="Open Sans" panose="020B0606030504020204"/>
              </a:rPr>
              <a:t>DSpace-CRIS -&gt; Funktionserweiterungen, </a:t>
            </a:r>
            <a:r>
              <a:rPr lang="de-DE" sz="1900" dirty="0" err="1">
                <a:latin typeface="Open Sans" panose="020B0606030504020204"/>
              </a:rPr>
              <a:t>OpenAIRE</a:t>
            </a:r>
            <a:r>
              <a:rPr lang="de-DE" sz="1900" dirty="0">
                <a:latin typeface="Open Sans" panose="020B0606030504020204"/>
              </a:rPr>
              <a:t> Pilot, </a:t>
            </a:r>
            <a:r>
              <a:rPr lang="de-DE" sz="1900" dirty="0" err="1">
                <a:latin typeface="Open Sans" panose="020B0606030504020204"/>
              </a:rPr>
              <a:t>Dspace</a:t>
            </a:r>
            <a:r>
              <a:rPr lang="de-DE" sz="1900" dirty="0">
                <a:latin typeface="Open Sans" panose="020B0606030504020204"/>
              </a:rPr>
              <a:t>(-CRIS) 7</a:t>
            </a:r>
          </a:p>
          <a:p>
            <a:pPr marL="1146175" indent="-342900">
              <a:tabLst>
                <a:tab pos="1703388" algn="l"/>
              </a:tabLst>
            </a:pPr>
            <a:endParaRPr lang="de-DE" sz="2400" dirty="0">
              <a:latin typeface="Open Sans" panose="020B0606030504020204"/>
            </a:endParaRPr>
          </a:p>
          <a:p>
            <a:pPr marL="803275" indent="0">
              <a:buNone/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Bedarfserhebung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Forschungsdaten im Kontext von Open Science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 err="1">
                <a:latin typeface="Open Sans" panose="020B0606030504020204"/>
              </a:rPr>
              <a:t>Domainenspezifischer</a:t>
            </a:r>
            <a:r>
              <a:rPr lang="de-DE" sz="2400" dirty="0">
                <a:latin typeface="Open Sans" panose="020B0606030504020204"/>
              </a:rPr>
              <a:t> Fokus auf künstlerische Forschungsprozesse</a:t>
            </a:r>
            <a:br>
              <a:rPr lang="de-DE" sz="2400" dirty="0">
                <a:latin typeface="Open Sans" panose="020B0606030504020204"/>
              </a:rPr>
            </a:br>
            <a:r>
              <a:rPr lang="de-DE" sz="2400" dirty="0">
                <a:latin typeface="Open Sans" panose="020B0606030504020204"/>
                <a:hlinkClick r:id="rId3"/>
              </a:rPr>
              <a:t>https://fdm.hos.tuhh.de/#dokumentation</a:t>
            </a:r>
            <a:endParaRPr lang="de-DE" sz="2400" dirty="0">
              <a:latin typeface="Open Sans" panose="020B0606030504020204"/>
            </a:endParaRPr>
          </a:p>
          <a:p>
            <a:pPr marL="803275" indent="0">
              <a:buNone/>
              <a:tabLst>
                <a:tab pos="1703388" algn="l"/>
              </a:tabLst>
            </a:pPr>
            <a:endParaRPr lang="de-DE" sz="2400" dirty="0">
              <a:latin typeface="Open Sans" panose="020B0606030504020204"/>
            </a:endParaRPr>
          </a:p>
          <a:p>
            <a:pPr marL="803275" indent="0">
              <a:buNone/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Medizindaten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Konzept für hochsensible und schützenswerte Forschungsdaten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A04DFC-2B10-46F3-A361-E7817573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latin typeface="Open Sans" panose="020B0606030504020204"/>
              </a:rPr>
              <a:t>RDA Deutschland Tagung 26.02.2020 </a:t>
            </a:r>
            <a:endParaRPr lang="de-DE" dirty="0">
              <a:latin typeface="Open Sans" panose="020B0606030504020204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99E0912-A607-49E8-8936-6AAEEC25CBB8}"/>
              </a:ext>
            </a:extLst>
          </p:cNvPr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>
                <a:latin typeface="Open Sans" panose="020B0606030504020204"/>
                <a:ea typeface="Open Sans" pitchFamily="34" charset="0"/>
                <a:cs typeface="Open Sans" pitchFamily="34" charset="0"/>
              </a:rPr>
              <a:t>FDM </a:t>
            </a:r>
            <a:r>
              <a:rPr lang="fr-FR" sz="3600" b="1" dirty="0" err="1">
                <a:latin typeface="Open Sans" panose="020B0606030504020204"/>
                <a:ea typeface="Open Sans" pitchFamily="34" charset="0"/>
                <a:cs typeface="Open Sans" pitchFamily="34" charset="0"/>
              </a:rPr>
              <a:t>Schwerpunkte</a:t>
            </a:r>
            <a:endParaRPr lang="de-DE" sz="3600" dirty="0">
              <a:latin typeface="Open Sans" panose="020B0606030504020204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8" name="Rechteck 17" descr="Bullseye">
            <a:extLst>
              <a:ext uri="{FF2B5EF4-FFF2-40B4-BE49-F238E27FC236}">
                <a16:creationId xmlns:a16="http://schemas.microsoft.com/office/drawing/2014/main" id="{D1BB1383-C544-4F5B-ABA1-0B791D438563}"/>
              </a:ext>
            </a:extLst>
          </p:cNvPr>
          <p:cNvSpPr/>
          <p:nvPr/>
        </p:nvSpPr>
        <p:spPr>
          <a:xfrm>
            <a:off x="925417" y="3867204"/>
            <a:ext cx="633445" cy="633445"/>
          </a:xfrm>
          <a:prstGeom prst="rect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Rechteck 7" descr="Bullseye">
            <a:extLst>
              <a:ext uri="{FF2B5EF4-FFF2-40B4-BE49-F238E27FC236}">
                <a16:creationId xmlns:a16="http://schemas.microsoft.com/office/drawing/2014/main" id="{D1BB1383-C544-4F5B-ABA1-0B791D438563}"/>
              </a:ext>
            </a:extLst>
          </p:cNvPr>
          <p:cNvSpPr/>
          <p:nvPr/>
        </p:nvSpPr>
        <p:spPr>
          <a:xfrm>
            <a:off x="925417" y="6027444"/>
            <a:ext cx="633445" cy="633445"/>
          </a:xfrm>
          <a:prstGeom prst="rect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Rechteck 8" descr="Bullseye">
            <a:extLst>
              <a:ext uri="{FF2B5EF4-FFF2-40B4-BE49-F238E27FC236}">
                <a16:creationId xmlns:a16="http://schemas.microsoft.com/office/drawing/2014/main" id="{D1BB1383-C544-4F5B-ABA1-0B791D438563}"/>
              </a:ext>
            </a:extLst>
          </p:cNvPr>
          <p:cNvSpPr/>
          <p:nvPr/>
        </p:nvSpPr>
        <p:spPr>
          <a:xfrm>
            <a:off x="925417" y="1454936"/>
            <a:ext cx="633445" cy="633445"/>
          </a:xfrm>
          <a:prstGeom prst="rect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93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5">
            <a:extLst>
              <a:ext uri="{FF2B5EF4-FFF2-40B4-BE49-F238E27FC236}">
                <a16:creationId xmlns:a16="http://schemas.microsoft.com/office/drawing/2014/main" id="{82582790-C2DC-4483-98D1-3DE99D3286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101706"/>
              </p:ext>
            </p:extLst>
          </p:nvPr>
        </p:nvGraphicFramePr>
        <p:xfrm>
          <a:off x="2484277" y="1576773"/>
          <a:ext cx="10261143" cy="512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0381">
                  <a:extLst>
                    <a:ext uri="{9D8B030D-6E8A-4147-A177-3AD203B41FA5}">
                      <a16:colId xmlns:a16="http://schemas.microsoft.com/office/drawing/2014/main" val="550199322"/>
                    </a:ext>
                  </a:extLst>
                </a:gridCol>
                <a:gridCol w="3420381">
                  <a:extLst>
                    <a:ext uri="{9D8B030D-6E8A-4147-A177-3AD203B41FA5}">
                      <a16:colId xmlns:a16="http://schemas.microsoft.com/office/drawing/2014/main" val="3608851165"/>
                    </a:ext>
                  </a:extLst>
                </a:gridCol>
                <a:gridCol w="3420381">
                  <a:extLst>
                    <a:ext uri="{9D8B030D-6E8A-4147-A177-3AD203B41FA5}">
                      <a16:colId xmlns:a16="http://schemas.microsoft.com/office/drawing/2014/main" val="17295798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>
                          <a:latin typeface="Open Sans" panose="020B0606030504020204"/>
                        </a:rPr>
                        <a:t>2018</a:t>
                      </a: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>
                          <a:latin typeface="Open Sans" panose="020B0606030504020204"/>
                        </a:rPr>
                        <a:t>2019</a:t>
                      </a: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>
                          <a:latin typeface="Open Sans" panose="020B0606030504020204"/>
                        </a:rPr>
                        <a:t>2020</a:t>
                      </a: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46976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Prototyp DSpace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Einführung &amp; Weiterentwicklung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Weiterentwicklung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70094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Prototyp Zenodo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44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latin typeface="Open Sans" panose="020B0606030504020204"/>
                        </a:rPr>
                        <a:t>Einführung &amp; Weiterentwicklung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Weiterentwicklung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218797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Datenschutzkonzept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44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latin typeface="Open Sans" panose="020B0606030504020204"/>
                        </a:rPr>
                        <a:t>Datenschutzkonzept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Umsetzung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25949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Awareness / Bedarfsermittlung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Implementierung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Einführung &amp; Betrieb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49565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12344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latin typeface="Open Sans" panose="020B0606030504020204"/>
                        </a:rPr>
                        <a:t>Awareness / Bedarfsermittlung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Implementierung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Einführung &amp; Betrieb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4626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de-DE" sz="1800">
                          <a:latin typeface="Open Sans" panose="020B0606030504020204"/>
                        </a:rPr>
                        <a:t>-</a:t>
                      </a:r>
                      <a:endParaRPr lang="de-DE" sz="1800" dirty="0">
                        <a:latin typeface="Open Sans" panose="020B0606030504020204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44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latin typeface="Open Sans" panose="020B0606030504020204"/>
                        </a:rPr>
                        <a:t>Awareness / Bedarfsermittlung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Implementierung &amp; Einführung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360242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-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Awareness / Bedarfsermittlung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Open Sans" panose="020B0606030504020204"/>
                        </a:rPr>
                        <a:t>Implementierung &amp; Einführung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9533910"/>
                  </a:ext>
                </a:extLst>
              </a:tr>
            </a:tbl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A04DFC-2B10-46F3-A361-E7817573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latin typeface="Open Sans" panose="020B0606030504020204"/>
              </a:rPr>
              <a:t>RDA Deutschland Tagung 26.02.2020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99E0912-A607-49E8-8936-6AAEEC25CBB8}"/>
              </a:ext>
            </a:extLst>
          </p:cNvPr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>
                <a:latin typeface="Open Sans" panose="020B0606030504020204"/>
                <a:ea typeface="Open Sans" pitchFamily="34" charset="0"/>
                <a:cs typeface="Open Sans" pitchFamily="34" charset="0"/>
              </a:rPr>
              <a:t>Hamburg</a:t>
            </a:r>
            <a:r>
              <a:rPr lang="fr-FR" sz="3600" b="1" dirty="0">
                <a:latin typeface="Open Sans" panose="020B0606030504020204"/>
                <a:ea typeface="Open Sans" pitchFamily="34" charset="0"/>
                <a:cs typeface="Open Sans" pitchFamily="34" charset="0"/>
              </a:rPr>
              <a:t> Open Science: </a:t>
            </a:r>
            <a:r>
              <a:rPr lang="fr-FR" sz="3600" b="1" dirty="0" err="1">
                <a:latin typeface="Open Sans" panose="020B0606030504020204"/>
                <a:ea typeface="Open Sans" pitchFamily="34" charset="0"/>
                <a:cs typeface="Open Sans" pitchFamily="34" charset="0"/>
              </a:rPr>
              <a:t>Ein</a:t>
            </a:r>
            <a:r>
              <a:rPr lang="fr-FR" sz="3600" b="1" dirty="0">
                <a:latin typeface="Open Sans" panose="020B0606030504020204"/>
                <a:ea typeface="Open Sans" pitchFamily="34" charset="0"/>
                <a:cs typeface="Open Sans" pitchFamily="34" charset="0"/>
              </a:rPr>
              <a:t> asynchrones </a:t>
            </a:r>
            <a:r>
              <a:rPr lang="fr-FR" sz="3600" b="1" dirty="0" err="1">
                <a:latin typeface="Open Sans" panose="020B0606030504020204"/>
                <a:ea typeface="Open Sans" pitchFamily="34" charset="0"/>
                <a:cs typeface="Open Sans" pitchFamily="34" charset="0"/>
              </a:rPr>
              <a:t>Projekt</a:t>
            </a:r>
            <a:endParaRPr lang="de-DE" sz="3600" dirty="0">
              <a:latin typeface="Open Sans" panose="020B0606030504020204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28" name="Picture 9" descr="A:\EXTERN\Universität Hamburg\OpenScience\_footage\Logos\OpenScience-Logo-UKE.jpg">
            <a:extLst>
              <a:ext uri="{FF2B5EF4-FFF2-40B4-BE49-F238E27FC236}">
                <a16:creationId xmlns:a16="http://schemas.microsoft.com/office/drawing/2014/main" id="{458C6028-FD08-4E9C-9178-8C5C45563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913" y="3441713"/>
            <a:ext cx="1551336" cy="710897"/>
          </a:xfrm>
          <a:prstGeom prst="rect">
            <a:avLst/>
          </a:prstGeom>
          <a:noFill/>
        </p:spPr>
      </p:pic>
      <p:pic>
        <p:nvPicPr>
          <p:cNvPr id="31" name="Picture 6" descr="A:\EXTERN\Universität Hamburg\OpenScience\_footage\Logos\OpenScience-Logo-HFMT.jpg">
            <a:extLst>
              <a:ext uri="{FF2B5EF4-FFF2-40B4-BE49-F238E27FC236}">
                <a16:creationId xmlns:a16="http://schemas.microsoft.com/office/drawing/2014/main" id="{73064AE8-6553-4FBE-B97C-B6706C836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913" y="5985995"/>
            <a:ext cx="1548176" cy="710898"/>
          </a:xfrm>
          <a:prstGeom prst="rect">
            <a:avLst/>
          </a:prstGeom>
          <a:noFill/>
        </p:spPr>
      </p:pic>
      <p:pic>
        <p:nvPicPr>
          <p:cNvPr id="32" name="Picture 10" descr="A:\EXTERN\Universität Hamburg\OpenScience\_footage\Logos\OpenScience-Logo-Universität-Hamburg.jpg">
            <a:extLst>
              <a:ext uri="{FF2B5EF4-FFF2-40B4-BE49-F238E27FC236}">
                <a16:creationId xmlns:a16="http://schemas.microsoft.com/office/drawing/2014/main" id="{7A684301-BDBC-45EB-A7AC-0603D9898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913" y="2807223"/>
            <a:ext cx="1551331" cy="707736"/>
          </a:xfrm>
          <a:prstGeom prst="rect">
            <a:avLst/>
          </a:prstGeom>
          <a:noFill/>
        </p:spPr>
      </p:pic>
      <p:pic>
        <p:nvPicPr>
          <p:cNvPr id="33" name="Picture 8" descr="A:\EXTERN\Universität Hamburg\OpenScience\_footage\Logos\OpenScience-Logo-TUHH.jpg">
            <a:extLst>
              <a:ext uri="{FF2B5EF4-FFF2-40B4-BE49-F238E27FC236}">
                <a16:creationId xmlns:a16="http://schemas.microsoft.com/office/drawing/2014/main" id="{D9CF83B1-93B4-44A2-B304-2513FDBF7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913" y="2169572"/>
            <a:ext cx="1551336" cy="710897"/>
          </a:xfrm>
          <a:prstGeom prst="rect">
            <a:avLst/>
          </a:prstGeom>
          <a:noFill/>
        </p:spPr>
      </p:pic>
      <p:pic>
        <p:nvPicPr>
          <p:cNvPr id="34" name="Picture 4" descr="A:\EXTERN\Universität Hamburg\OpenScience\_footage\Logos\OpenScience-Logo-HAW.jpg">
            <a:extLst>
              <a:ext uri="{FF2B5EF4-FFF2-40B4-BE49-F238E27FC236}">
                <a16:creationId xmlns:a16="http://schemas.microsoft.com/office/drawing/2014/main" id="{1FDBEBFE-10F2-40F5-AAAC-F4BEAEF5E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913" y="4079364"/>
            <a:ext cx="1551336" cy="710897"/>
          </a:xfrm>
          <a:prstGeom prst="rect">
            <a:avLst/>
          </a:prstGeom>
          <a:noFill/>
        </p:spPr>
      </p:pic>
      <p:pic>
        <p:nvPicPr>
          <p:cNvPr id="35" name="Picture 5" descr="A:\EXTERN\Universität Hamburg\OpenScience\_footage\Logos\OpenScience-Logo-HFBK.jpg">
            <a:extLst>
              <a:ext uri="{FF2B5EF4-FFF2-40B4-BE49-F238E27FC236}">
                <a16:creationId xmlns:a16="http://schemas.microsoft.com/office/drawing/2014/main" id="{F3A447D4-D37E-4BEB-996C-E3A16379B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0913" y="5351505"/>
            <a:ext cx="1551331" cy="707736"/>
          </a:xfrm>
          <a:prstGeom prst="rect">
            <a:avLst/>
          </a:prstGeom>
          <a:noFill/>
        </p:spPr>
      </p:pic>
      <p:pic>
        <p:nvPicPr>
          <p:cNvPr id="36" name="Picture 2" descr="A:\EXTERN\Universität Hamburg\OpenScience\_footage\Logos\OpenScience-Logo-HafenCity-Universität.jpg">
            <a:extLst>
              <a:ext uri="{FF2B5EF4-FFF2-40B4-BE49-F238E27FC236}">
                <a16:creationId xmlns:a16="http://schemas.microsoft.com/office/drawing/2014/main" id="{BEE15DD7-43FA-4158-AD0B-1BFB4FDFA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913" y="4717015"/>
            <a:ext cx="1548172" cy="707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6975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C4A442-FA03-4AC3-AE99-EACDD5902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77" y="1477994"/>
            <a:ext cx="12442984" cy="5722955"/>
          </a:xfrm>
        </p:spPr>
        <p:txBody>
          <a:bodyPr>
            <a:normAutofit/>
          </a:bodyPr>
          <a:lstStyle/>
          <a:p>
            <a:pPr marL="803275" indent="0">
              <a:buNone/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Wir profitieren u.a. von: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forschungsdaten.info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 err="1">
                <a:latin typeface="Open Sans" panose="020B0606030504020204"/>
              </a:rPr>
              <a:t>FDMentor</a:t>
            </a:r>
            <a:endParaRPr lang="de-DE" sz="2400" dirty="0">
              <a:latin typeface="Open Sans" panose="020B0606030504020204"/>
            </a:endParaRP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RDMO</a:t>
            </a:r>
          </a:p>
          <a:p>
            <a:pPr marL="1146175" indent="-342900">
              <a:tabLst>
                <a:tab pos="1703388" algn="l"/>
              </a:tabLst>
            </a:pPr>
            <a:endParaRPr lang="de-DE" sz="2400" dirty="0">
              <a:latin typeface="Open Sans" panose="020B0606030504020204"/>
            </a:endParaRPr>
          </a:p>
          <a:p>
            <a:pPr marL="803275" indent="0">
              <a:buNone/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Kooperationsschwerpunkte: 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DSpace &amp; </a:t>
            </a:r>
            <a:r>
              <a:rPr lang="de-DE" sz="2400" dirty="0" err="1">
                <a:latin typeface="Open Sans" panose="020B0606030504020204"/>
              </a:rPr>
              <a:t>Invenio</a:t>
            </a:r>
            <a:r>
              <a:rPr lang="de-DE" sz="2400" dirty="0">
                <a:latin typeface="Open Sans" panose="020B0606030504020204"/>
              </a:rPr>
              <a:t> Community</a:t>
            </a:r>
          </a:p>
          <a:p>
            <a:pPr marL="1146175" indent="-342900">
              <a:tabLst>
                <a:tab pos="1703388" algn="l"/>
              </a:tabLst>
            </a:pPr>
            <a:endParaRPr lang="de-DE" sz="2400" dirty="0">
              <a:latin typeface="Open Sans" panose="020B0606030504020204"/>
            </a:endParaRPr>
          </a:p>
          <a:p>
            <a:pPr marL="803275" indent="0">
              <a:buNone/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Herausforderungen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Verstetigung ab 2021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Rechtliche Fragestellungen</a:t>
            </a:r>
          </a:p>
          <a:p>
            <a:pPr marL="1146175" indent="-342900">
              <a:tabLst>
                <a:tab pos="1703388" algn="l"/>
              </a:tabLst>
            </a:pPr>
            <a:r>
              <a:rPr lang="de-DE" sz="2400" dirty="0">
                <a:latin typeface="Open Sans" panose="020B0606030504020204"/>
              </a:rPr>
              <a:t>Domänenspezifische Erweiterung und Kooperation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A04DFC-2B10-46F3-A361-E7817573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latin typeface="Open Sans" panose="020B0606030504020204"/>
              </a:rPr>
              <a:t>RDA Deutschland Tagung 26.02.2020 </a:t>
            </a:r>
            <a:endParaRPr lang="de-DE" dirty="0">
              <a:latin typeface="Open Sans" panose="020B0606030504020204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99E0912-A607-49E8-8936-6AAEEC25CBB8}"/>
              </a:ext>
            </a:extLst>
          </p:cNvPr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>
                <a:latin typeface="Open Sans" panose="020B0606030504020204"/>
                <a:ea typeface="Open Sans" pitchFamily="34" charset="0"/>
                <a:cs typeface="Open Sans" pitchFamily="34" charset="0"/>
              </a:rPr>
              <a:t>Vernetzung</a:t>
            </a:r>
            <a:endParaRPr lang="de-DE" sz="3600" dirty="0">
              <a:latin typeface="Open Sans" panose="020B0606030504020204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40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13825538" cy="7777013"/>
          </a:xfrm>
          <a:prstGeom prst="rect">
            <a:avLst/>
          </a:prstGeom>
          <a:solidFill>
            <a:srgbClr val="3165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936105" y="850361"/>
            <a:ext cx="11917324" cy="60764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501193" y="2365087"/>
            <a:ext cx="3645550" cy="30469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Programm</a:t>
            </a:r>
          </a:p>
          <a:p>
            <a:r>
              <a:rPr lang="de-DE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openscience.hamburg.de</a:t>
            </a:r>
          </a:p>
          <a:p>
            <a:endParaRPr lang="de-DE" b="1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FDM-Projekt </a:t>
            </a:r>
          </a:p>
          <a:p>
            <a:r>
              <a:rPr lang="de-DE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fdm.hos.tuhh.de </a:t>
            </a:r>
          </a:p>
          <a:p>
            <a:endParaRPr lang="de-DE" b="1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Kontakt </a:t>
            </a:r>
          </a:p>
          <a:p>
            <a:r>
              <a:rPr lang="de-DE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fdm-hos@tuhh.de 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5256585" y="2178391"/>
            <a:ext cx="0" cy="3420380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674285" y="3303806"/>
            <a:ext cx="3288080" cy="116955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de-DE" sz="3500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HAMBURG</a:t>
            </a:r>
          </a:p>
          <a:p>
            <a:r>
              <a:rPr lang="de-DE" sz="35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OPEN SCIENCE</a:t>
            </a:r>
          </a:p>
        </p:txBody>
      </p:sp>
      <p:pic>
        <p:nvPicPr>
          <p:cNvPr id="1026" name="Picture 2" descr="A:\EXTERN\Universität Hamburg\OpenScience\_footage\Logos\OpenScience-Logo-HafenCity-Universitä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0201" y="513388"/>
            <a:ext cx="1548172" cy="707736"/>
          </a:xfrm>
          <a:prstGeom prst="rect">
            <a:avLst/>
          </a:prstGeom>
          <a:noFill/>
        </p:spPr>
      </p:pic>
      <p:pic>
        <p:nvPicPr>
          <p:cNvPr id="1027" name="Picture 3" descr="A:\EXTERN\Universität Hamburg\OpenScience\_footage\Logos\OpenScience-Logo-Hambur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7037" y="6571353"/>
            <a:ext cx="1551336" cy="710897"/>
          </a:xfrm>
          <a:prstGeom prst="rect">
            <a:avLst/>
          </a:prstGeom>
          <a:noFill/>
        </p:spPr>
      </p:pic>
      <p:pic>
        <p:nvPicPr>
          <p:cNvPr id="1028" name="Picture 4" descr="A:\EXTERN\Universität Hamburg\OpenScience\_footage\Logos\OpenScience-Logo-HA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05157" y="6562060"/>
            <a:ext cx="1551336" cy="710897"/>
          </a:xfrm>
          <a:prstGeom prst="rect">
            <a:avLst/>
          </a:prstGeom>
          <a:noFill/>
        </p:spPr>
      </p:pic>
      <p:pic>
        <p:nvPicPr>
          <p:cNvPr id="1029" name="Picture 5" descr="A:\EXTERN\Universität Hamburg\OpenScience\_footage\Logos\OpenScience-Logo-HFB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35786" y="513388"/>
            <a:ext cx="1551331" cy="707736"/>
          </a:xfrm>
          <a:prstGeom prst="rect">
            <a:avLst/>
          </a:prstGeom>
          <a:noFill/>
        </p:spPr>
      </p:pic>
      <p:pic>
        <p:nvPicPr>
          <p:cNvPr id="1030" name="Picture 6" descr="A:\EXTERN\Universität Hamburg\OpenScience\_footage\Logos\OpenScience-Logo-HFM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02677" y="6571353"/>
            <a:ext cx="1548176" cy="710898"/>
          </a:xfrm>
          <a:prstGeom prst="rect">
            <a:avLst/>
          </a:prstGeom>
          <a:noFill/>
        </p:spPr>
      </p:pic>
      <p:pic>
        <p:nvPicPr>
          <p:cNvPr id="1031" name="Picture 7" descr="A:\EXTERN\Universität Hamburg\OpenScience\_footage\Logos\OpenScience-Logo-Staatsbibliothek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405157" y="513389"/>
            <a:ext cx="1548172" cy="710896"/>
          </a:xfrm>
          <a:prstGeom prst="rect">
            <a:avLst/>
          </a:prstGeom>
          <a:noFill/>
        </p:spPr>
      </p:pic>
      <p:pic>
        <p:nvPicPr>
          <p:cNvPr id="1032" name="Picture 8" descr="A:\EXTERN\Universität Hamburg\OpenScience\_footage\Logos\OpenScience-Logo-TUHH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52337" y="6566249"/>
            <a:ext cx="1551336" cy="710897"/>
          </a:xfrm>
          <a:prstGeom prst="rect">
            <a:avLst/>
          </a:prstGeom>
          <a:noFill/>
        </p:spPr>
      </p:pic>
      <p:pic>
        <p:nvPicPr>
          <p:cNvPr id="1033" name="Picture 9" descr="A:\EXTERN\Universität Hamburg\OpenScience\_footage\Logos\OpenScience-Logo-UK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49857" y="6562060"/>
            <a:ext cx="1551336" cy="710897"/>
          </a:xfrm>
          <a:prstGeom prst="rect">
            <a:avLst/>
          </a:prstGeom>
          <a:noFill/>
        </p:spPr>
      </p:pic>
      <p:pic>
        <p:nvPicPr>
          <p:cNvPr id="1034" name="Picture 10" descr="A:\EXTERN\Universität Hamburg\OpenScience\_footage\Logos\OpenScience-Logo-Universität-Hamburg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66414" y="513388"/>
            <a:ext cx="1551331" cy="707736"/>
          </a:xfrm>
          <a:prstGeom prst="rect">
            <a:avLst/>
          </a:prstGeom>
          <a:noFill/>
        </p:spPr>
      </p:pic>
      <p:grpSp>
        <p:nvGrpSpPr>
          <p:cNvPr id="11" name="Gruppieren 10"/>
          <p:cNvGrpSpPr/>
          <p:nvPr/>
        </p:nvGrpSpPr>
        <p:grpSpPr>
          <a:xfrm>
            <a:off x="10868582" y="7366451"/>
            <a:ext cx="2920951" cy="338554"/>
            <a:chOff x="245506" y="7313084"/>
            <a:chExt cx="2920951" cy="338554"/>
          </a:xfrm>
        </p:grpSpPr>
        <p:pic>
          <p:nvPicPr>
            <p:cNvPr id="2" name="Grafik 1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506" y="7357068"/>
              <a:ext cx="294555" cy="294555"/>
            </a:xfrm>
            <a:prstGeom prst="rect">
              <a:avLst/>
            </a:prstGeom>
          </p:spPr>
        </p:pic>
        <p:pic>
          <p:nvPicPr>
            <p:cNvPr id="3" name="Grafik 2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877" y="7369244"/>
              <a:ext cx="269841" cy="269841"/>
            </a:xfrm>
            <a:prstGeom prst="rect">
              <a:avLst/>
            </a:prstGeom>
          </p:spPr>
        </p:pic>
        <p:sp>
          <p:nvSpPr>
            <p:cNvPr id="10" name="Rechteck 9"/>
            <p:cNvSpPr/>
            <p:nvPr/>
          </p:nvSpPr>
          <p:spPr>
            <a:xfrm>
              <a:off x="792089" y="7313084"/>
              <a:ext cx="23743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600" dirty="0">
                  <a:solidFill>
                    <a:schemeClr val="bg1"/>
                  </a:solidFill>
                  <a:latin typeface="Open Sans" pitchFamily="34" charset="0"/>
                </a:rPr>
                <a:t>Grafiken ausgenommen</a:t>
              </a:r>
              <a:endParaRPr lang="de-DE" sz="18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456</Words>
  <Application>Microsoft Office PowerPoint</Application>
  <PresentationFormat>Benutzerdefiniert</PresentationFormat>
  <Paragraphs>115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Open Sans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Forschungsdatenmanagement im Programm Hamburg Open Science</dc:title>
  <dc:creator/>
  <cp:keywords>RDA-DE 2020</cp:keywords>
  <cp:lastModifiedBy>Beate Rajski</cp:lastModifiedBy>
  <cp:revision>314</cp:revision>
  <cp:lastPrinted>2019-09-05T09:17:21Z</cp:lastPrinted>
  <dcterms:created xsi:type="dcterms:W3CDTF">2019-08-29T12:02:56Z</dcterms:created>
  <dcterms:modified xsi:type="dcterms:W3CDTF">2021-04-10T17:18:34Z</dcterms:modified>
  <cp:category>RDA Deutschland Tagung 26.02.2020</cp:category>
</cp:coreProperties>
</file>