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4"/>
  </p:notesMasterIdLst>
  <p:sldIdLst>
    <p:sldId id="833" r:id="rId2"/>
    <p:sldId id="827" r:id="rId3"/>
    <p:sldId id="829" r:id="rId4"/>
    <p:sldId id="830" r:id="rId5"/>
    <p:sldId id="822" r:id="rId6"/>
    <p:sldId id="811" r:id="rId7"/>
    <p:sldId id="813" r:id="rId8"/>
    <p:sldId id="816" r:id="rId9"/>
    <p:sldId id="818" r:id="rId10"/>
    <p:sldId id="831" r:id="rId11"/>
    <p:sldId id="819" r:id="rId12"/>
    <p:sldId id="832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97BCF-00AA-4537-B9EA-248E2E80FB9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DD0EF-CCEF-4906-86A1-489034F543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056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0EF-CCEF-4906-86A1-489034F5433B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486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0EF-CCEF-4906-86A1-489034F5433B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301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0EF-CCEF-4906-86A1-489034F5433B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863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0EF-CCEF-4906-86A1-489034F5433B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133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0EF-CCEF-4906-86A1-489034F5433B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331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0EF-CCEF-4906-86A1-489034F5433B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723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0EF-CCEF-4906-86A1-489034F5433B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188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0EF-CCEF-4906-86A1-489034F5433B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756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0EF-CCEF-4906-86A1-489034F5433B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489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0EF-CCEF-4906-86A1-489034F5433B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478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2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3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3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BCBC8-DADB-4EAF-9780-2D99EEECA3C9}" type="datetimeFigureOut">
              <a:rPr lang="fr-FR" smtClean="0"/>
              <a:pPr/>
              <a:t>13/12/2018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3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C1727-2940-4A2D-A8A2-3B54FAE62F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/AbdelwahabNaji" TargetMode="External"/><Relationship Id="rId2" Type="http://schemas.openxmlformats.org/officeDocument/2006/relationships/hyperlink" Target="mailto:Abdelwahab.naji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/AbdelwahabNaji" TargetMode="External"/><Relationship Id="rId2" Type="http://schemas.openxmlformats.org/officeDocument/2006/relationships/hyperlink" Target="mailto:Abdelwahab.naji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18" Type="http://schemas.openxmlformats.org/officeDocument/2006/relationships/image" Target="../media/image24.png"/><Relationship Id="rId3" Type="http://schemas.openxmlformats.org/officeDocument/2006/relationships/image" Target="../media/image20.jpeg"/><Relationship Id="rId7" Type="http://schemas.openxmlformats.org/officeDocument/2006/relationships/image" Target="../media/image7.png"/><Relationship Id="rId12" Type="http://schemas.openxmlformats.org/officeDocument/2006/relationships/image" Target="../media/image22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6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18" Type="http://schemas.openxmlformats.org/officeDocument/2006/relationships/image" Target="../media/image24.png"/><Relationship Id="rId3" Type="http://schemas.openxmlformats.org/officeDocument/2006/relationships/image" Target="../media/image20.jpeg"/><Relationship Id="rId7" Type="http://schemas.openxmlformats.org/officeDocument/2006/relationships/image" Target="../media/image7.png"/><Relationship Id="rId12" Type="http://schemas.openxmlformats.org/officeDocument/2006/relationships/image" Target="../media/image22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6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4683579"/>
            <a:ext cx="9144000" cy="15081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lvl="7"/>
            <a:r>
              <a:rPr lang="fr-FR" sz="2400" dirty="0" err="1" smtClean="0"/>
              <a:t>Abdelwahab</a:t>
            </a:r>
            <a:r>
              <a:rPr lang="fr-FR" sz="2400" dirty="0" smtClean="0"/>
              <a:t> Naji - </a:t>
            </a:r>
            <a:r>
              <a:rPr lang="fr-FR" b="1" dirty="0" smtClean="0"/>
              <a:t>Enseignant chercheur</a:t>
            </a:r>
            <a:r>
              <a:rPr lang="fr-FR" sz="2400" b="1" dirty="0" smtClean="0"/>
              <a:t> </a:t>
            </a:r>
          </a:p>
          <a:p>
            <a:pPr marL="0" lvl="7"/>
            <a:r>
              <a:rPr lang="fr-FR" sz="2000" dirty="0" smtClean="0">
                <a:hlinkClick r:id="rId2"/>
              </a:rPr>
              <a:t>Abdelwahab.naji@gmail.com</a:t>
            </a:r>
            <a:r>
              <a:rPr lang="fr-FR" sz="2000" dirty="0" smtClean="0"/>
              <a:t>  , </a:t>
            </a:r>
            <a:r>
              <a:rPr lang="fr-FR" sz="1600" dirty="0"/>
              <a:t>+</a:t>
            </a:r>
            <a:r>
              <a:rPr lang="fr-FR" sz="1600" dirty="0" smtClean="0"/>
              <a:t>212 662 475850</a:t>
            </a:r>
          </a:p>
          <a:p>
            <a:pPr marL="0" lvl="7"/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Laboratoire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Signaux, Systèmes Distribués et Intelligence Artificielle (SSDIA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7"/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ENSET de Mohammedia, Université Hassan II de 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Casablanca</a:t>
            </a:r>
          </a:p>
          <a:p>
            <a:pPr marL="0" lvl="7"/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https://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www.youtube.com/c/AbdelwahabNaji</a:t>
            </a: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0" y="4653136"/>
            <a:ext cx="9144000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689226" y="4314582"/>
            <a:ext cx="15833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FF0000"/>
                </a:solidFill>
              </a:rPr>
              <a:t>Décembre </a:t>
            </a:r>
            <a:r>
              <a:rPr lang="fr-FR" sz="1600" b="1" dirty="0">
                <a:solidFill>
                  <a:srgbClr val="FF0000"/>
                </a:solidFill>
              </a:rPr>
              <a:t>-</a:t>
            </a:r>
            <a:r>
              <a:rPr lang="fr-FR" sz="1600" b="1" dirty="0" smtClean="0">
                <a:solidFill>
                  <a:srgbClr val="FF0000"/>
                </a:solidFill>
              </a:rPr>
              <a:t>2018</a:t>
            </a:r>
            <a:endParaRPr lang="fr-FR" sz="1600" b="1" dirty="0">
              <a:solidFill>
                <a:srgbClr val="FF0000"/>
              </a:solidFill>
            </a:endParaRPr>
          </a:p>
        </p:txBody>
      </p:sp>
      <p:pic>
        <p:nvPicPr>
          <p:cNvPr id="7" name="Image 6"/>
          <p:cNvPicPr/>
          <p:nvPr/>
        </p:nvPicPr>
        <p:blipFill>
          <a:blip r:embed="rId4"/>
          <a:stretch>
            <a:fillRect/>
          </a:stretch>
        </p:blipFill>
        <p:spPr>
          <a:xfrm>
            <a:off x="5747656" y="13648"/>
            <a:ext cx="3384376" cy="1111096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>
          <a:blip r:embed="rId5"/>
          <a:stretch>
            <a:fillRect/>
          </a:stretch>
        </p:blipFill>
        <p:spPr>
          <a:xfrm>
            <a:off x="5198" y="30988"/>
            <a:ext cx="2766602" cy="1028138"/>
          </a:xfrm>
          <a:prstGeom prst="rect">
            <a:avLst/>
          </a:prstGeom>
        </p:spPr>
      </p:pic>
      <p:cxnSp>
        <p:nvCxnSpPr>
          <p:cNvPr id="4" name="Connecteur droit 3"/>
          <p:cNvCxnSpPr/>
          <p:nvPr/>
        </p:nvCxnSpPr>
        <p:spPr>
          <a:xfrm>
            <a:off x="0" y="1192984"/>
            <a:ext cx="9108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200" y="2484185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</a:rPr>
              <a:t>Improve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 the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</a:rPr>
              <a:t>behavior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 of Social Robot NAO </a:t>
            </a:r>
          </a:p>
          <a:p>
            <a:pPr algn="ctr"/>
            <a:r>
              <a:rPr lang="fr-FR" sz="3200" b="1" dirty="0" smtClean="0">
                <a:solidFill>
                  <a:srgbClr val="0070C0"/>
                </a:solidFill>
              </a:rPr>
              <a:t>Learning </a:t>
            </a:r>
            <a:r>
              <a:rPr lang="fr-FR" sz="3200" b="1" dirty="0" err="1" smtClean="0">
                <a:solidFill>
                  <a:srgbClr val="0070C0"/>
                </a:solidFill>
              </a:rPr>
              <a:t>context</a:t>
            </a:r>
            <a:endParaRPr lang="fr-FR" sz="2800" b="1" dirty="0" smtClean="0">
              <a:solidFill>
                <a:srgbClr val="0070C0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016" y="98982"/>
            <a:ext cx="1419423" cy="8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58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0" y="3591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Architecture -</a:t>
            </a:r>
            <a:r>
              <a:rPr lang="fr-FR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detail</a:t>
            </a: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9" name="Connecteur droit 2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55576" y="930388"/>
            <a:ext cx="2232248" cy="175346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27983" y="908720"/>
            <a:ext cx="1987501" cy="15132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3568" y="3626620"/>
            <a:ext cx="2304256" cy="196107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27984" y="3573016"/>
            <a:ext cx="2016224" cy="20162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840" y="5786188"/>
            <a:ext cx="1117287" cy="97762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6" name="Rectangle 15"/>
          <p:cNvSpPr/>
          <p:nvPr/>
        </p:nvSpPr>
        <p:spPr>
          <a:xfrm>
            <a:off x="899592" y="1015830"/>
            <a:ext cx="360040" cy="36004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837464" y="1084070"/>
            <a:ext cx="180000" cy="7200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837464" y="1231854"/>
            <a:ext cx="180000" cy="7200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225834" y="953400"/>
            <a:ext cx="14554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Learners</a:t>
            </a:r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Management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29227" y="3960829"/>
            <a:ext cx="14705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Interactions Management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13723" y="3618917"/>
            <a:ext cx="15017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Scenarios Management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77556" y="975102"/>
            <a:ext cx="1637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Robots</a:t>
            </a:r>
            <a:b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Management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65258" y="989500"/>
            <a:ext cx="360040" cy="36004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4503130" y="1057740"/>
            <a:ext cx="180000" cy="7200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503130" y="1205524"/>
            <a:ext cx="180000" cy="7200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4553683" y="3618917"/>
            <a:ext cx="360040" cy="36004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4491555" y="3687157"/>
            <a:ext cx="180000" cy="7200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4491555" y="3834941"/>
            <a:ext cx="180000" cy="7200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806338" y="3965762"/>
            <a:ext cx="360040" cy="36004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744210" y="4034002"/>
            <a:ext cx="180000" cy="7200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744210" y="4181786"/>
            <a:ext cx="180000" cy="7200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940115" y="2003231"/>
            <a:ext cx="1773325" cy="5833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396725" y="2049704"/>
            <a:ext cx="1303067" cy="52322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Assessment</a:t>
            </a:r>
            <a: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Module</a:t>
            </a:r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008867" y="2090648"/>
            <a:ext cx="288000" cy="288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46" name="Rectangle 45"/>
          <p:cNvSpPr/>
          <p:nvPr/>
        </p:nvSpPr>
        <p:spPr>
          <a:xfrm>
            <a:off x="946739" y="2158888"/>
            <a:ext cx="180000" cy="36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47" name="Rectangle 46"/>
          <p:cNvSpPr/>
          <p:nvPr/>
        </p:nvSpPr>
        <p:spPr>
          <a:xfrm>
            <a:off x="946739" y="2265728"/>
            <a:ext cx="180000" cy="36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48" name="Rectangle 47"/>
          <p:cNvSpPr/>
          <p:nvPr/>
        </p:nvSpPr>
        <p:spPr>
          <a:xfrm>
            <a:off x="971600" y="4932350"/>
            <a:ext cx="1773325" cy="5833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428210" y="4978823"/>
            <a:ext cx="1303067" cy="52322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Assessment</a:t>
            </a:r>
            <a: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Module</a:t>
            </a:r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40352" y="5019767"/>
            <a:ext cx="288000" cy="288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51" name="Rectangle 50"/>
          <p:cNvSpPr/>
          <p:nvPr/>
        </p:nvSpPr>
        <p:spPr>
          <a:xfrm>
            <a:off x="978224" y="5088007"/>
            <a:ext cx="180000" cy="36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52" name="Rectangle 51"/>
          <p:cNvSpPr/>
          <p:nvPr/>
        </p:nvSpPr>
        <p:spPr>
          <a:xfrm>
            <a:off x="978224" y="5194847"/>
            <a:ext cx="180000" cy="36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53" name="Rectangle 52"/>
          <p:cNvSpPr/>
          <p:nvPr/>
        </p:nvSpPr>
        <p:spPr>
          <a:xfrm>
            <a:off x="4499992" y="4933891"/>
            <a:ext cx="1773325" cy="5833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956602" y="4980364"/>
            <a:ext cx="1303067" cy="52322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Assessment</a:t>
            </a:r>
            <a: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Module</a:t>
            </a:r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568744" y="5021308"/>
            <a:ext cx="288000" cy="288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56" name="Rectangle 55"/>
          <p:cNvSpPr/>
          <p:nvPr/>
        </p:nvSpPr>
        <p:spPr>
          <a:xfrm>
            <a:off x="4506616" y="5089548"/>
            <a:ext cx="180000" cy="36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57" name="Rectangle 56"/>
          <p:cNvSpPr/>
          <p:nvPr/>
        </p:nvSpPr>
        <p:spPr>
          <a:xfrm>
            <a:off x="4506616" y="5196388"/>
            <a:ext cx="180000" cy="36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58" name="Rectangle 57"/>
          <p:cNvSpPr/>
          <p:nvPr/>
        </p:nvSpPr>
        <p:spPr>
          <a:xfrm>
            <a:off x="4526867" y="1650468"/>
            <a:ext cx="1773325" cy="5833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983477" y="1696941"/>
            <a:ext cx="1303067" cy="52322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Assessment</a:t>
            </a:r>
            <a: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Module</a:t>
            </a:r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595619" y="1737885"/>
            <a:ext cx="288000" cy="288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61" name="Rectangle 60"/>
          <p:cNvSpPr/>
          <p:nvPr/>
        </p:nvSpPr>
        <p:spPr>
          <a:xfrm>
            <a:off x="4533491" y="1806125"/>
            <a:ext cx="180000" cy="36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62" name="Rectangle 61"/>
          <p:cNvSpPr/>
          <p:nvPr/>
        </p:nvSpPr>
        <p:spPr>
          <a:xfrm>
            <a:off x="4533491" y="1912965"/>
            <a:ext cx="180000" cy="36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49468" y="1196752"/>
            <a:ext cx="374459" cy="549738"/>
          </a:xfrm>
          <a:prstGeom prst="rect">
            <a:avLst/>
          </a:prstGeom>
        </p:spPr>
      </p:pic>
      <p:cxnSp>
        <p:nvCxnSpPr>
          <p:cNvPr id="64" name="Connecteur droit 63"/>
          <p:cNvCxnSpPr/>
          <p:nvPr/>
        </p:nvCxnSpPr>
        <p:spPr>
          <a:xfrm>
            <a:off x="3879555" y="1449927"/>
            <a:ext cx="5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3005687" y="1449927"/>
            <a:ext cx="5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8" name="Image 6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57897" y="4031390"/>
            <a:ext cx="374459" cy="549738"/>
          </a:xfrm>
          <a:prstGeom prst="rect">
            <a:avLst/>
          </a:prstGeom>
        </p:spPr>
      </p:pic>
      <p:cxnSp>
        <p:nvCxnSpPr>
          <p:cNvPr id="69" name="Connecteur droit 68"/>
          <p:cNvCxnSpPr/>
          <p:nvPr/>
        </p:nvCxnSpPr>
        <p:spPr>
          <a:xfrm>
            <a:off x="3887984" y="4284565"/>
            <a:ext cx="5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Ellipse 69"/>
          <p:cNvSpPr/>
          <p:nvPr/>
        </p:nvSpPr>
        <p:spPr>
          <a:xfrm>
            <a:off x="3527824" y="4149080"/>
            <a:ext cx="187230" cy="25371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1" name="Connecteur droit 70"/>
          <p:cNvCxnSpPr/>
          <p:nvPr/>
        </p:nvCxnSpPr>
        <p:spPr>
          <a:xfrm>
            <a:off x="2987824" y="4275252"/>
            <a:ext cx="5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5" name="Image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54042" y="2965106"/>
            <a:ext cx="374459" cy="549738"/>
          </a:xfrm>
          <a:prstGeom prst="rect">
            <a:avLst/>
          </a:prstGeom>
        </p:spPr>
      </p:pic>
      <p:sp>
        <p:nvSpPr>
          <p:cNvPr id="76" name="Ellipse 75"/>
          <p:cNvSpPr/>
          <p:nvPr/>
        </p:nvSpPr>
        <p:spPr>
          <a:xfrm>
            <a:off x="1647657" y="2976424"/>
            <a:ext cx="187230" cy="25371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7" name="Connecteur droit 76"/>
          <p:cNvCxnSpPr/>
          <p:nvPr/>
        </p:nvCxnSpPr>
        <p:spPr>
          <a:xfrm>
            <a:off x="1727624" y="2683849"/>
            <a:ext cx="0" cy="288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1741271" y="3399157"/>
            <a:ext cx="0" cy="252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2" name="Ellipse 81"/>
          <p:cNvSpPr/>
          <p:nvPr/>
        </p:nvSpPr>
        <p:spPr>
          <a:xfrm>
            <a:off x="3545687" y="1323755"/>
            <a:ext cx="187230" cy="25371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4" name="Connecteur en angle 83"/>
          <p:cNvCxnSpPr/>
          <p:nvPr/>
        </p:nvCxnSpPr>
        <p:spPr>
          <a:xfrm rot="16200000" flipV="1">
            <a:off x="3942112" y="2735640"/>
            <a:ext cx="972000" cy="720000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6" name="Image 8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688540" y="2333932"/>
            <a:ext cx="374459" cy="549738"/>
          </a:xfrm>
          <a:prstGeom prst="rect">
            <a:avLst/>
          </a:prstGeom>
        </p:spPr>
      </p:pic>
      <p:cxnSp>
        <p:nvCxnSpPr>
          <p:cNvPr id="89" name="Connecteur droit 88"/>
          <p:cNvCxnSpPr/>
          <p:nvPr/>
        </p:nvCxnSpPr>
        <p:spPr>
          <a:xfrm>
            <a:off x="2987824" y="2581378"/>
            <a:ext cx="5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Ellipse 89"/>
          <p:cNvSpPr/>
          <p:nvPr/>
        </p:nvSpPr>
        <p:spPr>
          <a:xfrm>
            <a:off x="3527824" y="2455206"/>
            <a:ext cx="187230" cy="25371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1" name="Image 9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353797" y="2846161"/>
            <a:ext cx="374459" cy="549738"/>
          </a:xfrm>
          <a:prstGeom prst="rect">
            <a:avLst/>
          </a:prstGeom>
        </p:spPr>
      </p:pic>
      <p:sp>
        <p:nvSpPr>
          <p:cNvPr id="92" name="Ellipse 91"/>
          <p:cNvSpPr/>
          <p:nvPr/>
        </p:nvSpPr>
        <p:spPr>
          <a:xfrm>
            <a:off x="5447412" y="2857479"/>
            <a:ext cx="187230" cy="25371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3" name="Connecteur droit 92"/>
          <p:cNvCxnSpPr/>
          <p:nvPr/>
        </p:nvCxnSpPr>
        <p:spPr>
          <a:xfrm>
            <a:off x="5541027" y="2455720"/>
            <a:ext cx="0" cy="396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>
            <a:off x="5541026" y="3280212"/>
            <a:ext cx="0" cy="252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5" name="Image 9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23154" y="5187593"/>
            <a:ext cx="374459" cy="549738"/>
          </a:xfrm>
          <a:prstGeom prst="rect">
            <a:avLst/>
          </a:prstGeom>
        </p:spPr>
      </p:pic>
      <p:sp>
        <p:nvSpPr>
          <p:cNvPr id="96" name="Ellipse 95"/>
          <p:cNvSpPr/>
          <p:nvPr/>
        </p:nvSpPr>
        <p:spPr>
          <a:xfrm>
            <a:off x="3716769" y="5198911"/>
            <a:ext cx="187230" cy="25371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7" name="Connecteur droit 96"/>
          <p:cNvCxnSpPr/>
          <p:nvPr/>
        </p:nvCxnSpPr>
        <p:spPr>
          <a:xfrm>
            <a:off x="3810384" y="4985904"/>
            <a:ext cx="0" cy="216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>
          <a:xfrm>
            <a:off x="3810383" y="5621644"/>
            <a:ext cx="0" cy="144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>
            <a:off x="2995879" y="4970659"/>
            <a:ext cx="140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3" name="Image 10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46373" y="6128909"/>
            <a:ext cx="374459" cy="549738"/>
          </a:xfrm>
          <a:prstGeom prst="rect">
            <a:avLst/>
          </a:prstGeom>
        </p:spPr>
      </p:pic>
      <p:cxnSp>
        <p:nvCxnSpPr>
          <p:cNvPr id="104" name="Connecteur droit 103"/>
          <p:cNvCxnSpPr/>
          <p:nvPr/>
        </p:nvCxnSpPr>
        <p:spPr>
          <a:xfrm>
            <a:off x="1976460" y="6382084"/>
            <a:ext cx="5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>
            <a:off x="1706460" y="5896520"/>
            <a:ext cx="54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6" name="Ellipse 105"/>
          <p:cNvSpPr/>
          <p:nvPr/>
        </p:nvSpPr>
        <p:spPr>
          <a:xfrm>
            <a:off x="2246460" y="5770348"/>
            <a:ext cx="187230" cy="25371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ZoneTexte 106"/>
          <p:cNvSpPr txBox="1"/>
          <p:nvPr/>
        </p:nvSpPr>
        <p:spPr>
          <a:xfrm>
            <a:off x="176260" y="6212807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err="1" smtClean="0"/>
              <a:t>Required</a:t>
            </a:r>
            <a:r>
              <a:rPr lang="fr-FR" sz="1400" b="1" dirty="0" smtClean="0"/>
              <a:t> interface</a:t>
            </a:r>
            <a:endParaRPr lang="fr-FR" sz="1400" b="1" dirty="0"/>
          </a:p>
        </p:txBody>
      </p:sp>
      <p:sp>
        <p:nvSpPr>
          <p:cNvPr id="109" name="Rectangle 108"/>
          <p:cNvSpPr/>
          <p:nvPr/>
        </p:nvSpPr>
        <p:spPr>
          <a:xfrm>
            <a:off x="164806" y="5768019"/>
            <a:ext cx="15506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err="1"/>
              <a:t>provided</a:t>
            </a:r>
            <a:r>
              <a:rPr lang="fr-FR" sz="1400" b="1" dirty="0"/>
              <a:t> interface</a:t>
            </a:r>
            <a:endParaRPr lang="fr-FR" sz="14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743" y="5989482"/>
            <a:ext cx="2314898" cy="657317"/>
          </a:xfrm>
          <a:prstGeom prst="rect">
            <a:avLst/>
          </a:prstGeom>
        </p:spPr>
      </p:pic>
      <p:sp>
        <p:nvSpPr>
          <p:cNvPr id="79" name="Rectangle 78"/>
          <p:cNvSpPr/>
          <p:nvPr/>
        </p:nvSpPr>
        <p:spPr>
          <a:xfrm>
            <a:off x="7174550" y="5327450"/>
            <a:ext cx="1773325" cy="5833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631160" y="5373923"/>
            <a:ext cx="1303067" cy="52322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Assessment</a:t>
            </a:r>
            <a: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r-F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243302" y="5414867"/>
            <a:ext cx="288000" cy="288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83" name="Rectangle 82"/>
          <p:cNvSpPr/>
          <p:nvPr/>
        </p:nvSpPr>
        <p:spPr>
          <a:xfrm>
            <a:off x="7181174" y="5483107"/>
            <a:ext cx="180000" cy="36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85" name="Rectangle 84"/>
          <p:cNvSpPr/>
          <p:nvPr/>
        </p:nvSpPr>
        <p:spPr>
          <a:xfrm>
            <a:off x="7181174" y="5589947"/>
            <a:ext cx="180000" cy="36000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5" name="Rectangle 4"/>
          <p:cNvSpPr/>
          <p:nvPr/>
        </p:nvSpPr>
        <p:spPr>
          <a:xfrm>
            <a:off x="6729927" y="5060048"/>
            <a:ext cx="2373713" cy="17294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67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0" y="3591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Planed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works</a:t>
            </a: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9" name="Connecteur droit 2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787874"/>
            <a:ext cx="2952328" cy="299685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80" name="Rectangle 79"/>
          <p:cNvSpPr/>
          <p:nvPr/>
        </p:nvSpPr>
        <p:spPr>
          <a:xfrm>
            <a:off x="2987824" y="764705"/>
            <a:ext cx="6127307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Using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rich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model of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learner</a:t>
            </a:r>
            <a:endParaRPr lang="fr-F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Using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abilities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the robot (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object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&amp;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emotion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recognition,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moving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without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problem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executins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scenrios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000" b="1" dirty="0" smtClean="0">
                <a:solidFill>
                  <a:srgbClr val="C00000"/>
                </a:solidFill>
              </a:rPr>
              <a:t>How the NAO Robot </a:t>
            </a:r>
            <a:r>
              <a:rPr lang="fr-FR" sz="2000" b="1" dirty="0" err="1" smtClean="0">
                <a:solidFill>
                  <a:srgbClr val="C00000"/>
                </a:solidFill>
              </a:rPr>
              <a:t>React</a:t>
            </a:r>
            <a:r>
              <a:rPr lang="fr-FR" sz="2000" b="1" dirty="0" smtClean="0">
                <a:solidFill>
                  <a:srgbClr val="C00000"/>
                </a:solidFill>
              </a:rPr>
              <a:t> </a:t>
            </a:r>
            <a:r>
              <a:rPr lang="fr-FR" sz="2000" b="1" dirty="0">
                <a:solidFill>
                  <a:srgbClr val="C00000"/>
                </a:solidFill>
              </a:rPr>
              <a:t>to a </a:t>
            </a:r>
            <a:r>
              <a:rPr lang="fr-FR" sz="2000" b="1" dirty="0" err="1">
                <a:solidFill>
                  <a:srgbClr val="C00000"/>
                </a:solidFill>
              </a:rPr>
              <a:t>specific</a:t>
            </a:r>
            <a:r>
              <a:rPr lang="fr-FR" sz="2000" b="1" dirty="0">
                <a:solidFill>
                  <a:srgbClr val="C00000"/>
                </a:solidFill>
              </a:rPr>
              <a:t> </a:t>
            </a:r>
            <a:r>
              <a:rPr lang="fr-FR" sz="2000" b="1" dirty="0" err="1" smtClean="0">
                <a:solidFill>
                  <a:srgbClr val="C00000"/>
                </a:solidFill>
              </a:rPr>
              <a:t>behavior</a:t>
            </a:r>
            <a:r>
              <a:rPr lang="fr-FR" sz="2000" b="1" dirty="0" smtClean="0">
                <a:solidFill>
                  <a:srgbClr val="C00000"/>
                </a:solidFill>
              </a:rPr>
              <a:t> of the </a:t>
            </a:r>
            <a:r>
              <a:rPr lang="fr-FR" sz="2000" b="1" dirty="0" err="1" smtClean="0">
                <a:solidFill>
                  <a:srgbClr val="C00000"/>
                </a:solidFill>
              </a:rPr>
              <a:t>learner</a:t>
            </a:r>
            <a:r>
              <a:rPr lang="fr-FR" sz="2000" b="1" dirty="0" smtClean="0">
                <a:solidFill>
                  <a:srgbClr val="C00000"/>
                </a:solidFill>
              </a:rPr>
              <a:t> </a:t>
            </a:r>
          </a:p>
          <a:p>
            <a:pPr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000" b="1" dirty="0" err="1" smtClean="0">
                <a:solidFill>
                  <a:srgbClr val="C00000"/>
                </a:solidFill>
              </a:rPr>
              <a:t>Learner</a:t>
            </a:r>
            <a:r>
              <a:rPr lang="fr-FR" sz="2000" b="1" dirty="0" smtClean="0">
                <a:solidFill>
                  <a:srgbClr val="C00000"/>
                </a:solidFill>
              </a:rPr>
              <a:t> profile, </a:t>
            </a:r>
            <a:r>
              <a:rPr lang="fr-FR" sz="2000" b="1" dirty="0" err="1" smtClean="0">
                <a:solidFill>
                  <a:srgbClr val="C00000"/>
                </a:solidFill>
              </a:rPr>
              <a:t>behavior</a:t>
            </a:r>
            <a:r>
              <a:rPr lang="fr-FR" sz="2000" b="1" dirty="0" smtClean="0">
                <a:solidFill>
                  <a:srgbClr val="C00000"/>
                </a:solidFill>
              </a:rPr>
              <a:t>, interactions </a:t>
            </a:r>
            <a:r>
              <a:rPr lang="fr-FR" sz="2000" b="1" dirty="0" err="1" smtClean="0">
                <a:solidFill>
                  <a:srgbClr val="C00000"/>
                </a:solidFill>
              </a:rPr>
              <a:t>analysis</a:t>
            </a:r>
            <a:endParaRPr lang="fr-FR" sz="2000" b="1" dirty="0" smtClean="0">
              <a:solidFill>
                <a:srgbClr val="C00000"/>
              </a:solidFill>
            </a:endParaRPr>
          </a:p>
          <a:p>
            <a:pPr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000" b="1" dirty="0" smtClean="0">
                <a:solidFill>
                  <a:srgbClr val="C00000"/>
                </a:solidFill>
              </a:rPr>
              <a:t>Best scenario </a:t>
            </a:r>
            <a:r>
              <a:rPr lang="fr-FR" sz="2000" b="1" dirty="0" err="1" smtClean="0">
                <a:solidFill>
                  <a:srgbClr val="C00000"/>
                </a:solidFill>
              </a:rPr>
              <a:t>finding</a:t>
            </a:r>
            <a:endParaRPr lang="fr-FR" sz="2000" b="1" dirty="0" smtClean="0">
              <a:solidFill>
                <a:srgbClr val="C00000"/>
              </a:solidFill>
            </a:endParaRPr>
          </a:p>
          <a:p>
            <a:pPr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000" b="1" dirty="0" smtClean="0">
                <a:solidFill>
                  <a:srgbClr val="C00000"/>
                </a:solidFill>
              </a:rPr>
              <a:t>Real time </a:t>
            </a:r>
            <a:r>
              <a:rPr lang="fr-FR" sz="2000" b="1" dirty="0" err="1" smtClean="0">
                <a:solidFill>
                  <a:srgbClr val="C00000"/>
                </a:solidFill>
              </a:rPr>
              <a:t>reaction</a:t>
            </a:r>
            <a:r>
              <a:rPr lang="fr-FR" sz="2000" b="1" dirty="0" smtClean="0">
                <a:solidFill>
                  <a:srgbClr val="C00000"/>
                </a:solidFill>
              </a:rPr>
              <a:t> by </a:t>
            </a:r>
            <a:r>
              <a:rPr lang="fr-FR" sz="2000" b="1" dirty="0" err="1" smtClean="0">
                <a:solidFill>
                  <a:srgbClr val="C00000"/>
                </a:solidFill>
              </a:rPr>
              <a:t>executing</a:t>
            </a:r>
            <a:r>
              <a:rPr lang="fr-FR" sz="2000" b="1" dirty="0" smtClean="0">
                <a:solidFill>
                  <a:srgbClr val="C00000"/>
                </a:solidFill>
              </a:rPr>
              <a:t> the best scenario </a:t>
            </a:r>
            <a:r>
              <a:rPr lang="fr-FR" sz="2000" b="1" dirty="0" err="1" smtClean="0">
                <a:solidFill>
                  <a:srgbClr val="C00000"/>
                </a:solidFill>
              </a:rPr>
              <a:t>found</a:t>
            </a:r>
            <a:endParaRPr lang="fr-FR" sz="2000" b="1" dirty="0" smtClean="0">
              <a:solidFill>
                <a:srgbClr val="C00000"/>
              </a:solidFill>
            </a:endParaRPr>
          </a:p>
          <a:p>
            <a:pPr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000" b="1" dirty="0" err="1" smtClean="0">
                <a:solidFill>
                  <a:srgbClr val="C00000"/>
                </a:solidFill>
              </a:rPr>
              <a:t>Evalute</a:t>
            </a:r>
            <a:r>
              <a:rPr lang="fr-FR" sz="2000" b="1" dirty="0" smtClean="0">
                <a:solidFill>
                  <a:srgbClr val="C00000"/>
                </a:solidFill>
              </a:rPr>
              <a:t>…</a:t>
            </a:r>
            <a:endParaRPr lang="fr-FR" sz="2000" b="1" dirty="0">
              <a:solidFill>
                <a:srgbClr val="C00000"/>
              </a:solidFill>
            </a:endParaRPr>
          </a:p>
          <a:p>
            <a:pPr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fr-F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16832"/>
            <a:ext cx="813021" cy="23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56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4683579"/>
            <a:ext cx="9144000" cy="15081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lvl="7"/>
            <a:r>
              <a:rPr lang="fr-FR" sz="2400" dirty="0" err="1" smtClean="0"/>
              <a:t>Abdelwahab</a:t>
            </a:r>
            <a:r>
              <a:rPr lang="fr-FR" sz="2400" dirty="0" smtClean="0"/>
              <a:t> Naji - </a:t>
            </a:r>
            <a:r>
              <a:rPr lang="fr-FR" b="1" dirty="0" smtClean="0"/>
              <a:t>Enseignant chercheur</a:t>
            </a:r>
            <a:r>
              <a:rPr lang="fr-FR" sz="2400" b="1" dirty="0" smtClean="0"/>
              <a:t> </a:t>
            </a:r>
          </a:p>
          <a:p>
            <a:pPr marL="0" lvl="7"/>
            <a:r>
              <a:rPr lang="fr-FR" sz="2000" dirty="0" smtClean="0">
                <a:hlinkClick r:id="rId2"/>
              </a:rPr>
              <a:t>Abdelwahab.naji@gmail.com</a:t>
            </a:r>
            <a:r>
              <a:rPr lang="fr-FR" sz="2000" dirty="0" smtClean="0"/>
              <a:t>  , </a:t>
            </a:r>
            <a:r>
              <a:rPr lang="fr-FR" sz="1600" dirty="0"/>
              <a:t>+</a:t>
            </a:r>
            <a:r>
              <a:rPr lang="fr-FR" sz="1600" dirty="0" smtClean="0"/>
              <a:t>212 662 475850</a:t>
            </a:r>
          </a:p>
          <a:p>
            <a:pPr marL="0" lvl="7"/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Laboratoire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Signaux, Systèmes Distribués et Intelligence Artificielle (SSDIA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7"/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ENSET de Mohammedia, Université Hassan II de 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Casablanca</a:t>
            </a:r>
          </a:p>
          <a:p>
            <a:pPr marL="0" lvl="7"/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https://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www.youtube.com/c/AbdelwahabNaji</a:t>
            </a: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0" y="4653136"/>
            <a:ext cx="9144000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689226" y="4314582"/>
            <a:ext cx="15833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FF0000"/>
                </a:solidFill>
              </a:rPr>
              <a:t>Décembre </a:t>
            </a:r>
            <a:r>
              <a:rPr lang="fr-FR" sz="1600" b="1" dirty="0">
                <a:solidFill>
                  <a:srgbClr val="FF0000"/>
                </a:solidFill>
              </a:rPr>
              <a:t>-</a:t>
            </a:r>
            <a:r>
              <a:rPr lang="fr-FR" sz="1600" b="1" dirty="0" smtClean="0">
                <a:solidFill>
                  <a:srgbClr val="FF0000"/>
                </a:solidFill>
              </a:rPr>
              <a:t>2018</a:t>
            </a:r>
            <a:endParaRPr lang="fr-FR" sz="1600" b="1" dirty="0">
              <a:solidFill>
                <a:srgbClr val="FF0000"/>
              </a:solidFill>
            </a:endParaRPr>
          </a:p>
        </p:txBody>
      </p:sp>
      <p:pic>
        <p:nvPicPr>
          <p:cNvPr id="7" name="Image 6"/>
          <p:cNvPicPr/>
          <p:nvPr/>
        </p:nvPicPr>
        <p:blipFill>
          <a:blip r:embed="rId4"/>
          <a:stretch>
            <a:fillRect/>
          </a:stretch>
        </p:blipFill>
        <p:spPr>
          <a:xfrm>
            <a:off x="5747656" y="13648"/>
            <a:ext cx="3384376" cy="1111096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>
          <a:blip r:embed="rId5"/>
          <a:stretch>
            <a:fillRect/>
          </a:stretch>
        </p:blipFill>
        <p:spPr>
          <a:xfrm>
            <a:off x="5198" y="30988"/>
            <a:ext cx="2766602" cy="1028138"/>
          </a:xfrm>
          <a:prstGeom prst="rect">
            <a:avLst/>
          </a:prstGeom>
        </p:spPr>
      </p:pic>
      <p:cxnSp>
        <p:nvCxnSpPr>
          <p:cNvPr id="4" name="Connecteur droit 3"/>
          <p:cNvCxnSpPr/>
          <p:nvPr/>
        </p:nvCxnSpPr>
        <p:spPr>
          <a:xfrm>
            <a:off x="0" y="1192984"/>
            <a:ext cx="9108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200" y="141277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</a:rPr>
              <a:t>Improve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 the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</a:rPr>
              <a:t>behavior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 of Social Robot NAO </a:t>
            </a:r>
          </a:p>
          <a:p>
            <a:pPr algn="ctr"/>
            <a:r>
              <a:rPr lang="fr-FR" sz="3200" b="1" dirty="0" smtClean="0">
                <a:solidFill>
                  <a:srgbClr val="0070C0"/>
                </a:solidFill>
              </a:rPr>
              <a:t>Learning </a:t>
            </a:r>
            <a:r>
              <a:rPr lang="fr-FR" sz="3200" b="1" dirty="0" err="1" smtClean="0">
                <a:solidFill>
                  <a:srgbClr val="0070C0"/>
                </a:solidFill>
              </a:rPr>
              <a:t>context</a:t>
            </a:r>
            <a:endParaRPr lang="fr-FR" sz="2800" b="1" dirty="0" smtClean="0">
              <a:solidFill>
                <a:srgbClr val="0070C0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016" y="98982"/>
            <a:ext cx="1419423" cy="80973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147611" y="2903165"/>
            <a:ext cx="42242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Thank</a:t>
            </a:r>
            <a:r>
              <a:rPr lang="fr-FR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4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endParaRPr lang="fr-FR" sz="4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5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0" y="3591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Outcomes</a:t>
            </a: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9" name="Connecteur droit 2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733640"/>
            <a:ext cx="91440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fr-F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My</a:t>
            </a:r>
            <a:r>
              <a:rPr lang="fr-F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research</a:t>
            </a:r>
            <a:r>
              <a:rPr lang="fr-F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area</a:t>
            </a:r>
          </a:p>
          <a:p>
            <a:pPr marL="457200" indent="-4572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fr-F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Project </a:t>
            </a:r>
            <a:r>
              <a:rPr lang="fr-F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presentation</a:t>
            </a:r>
            <a:endParaRPr lang="fr-FR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fr-F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</a:t>
            </a:r>
            <a:r>
              <a:rPr lang="fr-F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secondment</a:t>
            </a:r>
            <a:r>
              <a:rPr lang="fr-F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 KAVALA </a:t>
            </a:r>
            <a:r>
              <a:rPr lang="fr-F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fr-FR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 panose="020F0502020204030204" pitchFamily="34" charset="0"/>
              </a:rPr>
              <a:t>September</a:t>
            </a:r>
            <a:r>
              <a:rPr lang="fr-FR" sz="2000" b="1" dirty="0">
                <a:solidFill>
                  <a:schemeClr val="tx1">
                    <a:lumMod val="85000"/>
                    <a:lumOff val="15000"/>
                  </a:schemeClr>
                </a:solidFill>
                <a:ea typeface="Calibri" panose="020F0502020204030204" pitchFamily="34" charset="0"/>
              </a:rPr>
              <a:t> 23, 2018 and </a:t>
            </a:r>
            <a:r>
              <a:rPr lang="fr-FR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 panose="020F0502020204030204" pitchFamily="34" charset="0"/>
              </a:rPr>
              <a:t>October</a:t>
            </a:r>
            <a:r>
              <a:rPr lang="fr-FR" sz="2000" b="1" dirty="0">
                <a:solidFill>
                  <a:schemeClr val="tx1">
                    <a:lumMod val="85000"/>
                    <a:lumOff val="15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fr-F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Calibri" panose="020F0502020204030204" pitchFamily="34" charset="0"/>
              </a:rPr>
              <a:t>23- 2018)</a:t>
            </a:r>
            <a:endParaRPr lang="fr-FR" sz="2400" b="1" dirty="0" smtClean="0">
              <a:solidFill>
                <a:schemeClr val="tx1">
                  <a:lumMod val="85000"/>
                  <a:lumOff val="15000"/>
                </a:schemeClr>
              </a:solidFill>
              <a:ea typeface="Calibri" panose="020F0502020204030204" pitchFamily="34" charset="0"/>
            </a:endParaRPr>
          </a:p>
          <a:p>
            <a:pPr marL="457200" indent="-4572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fr-F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Calibri" panose="020F0502020204030204" pitchFamily="34" charset="0"/>
              </a:rPr>
              <a:t>Our contribution</a:t>
            </a:r>
          </a:p>
          <a:p>
            <a:pPr marL="914400" lvl="1" indent="-4572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Calibri" panose="020F0502020204030204" pitchFamily="34" charset="0"/>
              </a:rPr>
              <a:t>We will Benefit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ea typeface="Calibri" panose="020F0502020204030204" pitchFamily="34" charset="0"/>
              </a:rPr>
              <a:t>from our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Calibri" panose="020F0502020204030204" pitchFamily="34" charset="0"/>
              </a:rPr>
              <a:t>experience in intelligent systems of E-learning </a:t>
            </a:r>
            <a:endParaRPr lang="fr-FR" b="1" dirty="0" smtClean="0">
              <a:solidFill>
                <a:schemeClr val="tx1">
                  <a:lumMod val="85000"/>
                  <a:lumOff val="15000"/>
                </a:schemeClr>
              </a:solidFill>
              <a:ea typeface="Calibri" panose="020F0502020204030204" pitchFamily="34" charset="0"/>
            </a:endParaRPr>
          </a:p>
          <a:p>
            <a:pPr marL="457200" indent="-4572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fr-FR" sz="2400" b="1" dirty="0" smtClean="0">
              <a:solidFill>
                <a:schemeClr val="tx1">
                  <a:lumMod val="85000"/>
                  <a:lumOff val="15000"/>
                </a:schemeClr>
              </a:solidFill>
              <a:ea typeface="Calibri" panose="020F0502020204030204" pitchFamily="34" charset="0"/>
            </a:endParaRPr>
          </a:p>
          <a:p>
            <a:pPr marL="457200" indent="-4572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fr-FR" sz="2400" b="1" dirty="0" smtClean="0">
              <a:solidFill>
                <a:schemeClr val="tx1">
                  <a:lumMod val="85000"/>
                  <a:lumOff val="15000"/>
                </a:schemeClr>
              </a:solidFill>
              <a:ea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fr-FR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fr-FR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300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0" y="3591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esearch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area</a:t>
            </a: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9" name="Connecteur droit 2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3119477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6">
                  <a:lumMod val="75000"/>
                </a:schemeClr>
              </a:buClr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1.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Clustering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collaborative filtering approach for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Difari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Elearning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platform</a:t>
            </a:r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’ </a:t>
            </a:r>
            <a:r>
              <a:rPr lang="fr-FR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fr-FR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ecommendation</a:t>
            </a:r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system</a:t>
            </a:r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J.Mawan</a:t>
            </a:r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600" b="1" dirty="0" err="1" smtClean="0">
                <a:solidFill>
                  <a:srgbClr val="0070C0"/>
                </a:solidFill>
              </a:rPr>
              <a:t>A.Naji</a:t>
            </a:r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M.Ramdani</a:t>
            </a:r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Sita 2018 – ICPS – ACM</a:t>
            </a:r>
          </a:p>
          <a:p>
            <a:pPr algn="just">
              <a:buClr>
                <a:schemeClr val="accent6">
                  <a:lumMod val="75000"/>
                </a:schemeClr>
              </a:buClr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2.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smtClean="0"/>
              <a:t>Unsupervised deep learning &amp; clustering using </a:t>
            </a:r>
            <a:r>
              <a:rPr lang="en-US" b="1" dirty="0" err="1" smtClean="0"/>
              <a:t>Kohonen’s</a:t>
            </a:r>
            <a:r>
              <a:rPr lang="en-US" b="1" dirty="0" smtClean="0"/>
              <a:t> network for E-Learning Recommendation System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fr-FR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J.Mawan</a:t>
            </a:r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fr-FR" sz="1600" b="1" dirty="0" smtClean="0">
                <a:solidFill>
                  <a:srgbClr val="0070C0"/>
                </a:solidFill>
              </a:rPr>
              <a:t> </a:t>
            </a:r>
            <a:r>
              <a:rPr lang="fr-FR" sz="1600" b="1" dirty="0" err="1" smtClean="0">
                <a:solidFill>
                  <a:srgbClr val="0070C0"/>
                </a:solidFill>
              </a:rPr>
              <a:t>A.Naji</a:t>
            </a:r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M.Ramdani</a:t>
            </a:r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(to be published)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Clr>
                <a:schemeClr val="accent6">
                  <a:lumMod val="75000"/>
                </a:schemeClr>
              </a:buClr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3.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Toward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better self-regulation: degree of certainty through fuzzy logic in a formative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assessment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US" sz="1600" b="1" dirty="0" err="1" smtClean="0">
                <a:solidFill>
                  <a:srgbClr val="0070C0"/>
                </a:solidFill>
              </a:rPr>
              <a:t>A.Naji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&amp; </a:t>
            </a:r>
            <a:r>
              <a:rPr lang="en-US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M.Ramdani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         AI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&amp; SOCIETY May 2016, Volume 31, Issue 2, </a:t>
            </a: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pp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259–264 </a:t>
            </a: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Clr>
                <a:schemeClr val="accent6">
                  <a:lumMod val="75000"/>
                </a:schemeClr>
              </a:buClr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4.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fr-FR" b="1" dirty="0" smtClean="0"/>
              <a:t>Une </a:t>
            </a:r>
            <a:r>
              <a:rPr lang="fr-FR" b="1" dirty="0"/>
              <a:t>nouvelle vision de l'évaluation et du guidage pour mieux situer et orienter l'apprenant dans un espace </a:t>
            </a:r>
            <a:r>
              <a:rPr lang="fr-FR" b="1" dirty="0" smtClean="0"/>
              <a:t>d'apprentissage </a:t>
            </a:r>
            <a:endParaRPr lang="fr-FR" b="1" dirty="0"/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US" sz="1600" b="1" dirty="0" err="1">
                <a:solidFill>
                  <a:srgbClr val="0070C0"/>
                </a:solidFill>
              </a:rPr>
              <a:t>A.Naji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&amp; </a:t>
            </a: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M.Ramdani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 </a:t>
            </a:r>
            <a:r>
              <a:rPr lang="fr-F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24ème Conférence sur la Logique Floue et ses </a:t>
            </a:r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Applications, </a:t>
            </a:r>
            <a:r>
              <a:rPr lang="fr-F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Poitiers, </a:t>
            </a:r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France,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2015                                  </a:t>
            </a: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923" y="5515271"/>
            <a:ext cx="1428949" cy="362001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5496" y="836712"/>
            <a:ext cx="9108504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Intelligent </a:t>
            </a:r>
            <a:r>
              <a:rPr lang="fr-FR" sz="2000" b="1" dirty="0" err="1" smtClean="0">
                <a:solidFill>
                  <a:srgbClr val="FF0000"/>
                </a:solidFill>
              </a:rPr>
              <a:t>systems</a:t>
            </a:r>
            <a:r>
              <a:rPr lang="fr-FR" sz="2000" b="1" dirty="0" smtClean="0">
                <a:solidFill>
                  <a:srgbClr val="FF0000"/>
                </a:solidFill>
              </a:rPr>
              <a:t> for </a:t>
            </a:r>
            <a:r>
              <a:rPr lang="fr-FR" sz="2000" b="1" dirty="0" err="1" smtClean="0">
                <a:solidFill>
                  <a:srgbClr val="FF0000"/>
                </a:solidFill>
              </a:rPr>
              <a:t>Elearning</a:t>
            </a:r>
            <a:r>
              <a:rPr lang="fr-FR" sz="2000" b="1" dirty="0" smtClean="0">
                <a:solidFill>
                  <a:srgbClr val="FF0000"/>
                </a:solidFill>
              </a:rPr>
              <a:t> (</a:t>
            </a:r>
            <a:r>
              <a:rPr lang="fr-FR" sz="2000" b="1" dirty="0" err="1" smtClean="0">
                <a:solidFill>
                  <a:srgbClr val="FF0000"/>
                </a:solidFill>
              </a:rPr>
              <a:t>since</a:t>
            </a:r>
            <a:r>
              <a:rPr lang="fr-FR" sz="2000" b="1" dirty="0" smtClean="0">
                <a:solidFill>
                  <a:srgbClr val="FF0000"/>
                </a:solidFill>
              </a:rPr>
              <a:t> 2008)</a:t>
            </a:r>
            <a:endParaRPr lang="fr-FR" sz="20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Learner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modeling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Mataheuristic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find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best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learning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path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clustering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recomandation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systems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assessment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learners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by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using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fuzzy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logic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Machine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learning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Deep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learning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708920"/>
            <a:ext cx="2251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Recent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related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works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52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0" y="3591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ea typeface="Calibri" panose="020F0502020204030204" pitchFamily="34" charset="0"/>
              </a:rPr>
              <a:t>H2020 </a:t>
            </a:r>
            <a:r>
              <a:rPr lang="fr-FR" sz="3200" b="1" dirty="0" err="1">
                <a:ea typeface="Calibri" panose="020F0502020204030204" pitchFamily="34" charset="0"/>
              </a:rPr>
              <a:t>project</a:t>
            </a:r>
            <a:r>
              <a:rPr lang="fr-FR" sz="3200" b="1" dirty="0">
                <a:ea typeface="Calibri" panose="020F0502020204030204" pitchFamily="34" charset="0"/>
              </a:rPr>
              <a:t> </a:t>
            </a:r>
            <a:r>
              <a:rPr lang="fr-FR" sz="3200" b="1" dirty="0" err="1">
                <a:ea typeface="Calibri" panose="020F0502020204030204" pitchFamily="34" charset="0"/>
              </a:rPr>
              <a:t>CybSPEED</a:t>
            </a: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9" name="Connecteur droit 2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8699" y="1201776"/>
            <a:ext cx="2160240" cy="8076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646" y="2095758"/>
            <a:ext cx="216025" cy="369435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924" y="1268760"/>
            <a:ext cx="720080" cy="1231442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3707904" y="980728"/>
            <a:ext cx="5328592" cy="2631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7" name="Image 6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260" y="2767432"/>
            <a:ext cx="472699" cy="799952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707" y="2636912"/>
            <a:ext cx="334653" cy="669306"/>
          </a:xfrm>
          <a:prstGeom prst="rect">
            <a:avLst/>
          </a:prstGeom>
        </p:spPr>
      </p:pic>
      <p:pic>
        <p:nvPicPr>
          <p:cNvPr id="70" name="Image 6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948" y="1687197"/>
            <a:ext cx="418573" cy="758019"/>
          </a:xfrm>
          <a:prstGeom prst="rect">
            <a:avLst/>
          </a:prstGeom>
        </p:spPr>
      </p:pic>
      <p:pic>
        <p:nvPicPr>
          <p:cNvPr id="72" name="Image 7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532" y="2296580"/>
            <a:ext cx="381899" cy="811080"/>
          </a:xfrm>
          <a:prstGeom prst="rect">
            <a:avLst/>
          </a:prstGeom>
        </p:spPr>
      </p:pic>
      <p:pic>
        <p:nvPicPr>
          <p:cNvPr id="74" name="Image 7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07904" y="2792952"/>
            <a:ext cx="606611" cy="841552"/>
          </a:xfrm>
          <a:prstGeom prst="rect">
            <a:avLst/>
          </a:prstGeom>
        </p:spPr>
      </p:pic>
      <p:pic>
        <p:nvPicPr>
          <p:cNvPr id="78" name="Image 7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04" y="2623242"/>
            <a:ext cx="298629" cy="532243"/>
          </a:xfrm>
          <a:prstGeom prst="rect">
            <a:avLst/>
          </a:prstGeom>
        </p:spPr>
      </p:pic>
      <p:sp>
        <p:nvSpPr>
          <p:cNvPr id="79" name="Rectangle 78"/>
          <p:cNvSpPr/>
          <p:nvPr/>
        </p:nvSpPr>
        <p:spPr>
          <a:xfrm>
            <a:off x="968951" y="1257865"/>
            <a:ext cx="867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System</a:t>
            </a:r>
            <a:endParaRPr lang="fr-FR" dirty="0"/>
          </a:p>
        </p:txBody>
      </p:sp>
      <p:pic>
        <p:nvPicPr>
          <p:cNvPr id="88" name="Image 8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687" y="2095758"/>
            <a:ext cx="247606" cy="404444"/>
          </a:xfrm>
          <a:prstGeom prst="rect">
            <a:avLst/>
          </a:prstGeom>
        </p:spPr>
      </p:pic>
      <p:pic>
        <p:nvPicPr>
          <p:cNvPr id="91" name="Image 9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431" y="1725717"/>
            <a:ext cx="302826" cy="302826"/>
          </a:xfrm>
          <a:prstGeom prst="rect">
            <a:avLst/>
          </a:prstGeom>
        </p:spPr>
      </p:pic>
      <p:pic>
        <p:nvPicPr>
          <p:cNvPr id="93" name="Image 9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369" y="2714467"/>
            <a:ext cx="255126" cy="258145"/>
          </a:xfrm>
          <a:prstGeom prst="rect">
            <a:avLst/>
          </a:prstGeom>
        </p:spPr>
      </p:pic>
      <p:pic>
        <p:nvPicPr>
          <p:cNvPr id="95" name="Image 9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238" y="2864076"/>
            <a:ext cx="411256" cy="703308"/>
          </a:xfrm>
          <a:prstGeom prst="rect">
            <a:avLst/>
          </a:prstGeom>
        </p:spPr>
      </p:pic>
      <p:cxnSp>
        <p:nvCxnSpPr>
          <p:cNvPr id="5" name="Connecteur droit avec flèche 4"/>
          <p:cNvCxnSpPr/>
          <p:nvPr/>
        </p:nvCxnSpPr>
        <p:spPr>
          <a:xfrm>
            <a:off x="2528939" y="1484784"/>
            <a:ext cx="1224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0" y="4415827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 algn="just">
              <a:lnSpc>
                <a:spcPct val="150000"/>
              </a:lnSpc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b="1" dirty="0">
                <a:solidFill>
                  <a:srgbClr val="FF0000"/>
                </a:solidFill>
              </a:rPr>
              <a:t>T2.6.1</a:t>
            </a:r>
            <a:r>
              <a:rPr lang="fr-FR" b="1" dirty="0"/>
              <a:t> « </a:t>
            </a:r>
            <a:r>
              <a:rPr lang="fr-FR" b="1" dirty="0" err="1"/>
              <a:t>Analysis</a:t>
            </a:r>
            <a:r>
              <a:rPr lang="fr-FR" b="1" dirty="0"/>
              <a:t> and design of </a:t>
            </a:r>
            <a:r>
              <a:rPr lang="fr-FR" b="1" dirty="0" err="1"/>
              <a:t>novel</a:t>
            </a:r>
            <a:r>
              <a:rPr lang="fr-FR" b="1" dirty="0"/>
              <a:t> LC </a:t>
            </a:r>
            <a:r>
              <a:rPr lang="fr-FR" b="1" dirty="0" err="1"/>
              <a:t>algorithms</a:t>
            </a:r>
            <a:r>
              <a:rPr lang="fr-FR" b="1" dirty="0"/>
              <a:t> for </a:t>
            </a:r>
            <a:r>
              <a:rPr lang="fr-FR" b="1" dirty="0" err="1"/>
              <a:t>learning</a:t>
            </a:r>
            <a:r>
              <a:rPr lang="fr-FR" b="1" dirty="0"/>
              <a:t> and </a:t>
            </a:r>
            <a:r>
              <a:rPr lang="fr-FR" b="1" dirty="0" err="1"/>
              <a:t>generalization</a:t>
            </a:r>
            <a:r>
              <a:rPr lang="fr-FR" b="1" dirty="0"/>
              <a:t> </a:t>
            </a:r>
            <a:r>
              <a:rPr lang="fr-FR" b="1" dirty="0" err="1"/>
              <a:t>with</a:t>
            </a:r>
            <a:r>
              <a:rPr lang="fr-FR" b="1" dirty="0"/>
              <a:t> </a:t>
            </a:r>
            <a:r>
              <a:rPr lang="fr-FR" b="1" dirty="0" err="1"/>
              <a:t>emphasis</a:t>
            </a:r>
            <a:r>
              <a:rPr lang="fr-FR" b="1" dirty="0"/>
              <a:t> on </a:t>
            </a:r>
            <a:r>
              <a:rPr lang="fr-FR" b="1" dirty="0" err="1"/>
              <a:t>reasonning</a:t>
            </a:r>
            <a:r>
              <a:rPr lang="fr-FR" b="1" dirty="0"/>
              <a:t> </a:t>
            </a:r>
            <a:r>
              <a:rPr lang="fr-FR" b="1" dirty="0" err="1"/>
              <a:t>toward</a:t>
            </a:r>
            <a:r>
              <a:rPr lang="fr-FR" b="1" dirty="0"/>
              <a:t> </a:t>
            </a:r>
            <a:r>
              <a:rPr lang="fr-FR" b="1" dirty="0" err="1"/>
              <a:t>modelling</a:t>
            </a:r>
            <a:r>
              <a:rPr lang="fr-FR" b="1" dirty="0"/>
              <a:t> cognition of </a:t>
            </a:r>
            <a:r>
              <a:rPr lang="fr-FR" b="1" dirty="0" err="1"/>
              <a:t>leraners</a:t>
            </a:r>
            <a:r>
              <a:rPr lang="fr-FR" b="1" dirty="0"/>
              <a:t> </a:t>
            </a:r>
            <a:r>
              <a:rPr lang="fr-FR" b="1" dirty="0" err="1"/>
              <a:t>interacting</a:t>
            </a:r>
            <a:r>
              <a:rPr lang="fr-FR" b="1" dirty="0"/>
              <a:t> </a:t>
            </a:r>
            <a:r>
              <a:rPr lang="fr-FR" b="1" dirty="0" err="1"/>
              <a:t>with</a:t>
            </a:r>
            <a:r>
              <a:rPr lang="fr-FR" b="1" dirty="0"/>
              <a:t> robots ».</a:t>
            </a:r>
            <a:endParaRPr lang="fr-FR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68699" y="2060670"/>
            <a:ext cx="2244571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 algn="just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smtClean="0">
                <a:solidFill>
                  <a:srgbClr val="FF0000"/>
                </a:solidFill>
                <a:latin typeface="+mj-lt"/>
              </a:rPr>
              <a:t>Our module</a:t>
            </a:r>
          </a:p>
          <a:p>
            <a:pPr indent="216000" algn="just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Module 1</a:t>
            </a:r>
          </a:p>
          <a:p>
            <a:pPr indent="216000" algn="just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Module 2</a:t>
            </a:r>
          </a:p>
          <a:p>
            <a:pPr indent="216000" algn="just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4114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0" y="3591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Secondment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KAVALA (</a:t>
            </a:r>
            <a:r>
              <a:rPr lang="fr-FR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Greece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9" name="Connecteur droit 2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8602"/>
            <a:ext cx="9144000" cy="402282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288" y="4673072"/>
            <a:ext cx="3167565" cy="210023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810" y="4729398"/>
            <a:ext cx="5948478" cy="2280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 algn="just">
              <a:lnSpc>
                <a:spcPct val="150000"/>
              </a:lnSpc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b="1" dirty="0" smtClean="0">
                <a:latin typeface="+mj-lt"/>
                <a:ea typeface="Calibri" panose="020F0502020204030204" pitchFamily="34" charset="0"/>
              </a:rPr>
              <a:t>In </a:t>
            </a:r>
            <a:r>
              <a:rPr lang="fr-FR" b="1" dirty="0">
                <a:latin typeface="+mj-lt"/>
                <a:ea typeface="Calibri" panose="020F0502020204030204" pitchFamily="34" charset="0"/>
              </a:rPr>
              <a:t>the </a:t>
            </a:r>
            <a:r>
              <a:rPr lang="fr-FR" b="1" dirty="0" err="1">
                <a:latin typeface="+mj-lt"/>
                <a:ea typeface="Calibri" panose="020F0502020204030204" pitchFamily="34" charset="0"/>
              </a:rPr>
              <a:t>context</a:t>
            </a:r>
            <a:r>
              <a:rPr lang="fr-FR" b="1" dirty="0">
                <a:latin typeface="+mj-lt"/>
                <a:ea typeface="Calibri" panose="020F0502020204030204" pitchFamily="34" charset="0"/>
              </a:rPr>
              <a:t> of the </a:t>
            </a:r>
            <a:r>
              <a:rPr lang="fr-FR" b="1" dirty="0" err="1">
                <a:latin typeface="+mj-lt"/>
                <a:ea typeface="Calibri" panose="020F0502020204030204" pitchFamily="34" charset="0"/>
              </a:rPr>
              <a:t>European</a:t>
            </a:r>
            <a:r>
              <a:rPr lang="fr-FR" b="1" dirty="0">
                <a:latin typeface="+mj-lt"/>
                <a:ea typeface="Calibri" panose="020F0502020204030204" pitchFamily="34" charset="0"/>
              </a:rPr>
              <a:t> H2020 </a:t>
            </a:r>
            <a:r>
              <a:rPr lang="fr-FR" b="1" dirty="0" err="1">
                <a:latin typeface="+mj-lt"/>
                <a:ea typeface="Calibri" panose="020F0502020204030204" pitchFamily="34" charset="0"/>
              </a:rPr>
              <a:t>project</a:t>
            </a:r>
            <a:r>
              <a:rPr lang="fr-FR" b="1" dirty="0">
                <a:latin typeface="+mj-lt"/>
                <a:ea typeface="Calibri" panose="020F0502020204030204" pitchFamily="34" charset="0"/>
              </a:rPr>
              <a:t> </a:t>
            </a:r>
            <a:r>
              <a:rPr lang="fr-FR" b="1" dirty="0" err="1">
                <a:latin typeface="+mj-lt"/>
                <a:ea typeface="Calibri" panose="020F0502020204030204" pitchFamily="34" charset="0"/>
              </a:rPr>
              <a:t>CybSPEED</a:t>
            </a:r>
            <a:r>
              <a:rPr lang="fr-FR" b="1" dirty="0">
                <a:latin typeface="+mj-lt"/>
                <a:ea typeface="Calibri" panose="020F0502020204030204" pitchFamily="34" charset="0"/>
              </a:rPr>
              <a:t>, </a:t>
            </a:r>
            <a:r>
              <a:rPr lang="fr-FR" b="1" dirty="0" err="1" smtClean="0">
                <a:latin typeface="+mj-lt"/>
                <a:ea typeface="Calibri" panose="020F0502020204030204" pitchFamily="34" charset="0"/>
              </a:rPr>
              <a:t>our</a:t>
            </a:r>
            <a:r>
              <a:rPr lang="fr-FR" b="1" dirty="0" smtClean="0">
                <a:latin typeface="+mj-lt"/>
                <a:ea typeface="Calibri" panose="020F0502020204030204" pitchFamily="34" charset="0"/>
              </a:rPr>
              <a:t> team have </a:t>
            </a:r>
            <a:r>
              <a:rPr lang="fr-FR" b="1" dirty="0">
                <a:latin typeface="+mj-lt"/>
                <a:ea typeface="Calibri" panose="020F0502020204030204" pitchFamily="34" charset="0"/>
              </a:rPr>
              <a:t>made a </a:t>
            </a:r>
            <a:r>
              <a:rPr lang="fr-FR" b="1" dirty="0" err="1">
                <a:latin typeface="+mj-lt"/>
                <a:ea typeface="Calibri" panose="020F0502020204030204" pitchFamily="34" charset="0"/>
              </a:rPr>
              <a:t>secondment</a:t>
            </a:r>
            <a:r>
              <a:rPr lang="fr-FR" b="1" dirty="0">
                <a:latin typeface="+mj-lt"/>
                <a:ea typeface="Calibri" panose="020F0502020204030204" pitchFamily="34" charset="0"/>
              </a:rPr>
              <a:t> </a:t>
            </a:r>
            <a:r>
              <a:rPr lang="fr-FR" b="1" dirty="0" err="1">
                <a:latin typeface="+mj-lt"/>
                <a:ea typeface="Calibri" panose="020F0502020204030204" pitchFamily="34" charset="0"/>
              </a:rPr>
              <a:t>between</a:t>
            </a:r>
            <a:r>
              <a:rPr lang="fr-FR" b="1" dirty="0">
                <a:latin typeface="+mj-lt"/>
                <a:ea typeface="Calibri" panose="020F0502020204030204" pitchFamily="34" charset="0"/>
              </a:rPr>
              <a:t> </a:t>
            </a:r>
            <a:r>
              <a:rPr lang="fr-FR" b="1" dirty="0" err="1">
                <a:latin typeface="+mj-lt"/>
                <a:ea typeface="Calibri" panose="020F0502020204030204" pitchFamily="34" charset="0"/>
              </a:rPr>
              <a:t>September</a:t>
            </a:r>
            <a:r>
              <a:rPr lang="fr-FR" b="1" dirty="0">
                <a:latin typeface="+mj-lt"/>
                <a:ea typeface="Calibri" panose="020F0502020204030204" pitchFamily="34" charset="0"/>
              </a:rPr>
              <a:t> 23, 2018 and </a:t>
            </a:r>
            <a:r>
              <a:rPr lang="fr-FR" b="1" dirty="0" err="1">
                <a:latin typeface="+mj-lt"/>
                <a:ea typeface="Calibri" panose="020F0502020204030204" pitchFamily="34" charset="0"/>
              </a:rPr>
              <a:t>October</a:t>
            </a:r>
            <a:r>
              <a:rPr lang="fr-FR" b="1" dirty="0">
                <a:latin typeface="+mj-lt"/>
                <a:ea typeface="Calibri" panose="020F0502020204030204" pitchFamily="34" charset="0"/>
              </a:rPr>
              <a:t> 23, 2018</a:t>
            </a:r>
            <a:r>
              <a:rPr lang="fr-FR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 (</a:t>
            </a:r>
            <a:r>
              <a:rPr lang="fr-FR" b="1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HUMAIN- </a:t>
            </a:r>
            <a:r>
              <a:rPr lang="fr-FR" b="1" dirty="0" err="1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Lab</a:t>
            </a:r>
            <a:r>
              <a:rPr lang="fr-FR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fr-FR" b="1" dirty="0" err="1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at</a:t>
            </a:r>
            <a:r>
              <a:rPr lang="fr-FR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fr-FR" b="1" dirty="0" err="1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EumaThech</a:t>
            </a:r>
            <a:r>
              <a:rPr lang="fr-FR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 in Kavala, </a:t>
            </a:r>
            <a:r>
              <a:rPr lang="fr-FR" b="1" dirty="0" err="1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Greece</a:t>
            </a:r>
            <a:r>
              <a:rPr lang="fr-FR" b="1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</a:rPr>
              <a:t>)</a:t>
            </a:r>
            <a:r>
              <a:rPr lang="fr-FR" b="1" dirty="0" smtClean="0">
                <a:latin typeface="+mj-lt"/>
                <a:ea typeface="Calibri" panose="020F0502020204030204" pitchFamily="34" charset="0"/>
              </a:rPr>
              <a:t>.</a:t>
            </a:r>
            <a:endParaRPr lang="fr-FR" b="1" dirty="0">
              <a:latin typeface="+mj-lt"/>
            </a:endParaRPr>
          </a:p>
          <a:p>
            <a:pPr indent="216000" algn="just">
              <a:lnSpc>
                <a:spcPct val="150000"/>
              </a:lnSpc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fr-FR" b="1" dirty="0" err="1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718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0" y="3591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Secondment</a:t>
            </a:r>
            <a:r>
              <a:rPr lang="fr-F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KAVALA (</a:t>
            </a:r>
            <a:r>
              <a:rPr lang="fr-F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Greece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Training</a:t>
            </a: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9" name="Connecteur droit 2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764704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fr-FR" sz="2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nd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fr-FR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CybSPEED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Training Course On </a:t>
            </a:r>
            <a:r>
              <a:rPr lang="fr-FR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Puppets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Social Robots in the Theater, Cognitive </a:t>
            </a:r>
            <a:r>
              <a:rPr lang="fr-FR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Modeling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fr-FR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Pedagogical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Rehabilitation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Robot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Therapy</a:t>
            </a:r>
            <a:endParaRPr lang="fr-F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seminars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were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organized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by  the HUMAIN-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Lab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laboratory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fr-FR" sz="2000" b="1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81" y="2636912"/>
            <a:ext cx="5325511" cy="1987602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2386157" y="363071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850295" y="377756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?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347864" y="3985613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?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979712" y="3394741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</a:rPr>
              <a:t>?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4852887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 algn="just">
              <a:lnSpc>
                <a:spcPct val="150000"/>
              </a:lnSpc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b="1" dirty="0"/>
              <a:t>T2.6.1 « </a:t>
            </a:r>
            <a:r>
              <a:rPr lang="fr-FR" b="1" dirty="0" err="1"/>
              <a:t>Analysis</a:t>
            </a:r>
            <a:r>
              <a:rPr lang="fr-FR" b="1" dirty="0"/>
              <a:t> and design of </a:t>
            </a:r>
            <a:r>
              <a:rPr lang="fr-FR" b="1" dirty="0" err="1"/>
              <a:t>novel</a:t>
            </a:r>
            <a:r>
              <a:rPr lang="fr-FR" b="1" dirty="0"/>
              <a:t> </a:t>
            </a:r>
            <a:r>
              <a:rPr lang="fr-FR" b="1" dirty="0">
                <a:solidFill>
                  <a:srgbClr val="FF0000"/>
                </a:solidFill>
              </a:rPr>
              <a:t>LC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algorithms</a:t>
            </a:r>
            <a:r>
              <a:rPr lang="fr-FR" b="1" dirty="0">
                <a:solidFill>
                  <a:srgbClr val="FF0000"/>
                </a:solidFill>
              </a:rPr>
              <a:t> for </a:t>
            </a:r>
            <a:r>
              <a:rPr lang="fr-FR" b="1" dirty="0" err="1">
                <a:solidFill>
                  <a:srgbClr val="FF0000"/>
                </a:solidFill>
              </a:rPr>
              <a:t>learning</a:t>
            </a:r>
            <a:r>
              <a:rPr lang="fr-FR" b="1" dirty="0"/>
              <a:t> and </a:t>
            </a:r>
            <a:r>
              <a:rPr lang="fr-FR" b="1" dirty="0" err="1"/>
              <a:t>generalization</a:t>
            </a:r>
            <a:r>
              <a:rPr lang="fr-FR" b="1" dirty="0"/>
              <a:t> </a:t>
            </a:r>
            <a:r>
              <a:rPr lang="fr-FR" b="1" dirty="0" err="1"/>
              <a:t>with</a:t>
            </a:r>
            <a:r>
              <a:rPr lang="fr-FR" b="1" dirty="0"/>
              <a:t> </a:t>
            </a:r>
            <a:r>
              <a:rPr lang="fr-FR" b="1" dirty="0" err="1"/>
              <a:t>emphasis</a:t>
            </a:r>
            <a:r>
              <a:rPr lang="fr-FR" b="1" dirty="0"/>
              <a:t> on </a:t>
            </a:r>
            <a:r>
              <a:rPr lang="fr-FR" b="1" dirty="0" err="1"/>
              <a:t>reasonning</a:t>
            </a:r>
            <a:r>
              <a:rPr lang="fr-FR" b="1" dirty="0"/>
              <a:t> </a:t>
            </a:r>
            <a:r>
              <a:rPr lang="fr-FR" b="1" dirty="0" err="1"/>
              <a:t>toward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modelling</a:t>
            </a:r>
            <a:r>
              <a:rPr lang="fr-FR" b="1" dirty="0">
                <a:solidFill>
                  <a:srgbClr val="FF0000"/>
                </a:solidFill>
              </a:rPr>
              <a:t> cognition of </a:t>
            </a:r>
            <a:r>
              <a:rPr lang="fr-FR" b="1" dirty="0" err="1">
                <a:solidFill>
                  <a:srgbClr val="FF0000"/>
                </a:solidFill>
              </a:rPr>
              <a:t>leraners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0070C0"/>
                </a:solidFill>
              </a:rPr>
              <a:t>interacting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 err="1">
                <a:solidFill>
                  <a:srgbClr val="0070C0"/>
                </a:solidFill>
              </a:rPr>
              <a:t>with</a:t>
            </a:r>
            <a:r>
              <a:rPr lang="fr-FR" b="1" dirty="0">
                <a:solidFill>
                  <a:srgbClr val="0070C0"/>
                </a:solidFill>
              </a:rPr>
              <a:t> robots</a:t>
            </a:r>
            <a:r>
              <a:rPr lang="fr-FR" b="1" dirty="0"/>
              <a:t> ».</a:t>
            </a:r>
            <a:endParaRPr lang="fr-FR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191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0" y="3591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Problematic</a:t>
            </a: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9" name="Connecteur droit 2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733640"/>
            <a:ext cx="91440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Moving</a:t>
            </a: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robot in an </a:t>
            </a:r>
            <a:r>
              <a:rPr lang="fr-FR" sz="2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environment</a:t>
            </a: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fr-FR" sz="2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avoid</a:t>
            </a: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obstacles)</a:t>
            </a: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Learner</a:t>
            </a: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model (cognitif, </a:t>
            </a:r>
            <a:r>
              <a:rPr lang="fr-FR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behaviors</a:t>
            </a: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,…)</a:t>
            </a:r>
          </a:p>
          <a:p>
            <a:pPr marL="0"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Scenarios </a:t>
            </a:r>
            <a:r>
              <a:rPr lang="fr-FR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modeling</a:t>
            </a: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&amp; </a:t>
            </a:r>
            <a:r>
              <a:rPr lang="fr-FR" sz="2400" b="1" dirty="0" smtClean="0">
                <a:solidFill>
                  <a:srgbClr val="C00000"/>
                </a:solidFill>
              </a:rPr>
              <a:t>optimisation</a:t>
            </a:r>
          </a:p>
          <a:p>
            <a:pPr marL="0"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Interactions </a:t>
            </a:r>
            <a:r>
              <a:rPr lang="fr-FR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modeling</a:t>
            </a: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&amp; </a:t>
            </a:r>
            <a:r>
              <a:rPr lang="fr-FR" sz="2400" b="1" dirty="0" smtClean="0">
                <a:solidFill>
                  <a:srgbClr val="C00000"/>
                </a:solidFill>
              </a:rPr>
              <a:t>optimisation</a:t>
            </a:r>
          </a:p>
          <a:p>
            <a:pPr marL="0"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smtClean="0">
                <a:solidFill>
                  <a:srgbClr val="C00000"/>
                </a:solidFill>
              </a:rPr>
              <a:t>Data </a:t>
            </a:r>
            <a:r>
              <a:rPr lang="fr-FR" sz="2400" b="1" dirty="0" err="1" smtClean="0">
                <a:solidFill>
                  <a:srgbClr val="C00000"/>
                </a:solidFill>
              </a:rPr>
              <a:t>analysis</a:t>
            </a:r>
            <a:endParaRPr lang="fr-FR" sz="2400" b="1" dirty="0" smtClean="0">
              <a:solidFill>
                <a:srgbClr val="C00000"/>
              </a:solidFill>
            </a:endParaRPr>
          </a:p>
          <a:p>
            <a:pPr marL="0"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err="1" smtClean="0">
                <a:solidFill>
                  <a:srgbClr val="C00000"/>
                </a:solidFill>
              </a:rPr>
              <a:t>Learner</a:t>
            </a:r>
            <a:r>
              <a:rPr lang="fr-FR" sz="2400" b="1" dirty="0" err="1" smtClean="0">
                <a:solidFill>
                  <a:srgbClr val="C00000"/>
                </a:solidFill>
              </a:rPr>
              <a:t>s</a:t>
            </a:r>
            <a:r>
              <a:rPr lang="fr-FR" sz="2400" b="1" dirty="0" smtClean="0">
                <a:solidFill>
                  <a:srgbClr val="C00000"/>
                </a:solidFill>
              </a:rPr>
              <a:t> classification</a:t>
            </a:r>
            <a:endParaRPr lang="fr-FR" sz="2400" b="1" dirty="0" smtClean="0">
              <a:solidFill>
                <a:srgbClr val="C00000"/>
              </a:solidFill>
            </a:endParaRPr>
          </a:p>
          <a:p>
            <a:pPr marL="0"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err="1" smtClean="0">
                <a:solidFill>
                  <a:srgbClr val="C00000"/>
                </a:solidFill>
              </a:rPr>
              <a:t>Learners</a:t>
            </a:r>
            <a:r>
              <a:rPr lang="fr-FR" sz="2400" b="1" dirty="0" smtClean="0">
                <a:solidFill>
                  <a:srgbClr val="C00000"/>
                </a:solidFill>
              </a:rPr>
              <a:t> </a:t>
            </a:r>
            <a:r>
              <a:rPr lang="fr-FR" sz="2400" b="1" dirty="0" err="1" smtClean="0">
                <a:solidFill>
                  <a:srgbClr val="C00000"/>
                </a:solidFill>
              </a:rPr>
              <a:t>clustering</a:t>
            </a:r>
            <a:endParaRPr lang="fr-FR" sz="2400" b="1" dirty="0" smtClean="0">
              <a:solidFill>
                <a:srgbClr val="C00000"/>
              </a:solidFill>
            </a:endParaRPr>
          </a:p>
          <a:p>
            <a:pPr marL="0" lvl="1" indent="216000"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301208"/>
            <a:ext cx="8748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fr-FR" sz="2400" b="1" dirty="0">
                <a:solidFill>
                  <a:srgbClr val="C00000"/>
                </a:solidFill>
              </a:rPr>
              <a:t>How the NAO Robot </a:t>
            </a:r>
            <a:r>
              <a:rPr lang="fr-FR" sz="2400" b="1" dirty="0" err="1">
                <a:solidFill>
                  <a:srgbClr val="C00000"/>
                </a:solidFill>
              </a:rPr>
              <a:t>React</a:t>
            </a:r>
            <a:r>
              <a:rPr lang="fr-FR" sz="2400" b="1" dirty="0">
                <a:solidFill>
                  <a:srgbClr val="C00000"/>
                </a:solidFill>
              </a:rPr>
              <a:t> to a </a:t>
            </a:r>
            <a:r>
              <a:rPr lang="fr-FR" sz="2400" b="1" dirty="0" err="1">
                <a:solidFill>
                  <a:srgbClr val="C00000"/>
                </a:solidFill>
              </a:rPr>
              <a:t>specific</a:t>
            </a:r>
            <a:r>
              <a:rPr lang="fr-FR" sz="2400" b="1" dirty="0">
                <a:solidFill>
                  <a:srgbClr val="C00000"/>
                </a:solidFill>
              </a:rPr>
              <a:t> </a:t>
            </a:r>
            <a:r>
              <a:rPr lang="fr-FR" sz="2400" b="1" dirty="0" err="1">
                <a:solidFill>
                  <a:srgbClr val="C00000"/>
                </a:solidFill>
              </a:rPr>
              <a:t>behavior</a:t>
            </a:r>
            <a:r>
              <a:rPr lang="fr-FR" sz="2400" b="1" dirty="0">
                <a:solidFill>
                  <a:srgbClr val="C00000"/>
                </a:solidFill>
              </a:rPr>
              <a:t> of the </a:t>
            </a:r>
            <a:r>
              <a:rPr lang="fr-FR" sz="2400" b="1" dirty="0" err="1" smtClean="0">
                <a:solidFill>
                  <a:srgbClr val="C00000"/>
                </a:solidFill>
              </a:rPr>
              <a:t>learner</a:t>
            </a:r>
            <a:r>
              <a:rPr lang="fr-FR" sz="2400" b="1" dirty="0" smtClean="0">
                <a:solidFill>
                  <a:srgbClr val="C00000"/>
                </a:solidFill>
              </a:rPr>
              <a:t>?</a:t>
            </a:r>
            <a:endParaRPr lang="fr-F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68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0" y="3591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Main </a:t>
            </a:r>
            <a:r>
              <a:rPr lang="fr-FR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idea</a:t>
            </a: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9" name="Connecteur droit 2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339752" y="4581128"/>
            <a:ext cx="2160240" cy="13473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52" y="4670933"/>
            <a:ext cx="1398577" cy="1223755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513" y="2771543"/>
            <a:ext cx="216025" cy="369435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772" y="1844824"/>
            <a:ext cx="720080" cy="1231442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>
          <a:xfrm>
            <a:off x="2946363" y="1036961"/>
            <a:ext cx="1597824" cy="56073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Recorder</a:t>
            </a:r>
            <a:endParaRPr lang="fr-FR" sz="2800" b="1" dirty="0">
              <a:solidFill>
                <a:schemeClr val="bg1"/>
              </a:solidFill>
            </a:endParaRPr>
          </a:p>
        </p:txBody>
      </p:sp>
      <p:cxnSp>
        <p:nvCxnSpPr>
          <p:cNvPr id="14" name="Connecteur en angle 13"/>
          <p:cNvCxnSpPr>
            <a:stCxn id="65" idx="1"/>
            <a:endCxn id="4" idx="0"/>
          </p:cNvCxnSpPr>
          <p:nvPr/>
        </p:nvCxnSpPr>
        <p:spPr>
          <a:xfrm rot="10800000" flipV="1">
            <a:off x="820541" y="1317331"/>
            <a:ext cx="2125822" cy="335360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984078" y="762361"/>
            <a:ext cx="1519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Scene</a:t>
            </a:r>
            <a:r>
              <a:rPr lang="fr-FR" b="1" dirty="0" smtClean="0"/>
              <a:t> normalisée</a:t>
            </a:r>
            <a:endParaRPr lang="fr-FR" b="1" dirty="0"/>
          </a:p>
        </p:txBody>
      </p:sp>
      <p:sp>
        <p:nvSpPr>
          <p:cNvPr id="66" name="ZoneTexte 65"/>
          <p:cNvSpPr txBox="1"/>
          <p:nvPr/>
        </p:nvSpPr>
        <p:spPr>
          <a:xfrm>
            <a:off x="4410162" y="1667487"/>
            <a:ext cx="809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CAMERA</a:t>
            </a:r>
            <a:endParaRPr lang="fr-FR" sz="1200" b="1" dirty="0"/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1519829" y="5255091"/>
            <a:ext cx="828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339752" y="836712"/>
            <a:ext cx="6408712" cy="3351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719" y="2037132"/>
            <a:ext cx="893887" cy="862461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108" y="3343496"/>
            <a:ext cx="472699" cy="799952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555" y="3212976"/>
            <a:ext cx="334653" cy="669306"/>
          </a:xfrm>
          <a:prstGeom prst="rect">
            <a:avLst/>
          </a:prstGeom>
        </p:spPr>
      </p:pic>
      <p:pic>
        <p:nvPicPr>
          <p:cNvPr id="70" name="Image 6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796" y="2263261"/>
            <a:ext cx="418573" cy="758019"/>
          </a:xfrm>
          <a:prstGeom prst="rect">
            <a:avLst/>
          </a:prstGeom>
        </p:spPr>
      </p:pic>
      <p:pic>
        <p:nvPicPr>
          <p:cNvPr id="72" name="Image 7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380" y="2872644"/>
            <a:ext cx="381899" cy="811080"/>
          </a:xfrm>
          <a:prstGeom prst="rect">
            <a:avLst/>
          </a:prstGeom>
        </p:spPr>
      </p:pic>
      <p:pic>
        <p:nvPicPr>
          <p:cNvPr id="74" name="Image 7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9752" y="3369016"/>
            <a:ext cx="606611" cy="841552"/>
          </a:xfrm>
          <a:prstGeom prst="rect">
            <a:avLst/>
          </a:prstGeom>
        </p:spPr>
      </p:pic>
      <p:pic>
        <p:nvPicPr>
          <p:cNvPr id="77" name="Image 7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458" y="926136"/>
            <a:ext cx="236350" cy="386058"/>
          </a:xfrm>
          <a:prstGeom prst="rect">
            <a:avLst/>
          </a:prstGeom>
        </p:spPr>
      </p:pic>
      <p:pic>
        <p:nvPicPr>
          <p:cNvPr id="78" name="Image 7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852" y="3199306"/>
            <a:ext cx="298629" cy="532243"/>
          </a:xfrm>
          <a:prstGeom prst="rect">
            <a:avLst/>
          </a:prstGeom>
        </p:spPr>
      </p:pic>
      <p:sp>
        <p:nvSpPr>
          <p:cNvPr id="79" name="Rectangle 78"/>
          <p:cNvSpPr/>
          <p:nvPr/>
        </p:nvSpPr>
        <p:spPr>
          <a:xfrm>
            <a:off x="2911185" y="4671870"/>
            <a:ext cx="867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System</a:t>
            </a:r>
            <a:endParaRPr lang="fr-FR" dirty="0"/>
          </a:p>
        </p:txBody>
      </p:sp>
      <p:sp>
        <p:nvSpPr>
          <p:cNvPr id="83" name="Rectangle 82"/>
          <p:cNvSpPr/>
          <p:nvPr/>
        </p:nvSpPr>
        <p:spPr>
          <a:xfrm>
            <a:off x="2915112" y="5131944"/>
            <a:ext cx="1495050" cy="7098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082656" y="5230027"/>
            <a:ext cx="1244287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Scenario</a:t>
            </a:r>
            <a:br>
              <a:rPr lang="fr-F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r-F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Adaptation</a:t>
            </a:r>
            <a:endParaRPr lang="fr-FR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83864" y="5446647"/>
            <a:ext cx="216000" cy="25200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86" name="Rectangle 85"/>
          <p:cNvSpPr/>
          <p:nvPr/>
        </p:nvSpPr>
        <p:spPr>
          <a:xfrm>
            <a:off x="2935384" y="5514887"/>
            <a:ext cx="144000" cy="3600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87" name="Rectangle 86"/>
          <p:cNvSpPr/>
          <p:nvPr/>
        </p:nvSpPr>
        <p:spPr>
          <a:xfrm>
            <a:off x="2935384" y="5621727"/>
            <a:ext cx="144000" cy="3600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pic>
        <p:nvPicPr>
          <p:cNvPr id="88" name="Image 8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535" y="2671822"/>
            <a:ext cx="247606" cy="404444"/>
          </a:xfrm>
          <a:prstGeom prst="rect">
            <a:avLst/>
          </a:prstGeom>
        </p:spPr>
      </p:pic>
      <p:pic>
        <p:nvPicPr>
          <p:cNvPr id="89" name="Image 8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068" y="913143"/>
            <a:ext cx="278487" cy="454886"/>
          </a:xfrm>
          <a:prstGeom prst="rect">
            <a:avLst/>
          </a:prstGeom>
        </p:spPr>
      </p:pic>
      <p:pic>
        <p:nvPicPr>
          <p:cNvPr id="91" name="Image 9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279" y="2301781"/>
            <a:ext cx="302826" cy="302826"/>
          </a:xfrm>
          <a:prstGeom prst="rect">
            <a:avLst/>
          </a:prstGeom>
        </p:spPr>
      </p:pic>
      <p:pic>
        <p:nvPicPr>
          <p:cNvPr id="93" name="Image 9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217" y="3290531"/>
            <a:ext cx="255126" cy="258145"/>
          </a:xfrm>
          <a:prstGeom prst="rect">
            <a:avLst/>
          </a:prstGeom>
        </p:spPr>
      </p:pic>
      <p:pic>
        <p:nvPicPr>
          <p:cNvPr id="94" name="Image 9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187" y="997533"/>
            <a:ext cx="268173" cy="589275"/>
          </a:xfrm>
          <a:prstGeom prst="rect">
            <a:avLst/>
          </a:prstGeom>
        </p:spPr>
      </p:pic>
      <p:pic>
        <p:nvPicPr>
          <p:cNvPr id="95" name="Image 9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086" y="3440140"/>
            <a:ext cx="411256" cy="70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necteur droit 2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339752" y="5394011"/>
            <a:ext cx="2160240" cy="13473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52" y="5483816"/>
            <a:ext cx="1398577" cy="1223755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513" y="2771543"/>
            <a:ext cx="216025" cy="369435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772" y="1844824"/>
            <a:ext cx="720080" cy="1231442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>
          <a:xfrm>
            <a:off x="2946363" y="1036961"/>
            <a:ext cx="1597824" cy="56073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Recorder</a:t>
            </a:r>
            <a:endParaRPr lang="fr-FR" sz="2800" b="1" dirty="0">
              <a:solidFill>
                <a:schemeClr val="bg1"/>
              </a:solidFill>
            </a:endParaRPr>
          </a:p>
        </p:txBody>
      </p:sp>
      <p:cxnSp>
        <p:nvCxnSpPr>
          <p:cNvPr id="14" name="Connecteur en angle 13"/>
          <p:cNvCxnSpPr>
            <a:stCxn id="65" idx="1"/>
            <a:endCxn id="4" idx="0"/>
          </p:cNvCxnSpPr>
          <p:nvPr/>
        </p:nvCxnSpPr>
        <p:spPr>
          <a:xfrm rot="10800000" flipV="1">
            <a:off x="820541" y="1317330"/>
            <a:ext cx="2125822" cy="416648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68247" y="707769"/>
            <a:ext cx="1519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normalized</a:t>
            </a:r>
            <a:endParaRPr lang="fr-FR" b="1" dirty="0" smtClean="0"/>
          </a:p>
          <a:p>
            <a:r>
              <a:rPr lang="fr-FR" b="1" dirty="0" err="1" smtClean="0"/>
              <a:t>Scenes</a:t>
            </a:r>
            <a:endParaRPr lang="fr-FR" b="1" dirty="0"/>
          </a:p>
        </p:txBody>
      </p:sp>
      <p:sp>
        <p:nvSpPr>
          <p:cNvPr id="66" name="ZoneTexte 65"/>
          <p:cNvSpPr txBox="1"/>
          <p:nvPr/>
        </p:nvSpPr>
        <p:spPr>
          <a:xfrm>
            <a:off x="4396514" y="1599247"/>
            <a:ext cx="809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CAMERA</a:t>
            </a:r>
            <a:endParaRPr lang="fr-FR" sz="1200" b="1" dirty="0"/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1519829" y="6067974"/>
            <a:ext cx="828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339752" y="836712"/>
            <a:ext cx="6408712" cy="3351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719" y="2037132"/>
            <a:ext cx="893887" cy="862461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108" y="3343496"/>
            <a:ext cx="472699" cy="799952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555" y="3212976"/>
            <a:ext cx="334653" cy="669306"/>
          </a:xfrm>
          <a:prstGeom prst="rect">
            <a:avLst/>
          </a:prstGeom>
        </p:spPr>
      </p:pic>
      <p:pic>
        <p:nvPicPr>
          <p:cNvPr id="70" name="Image 6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796" y="2263261"/>
            <a:ext cx="418573" cy="758019"/>
          </a:xfrm>
          <a:prstGeom prst="rect">
            <a:avLst/>
          </a:prstGeom>
        </p:spPr>
      </p:pic>
      <p:pic>
        <p:nvPicPr>
          <p:cNvPr id="72" name="Image 7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380" y="2872644"/>
            <a:ext cx="381899" cy="811080"/>
          </a:xfrm>
          <a:prstGeom prst="rect">
            <a:avLst/>
          </a:prstGeom>
        </p:spPr>
      </p:pic>
      <p:pic>
        <p:nvPicPr>
          <p:cNvPr id="74" name="Image 7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9752" y="3369016"/>
            <a:ext cx="606611" cy="841552"/>
          </a:xfrm>
          <a:prstGeom prst="rect">
            <a:avLst/>
          </a:prstGeom>
        </p:spPr>
      </p:pic>
      <p:pic>
        <p:nvPicPr>
          <p:cNvPr id="77" name="Image 7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458" y="926136"/>
            <a:ext cx="236350" cy="386058"/>
          </a:xfrm>
          <a:prstGeom prst="rect">
            <a:avLst/>
          </a:prstGeom>
        </p:spPr>
      </p:pic>
      <p:pic>
        <p:nvPicPr>
          <p:cNvPr id="78" name="Image 7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852" y="3199306"/>
            <a:ext cx="298629" cy="532243"/>
          </a:xfrm>
          <a:prstGeom prst="rect">
            <a:avLst/>
          </a:prstGeom>
        </p:spPr>
      </p:pic>
      <p:sp>
        <p:nvSpPr>
          <p:cNvPr id="79" name="Rectangle 78"/>
          <p:cNvSpPr/>
          <p:nvPr/>
        </p:nvSpPr>
        <p:spPr>
          <a:xfrm>
            <a:off x="2911185" y="5484753"/>
            <a:ext cx="867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System</a:t>
            </a:r>
            <a:endParaRPr lang="fr-FR" dirty="0"/>
          </a:p>
        </p:txBody>
      </p:sp>
      <p:sp>
        <p:nvSpPr>
          <p:cNvPr id="83" name="Rectangle 82"/>
          <p:cNvSpPr/>
          <p:nvPr/>
        </p:nvSpPr>
        <p:spPr>
          <a:xfrm>
            <a:off x="2627784" y="5944827"/>
            <a:ext cx="1495050" cy="7098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795328" y="6042910"/>
            <a:ext cx="1244287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Scenario</a:t>
            </a:r>
            <a:br>
              <a:rPr lang="fr-F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r-F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Adaptation</a:t>
            </a:r>
            <a:endParaRPr lang="fr-FR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696536" y="6259530"/>
            <a:ext cx="216000" cy="25200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86" name="Rectangle 85"/>
          <p:cNvSpPr/>
          <p:nvPr/>
        </p:nvSpPr>
        <p:spPr>
          <a:xfrm>
            <a:off x="2648056" y="6327770"/>
            <a:ext cx="144000" cy="3600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87" name="Rectangle 86"/>
          <p:cNvSpPr/>
          <p:nvPr/>
        </p:nvSpPr>
        <p:spPr>
          <a:xfrm>
            <a:off x="2648056" y="6434610"/>
            <a:ext cx="144000" cy="3600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pic>
        <p:nvPicPr>
          <p:cNvPr id="88" name="Image 8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535" y="2671822"/>
            <a:ext cx="247606" cy="404444"/>
          </a:xfrm>
          <a:prstGeom prst="rect">
            <a:avLst/>
          </a:prstGeom>
        </p:spPr>
      </p:pic>
      <p:pic>
        <p:nvPicPr>
          <p:cNvPr id="89" name="Image 8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068" y="913143"/>
            <a:ext cx="278487" cy="454886"/>
          </a:xfrm>
          <a:prstGeom prst="rect">
            <a:avLst/>
          </a:prstGeom>
        </p:spPr>
      </p:pic>
      <p:pic>
        <p:nvPicPr>
          <p:cNvPr id="91" name="Image 9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279" y="2301781"/>
            <a:ext cx="302826" cy="302826"/>
          </a:xfrm>
          <a:prstGeom prst="rect">
            <a:avLst/>
          </a:prstGeom>
        </p:spPr>
      </p:pic>
      <p:pic>
        <p:nvPicPr>
          <p:cNvPr id="93" name="Image 9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217" y="3290531"/>
            <a:ext cx="255126" cy="258145"/>
          </a:xfrm>
          <a:prstGeom prst="rect">
            <a:avLst/>
          </a:prstGeom>
        </p:spPr>
      </p:pic>
      <p:pic>
        <p:nvPicPr>
          <p:cNvPr id="94" name="Image 9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187" y="997533"/>
            <a:ext cx="268173" cy="589275"/>
          </a:xfrm>
          <a:prstGeom prst="rect">
            <a:avLst/>
          </a:prstGeom>
        </p:spPr>
      </p:pic>
      <p:pic>
        <p:nvPicPr>
          <p:cNvPr id="95" name="Image 9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086" y="3440140"/>
            <a:ext cx="411256" cy="703308"/>
          </a:xfrm>
          <a:prstGeom prst="rect">
            <a:avLst/>
          </a:prstGeom>
        </p:spPr>
      </p:pic>
      <p:cxnSp>
        <p:nvCxnSpPr>
          <p:cNvPr id="9" name="Connecteur en angle 8"/>
          <p:cNvCxnSpPr>
            <a:stCxn id="8" idx="0"/>
            <a:endCxn id="95" idx="1"/>
          </p:cNvCxnSpPr>
          <p:nvPr/>
        </p:nvCxnSpPr>
        <p:spPr>
          <a:xfrm rot="5400000" flipH="1" flipV="1">
            <a:off x="2992871" y="4218796"/>
            <a:ext cx="1602217" cy="748214"/>
          </a:xfrm>
          <a:prstGeom prst="bentConnector2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984078" y="1408692"/>
            <a:ext cx="275554" cy="178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1314886" y="1408692"/>
            <a:ext cx="432000" cy="178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1783059" y="1410636"/>
            <a:ext cx="343112" cy="176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5390963" y="4211208"/>
            <a:ext cx="3619044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indent="-1440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1600" b="1" dirty="0" err="1" smtClean="0"/>
              <a:t>Moving</a:t>
            </a:r>
            <a:r>
              <a:rPr lang="fr-FR" sz="1600" b="1" dirty="0" smtClean="0"/>
              <a:t> in an environnement</a:t>
            </a:r>
          </a:p>
          <a:p>
            <a:pPr indent="-1440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1600" b="1" dirty="0" err="1" smtClean="0"/>
              <a:t>Execute</a:t>
            </a:r>
            <a:r>
              <a:rPr lang="fr-FR" sz="1600" b="1" dirty="0" smtClean="0"/>
              <a:t> scenarios (</a:t>
            </a:r>
            <a:r>
              <a:rPr lang="fr-FR" sz="1600" b="1" dirty="0" err="1" smtClean="0"/>
              <a:t>drawing</a:t>
            </a:r>
            <a:r>
              <a:rPr lang="fr-FR" sz="1600" b="1" dirty="0" smtClean="0"/>
              <a:t>, </a:t>
            </a:r>
            <a:r>
              <a:rPr lang="fr-FR" sz="1600" b="1" dirty="0" err="1" smtClean="0"/>
              <a:t>playing</a:t>
            </a:r>
            <a:r>
              <a:rPr lang="fr-FR" sz="1600" b="1" dirty="0" smtClean="0"/>
              <a:t>…)</a:t>
            </a:r>
            <a:endParaRPr lang="fr-FR" sz="1600" b="1" dirty="0" smtClean="0">
              <a:solidFill>
                <a:srgbClr val="FF0000"/>
              </a:solidFill>
            </a:endParaRPr>
          </a:p>
          <a:p>
            <a:pPr indent="-1440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1600" b="1" dirty="0" smtClean="0"/>
              <a:t>…</a:t>
            </a:r>
            <a:endParaRPr lang="fr-FR" sz="1600" b="1" dirty="0"/>
          </a:p>
        </p:txBody>
      </p:sp>
      <p:sp>
        <p:nvSpPr>
          <p:cNvPr id="44" name="ZoneTexte 43"/>
          <p:cNvSpPr txBox="1"/>
          <p:nvPr/>
        </p:nvSpPr>
        <p:spPr>
          <a:xfrm>
            <a:off x="5390156" y="5013176"/>
            <a:ext cx="3619044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indent="-1440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1600" b="1" dirty="0" err="1" smtClean="0"/>
              <a:t>Detect</a:t>
            </a:r>
            <a:r>
              <a:rPr lang="fr-FR" sz="1600" b="1" dirty="0"/>
              <a:t> </a:t>
            </a:r>
            <a:r>
              <a:rPr lang="fr-FR" sz="1600" b="1" dirty="0" err="1" smtClean="0"/>
              <a:t>learner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emotions</a:t>
            </a:r>
            <a:endParaRPr lang="fr-FR" sz="1600" b="1" dirty="0" smtClean="0"/>
          </a:p>
          <a:p>
            <a:pPr indent="-1440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1600" b="1" dirty="0" smtClean="0"/>
              <a:t>Display </a:t>
            </a:r>
            <a:r>
              <a:rPr lang="fr-FR" sz="1600" b="1" dirty="0" err="1" smtClean="0"/>
              <a:t>emotions</a:t>
            </a:r>
            <a:endParaRPr lang="fr-FR" sz="1600" b="1" dirty="0" smtClean="0">
              <a:solidFill>
                <a:srgbClr val="FF0000"/>
              </a:solidFill>
            </a:endParaRPr>
          </a:p>
          <a:p>
            <a:pPr indent="-1440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1600" b="1" dirty="0" smtClean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770644" y="4615960"/>
            <a:ext cx="607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NAO Robot</a:t>
            </a:r>
            <a:endParaRPr lang="fr-FR" sz="12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2270188" y="4615960"/>
            <a:ext cx="1763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Scenarios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5391384" y="5850378"/>
            <a:ext cx="3619044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indent="-1440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React</a:t>
            </a:r>
            <a:r>
              <a:rPr lang="fr-F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to a </a:t>
            </a:r>
            <a:r>
              <a:rPr lang="fr-FR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specific</a:t>
            </a:r>
            <a:r>
              <a:rPr lang="fr-F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behavior</a:t>
            </a:r>
            <a:endParaRPr lang="fr-FR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16000" lvl="1" indent="-1440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Assessment</a:t>
            </a:r>
            <a:endParaRPr lang="fr-FR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16000" lvl="1" indent="-1440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adaptation</a:t>
            </a:r>
            <a:endParaRPr lang="fr-FR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4517189" y="5652613"/>
            <a:ext cx="864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4108888" y="6237312"/>
            <a:ext cx="1296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8200" y="-5468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solidFill>
                  <a:schemeClr val="accent6">
                    <a:lumMod val="75000"/>
                  </a:schemeClr>
                </a:solidFill>
              </a:rPr>
              <a:t>Improve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</a:rPr>
              <a:t> the </a:t>
            </a:r>
            <a:r>
              <a:rPr lang="fr-FR" sz="2400" b="1" dirty="0" err="1" smtClean="0">
                <a:solidFill>
                  <a:schemeClr val="accent6">
                    <a:lumMod val="75000"/>
                  </a:schemeClr>
                </a:solidFill>
              </a:rPr>
              <a:t>behavior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</a:rPr>
              <a:t> of Social Robot NAO in a </a:t>
            </a:r>
            <a:r>
              <a:rPr lang="fr-FR" sz="2400" b="1" dirty="0" smtClean="0">
                <a:solidFill>
                  <a:srgbClr val="0070C0"/>
                </a:solidFill>
              </a:rPr>
              <a:t>Learning </a:t>
            </a:r>
            <a:r>
              <a:rPr lang="fr-FR" sz="2400" b="1" dirty="0" err="1" smtClean="0">
                <a:solidFill>
                  <a:srgbClr val="0070C0"/>
                </a:solidFill>
              </a:rPr>
              <a:t>context</a:t>
            </a:r>
            <a:r>
              <a:rPr lang="fr-FR" sz="2400" b="1" dirty="0" smtClean="0">
                <a:solidFill>
                  <a:srgbClr val="0070C0"/>
                </a:solidFill>
              </a:rPr>
              <a:t> Architecture</a:t>
            </a:r>
            <a:endParaRPr lang="fr-FR" sz="2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8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58274</TotalTime>
  <Words>581</Words>
  <Application>Microsoft Office PowerPoint</Application>
  <PresentationFormat>Affichage à l'écran (4:3)</PresentationFormat>
  <Paragraphs>119</Paragraphs>
  <Slides>12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ABDO</dc:creator>
  <cp:lastModifiedBy>Moha</cp:lastModifiedBy>
  <cp:revision>4164</cp:revision>
  <dcterms:created xsi:type="dcterms:W3CDTF">2014-06-03T11:27:59Z</dcterms:created>
  <dcterms:modified xsi:type="dcterms:W3CDTF">2018-12-14T09:42:37Z</dcterms:modified>
</cp:coreProperties>
</file>