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8"/>
  </p:notesMasterIdLst>
  <p:sldIdLst>
    <p:sldId id="256" r:id="rId2"/>
    <p:sldId id="265" r:id="rId3"/>
    <p:sldId id="267" r:id="rId4"/>
    <p:sldId id="266" r:id="rId5"/>
    <p:sldId id="268" r:id="rId6"/>
    <p:sldId id="269" r:id="rId7"/>
    <p:sldId id="271" r:id="rId8"/>
    <p:sldId id="270" r:id="rId9"/>
    <p:sldId id="273" r:id="rId10"/>
    <p:sldId id="272" r:id="rId11"/>
    <p:sldId id="275" r:id="rId12"/>
    <p:sldId id="276" r:id="rId13"/>
    <p:sldId id="274" r:id="rId14"/>
    <p:sldId id="277" r:id="rId15"/>
    <p:sldId id="278" r:id="rId16"/>
    <p:sldId id="279" r:id="rId17"/>
  </p:sldIdLst>
  <p:sldSz cx="9144000" cy="5143500" type="screen16x9"/>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130" autoAdjust="0"/>
    <p:restoredTop sz="87621" autoAdjust="0"/>
  </p:normalViewPr>
  <p:slideViewPr>
    <p:cSldViewPr>
      <p:cViewPr varScale="1">
        <p:scale>
          <a:sx n="87" d="100"/>
          <a:sy n="87" d="100"/>
        </p:scale>
        <p:origin x="-228" y="-78"/>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A8ADFD5B-A66C-449C-B6E8-FB716D07777D}" type="datetimeFigureOut">
              <a:rPr lang="en-US" smtClean="0"/>
              <a:pPr/>
              <a:t>11/26/2019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extLst/>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CA5D3BF3-D352-46FC-8343-31F56E6730E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extLst/>
          </a:lstStyle>
          <a:p>
            <a:endParaRPr lang="en-US"/>
          </a:p>
        </p:txBody>
      </p:sp>
      <p:sp>
        <p:nvSpPr>
          <p:cNvPr id="4" name="Rectangle 3"/>
          <p:cNvSpPr>
            <a:spLocks noGrp="1"/>
          </p:cNvSpPr>
          <p:nvPr>
            <p:ph type="sldNum" sz="quarter" idx="10"/>
          </p:nvPr>
        </p:nvSpPr>
        <p:spPr/>
        <p:txBody>
          <a:bodyPr/>
          <a:lstStyle>
            <a:extLst/>
          </a:lstStyle>
          <a:p>
            <a:fld id="{CA5D3BF3-D352-46FC-8343-31F56E6730EA}"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Rectangle 9"/>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1" name="Rectangle 10"/>
          <p:cNvSpPr/>
          <p:nvPr/>
        </p:nvSpPr>
        <p:spPr>
          <a:xfrm>
            <a:off x="2359152" y="4533138"/>
            <a:ext cx="6784848"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Subtitle 8"/>
          <p:cNvSpPr>
            <a:spLocks noGrp="1"/>
          </p:cNvSpPr>
          <p:nvPr>
            <p:ph type="subTitle" idx="1"/>
          </p:nvPr>
        </p:nvSpPr>
        <p:spPr>
          <a:xfrm>
            <a:off x="2362200" y="4537528"/>
            <a:ext cx="6515100" cy="514350"/>
          </a:xfrm>
        </p:spPr>
        <p:txBody>
          <a:bodyPr anchor="ctr"/>
          <a:lstStyle>
            <a:lvl1pPr marL="0" indent="0" algn="l">
              <a:buNone/>
              <a:defRPr sz="28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dirty="0"/>
          </a:p>
        </p:txBody>
      </p:sp>
      <p:sp>
        <p:nvSpPr>
          <p:cNvPr id="28" name="Date Placeholder 27"/>
          <p:cNvSpPr>
            <a:spLocks noGrp="1"/>
          </p:cNvSpPr>
          <p:nvPr>
            <p:ph type="dt" sz="half" idx="10"/>
          </p:nvPr>
        </p:nvSpPr>
        <p:spPr>
          <a:xfrm>
            <a:off x="76200" y="4551524"/>
            <a:ext cx="2057400" cy="514350"/>
          </a:xfrm>
        </p:spPr>
        <p:txBody>
          <a:bodyPr>
            <a:noAutofit/>
          </a:bodyPr>
          <a:lstStyle>
            <a:lvl1pPr algn="ctr">
              <a:defRPr sz="2000">
                <a:solidFill>
                  <a:srgbClr val="FFFFFF"/>
                </a:solidFill>
              </a:defRPr>
            </a:lvl1pPr>
            <a:extLst/>
          </a:lstStyle>
          <a:p>
            <a:pPr algn="ctr"/>
            <a:fld id="{047E157E-8DCB-4F70-A0AF-5EB586A91DD4}" type="datetime1">
              <a:rPr lang="en-US" smtClean="0">
                <a:solidFill>
                  <a:srgbClr val="FFFFFF"/>
                </a:solidFill>
              </a:rPr>
              <a:pPr algn="ctr"/>
              <a:t>11/26/2019</a:t>
            </a:fld>
            <a:endParaRPr lang="en-US" sz="2000" dirty="0">
              <a:solidFill>
                <a:srgbClr val="FFFFFF"/>
              </a:solidFill>
            </a:endParaRPr>
          </a:p>
        </p:txBody>
      </p:sp>
      <p:sp>
        <p:nvSpPr>
          <p:cNvPr id="17" name="Footer Placeholder 16"/>
          <p:cNvSpPr>
            <a:spLocks noGrp="1"/>
          </p:cNvSpPr>
          <p:nvPr>
            <p:ph type="ftr" sz="quarter" idx="11"/>
          </p:nvPr>
        </p:nvSpPr>
        <p:spPr>
          <a:xfrm>
            <a:off x="2085393" y="177404"/>
            <a:ext cx="5867400" cy="273844"/>
          </a:xfrm>
        </p:spPr>
        <p:txBody>
          <a:bodyPr/>
          <a:lstStyle>
            <a:lvl1pPr algn="r">
              <a:defRPr>
                <a:solidFill>
                  <a:schemeClr val="tx2"/>
                </a:solidFill>
              </a:defRPr>
            </a:lvl1pPr>
            <a:extLst/>
          </a:lstStyle>
          <a:p>
            <a:pPr algn="r"/>
            <a:endParaRPr lang="en-US" dirty="0">
              <a:solidFill>
                <a:schemeClr val="tx2"/>
              </a:solidFill>
            </a:endParaRPr>
          </a:p>
        </p:txBody>
      </p:sp>
      <p:sp>
        <p:nvSpPr>
          <p:cNvPr id="29" name="Slide Number Placeholder 28"/>
          <p:cNvSpPr>
            <a:spLocks noGrp="1"/>
          </p:cNvSpPr>
          <p:nvPr>
            <p:ph type="sldNum" sz="quarter" idx="12"/>
          </p:nvPr>
        </p:nvSpPr>
        <p:spPr>
          <a:xfrm>
            <a:off x="8001000" y="171450"/>
            <a:ext cx="838200" cy="285750"/>
          </a:xfrm>
        </p:spPr>
        <p:txBody>
          <a:bodyPr/>
          <a:lstStyle>
            <a:lvl1pPr>
              <a:defRPr>
                <a:solidFill>
                  <a:schemeClr val="tx2"/>
                </a:solidFill>
              </a:defRPr>
            </a:lvl1pPr>
            <a:extLst/>
          </a:lstStyle>
          <a:p>
            <a:fld id="{8F82E0A0-C266-4798-8C8F-B9F91E9DA37E}" type="slidenum">
              <a:rPr lang="en-US" smtClean="0">
                <a:solidFill>
                  <a:schemeClr val="tx2"/>
                </a:solidFill>
              </a:rPr>
              <a:pPr/>
              <a:t>‹#›</a:t>
            </a:fld>
            <a:endParaRPr lang="en-US" dirty="0">
              <a:solidFill>
                <a:schemeClr val="tx2"/>
              </a:solidFill>
            </a:endParaRPr>
          </a:p>
        </p:txBody>
      </p:sp>
      <p:sp>
        <p:nvSpPr>
          <p:cNvPr id="12" name="Rectangle 11"/>
          <p:cNvSpPr>
            <a:spLocks noGrp="1"/>
          </p:cNvSpPr>
          <p:nvPr>
            <p:ph type="title"/>
          </p:nvPr>
        </p:nvSpPr>
        <p:spPr>
          <a:xfrm>
            <a:off x="2362200" y="2343150"/>
            <a:ext cx="6477000" cy="2038350"/>
          </a:xfrm>
        </p:spPr>
        <p:txBody>
          <a:bodyPr rtlCol="0" anchor="b"/>
          <a:lstStyle>
            <a:lvl1pPr>
              <a:defRPr cap="all" baseline="0"/>
            </a:lvl1pPr>
            <a:extLst/>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extLst/>
          </a:lstStyle>
          <a:p>
            <a:r>
              <a:rPr lang="en-US" smtClean="0"/>
              <a:t>Click to edit Master title style</a:t>
            </a:r>
            <a:endParaRPr lang="en-US" dirty="0"/>
          </a:p>
        </p:txBody>
      </p:sp>
      <p:sp>
        <p:nvSpPr>
          <p:cNvPr id="3" name="Rectangle 2"/>
          <p:cNvSpPr>
            <a:spLocks noGrp="1"/>
          </p:cNvSpPr>
          <p:nvPr>
            <p:ph type="dt" sz="half" idx="10"/>
          </p:nvPr>
        </p:nvSpPr>
        <p:spPr/>
        <p:txBody>
          <a:bodyPr/>
          <a:lstStyle>
            <a:extLst/>
          </a:lstStyle>
          <a:p>
            <a:fld id="{E4606EA6-EFEA-4C30-9264-4F9291A5780D}" type="datetime1">
              <a:rPr lang="en-US" smtClean="0"/>
              <a:pPr/>
              <a:t>11/26/2019</a:t>
            </a:fld>
            <a:endParaRPr lang="en-US"/>
          </a:p>
        </p:txBody>
      </p:sp>
      <p:sp>
        <p:nvSpPr>
          <p:cNvPr id="4" name="Rectangle 3"/>
          <p:cNvSpPr>
            <a:spLocks noGrp="1"/>
          </p:cNvSpPr>
          <p:nvPr>
            <p:ph type="ftr" sz="quarter" idx="11"/>
          </p:nvPr>
        </p:nvSpPr>
        <p:spPr/>
        <p:txBody>
          <a:bodyPr/>
          <a:lstStyle>
            <a:extLst/>
          </a:lstStyle>
          <a:p>
            <a:endParaRPr lang="en-US"/>
          </a:p>
        </p:txBody>
      </p:sp>
      <p:sp>
        <p:nvSpPr>
          <p:cNvPr id="5" name="Rectangle 4"/>
          <p:cNvSpPr>
            <a:spLocks noGrp="1"/>
          </p:cNvSpPr>
          <p:nvPr>
            <p:ph type="sldNum" sz="quarter" idx="12"/>
          </p:nvPr>
        </p:nvSpPr>
        <p:spPr/>
        <p:txBody>
          <a:bodyPr/>
          <a:lstStyle>
            <a:extLst/>
          </a:lstStyle>
          <a:p>
            <a:pPr algn="ctr"/>
            <a:fld id="{8F82E0A0-C266-4798-8C8F-B9F91E9DA37E}" type="slidenum">
              <a:rPr lang="en-US" sz="1400" b="1" smtClean="0">
                <a:solidFill>
                  <a:srgbClr val="FFFFFF"/>
                </a:solidFill>
              </a:rPr>
              <a:pPr algn="ctr"/>
              <a:t>‹#›</a:t>
            </a:fld>
            <a:endParaRPr lang="en-US"/>
          </a:p>
        </p:txBody>
      </p:sp>
      <p:sp>
        <p:nvSpPr>
          <p:cNvPr id="7" name="Rectangle 6"/>
          <p:cNvSpPr>
            <a:spLocks noGrp="1"/>
          </p:cNvSpPr>
          <p:nvPr>
            <p:ph sz="quarter" idx="13"/>
          </p:nvPr>
        </p:nvSpPr>
        <p:spPr>
          <a:xfrm>
            <a:off x="609600" y="1352550"/>
            <a:ext cx="8153400" cy="32766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057400"/>
            <a:ext cx="7123113" cy="1254919"/>
          </a:xfrm>
        </p:spPr>
        <p:txBody>
          <a:bodyPr anchor="t"/>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7" name="Rectangle 6"/>
          <p:cNvSpPr/>
          <p:nvPr/>
        </p:nvSpPr>
        <p:spPr>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Rectangle 7"/>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Rectangle 8"/>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hasCustomPrompt="1"/>
          </p:nvPr>
        </p:nvSpPr>
        <p:spPr>
          <a:xfrm>
            <a:off x="1371600" y="1200150"/>
            <a:ext cx="7620000" cy="742950"/>
          </a:xfrm>
        </p:spPr>
        <p:txBody>
          <a:bodyPr/>
          <a:lstStyle>
            <a:lvl1pPr algn="l">
              <a:buNone/>
              <a:defRPr sz="4400" b="0" cap="none">
                <a:solidFill>
                  <a:srgbClr val="FFFFFF"/>
                </a:solidFill>
              </a:defRPr>
            </a:lvl1pPr>
            <a:extLst/>
          </a:lstStyle>
          <a:p>
            <a:r>
              <a:rPr lang="en-US" dirty="0" smtClean="0"/>
              <a:t>Click to edit master title style</a:t>
            </a:r>
            <a:endParaRPr lang="en-US" dirty="0"/>
          </a:p>
        </p:txBody>
      </p:sp>
      <p:sp>
        <p:nvSpPr>
          <p:cNvPr id="12" name="Date Placeholder 11"/>
          <p:cNvSpPr>
            <a:spLocks noGrp="1"/>
          </p:cNvSpPr>
          <p:nvPr>
            <p:ph type="dt" sz="half" idx="10"/>
          </p:nvPr>
        </p:nvSpPr>
        <p:spPr/>
        <p:txBody>
          <a:bodyPr/>
          <a:lstStyle>
            <a:extLst/>
          </a:lstStyle>
          <a:p>
            <a:fld id="{6FCF9F07-3BC7-4570-B054-79111B0A380C}" type="datetime1">
              <a:rPr lang="en-US" smtClean="0"/>
              <a:pPr/>
              <a:t>11/26/2019</a:t>
            </a:fld>
            <a:endParaRPr lang="en-US"/>
          </a:p>
        </p:txBody>
      </p:sp>
      <p:sp>
        <p:nvSpPr>
          <p:cNvPr id="13" name="Slide Number Placeholder 12"/>
          <p:cNvSpPr>
            <a:spLocks noGrp="1"/>
          </p:cNvSpPr>
          <p:nvPr>
            <p:ph type="sldNum" sz="quarter" idx="11"/>
          </p:nvPr>
        </p:nvSpPr>
        <p:spPr>
          <a:xfrm>
            <a:off x="0" y="1314450"/>
            <a:ext cx="1295400" cy="526257"/>
          </a:xfrm>
        </p:spPr>
        <p:txBody>
          <a:bodyPr>
            <a:noAutofit/>
          </a:bodyPr>
          <a:lstStyle>
            <a:lvl1pPr>
              <a:defRPr sz="2400">
                <a:solidFill>
                  <a:srgbClr val="FFFFFF"/>
                </a:solidFill>
              </a:defRPr>
            </a:lvl1pPr>
            <a:extLst/>
          </a:lstStyle>
          <a:p>
            <a:pPr algn="ctr"/>
            <a:fld id="{8F82E0A0-C266-4798-8C8F-B9F91E9DA37E}" type="slidenum">
              <a:rPr lang="en-US" sz="2400" b="1" smtClean="0">
                <a:solidFill>
                  <a:srgbClr val="FFFFFF"/>
                </a:solidFill>
              </a:rPr>
              <a:pPr algn="ctr"/>
              <a:t>‹#›</a:t>
            </a:fld>
            <a:endParaRPr lang="en-US" sz="2400" dirty="0">
              <a:solidFill>
                <a:srgbClr val="FFFFFF"/>
              </a:solidFill>
            </a:endParaRPr>
          </a:p>
        </p:txBody>
      </p:sp>
      <p:sp>
        <p:nvSpPr>
          <p:cNvPr id="14" name="Footer Placeholder 13"/>
          <p:cNvSpPr>
            <a:spLocks noGrp="1"/>
          </p:cNvSpPr>
          <p:nvPr>
            <p:ph type="ftr" sz="quarter" idx="12"/>
          </p:nvPr>
        </p:nvSpPr>
        <p:spPr/>
        <p:txBody>
          <a:bodyPr/>
          <a:lstStyle>
            <a:extLst/>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dirty="0"/>
          </a:p>
        </p:txBody>
      </p:sp>
      <p:sp>
        <p:nvSpPr>
          <p:cNvPr id="9" name="Content Placeholder 8"/>
          <p:cNvSpPr>
            <a:spLocks noGrp="1"/>
          </p:cNvSpPr>
          <p:nvPr>
            <p:ph sz="quarter" idx="13"/>
          </p:nvPr>
        </p:nvSpPr>
        <p:spPr>
          <a:xfrm>
            <a:off x="609600" y="1352551"/>
            <a:ext cx="3886200" cy="3268624"/>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844901" y="1352549"/>
            <a:ext cx="3886200" cy="3268625"/>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5"/>
          </p:nvPr>
        </p:nvSpPr>
        <p:spPr/>
        <p:txBody>
          <a:bodyPr rtlCol="0"/>
          <a:lstStyle>
            <a:extLst/>
          </a:lstStyle>
          <a:p>
            <a:fld id="{E4606EA6-EFEA-4C30-9264-4F9291A5780D}" type="datetime1">
              <a:rPr lang="en-US" smtClean="0"/>
              <a:pPr/>
              <a:t>11/26/2019</a:t>
            </a:fld>
            <a:endParaRPr lang="en-US"/>
          </a:p>
        </p:txBody>
      </p:sp>
      <p:sp>
        <p:nvSpPr>
          <p:cNvPr id="10" name="Slide Number Placeholder 9"/>
          <p:cNvSpPr>
            <a:spLocks noGrp="1"/>
          </p:cNvSpPr>
          <p:nvPr>
            <p:ph type="sldNum" sz="quarter" idx="16"/>
          </p:nvPr>
        </p:nvSpPr>
        <p:spPr/>
        <p:txBody>
          <a:bodyPr rtlCol="0"/>
          <a:lstStyle>
            <a:extLst/>
          </a:lstStyle>
          <a:p>
            <a:pPr algn="ctr"/>
            <a:fld id="{8F82E0A0-C266-4798-8C8F-B9F91E9DA37E}" type="slidenum">
              <a:rPr lang="en-US" sz="1400" b="1" smtClean="0">
                <a:solidFill>
                  <a:srgbClr val="FFFFFF"/>
                </a:solidFill>
              </a:rPr>
              <a:pPr algn="ctr"/>
              <a:t>‹#›</a:t>
            </a:fld>
            <a:endParaRPr lang="en-US"/>
          </a:p>
        </p:txBody>
      </p:sp>
      <p:sp>
        <p:nvSpPr>
          <p:cNvPr id="12" name="Footer Placeholder 11"/>
          <p:cNvSpPr>
            <a:spLocks noGrp="1"/>
          </p:cNvSpPr>
          <p:nvPr>
            <p:ph type="ftr" sz="quarter" idx="17"/>
          </p:nvPr>
        </p:nvSpPr>
        <p:spPr/>
        <p:txBody>
          <a:bodyPr rtlCol="0"/>
          <a:lstStyle>
            <a:extLst/>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2648" y="118110"/>
            <a:ext cx="8153400" cy="1005840"/>
          </a:xfrm>
        </p:spPr>
        <p:txBody>
          <a:bodyPr anchor="b"/>
          <a:lstStyle>
            <a:lvl1pPr>
              <a:defRPr/>
            </a:lvl1pPr>
            <a:extLst/>
          </a:lstStyle>
          <a:p>
            <a:r>
              <a:rPr lang="en-US" smtClean="0"/>
              <a:t>Click to edit Master title style</a:t>
            </a:r>
            <a:endParaRPr lang="en-US" dirty="0"/>
          </a:p>
        </p:txBody>
      </p:sp>
      <p:sp>
        <p:nvSpPr>
          <p:cNvPr id="11" name="Content Placeholder 10"/>
          <p:cNvSpPr>
            <a:spLocks noGrp="1"/>
          </p:cNvSpPr>
          <p:nvPr>
            <p:ph sz="quarter" idx="13"/>
          </p:nvPr>
        </p:nvSpPr>
        <p:spPr>
          <a:xfrm>
            <a:off x="609600" y="1919818"/>
            <a:ext cx="3886200" cy="26289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800600" y="1919818"/>
            <a:ext cx="3886200" cy="26289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15"/>
          </p:nvPr>
        </p:nvSpPr>
        <p:spPr/>
        <p:txBody>
          <a:bodyPr rtlCol="0"/>
          <a:lstStyle>
            <a:extLst/>
          </a:lstStyle>
          <a:p>
            <a:fld id="{E4606EA6-EFEA-4C30-9264-4F9291A5780D}" type="datetime1">
              <a:rPr lang="en-US" smtClean="0"/>
              <a:pPr/>
              <a:t>11/26/2019</a:t>
            </a:fld>
            <a:endParaRPr lang="en-US"/>
          </a:p>
        </p:txBody>
      </p:sp>
      <p:sp>
        <p:nvSpPr>
          <p:cNvPr id="12" name="Slide Number Placeholder 11"/>
          <p:cNvSpPr>
            <a:spLocks noGrp="1"/>
          </p:cNvSpPr>
          <p:nvPr>
            <p:ph type="sldNum" sz="quarter" idx="16"/>
          </p:nvPr>
        </p:nvSpPr>
        <p:spPr/>
        <p:txBody>
          <a:bodyPr rtlCol="0"/>
          <a:lstStyle>
            <a:extLst/>
          </a:lstStyle>
          <a:p>
            <a:pPr algn="ctr"/>
            <a:fld id="{8F82E0A0-C266-4798-8C8F-B9F91E9DA37E}" type="slidenum">
              <a:rPr lang="en-US" sz="1400" b="1" smtClean="0">
                <a:solidFill>
                  <a:srgbClr val="FFFFFF"/>
                </a:solidFill>
              </a:rPr>
              <a:pPr algn="ctr"/>
              <a:t>‹#›</a:t>
            </a:fld>
            <a:endParaRPr lang="en-US"/>
          </a:p>
        </p:txBody>
      </p:sp>
      <p:sp>
        <p:nvSpPr>
          <p:cNvPr id="14" name="Footer Placeholder 13"/>
          <p:cNvSpPr>
            <a:spLocks noGrp="1"/>
          </p:cNvSpPr>
          <p:nvPr>
            <p:ph type="ftr" sz="quarter" idx="17"/>
          </p:nvPr>
        </p:nvSpPr>
        <p:spPr/>
        <p:txBody>
          <a:bodyPr rtlCol="0"/>
          <a:lstStyle>
            <a:extLst/>
          </a:lstStyle>
          <a:p>
            <a:endParaRPr lang="en-US"/>
          </a:p>
        </p:txBody>
      </p:sp>
      <p:sp>
        <p:nvSpPr>
          <p:cNvPr id="16" name="Text Placeholder 15"/>
          <p:cNvSpPr>
            <a:spLocks noGrp="1"/>
          </p:cNvSpPr>
          <p:nvPr>
            <p:ph type="body" sz="quarter" idx="18"/>
          </p:nvPr>
        </p:nvSpPr>
        <p:spPr>
          <a:xfrm>
            <a:off x="609600" y="1362287"/>
            <a:ext cx="3886200" cy="530352"/>
          </a:xfrm>
          <a:solidFill>
            <a:schemeClr val="accent2"/>
          </a:solidFill>
        </p:spPr>
        <p:txBody>
          <a:bodyPr rtlCol="0" anchor="ctr"/>
          <a:lstStyle>
            <a:lvl1pPr>
              <a:buFontTx/>
              <a:buNone/>
              <a:defRPr sz="2000" b="1">
                <a:solidFill>
                  <a:srgbClr val="FFFFFF"/>
                </a:solidFill>
              </a:defRPr>
            </a:lvl1pPr>
            <a:extLst/>
          </a:lstStyle>
          <a:p>
            <a:pPr lvl="0"/>
            <a:r>
              <a:rPr lang="en-US" smtClean="0"/>
              <a:t>Click to edit Master text styles</a:t>
            </a:r>
          </a:p>
        </p:txBody>
      </p:sp>
      <p:sp>
        <p:nvSpPr>
          <p:cNvPr id="15" name="Text Placeholder 14"/>
          <p:cNvSpPr>
            <a:spLocks noGrp="1"/>
          </p:cNvSpPr>
          <p:nvPr>
            <p:ph type="body" sz="quarter" idx="19"/>
          </p:nvPr>
        </p:nvSpPr>
        <p:spPr>
          <a:xfrm>
            <a:off x="4800600" y="1362287"/>
            <a:ext cx="3886200" cy="530352"/>
          </a:xfrm>
          <a:solidFill>
            <a:schemeClr val="accent4"/>
          </a:solidFill>
        </p:spPr>
        <p:txBody>
          <a:bodyPr rtlCol="0" anchor="ctr"/>
          <a:lstStyle>
            <a:lvl1pPr>
              <a:buFontTx/>
              <a:buNone/>
              <a:defRPr sz="2000" b="1">
                <a:solidFill>
                  <a:srgbClr val="FFFFFF"/>
                </a:solidFill>
              </a:defRPr>
            </a:lvl1pPr>
            <a:extLst/>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extLst/>
          </a:lstStyle>
          <a:p>
            <a:fld id="{6DFADB5D-B7A0-47E3-AD2D-B1A6F8614213}" type="datetime1">
              <a:rPr lang="en-US" smtClean="0"/>
              <a:pPr/>
              <a:t>11/26/2019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extLst/>
          </a:lstStyle>
          <a:p>
            <a:fld id="{A3F7CB7D-F184-43C7-B6FD-03D728E1BBFF}" type="slidenum">
              <a:rPr lang="en-US" smtClean="0">
                <a:solidFill>
                  <a:srgbClr val="FFFFFF"/>
                </a:solidFill>
              </a:rPr>
              <a:pPr/>
              <a:t>‹#›</a:t>
            </a:fld>
            <a:endParaRPr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2968126-03FC-49C0-B9B8-2B561CCC3D90}" type="datetime1">
              <a:rPr lang="en-US" smtClean="0"/>
              <a:pPr/>
              <a:t>11/26/2019</a:t>
            </a:fld>
            <a:endParaRPr lang="en-US"/>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a:xfrm>
            <a:off x="0" y="4686300"/>
            <a:ext cx="533400" cy="285750"/>
          </a:xfrm>
        </p:spPr>
        <p:txBody>
          <a:bodyPr/>
          <a:lstStyle>
            <a:lvl1pPr>
              <a:defRPr>
                <a:solidFill>
                  <a:schemeClr val="tx2"/>
                </a:solidFill>
              </a:defRPr>
            </a:lvl1pPr>
            <a:extLst/>
          </a:lstStyle>
          <a:p>
            <a:fld id="{A3F7CB7D-F184-43C7-B6FD-03D728E1BBFF}" type="slidenum">
              <a:rPr lang="en-US" smtClean="0">
                <a:solidFill>
                  <a:schemeClr val="tx2"/>
                </a:solidFill>
              </a:rPr>
              <a:pPr/>
              <a:t>‹#›</a:t>
            </a:fld>
            <a:endParaRPr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8153400" cy="1005840"/>
          </a:xfrm>
        </p:spPr>
        <p:txBody>
          <a:bodyPr anchor="b"/>
          <a:lstStyle>
            <a:lvl1pPr algn="l">
              <a:buNone/>
              <a:defRPr sz="4200" b="0"/>
            </a:lvl1pPr>
            <a:extLst/>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extLst/>
          </a:lstStyle>
          <a:p>
            <a:fld id="{F49A8198-4617-485E-9585-4840B69DBBA6}" type="datetime1">
              <a:rPr lang="en-US" smtClean="0"/>
              <a:pPr/>
              <a:t>11/26/2019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extLst/>
          </a:lstStyle>
          <a:p>
            <a:fld id="{A3F7CB7D-F184-43C7-B6FD-03D728E1BBFF}" type="slidenum">
              <a:rPr lang="en-US" smtClean="0">
                <a:solidFill>
                  <a:srgbClr val="FFFFFF"/>
                </a:solidFill>
              </a:rPr>
              <a:pPr/>
              <a:t>‹#›</a:t>
            </a:fld>
            <a:endParaRPr lang="en-US" dirty="0">
              <a:solidFill>
                <a:srgbClr val="FFFFFF"/>
              </a:solidFill>
            </a:endParaRPr>
          </a:p>
        </p:txBody>
      </p:sp>
      <p:sp>
        <p:nvSpPr>
          <p:cNvPr id="3" name="Text Placeholder 2"/>
          <p:cNvSpPr>
            <a:spLocks noGrp="1"/>
          </p:cNvSpPr>
          <p:nvPr>
            <p:ph type="body" idx="1"/>
          </p:nvPr>
        </p:nvSpPr>
        <p:spPr>
          <a:xfrm>
            <a:off x="609600" y="1428750"/>
            <a:ext cx="1600200" cy="3124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9" name="Content Placeholder 8"/>
          <p:cNvSpPr>
            <a:spLocks noGrp="1"/>
          </p:cNvSpPr>
          <p:nvPr>
            <p:ph sz="quarter" idx="13"/>
          </p:nvPr>
        </p:nvSpPr>
        <p:spPr>
          <a:xfrm>
            <a:off x="2362200" y="1428750"/>
            <a:ext cx="6400800" cy="32004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57668" y="0"/>
            <a:ext cx="7586332" cy="3419856"/>
          </a:xfrm>
          <a:solidFill>
            <a:schemeClr val="tx2">
              <a:shade val="50000"/>
            </a:schemeClr>
          </a:solidFill>
          <a:ln>
            <a:noFill/>
          </a:ln>
        </p:spPr>
        <p:txBody>
          <a:bodyPr/>
          <a:lstStyle>
            <a:lvl1pPr>
              <a:buNone/>
              <a:defRPr sz="3200"/>
            </a:lvl1pPr>
            <a:extLst/>
          </a:lstStyle>
          <a:p>
            <a:r>
              <a:rPr lang="en-US" smtClean="0"/>
              <a:t>Click icon to add picture</a:t>
            </a:r>
            <a:endParaRPr lang="en-US" dirty="0"/>
          </a:p>
        </p:txBody>
      </p:sp>
      <p:sp>
        <p:nvSpPr>
          <p:cNvPr id="4" name="Text Placeholder 3"/>
          <p:cNvSpPr>
            <a:spLocks noGrp="1"/>
          </p:cNvSpPr>
          <p:nvPr>
            <p:ph type="body" sz="half" idx="2"/>
          </p:nvPr>
        </p:nvSpPr>
        <p:spPr>
          <a:xfrm>
            <a:off x="1600200" y="4114800"/>
            <a:ext cx="7315200" cy="51435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extLst/>
          </a:lstStyle>
          <a:p>
            <a:pPr lvl="0"/>
            <a:r>
              <a:rPr lang="en-US" smtClean="0"/>
              <a:t>Click to edit Master text styles</a:t>
            </a:r>
          </a:p>
        </p:txBody>
      </p:sp>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1600200" y="3543300"/>
            <a:ext cx="7315200" cy="457200"/>
          </a:xfrm>
        </p:spPr>
        <p:txBody>
          <a:bodyPr anchor="ctr"/>
          <a:lstStyle>
            <a:lvl1pPr algn="l">
              <a:buNone/>
              <a:defRPr sz="2800" b="0">
                <a:solidFill>
                  <a:srgbClr val="FFFFFF"/>
                </a:solidFill>
              </a:defRPr>
            </a:lvl1pPr>
            <a:extLst/>
          </a:lstStyle>
          <a:p>
            <a:r>
              <a:rPr lang="en-US" smtClean="0"/>
              <a:t>Click to edit Master title style</a:t>
            </a:r>
            <a:endParaRPr lang="en-US" dirty="0"/>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2" name="Date Placeholder 11"/>
          <p:cNvSpPr>
            <a:spLocks noGrp="1"/>
          </p:cNvSpPr>
          <p:nvPr>
            <p:ph type="dt" sz="half" idx="10"/>
          </p:nvPr>
        </p:nvSpPr>
        <p:spPr>
          <a:xfrm>
            <a:off x="6248400" y="4686300"/>
            <a:ext cx="2667000" cy="273844"/>
          </a:xfrm>
        </p:spPr>
        <p:txBody>
          <a:bodyPr rtlCol="0"/>
          <a:lstStyle>
            <a:extLst/>
          </a:lstStyle>
          <a:p>
            <a:fld id="{E4606EA6-EFEA-4C30-9264-4F9291A5780D}" type="datetime1">
              <a:rPr lang="en-US" smtClean="0"/>
              <a:pPr/>
              <a:t>11/26/2019</a:t>
            </a:fld>
            <a:endParaRPr lang="en-US"/>
          </a:p>
        </p:txBody>
      </p:sp>
      <p:sp>
        <p:nvSpPr>
          <p:cNvPr id="13" name="Slide Number Placeholder 12"/>
          <p:cNvSpPr>
            <a:spLocks noGrp="1"/>
          </p:cNvSpPr>
          <p:nvPr>
            <p:ph type="sldNum" sz="quarter" idx="11"/>
          </p:nvPr>
        </p:nvSpPr>
        <p:spPr>
          <a:xfrm>
            <a:off x="0" y="3500437"/>
            <a:ext cx="1447800" cy="497684"/>
          </a:xfrm>
        </p:spPr>
        <p:txBody>
          <a:bodyPr rtlCol="0"/>
          <a:lstStyle>
            <a:lvl1pPr>
              <a:defRPr sz="2800"/>
            </a:lvl1pPr>
            <a:extLst/>
          </a:lstStyle>
          <a:p>
            <a:pPr algn="ctr"/>
            <a:fld id="{8F82E0A0-C266-4798-8C8F-B9F91E9DA37E}" type="slidenum">
              <a:rPr lang="en-US" sz="2800" b="1" smtClean="0">
                <a:solidFill>
                  <a:srgbClr val="FFFFFF"/>
                </a:solidFill>
              </a:rPr>
              <a:pPr algn="ctr"/>
              <a:t>‹#›</a:t>
            </a:fld>
            <a:endParaRPr lang="en-US" sz="2800" dirty="0"/>
          </a:p>
        </p:txBody>
      </p:sp>
      <p:sp>
        <p:nvSpPr>
          <p:cNvPr id="14" name="Footer Placeholder 13"/>
          <p:cNvSpPr>
            <a:spLocks noGrp="1"/>
          </p:cNvSpPr>
          <p:nvPr>
            <p:ph type="ftr" sz="quarter" idx="12"/>
          </p:nvPr>
        </p:nvSpPr>
        <p:spPr>
          <a:xfrm>
            <a:off x="1600200" y="4686155"/>
            <a:ext cx="4572000" cy="273844"/>
          </a:xfrm>
        </p:spPr>
        <p:txBody>
          <a:bodyPr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612648" y="1352550"/>
            <a:ext cx="8153400" cy="3242310"/>
          </a:xfrm>
          <a:prstGeom prst="rect">
            <a:avLst/>
          </a:prstGeom>
        </p:spPr>
        <p:txBody>
          <a:bodyPr vert="horz">
            <a:normAutofit/>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Date Placeholder 13"/>
          <p:cNvSpPr>
            <a:spLocks noGrp="1"/>
          </p:cNvSpPr>
          <p:nvPr>
            <p:ph type="dt" sz="half" idx="2"/>
          </p:nvPr>
        </p:nvSpPr>
        <p:spPr>
          <a:xfrm>
            <a:off x="6096000" y="4686300"/>
            <a:ext cx="2667000" cy="273844"/>
          </a:xfrm>
          <a:prstGeom prst="rect">
            <a:avLst/>
          </a:prstGeom>
        </p:spPr>
        <p:txBody>
          <a:bodyPr vert="horz" anchor="ctr" anchorCtr="0"/>
          <a:lstStyle>
            <a:lvl1pPr algn="l">
              <a:defRPr sz="1400">
                <a:solidFill>
                  <a:schemeClr val="tx2"/>
                </a:solidFill>
              </a:defRPr>
            </a:lvl1pPr>
            <a:extLst/>
          </a:lstStyle>
          <a:p>
            <a:fld id="{E4606EA6-EFEA-4C30-9264-4F9291A5780D}" type="datetime1">
              <a:rPr lang="en-US" smtClean="0"/>
              <a:pPr/>
              <a:t>11/26/2019</a:t>
            </a:fld>
            <a:endParaRPr lang="en-US" sz="1400" dirty="0">
              <a:solidFill>
                <a:schemeClr val="tx2"/>
              </a:solidFill>
            </a:endParaRPr>
          </a:p>
        </p:txBody>
      </p:sp>
      <p:sp>
        <p:nvSpPr>
          <p:cNvPr id="3" name="Footer Placeholder 2"/>
          <p:cNvSpPr>
            <a:spLocks noGrp="1"/>
          </p:cNvSpPr>
          <p:nvPr>
            <p:ph type="ftr" sz="quarter" idx="3"/>
          </p:nvPr>
        </p:nvSpPr>
        <p:spPr>
          <a:xfrm>
            <a:off x="609601" y="4686155"/>
            <a:ext cx="5421083" cy="273844"/>
          </a:xfrm>
          <a:prstGeom prst="rect">
            <a:avLst/>
          </a:prstGeom>
        </p:spPr>
        <p:txBody>
          <a:bodyPr vert="horz" anchor="ctr"/>
          <a:lstStyle>
            <a:lvl1pPr algn="r">
              <a:defRPr sz="1400">
                <a:solidFill>
                  <a:schemeClr val="tx2"/>
                </a:solidFill>
              </a:defRPr>
            </a:lvl1pPr>
            <a:extLst/>
          </a:lstStyle>
          <a:p>
            <a:pPr algn="r"/>
            <a:endParaRPr lang="en-US" sz="1400" dirty="0">
              <a:solidFill>
                <a:schemeClr val="tx2"/>
              </a:solidFill>
            </a:endParaRPr>
          </a:p>
        </p:txBody>
      </p:sp>
      <p:sp>
        <p:nvSpPr>
          <p:cNvPr id="7" name="Rectangle 6"/>
          <p:cNvSpPr/>
          <p:nvPr/>
        </p:nvSpPr>
        <p:spPr>
          <a:xfrm>
            <a:off x="0" y="109517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8" name="Rectangle 7"/>
          <p:cNvSpPr/>
          <p:nvPr/>
        </p:nvSpPr>
        <p:spPr>
          <a:xfrm>
            <a:off x="0" y="112946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9" name="Rectangle 8"/>
          <p:cNvSpPr/>
          <p:nvPr/>
        </p:nvSpPr>
        <p:spPr>
          <a:xfrm>
            <a:off x="590550" y="112946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3" name="Slide Number Placeholder 22"/>
          <p:cNvSpPr>
            <a:spLocks noGrp="1"/>
          </p:cNvSpPr>
          <p:nvPr>
            <p:ph type="sldNum" sz="quarter" idx="4"/>
          </p:nvPr>
        </p:nvSpPr>
        <p:spPr>
          <a:xfrm>
            <a:off x="0" y="1123507"/>
            <a:ext cx="533400" cy="183357"/>
          </a:xfrm>
          <a:prstGeom prst="rect">
            <a:avLst/>
          </a:prstGeom>
        </p:spPr>
        <p:txBody>
          <a:bodyPr vert="horz" anchor="ctr" anchorCtr="0">
            <a:normAutofit/>
          </a:bodyPr>
          <a:lstStyle>
            <a:lvl1pPr algn="ctr">
              <a:defRPr sz="1400" b="1">
                <a:solidFill>
                  <a:srgbClr val="FFFFFF"/>
                </a:solidFill>
              </a:defRPr>
            </a:lvl1pPr>
            <a:extLst/>
          </a:lstStyle>
          <a:p>
            <a:pPr algn="ctr"/>
            <a:fld id="{8F82E0A0-C266-4798-8C8F-B9F91E9DA37E}" type="slidenum">
              <a:rPr lang="en-US" sz="1400" b="1" smtClean="0">
                <a:solidFill>
                  <a:srgbClr val="FFFFFF"/>
                </a:solidFill>
              </a:rPr>
              <a:pPr algn="ctr"/>
              <a:t>‹#›</a:t>
            </a:fld>
            <a:endParaRPr lang="en-US" sz="1400" b="1" dirty="0">
              <a:solidFill>
                <a:srgbClr val="FFFFFF"/>
              </a:solidFill>
            </a:endParaRPr>
          </a:p>
        </p:txBody>
      </p:sp>
      <p:sp>
        <p:nvSpPr>
          <p:cNvPr id="22" name="Title Placeholder 21"/>
          <p:cNvSpPr>
            <a:spLocks noGrp="1"/>
          </p:cNvSpPr>
          <p:nvPr>
            <p:ph type="title"/>
          </p:nvPr>
        </p:nvSpPr>
        <p:spPr>
          <a:xfrm>
            <a:off x="609600" y="118110"/>
            <a:ext cx="8153400" cy="1005840"/>
          </a:xfrm>
          <a:prstGeom prst="rect">
            <a:avLst/>
          </a:prstGeom>
        </p:spPr>
        <p:txBody>
          <a:bodyPr vert="horz" anchor="b">
            <a:normAutofit/>
          </a:bodyPr>
          <a:lstStyle>
            <a:extLst/>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p:cNvSpPr>
          <p:nvPr>
            <p:ph type="subTitle" idx="1"/>
          </p:nvPr>
        </p:nvSpPr>
        <p:spPr/>
        <p:txBody>
          <a:bodyPr>
            <a:normAutofit/>
          </a:bodyPr>
          <a:lstStyle>
            <a:extLst/>
          </a:lstStyle>
          <a:p>
            <a:r>
              <a:rPr lang="id-ID" sz="2000" b="1" dirty="0" smtClean="0">
                <a:solidFill>
                  <a:schemeClr val="accent2">
                    <a:lumMod val="75000"/>
                  </a:schemeClr>
                </a:solidFill>
              </a:rPr>
              <a:t>POLTEK PURBAYA/TM-01/FISIKA TERAPAN I</a:t>
            </a:r>
            <a:endParaRPr lang="en-US" sz="2000" b="1" dirty="0">
              <a:solidFill>
                <a:schemeClr val="accent2">
                  <a:lumMod val="75000"/>
                </a:schemeClr>
              </a:solidFill>
            </a:endParaRPr>
          </a:p>
        </p:txBody>
      </p:sp>
      <p:sp>
        <p:nvSpPr>
          <p:cNvPr id="6" name="TextBox 5"/>
          <p:cNvSpPr txBox="1"/>
          <p:nvPr/>
        </p:nvSpPr>
        <p:spPr>
          <a:xfrm>
            <a:off x="357158" y="1142990"/>
            <a:ext cx="1785950" cy="2800767"/>
          </a:xfrm>
          <a:prstGeom prst="rect">
            <a:avLst/>
          </a:prstGeom>
          <a:noFill/>
        </p:spPr>
        <p:txBody>
          <a:bodyPr wrap="square" rtlCol="0">
            <a:spAutoFit/>
          </a:bodyPr>
          <a:lstStyle/>
          <a:p>
            <a:pPr algn="ctr"/>
            <a:r>
              <a:rPr lang="id-ID" sz="4000" dirty="0" smtClean="0">
                <a:latin typeface="Impact" pitchFamily="34" charset="0"/>
              </a:rPr>
              <a:t>MODUL</a:t>
            </a:r>
            <a:endParaRPr lang="id-ID" sz="4000" dirty="0" smtClean="0">
              <a:latin typeface="Impact" pitchFamily="34" charset="0"/>
            </a:endParaRPr>
          </a:p>
          <a:p>
            <a:pPr algn="ctr"/>
            <a:r>
              <a:rPr lang="id-ID" sz="9600" dirty="0" smtClean="0">
                <a:latin typeface="Impact" pitchFamily="34" charset="0"/>
              </a:rPr>
              <a:t>11</a:t>
            </a:r>
          </a:p>
          <a:p>
            <a:pPr algn="ctr"/>
            <a:endParaRPr lang="id-ID" sz="4000" dirty="0">
              <a:latin typeface="Impact" pitchFamily="34" charset="0"/>
            </a:endParaRPr>
          </a:p>
        </p:txBody>
      </p:sp>
      <p:sp>
        <p:nvSpPr>
          <p:cNvPr id="7" name="Rectangle 6"/>
          <p:cNvSpPr/>
          <p:nvPr/>
        </p:nvSpPr>
        <p:spPr>
          <a:xfrm>
            <a:off x="2214546" y="714362"/>
            <a:ext cx="142876" cy="25717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TextBox 8"/>
          <p:cNvSpPr txBox="1"/>
          <p:nvPr/>
        </p:nvSpPr>
        <p:spPr>
          <a:xfrm>
            <a:off x="2500298" y="1071552"/>
            <a:ext cx="6643702" cy="1938992"/>
          </a:xfrm>
          <a:prstGeom prst="rect">
            <a:avLst/>
          </a:prstGeom>
          <a:noFill/>
        </p:spPr>
        <p:txBody>
          <a:bodyPr wrap="square" rtlCol="0">
            <a:spAutoFit/>
          </a:bodyPr>
          <a:lstStyle/>
          <a:p>
            <a:r>
              <a:rPr lang="id-ID" sz="4000" b="1" dirty="0" smtClean="0">
                <a:latin typeface="Berlin Sans FB Demi" pitchFamily="34" charset="0"/>
              </a:rPr>
              <a:t>TEGANGAN PERMUKAAN </a:t>
            </a:r>
          </a:p>
          <a:p>
            <a:r>
              <a:rPr lang="id-ID" sz="4000" b="1" dirty="0" smtClean="0">
                <a:latin typeface="Berlin Sans FB Demi" pitchFamily="34" charset="0"/>
              </a:rPr>
              <a:t>dan</a:t>
            </a:r>
          </a:p>
          <a:p>
            <a:r>
              <a:rPr lang="id-ID" sz="4000" b="1" dirty="0" smtClean="0">
                <a:latin typeface="Berlin Sans FB Demi" pitchFamily="34" charset="0"/>
              </a:rPr>
              <a:t>KAPILARITAS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2"/>
          <p:cNvGraphicFramePr>
            <a:graphicFrameLocks noChangeAspect="1"/>
          </p:cNvGraphicFramePr>
          <p:nvPr/>
        </p:nvGraphicFramePr>
        <p:xfrm>
          <a:off x="500035" y="1643056"/>
          <a:ext cx="3374672" cy="1571636"/>
        </p:xfrm>
        <a:graphic>
          <a:graphicData uri="http://schemas.openxmlformats.org/presentationml/2006/ole">
            <p:oleObj spid="_x0000_s7170" name="Equation" r:id="rId3" imgW="2158920" imgH="927000" progId="Equation.3">
              <p:embed/>
            </p:oleObj>
          </a:graphicData>
        </a:graphic>
      </p:graphicFrame>
      <p:sp>
        <p:nvSpPr>
          <p:cNvPr id="3" name="Rectangle 2"/>
          <p:cNvSpPr/>
          <p:nvPr/>
        </p:nvSpPr>
        <p:spPr>
          <a:xfrm>
            <a:off x="285720" y="3571882"/>
            <a:ext cx="8572560" cy="1200329"/>
          </a:xfrm>
          <a:prstGeom prst="rect">
            <a:avLst/>
          </a:prstGeom>
        </p:spPr>
        <p:txBody>
          <a:bodyPr wrap="square">
            <a:spAutoFit/>
          </a:bodyPr>
          <a:lstStyle/>
          <a:p>
            <a:pPr algn="just"/>
            <a:r>
              <a:rPr lang="id-ID" sz="2400" dirty="0" smtClean="0">
                <a:latin typeface="+mj-lt"/>
              </a:rPr>
              <a:t>Untuk mengetahui apakah kaki serangga akan tenggelam atau tidak, kita harus menentukan berapa kostanta tegangan permukaan dari berat serangga dan permukaan lingkar kakinya. </a:t>
            </a:r>
            <a:endParaRPr lang="id-ID" sz="2400" dirty="0">
              <a:latin typeface="+mj-lt"/>
            </a:endParaRPr>
          </a:p>
        </p:txBody>
      </p:sp>
      <p:sp>
        <p:nvSpPr>
          <p:cNvPr id="4" name="Rectangle 3"/>
          <p:cNvSpPr/>
          <p:nvPr/>
        </p:nvSpPr>
        <p:spPr>
          <a:xfrm>
            <a:off x="285720" y="500048"/>
            <a:ext cx="2278188" cy="523220"/>
          </a:xfrm>
          <a:prstGeom prst="rect">
            <a:avLst/>
          </a:prstGeom>
        </p:spPr>
        <p:txBody>
          <a:bodyPr wrap="none">
            <a:spAutoFit/>
          </a:bodyPr>
          <a:lstStyle/>
          <a:p>
            <a:pPr fontAlgn="base"/>
            <a:r>
              <a:rPr lang="id-ID" sz="2800" b="1" dirty="0" smtClean="0"/>
              <a:t>Contoh Soal 2</a:t>
            </a:r>
            <a:endParaRPr lang="id-ID" sz="28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blinds(horizontal)">
                                      <p:cBhvr>
                                        <p:cTn id="7" dur="20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357304"/>
            <a:ext cx="8643998" cy="2308324"/>
          </a:xfrm>
          <a:prstGeom prst="rect">
            <a:avLst/>
          </a:prstGeom>
          <a:noFill/>
        </p:spPr>
        <p:txBody>
          <a:bodyPr wrap="square" rtlCol="0">
            <a:spAutoFit/>
          </a:bodyPr>
          <a:lstStyle/>
          <a:p>
            <a:r>
              <a:rPr lang="id-ID" sz="2000" dirty="0" smtClean="0">
                <a:latin typeface="+mj-lt"/>
              </a:rPr>
              <a:t>Jika</a:t>
            </a:r>
            <a:r>
              <a:rPr lang="id-ID" sz="2000" dirty="0" smtClean="0">
                <a:latin typeface="+mj-lt"/>
              </a:rPr>
              <a:t>:</a:t>
            </a:r>
          </a:p>
          <a:p>
            <a:r>
              <a:rPr lang="id-ID" sz="2000" dirty="0" smtClean="0">
                <a:cs typeface="Arial"/>
              </a:rPr>
              <a:t> </a:t>
            </a:r>
            <a:r>
              <a:rPr lang="id-ID" sz="2000" dirty="0" smtClean="0">
                <a:cs typeface="Arial"/>
              </a:rPr>
              <a:t>Ɣair &gt; Ɣserangga </a:t>
            </a:r>
            <a:r>
              <a:rPr lang="id-ID" sz="2000" dirty="0" smtClean="0">
                <a:cs typeface="Arial"/>
                <a:sym typeface="Wingdings" pitchFamily="2" charset="2"/>
              </a:rPr>
              <a:t>kaki serangga mengapung di permukaan </a:t>
            </a:r>
            <a:r>
              <a:rPr lang="id-ID" sz="2000" dirty="0" smtClean="0">
                <a:cs typeface="Arial"/>
                <a:sym typeface="Wingdings" pitchFamily="2" charset="2"/>
              </a:rPr>
              <a:t>air</a:t>
            </a:r>
          </a:p>
          <a:p>
            <a:r>
              <a:rPr lang="id-ID" sz="2000" dirty="0" smtClean="0">
                <a:cs typeface="Arial"/>
                <a:sym typeface="Wingdings" pitchFamily="2" charset="2"/>
              </a:rPr>
              <a:t> </a:t>
            </a:r>
            <a:r>
              <a:rPr lang="id-ID" sz="2000" dirty="0" smtClean="0">
                <a:cs typeface="Arial"/>
              </a:rPr>
              <a:t>Ɣair </a:t>
            </a:r>
            <a:r>
              <a:rPr lang="id-ID" sz="2000" dirty="0" smtClean="0">
                <a:cs typeface="Arial"/>
              </a:rPr>
              <a:t>&lt; Ɣserangga </a:t>
            </a:r>
            <a:r>
              <a:rPr lang="id-ID" sz="2000" dirty="0" smtClean="0">
                <a:cs typeface="Arial"/>
                <a:sym typeface="Wingdings" pitchFamily="2" charset="2"/>
              </a:rPr>
              <a:t>kaki serangga tenggelam</a:t>
            </a:r>
          </a:p>
          <a:p>
            <a:endParaRPr lang="id-ID" sz="2400" dirty="0" smtClean="0">
              <a:latin typeface="+mj-lt"/>
            </a:endParaRPr>
          </a:p>
          <a:p>
            <a:r>
              <a:rPr lang="id-ID" sz="2400" dirty="0" smtClean="0">
                <a:latin typeface="+mj-lt"/>
              </a:rPr>
              <a:t> </a:t>
            </a:r>
            <a:endParaRPr lang="id-ID" sz="2400" dirty="0" smtClean="0">
              <a:latin typeface="+mj-lt"/>
              <a:cs typeface="Arial"/>
              <a:sym typeface="Wingdings" pitchFamily="2" charset="2"/>
            </a:endParaRPr>
          </a:p>
          <a:p>
            <a:endParaRPr lang="id-ID" dirty="0" smtClean="0">
              <a:latin typeface="Arial"/>
              <a:cs typeface="Arial"/>
              <a:sym typeface="Wingdings" pitchFamily="2" charset="2"/>
            </a:endParaRPr>
          </a:p>
          <a:p>
            <a:r>
              <a:rPr lang="id-ID" dirty="0" smtClean="0">
                <a:latin typeface="Arial"/>
                <a:cs typeface="Arial"/>
              </a:rPr>
              <a:t> </a:t>
            </a:r>
            <a:endParaRPr lang="id-ID" dirty="0"/>
          </a:p>
        </p:txBody>
      </p:sp>
      <p:graphicFrame>
        <p:nvGraphicFramePr>
          <p:cNvPr id="8194" name="Object 2"/>
          <p:cNvGraphicFramePr>
            <a:graphicFrameLocks noChangeAspect="1"/>
          </p:cNvGraphicFramePr>
          <p:nvPr/>
        </p:nvGraphicFramePr>
        <p:xfrm>
          <a:off x="285720" y="2428874"/>
          <a:ext cx="3683017" cy="2071697"/>
        </p:xfrm>
        <a:graphic>
          <a:graphicData uri="http://schemas.openxmlformats.org/presentationml/2006/ole">
            <p:oleObj spid="_x0000_s8194" name="Equation" r:id="rId3" imgW="1930320" imgH="1549080" progId="Equation.3">
              <p:embed/>
            </p:oleObj>
          </a:graphicData>
        </a:graphic>
      </p:graphicFrame>
      <p:sp>
        <p:nvSpPr>
          <p:cNvPr id="4" name="Rectangle 3"/>
          <p:cNvSpPr/>
          <p:nvPr/>
        </p:nvSpPr>
        <p:spPr>
          <a:xfrm>
            <a:off x="285720" y="4572014"/>
            <a:ext cx="7786710" cy="369332"/>
          </a:xfrm>
          <a:prstGeom prst="rect">
            <a:avLst/>
          </a:prstGeom>
        </p:spPr>
        <p:txBody>
          <a:bodyPr wrap="square">
            <a:spAutoFit/>
          </a:bodyPr>
          <a:lstStyle/>
          <a:p>
            <a:pPr algn="just"/>
            <a:r>
              <a:rPr lang="id-ID" dirty="0" smtClean="0">
                <a:cs typeface="Arial"/>
                <a:sym typeface="Wingdings" pitchFamily="2" charset="2"/>
              </a:rPr>
              <a:t>Diketahui </a:t>
            </a:r>
            <a:r>
              <a:rPr lang="id-ID" dirty="0" smtClean="0">
                <a:latin typeface="Arial"/>
                <a:cs typeface="Arial"/>
                <a:sym typeface="Wingdings" pitchFamily="2" charset="2"/>
              </a:rPr>
              <a:t>Ɣair =0,07N/m &lt;1,9N/m kaki serangga akan tenggelam</a:t>
            </a:r>
            <a:endParaRPr lang="id-ID" dirty="0" smtClean="0">
              <a:cs typeface="Arial"/>
              <a:sym typeface="Wingdings" pitchFamily="2" charset="2"/>
            </a:endParaRPr>
          </a:p>
        </p:txBody>
      </p:sp>
      <p:sp>
        <p:nvSpPr>
          <p:cNvPr id="5" name="Rectangle 4"/>
          <p:cNvSpPr/>
          <p:nvPr/>
        </p:nvSpPr>
        <p:spPr>
          <a:xfrm>
            <a:off x="285720" y="500048"/>
            <a:ext cx="2278188" cy="523220"/>
          </a:xfrm>
          <a:prstGeom prst="rect">
            <a:avLst/>
          </a:prstGeom>
        </p:spPr>
        <p:txBody>
          <a:bodyPr wrap="none">
            <a:spAutoFit/>
          </a:bodyPr>
          <a:lstStyle/>
          <a:p>
            <a:pPr fontAlgn="base"/>
            <a:r>
              <a:rPr lang="id-ID" sz="2800" b="1" dirty="0" smtClean="0"/>
              <a:t>Contoh Soal 2</a:t>
            </a:r>
            <a:endParaRPr lang="id-ID" sz="28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8194"/>
                                        </p:tgtEl>
                                        <p:attrNameLst>
                                          <p:attrName>style.visibility</p:attrName>
                                        </p:attrNameLst>
                                      </p:cBhvr>
                                      <p:to>
                                        <p:strVal val="visible"/>
                                      </p:to>
                                    </p:set>
                                    <p:animEffect transition="in" filter="blinds(horizontal)">
                                      <p:cBhvr>
                                        <p:cTn id="17" dur="500"/>
                                        <p:tgtEl>
                                          <p:spTgt spid="819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285720" y="642924"/>
            <a:ext cx="8072494"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2400" b="1" i="0" u="none" strike="noStrike" cap="none" normalizeH="0" dirty="0" smtClean="0">
                <a:ln>
                  <a:noFill/>
                </a:ln>
                <a:solidFill>
                  <a:srgbClr val="222222"/>
                </a:solidFill>
                <a:effectLst/>
                <a:latin typeface="+mj-lt"/>
                <a:cs typeface="Arial" charset="0"/>
              </a:rPr>
              <a:t>KAPILARITAS</a:t>
            </a:r>
            <a:endParaRPr kumimoji="0" lang="id-ID" sz="2400" b="1" i="0" u="none" strike="noStrike" cap="none" normalizeH="0" dirty="0" smtClean="0">
              <a:ln>
                <a:noFill/>
              </a:ln>
              <a:solidFill>
                <a:srgbClr val="222222"/>
              </a:solidFill>
              <a:effectLst/>
              <a:latin typeface="+mj-lt"/>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id-ID" sz="2400" b="1" i="0" u="none" strike="noStrike" cap="none" normalizeH="0" dirty="0" smtClean="0">
              <a:ln>
                <a:noFill/>
              </a:ln>
              <a:solidFill>
                <a:srgbClr val="222222"/>
              </a:solidFill>
              <a:effectLst/>
              <a:latin typeface="+mj-lt"/>
              <a:cs typeface="Arial" charset="0"/>
            </a:endParaRP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lang="id-ID" sz="2400" b="1" baseline="0" dirty="0" smtClean="0">
                <a:solidFill>
                  <a:srgbClr val="222222"/>
                </a:solidFill>
                <a:latin typeface="+mj-lt"/>
                <a:cs typeface="Arial" charset="0"/>
              </a:rPr>
              <a:t>Definisi</a:t>
            </a:r>
            <a:r>
              <a:rPr lang="id-ID" sz="2400" b="1" dirty="0" smtClean="0">
                <a:solidFill>
                  <a:srgbClr val="222222"/>
                </a:solidFill>
                <a:latin typeface="+mj-lt"/>
                <a:cs typeface="Arial" charset="0"/>
              </a:rPr>
              <a:t> : </a:t>
            </a:r>
            <a:r>
              <a:rPr kumimoji="0" lang="id-ID" sz="2400" b="1" i="0" u="none" strike="noStrike" cap="none" normalizeH="0" baseline="0" dirty="0" smtClean="0">
                <a:ln>
                  <a:noFill/>
                </a:ln>
                <a:solidFill>
                  <a:srgbClr val="222222"/>
                </a:solidFill>
                <a:effectLst/>
                <a:latin typeface="+mj-lt"/>
                <a:cs typeface="Arial" charset="0"/>
              </a:rPr>
              <a:t>Kapilaritas</a:t>
            </a:r>
            <a:r>
              <a:rPr kumimoji="0" lang="id-ID" sz="2400" b="0" i="0" u="none" strike="noStrike" cap="none" normalizeH="0" baseline="0" dirty="0" smtClean="0">
                <a:ln>
                  <a:noFill/>
                </a:ln>
                <a:solidFill>
                  <a:srgbClr val="222222"/>
                </a:solidFill>
                <a:effectLst/>
                <a:latin typeface="+mj-lt"/>
                <a:cs typeface="Arial" charset="0"/>
              </a:rPr>
              <a:t> adalah fenomena naik atau turunnya permukaan zat cair dalam suatu pipa kapiler (pipa dengan luas penampang yang sempit).</a:t>
            </a:r>
          </a:p>
          <a:p>
            <a:pPr marL="0" marR="0" lvl="0" indent="0" algn="just" defTabSz="914400" rtl="0" eaLnBrk="1" fontAlgn="base" latinLnBrk="0" hangingPunct="1">
              <a:lnSpc>
                <a:spcPct val="100000"/>
              </a:lnSpc>
              <a:spcBef>
                <a:spcPct val="0"/>
              </a:spcBef>
              <a:spcAft>
                <a:spcPct val="0"/>
              </a:spcAft>
              <a:buClrTx/>
              <a:buSzTx/>
              <a:tabLst/>
            </a:pPr>
            <a:endParaRPr lang="id-ID" sz="2400" dirty="0" smtClean="0">
              <a:solidFill>
                <a:srgbClr val="222222"/>
              </a:solidFill>
              <a:latin typeface="+mj-lt"/>
              <a:cs typeface="Arial" charset="0"/>
            </a:endParaRPr>
          </a:p>
        </p:txBody>
      </p:sp>
      <p:pic>
        <p:nvPicPr>
          <p:cNvPr id="3" name="Picture 2" descr="Hasil gambar untuk kapilaritas"/>
          <p:cNvPicPr>
            <a:picLocks noChangeAspect="1" noChangeArrowheads="1"/>
          </p:cNvPicPr>
          <p:nvPr/>
        </p:nvPicPr>
        <p:blipFill>
          <a:blip r:embed="rId2"/>
          <a:srcRect/>
          <a:stretch>
            <a:fillRect/>
          </a:stretch>
        </p:blipFill>
        <p:spPr bwMode="auto">
          <a:xfrm>
            <a:off x="2285984" y="2647950"/>
            <a:ext cx="4914900" cy="24955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00180"/>
            <a:ext cx="8929718" cy="1846659"/>
          </a:xfrm>
          <a:prstGeom prst="rect">
            <a:avLst/>
          </a:prstGeom>
        </p:spPr>
        <p:txBody>
          <a:bodyPr wrap="square">
            <a:spAutoFit/>
          </a:bodyPr>
          <a:lstStyle/>
          <a:p>
            <a:pPr lvl="0" algn="just" fontAlgn="base">
              <a:spcBef>
                <a:spcPct val="0"/>
              </a:spcBef>
              <a:spcAft>
                <a:spcPct val="0"/>
              </a:spcAft>
              <a:buFont typeface="Wingdings" pitchFamily="2" charset="2"/>
              <a:buChar char="Ø"/>
            </a:pPr>
            <a:r>
              <a:rPr lang="id-ID" sz="2400" b="1" dirty="0" smtClean="0"/>
              <a:t>Penyebab</a:t>
            </a:r>
            <a:r>
              <a:rPr lang="id-ID" sz="2400" dirty="0" smtClean="0"/>
              <a:t>: adanya gaya adhesi dan gaya kohesi yang menentukan tegangan permukaan zat cair.</a:t>
            </a:r>
            <a:r>
              <a:rPr lang="id-ID" sz="2400" baseline="30000" dirty="0" smtClean="0"/>
              <a:t> </a:t>
            </a:r>
            <a:r>
              <a:rPr lang="id-ID" sz="2400" dirty="0" smtClean="0"/>
              <a:t> Tegangan permukaan akan mempengaruhi besar kenaikan atau penurunan zat cair pada pipa kapiler.</a:t>
            </a:r>
            <a:endParaRPr lang="id-ID" sz="2400" dirty="0" smtClean="0">
              <a:solidFill>
                <a:srgbClr val="222222"/>
              </a:solidFill>
              <a:cs typeface="Arial" charset="0"/>
            </a:endParaRPr>
          </a:p>
          <a:p>
            <a:pPr lvl="0" algn="just" fontAlgn="base">
              <a:spcBef>
                <a:spcPct val="0"/>
              </a:spcBef>
              <a:spcAft>
                <a:spcPct val="0"/>
              </a:spcAft>
            </a:pPr>
            <a:endParaRPr lang="id-ID" dirty="0" smtClean="0">
              <a:solidFill>
                <a:srgbClr val="0B0080"/>
              </a:solidFill>
              <a:cs typeface="Arial" charset="0"/>
            </a:endParaRPr>
          </a:p>
        </p:txBody>
      </p:sp>
      <p:sp>
        <p:nvSpPr>
          <p:cNvPr id="3" name="TextBox 2"/>
          <p:cNvSpPr txBox="1"/>
          <p:nvPr/>
        </p:nvSpPr>
        <p:spPr>
          <a:xfrm>
            <a:off x="0" y="3071816"/>
            <a:ext cx="8643998" cy="2308324"/>
          </a:xfrm>
          <a:prstGeom prst="rect">
            <a:avLst/>
          </a:prstGeom>
          <a:noFill/>
        </p:spPr>
        <p:txBody>
          <a:bodyPr wrap="square" rtlCol="0">
            <a:spAutoFit/>
          </a:bodyPr>
          <a:lstStyle/>
          <a:p>
            <a:pPr algn="just">
              <a:buFont typeface="Wingdings" pitchFamily="2" charset="2"/>
              <a:buChar char="Ø"/>
            </a:pPr>
            <a:r>
              <a:rPr lang="id-ID" sz="2400" b="1" dirty="0" smtClean="0">
                <a:latin typeface="+mj-lt"/>
              </a:rPr>
              <a:t>Contoh</a:t>
            </a:r>
            <a:r>
              <a:rPr lang="id-ID" sz="2400" dirty="0" smtClean="0">
                <a:latin typeface="+mj-lt"/>
              </a:rPr>
              <a:t>  </a:t>
            </a:r>
            <a:r>
              <a:rPr lang="id-ID" sz="2400" b="1" dirty="0" smtClean="0">
                <a:latin typeface="+mj-lt"/>
              </a:rPr>
              <a:t>peristiwa Kapilaritas:</a:t>
            </a:r>
          </a:p>
          <a:p>
            <a:pPr lvl="1" algn="just">
              <a:buFont typeface="Wingdings" pitchFamily="2" charset="2"/>
              <a:buChar char="v"/>
            </a:pPr>
            <a:r>
              <a:rPr lang="id-ID" sz="2400" dirty="0" smtClean="0">
                <a:latin typeface="+mj-lt"/>
              </a:rPr>
              <a:t>Naiknya minyak tanah melalui sumbu kompor.</a:t>
            </a:r>
            <a:endParaRPr lang="id-ID" sz="2400" baseline="30000" dirty="0" smtClean="0">
              <a:latin typeface="+mj-lt"/>
            </a:endParaRPr>
          </a:p>
          <a:p>
            <a:pPr lvl="1" algn="just">
              <a:buFont typeface="Wingdings" pitchFamily="2" charset="2"/>
              <a:buChar char="v"/>
            </a:pPr>
            <a:r>
              <a:rPr lang="id-ID" sz="2400" dirty="0" smtClean="0">
                <a:latin typeface="+mj-lt"/>
              </a:rPr>
              <a:t>Pengisapan air dan unsur hara oleh tumbuhan melalui jaringan kapiler</a:t>
            </a:r>
            <a:r>
              <a:rPr lang="id-ID" sz="2400" baseline="30000" dirty="0" smtClean="0">
                <a:latin typeface="+mj-lt"/>
              </a:rPr>
              <a:t>..</a:t>
            </a:r>
          </a:p>
          <a:p>
            <a:pPr lvl="1" algn="just">
              <a:buFont typeface="Wingdings" pitchFamily="2" charset="2"/>
              <a:buChar char="v"/>
            </a:pPr>
            <a:r>
              <a:rPr lang="id-ID" sz="2400" dirty="0" smtClean="0">
                <a:latin typeface="+mj-lt"/>
              </a:rPr>
              <a:t>Pengisapan air oleh kertas atau kain.</a:t>
            </a:r>
          </a:p>
          <a:p>
            <a:pPr algn="just"/>
            <a:endParaRPr lang="id-ID" sz="2400" dirty="0" smtClean="0">
              <a:latin typeface="+mj-lt"/>
            </a:endParaRPr>
          </a:p>
        </p:txBody>
      </p:sp>
      <p:sp>
        <p:nvSpPr>
          <p:cNvPr id="4" name="Rectangle 3"/>
          <p:cNvSpPr/>
          <p:nvPr/>
        </p:nvSpPr>
        <p:spPr>
          <a:xfrm>
            <a:off x="214282" y="500048"/>
            <a:ext cx="2214578" cy="523220"/>
          </a:xfrm>
          <a:prstGeom prst="rect">
            <a:avLst/>
          </a:prstGeom>
        </p:spPr>
        <p:txBody>
          <a:bodyPr wrap="square">
            <a:spAutoFit/>
          </a:bodyPr>
          <a:lstStyle/>
          <a:p>
            <a:pPr lvl="0" algn="just" fontAlgn="base">
              <a:spcBef>
                <a:spcPct val="0"/>
              </a:spcBef>
              <a:spcAft>
                <a:spcPct val="0"/>
              </a:spcAft>
            </a:pPr>
            <a:r>
              <a:rPr lang="id-ID" sz="2800" b="1" dirty="0" smtClean="0">
                <a:solidFill>
                  <a:srgbClr val="222222"/>
                </a:solidFill>
                <a:cs typeface="Arial" charset="0"/>
              </a:rPr>
              <a:t>KAPILARITAS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1500180"/>
            <a:ext cx="4504054" cy="369332"/>
          </a:xfrm>
          <a:prstGeom prst="rect">
            <a:avLst/>
          </a:prstGeom>
        </p:spPr>
        <p:txBody>
          <a:bodyPr wrap="none">
            <a:spAutoFit/>
          </a:bodyPr>
          <a:lstStyle/>
          <a:p>
            <a:pPr algn="just">
              <a:buFont typeface="Wingdings" pitchFamily="2" charset="2"/>
              <a:buChar char="Ø"/>
            </a:pPr>
            <a:r>
              <a:rPr lang="id-ID" b="1" dirty="0" smtClean="0"/>
              <a:t>Persamaan Matematis / Rumus Kapilaritas:</a:t>
            </a:r>
            <a:endParaRPr lang="id-ID" b="1" dirty="0"/>
          </a:p>
        </p:txBody>
      </p:sp>
      <p:graphicFrame>
        <p:nvGraphicFramePr>
          <p:cNvPr id="9218" name="Object 2"/>
          <p:cNvGraphicFramePr>
            <a:graphicFrameLocks noChangeAspect="1"/>
          </p:cNvGraphicFramePr>
          <p:nvPr/>
        </p:nvGraphicFramePr>
        <p:xfrm>
          <a:off x="4857752" y="1571618"/>
          <a:ext cx="1928812" cy="1027113"/>
        </p:xfrm>
        <a:graphic>
          <a:graphicData uri="http://schemas.openxmlformats.org/presentationml/2006/ole">
            <p:oleObj spid="_x0000_s9218" name="Equation" r:id="rId3" imgW="787320" imgH="419040" progId="Equation.3">
              <p:embed/>
            </p:oleObj>
          </a:graphicData>
        </a:graphic>
      </p:graphicFrame>
      <p:sp>
        <p:nvSpPr>
          <p:cNvPr id="4" name="Rectangle 1"/>
          <p:cNvSpPr>
            <a:spLocks noChangeArrowheads="1"/>
          </p:cNvSpPr>
          <p:nvPr/>
        </p:nvSpPr>
        <p:spPr bwMode="auto">
          <a:xfrm>
            <a:off x="500034" y="2714626"/>
            <a:ext cx="7215238" cy="2062103"/>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800" b="0" i="0" u="none" strike="noStrike" cap="none" normalizeH="0" baseline="0" dirty="0" smtClean="0">
              <a:ln>
                <a:noFill/>
              </a:ln>
              <a:solidFill>
                <a:schemeClr val="tx1"/>
              </a:solidFill>
              <a:effectLst/>
              <a:latin typeface="Arial" charset="0"/>
              <a:cs typeface="Arial"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id-ID" sz="2000" b="0" i="0" u="none" strike="noStrike" cap="none" normalizeH="0" baseline="0" dirty="0" smtClean="0">
                <a:ln>
                  <a:noFill/>
                </a:ln>
                <a:solidFill>
                  <a:srgbClr val="222222"/>
                </a:solidFill>
                <a:effectLst/>
                <a:latin typeface="+mj-lt"/>
                <a:cs typeface="Arial" charset="0"/>
              </a:rPr>
              <a:t>  h adalah naik turunnya zat cair dalam kapiler (m)</a:t>
            </a:r>
            <a:endParaRPr kumimoji="0" lang="id-ID" sz="2000" b="0" i="0" u="none" strike="noStrike" cap="none" normalizeH="0" baseline="0" dirty="0" smtClean="0">
              <a:ln>
                <a:noFill/>
              </a:ln>
              <a:solidFill>
                <a:schemeClr val="tx1"/>
              </a:solidFill>
              <a:effectLst/>
              <a:latin typeface="+mj-lt"/>
              <a:cs typeface="Arial"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id-ID" sz="2000" b="0" i="0" u="none" strike="noStrike" cap="none" normalizeH="0" baseline="0" dirty="0" smtClean="0">
                <a:ln>
                  <a:noFill/>
                </a:ln>
                <a:solidFill>
                  <a:srgbClr val="222222"/>
                </a:solidFill>
                <a:effectLst/>
                <a:latin typeface="+mj-lt"/>
                <a:cs typeface="Arial" charset="0"/>
              </a:rPr>
              <a:t>  </a:t>
            </a:r>
            <a:r>
              <a:rPr kumimoji="0" lang="id-ID" sz="2000" b="0" i="0" u="none" strike="noStrike" cap="none" normalizeH="0" baseline="0" dirty="0" smtClean="0">
                <a:ln>
                  <a:noFill/>
                </a:ln>
                <a:solidFill>
                  <a:srgbClr val="222222"/>
                </a:solidFill>
                <a:effectLst/>
                <a:latin typeface="+mj-lt"/>
                <a:cs typeface="Arial"/>
              </a:rPr>
              <a:t>Ɣ</a:t>
            </a:r>
            <a:r>
              <a:rPr kumimoji="0" lang="id-ID" sz="2000" b="0" i="0" u="none" strike="noStrike" cap="none" normalizeH="0" baseline="0" dirty="0" smtClean="0">
                <a:ln>
                  <a:noFill/>
                </a:ln>
                <a:solidFill>
                  <a:srgbClr val="222222"/>
                </a:solidFill>
                <a:effectLst/>
                <a:latin typeface="+mj-lt"/>
                <a:cs typeface="Arial" charset="0"/>
              </a:rPr>
              <a:t> adalah tegangan permukaan (N/m)</a:t>
            </a:r>
            <a:endParaRPr kumimoji="0" lang="id-ID" sz="2000" b="0" i="0" u="none" strike="noStrike" cap="none" normalizeH="0" baseline="0" dirty="0" smtClean="0">
              <a:ln>
                <a:noFill/>
              </a:ln>
              <a:solidFill>
                <a:schemeClr val="tx1"/>
              </a:solidFill>
              <a:effectLst/>
              <a:latin typeface="+mj-lt"/>
              <a:cs typeface="Arial"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id-ID" sz="2000" b="0" i="0" u="none" strike="noStrike" cap="none" normalizeH="0" baseline="0" dirty="0" smtClean="0">
                <a:ln>
                  <a:noFill/>
                </a:ln>
                <a:solidFill>
                  <a:srgbClr val="222222"/>
                </a:solidFill>
                <a:effectLst/>
                <a:latin typeface="+mj-lt"/>
                <a:cs typeface="Arial" charset="0"/>
              </a:rPr>
              <a:t>   </a:t>
            </a:r>
            <a:r>
              <a:rPr kumimoji="0" lang="az-Cyrl-AZ" sz="2000" b="0" i="0" u="none" strike="noStrike" cap="none" normalizeH="0" baseline="0" dirty="0" smtClean="0">
                <a:ln>
                  <a:noFill/>
                </a:ln>
                <a:solidFill>
                  <a:srgbClr val="222222"/>
                </a:solidFill>
                <a:effectLst/>
                <a:latin typeface="+mj-lt"/>
                <a:cs typeface="Arial"/>
              </a:rPr>
              <a:t>Ө</a:t>
            </a:r>
            <a:r>
              <a:rPr kumimoji="0" lang="id-ID" sz="2000" b="0" i="0" u="none" strike="noStrike" cap="none" normalizeH="0" baseline="0" dirty="0" smtClean="0">
                <a:ln>
                  <a:noFill/>
                </a:ln>
                <a:solidFill>
                  <a:srgbClr val="222222"/>
                </a:solidFill>
                <a:effectLst/>
                <a:latin typeface="+mj-lt"/>
                <a:cs typeface="Arial"/>
              </a:rPr>
              <a:t> </a:t>
            </a:r>
            <a:r>
              <a:rPr kumimoji="0" lang="id-ID" sz="2000" b="0" i="0" u="none" strike="noStrike" cap="none" normalizeH="0" baseline="0" dirty="0" smtClean="0">
                <a:ln>
                  <a:noFill/>
                </a:ln>
                <a:solidFill>
                  <a:srgbClr val="222222"/>
                </a:solidFill>
                <a:effectLst/>
                <a:latin typeface="+mj-lt"/>
                <a:cs typeface="Arial" charset="0"/>
              </a:rPr>
              <a:t>adalah sudut kontak (°)</a:t>
            </a:r>
            <a:endParaRPr kumimoji="0" lang="id-ID" sz="2000" b="0" i="0" u="none" strike="noStrike" cap="none" normalizeH="0" baseline="0" dirty="0" smtClean="0">
              <a:ln>
                <a:noFill/>
              </a:ln>
              <a:solidFill>
                <a:schemeClr val="tx1"/>
              </a:solidFill>
              <a:effectLst/>
              <a:latin typeface="+mj-lt"/>
              <a:cs typeface="Arial"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id-ID" sz="2000" b="0" i="0" u="none" strike="noStrike" cap="none" normalizeH="0" baseline="0" dirty="0" smtClean="0">
                <a:ln>
                  <a:noFill/>
                </a:ln>
                <a:solidFill>
                  <a:srgbClr val="222222"/>
                </a:solidFill>
                <a:effectLst/>
                <a:latin typeface="+mj-lt"/>
                <a:cs typeface="Arial" charset="0"/>
              </a:rPr>
              <a:t>   </a:t>
            </a:r>
            <a:r>
              <a:rPr kumimoji="0" lang="el-GR" sz="2000" b="0" i="0" u="none" strike="noStrike" cap="none" normalizeH="0" baseline="0" dirty="0" smtClean="0">
                <a:ln>
                  <a:noFill/>
                </a:ln>
                <a:solidFill>
                  <a:srgbClr val="222222"/>
                </a:solidFill>
                <a:effectLst/>
                <a:latin typeface="+mj-lt"/>
                <a:cs typeface="Arial"/>
              </a:rPr>
              <a:t>ρ</a:t>
            </a:r>
            <a:r>
              <a:rPr kumimoji="0" lang="id-ID" sz="2000" b="0" i="0" u="none" strike="noStrike" cap="none" normalizeH="0" baseline="0" dirty="0" smtClean="0">
                <a:ln>
                  <a:noFill/>
                </a:ln>
                <a:solidFill>
                  <a:srgbClr val="222222"/>
                </a:solidFill>
                <a:effectLst/>
                <a:latin typeface="+mj-lt"/>
                <a:cs typeface="Arial"/>
              </a:rPr>
              <a:t> </a:t>
            </a:r>
            <a:r>
              <a:rPr kumimoji="0" lang="id-ID" sz="2000" b="0" i="0" u="none" strike="noStrike" cap="none" normalizeH="0" baseline="0" dirty="0" smtClean="0">
                <a:ln>
                  <a:noFill/>
                </a:ln>
                <a:solidFill>
                  <a:srgbClr val="222222"/>
                </a:solidFill>
                <a:effectLst/>
                <a:latin typeface="+mj-lt"/>
                <a:cs typeface="Arial" charset="0"/>
              </a:rPr>
              <a:t>adalah massa jenis zat cair (kg/m</a:t>
            </a:r>
            <a:r>
              <a:rPr kumimoji="0" lang="id-ID" sz="2000" b="0" i="0" u="none" strike="noStrike" cap="none" normalizeH="0" baseline="30000" dirty="0" smtClean="0">
                <a:ln>
                  <a:noFill/>
                </a:ln>
                <a:solidFill>
                  <a:srgbClr val="222222"/>
                </a:solidFill>
                <a:effectLst/>
                <a:latin typeface="+mj-lt"/>
                <a:cs typeface="Arial" charset="0"/>
              </a:rPr>
              <a:t>3</a:t>
            </a:r>
            <a:r>
              <a:rPr kumimoji="0" lang="id-ID" sz="2000" b="0" i="0" u="none" strike="noStrike" cap="none" normalizeH="0" baseline="0" dirty="0" smtClean="0">
                <a:ln>
                  <a:noFill/>
                </a:ln>
                <a:solidFill>
                  <a:srgbClr val="222222"/>
                </a:solidFill>
                <a:effectLst/>
                <a:latin typeface="+mj-lt"/>
                <a:cs typeface="Arial" charset="0"/>
              </a:rPr>
              <a:t>)</a:t>
            </a:r>
            <a:endParaRPr kumimoji="0" lang="id-ID" sz="2000" b="0" i="0" u="none" strike="noStrike" cap="none" normalizeH="0" baseline="0" dirty="0" smtClean="0">
              <a:ln>
                <a:noFill/>
              </a:ln>
              <a:solidFill>
                <a:schemeClr val="tx1"/>
              </a:solidFill>
              <a:effectLst/>
              <a:latin typeface="+mj-lt"/>
              <a:cs typeface="Arial"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id-ID" sz="2000" b="0" i="0" u="none" strike="noStrike" cap="none" normalizeH="0" baseline="0" dirty="0" smtClean="0">
                <a:ln>
                  <a:noFill/>
                </a:ln>
                <a:solidFill>
                  <a:srgbClr val="222222"/>
                </a:solidFill>
                <a:effectLst/>
                <a:latin typeface="+mj-lt"/>
                <a:cs typeface="Arial" charset="0"/>
              </a:rPr>
              <a:t>  g adalah percepatan gravitasi (m/s</a:t>
            </a:r>
            <a:r>
              <a:rPr kumimoji="0" lang="id-ID" sz="2000" b="0" i="0" u="none" strike="noStrike" cap="none" normalizeH="0" baseline="30000" dirty="0" smtClean="0">
                <a:ln>
                  <a:noFill/>
                </a:ln>
                <a:solidFill>
                  <a:srgbClr val="222222"/>
                </a:solidFill>
                <a:effectLst/>
                <a:latin typeface="+mj-lt"/>
                <a:cs typeface="Arial" charset="0"/>
              </a:rPr>
              <a:t>2</a:t>
            </a:r>
            <a:r>
              <a:rPr kumimoji="0" lang="id-ID" sz="2000" b="0" i="0" u="none" strike="noStrike" cap="none" normalizeH="0" baseline="0" dirty="0" smtClean="0">
                <a:ln>
                  <a:noFill/>
                </a:ln>
                <a:solidFill>
                  <a:srgbClr val="222222"/>
                </a:solidFill>
                <a:effectLst/>
                <a:latin typeface="+mj-lt"/>
                <a:cs typeface="Arial" charset="0"/>
              </a:rPr>
              <a:t>)</a:t>
            </a:r>
            <a:endParaRPr kumimoji="0" lang="id-ID" sz="2000" b="0" i="0" u="none" strike="noStrike" cap="none" normalizeH="0" baseline="0" dirty="0" smtClean="0">
              <a:ln>
                <a:noFill/>
              </a:ln>
              <a:solidFill>
                <a:schemeClr val="tx1"/>
              </a:solidFill>
              <a:effectLst/>
              <a:latin typeface="+mj-lt"/>
              <a:cs typeface="Arial"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id-ID" sz="2000" b="0" i="0" u="none" strike="noStrike" cap="none" normalizeH="0" baseline="0" dirty="0" smtClean="0">
                <a:ln>
                  <a:noFill/>
                </a:ln>
                <a:solidFill>
                  <a:srgbClr val="222222"/>
                </a:solidFill>
                <a:effectLst/>
                <a:latin typeface="+mj-lt"/>
                <a:cs typeface="Arial" charset="0"/>
              </a:rPr>
              <a:t> r  adalah jari-jari penampang pipa / tabung kapiler (m)</a:t>
            </a:r>
          </a:p>
        </p:txBody>
      </p:sp>
      <p:sp>
        <p:nvSpPr>
          <p:cNvPr id="5" name="Rectangle 4"/>
          <p:cNvSpPr/>
          <p:nvPr/>
        </p:nvSpPr>
        <p:spPr>
          <a:xfrm>
            <a:off x="214282" y="500048"/>
            <a:ext cx="2214578" cy="523220"/>
          </a:xfrm>
          <a:prstGeom prst="rect">
            <a:avLst/>
          </a:prstGeom>
        </p:spPr>
        <p:txBody>
          <a:bodyPr wrap="square">
            <a:spAutoFit/>
          </a:bodyPr>
          <a:lstStyle/>
          <a:p>
            <a:pPr lvl="0" algn="just" fontAlgn="base">
              <a:spcBef>
                <a:spcPct val="0"/>
              </a:spcBef>
              <a:spcAft>
                <a:spcPct val="0"/>
              </a:spcAft>
            </a:pPr>
            <a:r>
              <a:rPr lang="id-ID" sz="2800" b="1" dirty="0" smtClean="0">
                <a:solidFill>
                  <a:srgbClr val="222222"/>
                </a:solidFill>
                <a:cs typeface="Arial" charset="0"/>
              </a:rPr>
              <a:t>KAPILARITAS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571486"/>
            <a:ext cx="8715436" cy="5262979"/>
          </a:xfrm>
          <a:prstGeom prst="rect">
            <a:avLst/>
          </a:prstGeom>
        </p:spPr>
        <p:txBody>
          <a:bodyPr wrap="square">
            <a:spAutoFit/>
          </a:bodyPr>
          <a:lstStyle/>
          <a:p>
            <a:pPr algn="just"/>
            <a:r>
              <a:rPr lang="id-ID" sz="2400" dirty="0" smtClean="0">
                <a:latin typeface="+mj-lt"/>
              </a:rPr>
              <a:t>Contoh Soal :</a:t>
            </a:r>
          </a:p>
          <a:p>
            <a:pPr algn="just"/>
            <a:endParaRPr lang="id-ID" sz="2400" dirty="0" smtClean="0">
              <a:latin typeface="+mj-lt"/>
            </a:endParaRPr>
          </a:p>
          <a:p>
            <a:pPr marL="457200" indent="-457200" algn="just">
              <a:buAutoNum type="arabicPeriod"/>
            </a:pPr>
            <a:r>
              <a:rPr lang="id-ID" sz="2400" dirty="0" smtClean="0">
                <a:latin typeface="+mj-lt"/>
              </a:rPr>
              <a:t>Air meresap dalam sebuah pipa kapiler yang mempunya radius/jari-jari 0.1 mm. Jika sudut kontaknya nol, konstanta tegangan permukaan 0.073 N/m dan massa jenis air 1000 kg/m3. Tentukan ketinggian air dalam pipa tersebut.</a:t>
            </a:r>
          </a:p>
          <a:p>
            <a:pPr marL="457200" indent="-457200" algn="just">
              <a:buAutoNum type="arabicPeriod"/>
            </a:pPr>
            <a:endParaRPr lang="id-ID" sz="2400" dirty="0" smtClean="0">
              <a:latin typeface="+mj-lt"/>
            </a:endParaRPr>
          </a:p>
          <a:p>
            <a:pPr marL="457200" indent="-457200" algn="just">
              <a:buAutoNum type="arabicPeriod"/>
            </a:pPr>
            <a:r>
              <a:rPr lang="id-ID" sz="2400" dirty="0" smtClean="0">
                <a:latin typeface="+mj-lt"/>
              </a:rPr>
              <a:t>Bila sebuah pipa kapiler berdiameter 0.8 mm dicelupkan kedalam methanol maka methanol naik sampai ke ketinggian 15 mm. Jika sudut kontak methanol dengan dinding nol,tentukanlah tegangan permukaan untuk methanol (massa jenis methanol 800 kg/meter kubik).</a:t>
            </a:r>
          </a:p>
          <a:p>
            <a:pPr marL="457200" indent="-457200" algn="just"/>
            <a:r>
              <a:rPr lang="id-ID" sz="2400" dirty="0" smtClean="0">
                <a:latin typeface="+mj-lt"/>
              </a:rPr>
              <a:t/>
            </a:r>
            <a:br>
              <a:rPr lang="id-ID" sz="2400" dirty="0" smtClean="0">
                <a:latin typeface="+mj-lt"/>
              </a:rPr>
            </a:br>
            <a:endParaRPr lang="id-ID" sz="2400" dirty="0">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571486"/>
            <a:ext cx="8643998" cy="3970318"/>
          </a:xfrm>
          <a:prstGeom prst="rect">
            <a:avLst/>
          </a:prstGeom>
        </p:spPr>
        <p:txBody>
          <a:bodyPr wrap="square">
            <a:spAutoFit/>
          </a:bodyPr>
          <a:lstStyle/>
          <a:p>
            <a:pPr fontAlgn="base"/>
            <a:r>
              <a:rPr lang="id-ID" sz="2400" b="1" dirty="0" smtClean="0">
                <a:latin typeface="+mj-lt"/>
              </a:rPr>
              <a:t>TEGANGAN </a:t>
            </a:r>
            <a:r>
              <a:rPr lang="id-ID" sz="2400" b="1" dirty="0" smtClean="0">
                <a:latin typeface="+mj-lt"/>
              </a:rPr>
              <a:t>PERMUKAAN </a:t>
            </a:r>
          </a:p>
          <a:p>
            <a:pPr fontAlgn="base"/>
            <a:endParaRPr lang="id-ID" sz="2400" dirty="0" smtClean="0">
              <a:latin typeface="+mj-lt"/>
            </a:endParaRPr>
          </a:p>
          <a:p>
            <a:pPr fontAlgn="base"/>
            <a:r>
              <a:rPr lang="id-ID" sz="2400" dirty="0" smtClean="0">
                <a:latin typeface="+mj-lt"/>
              </a:rPr>
              <a:t>DEFINISI:</a:t>
            </a:r>
          </a:p>
          <a:p>
            <a:pPr algn="just" fontAlgn="base">
              <a:lnSpc>
                <a:spcPct val="150000"/>
              </a:lnSpc>
              <a:buFont typeface="Wingdings" pitchFamily="2" charset="2"/>
              <a:buChar char="Ø"/>
            </a:pPr>
            <a:r>
              <a:rPr lang="id-ID" sz="2400" dirty="0" smtClean="0">
                <a:latin typeface="+mj-lt"/>
              </a:rPr>
              <a:t>Tegangan </a:t>
            </a:r>
            <a:r>
              <a:rPr lang="id-ID" sz="2400" dirty="0">
                <a:latin typeface="+mj-lt"/>
              </a:rPr>
              <a:t>Permukaan merupakan gaya yang diakibatkan oleh suatu benda yang bekerja pada permukaan zat cair sepanjang permukaan yang menyentuh benda </a:t>
            </a:r>
            <a:r>
              <a:rPr lang="id-ID" sz="2400" dirty="0" smtClean="0">
                <a:latin typeface="+mj-lt"/>
              </a:rPr>
              <a:t>itu.</a:t>
            </a:r>
            <a:r>
              <a:rPr lang="id-ID" sz="2400" dirty="0">
                <a:latin typeface="+mj-lt"/>
              </a:rPr>
              <a:t> </a:t>
            </a:r>
            <a:endParaRPr lang="id-ID" sz="2400" dirty="0" smtClean="0">
              <a:latin typeface="+mj-lt"/>
            </a:endParaRPr>
          </a:p>
          <a:p>
            <a:pPr algn="just" fontAlgn="base">
              <a:lnSpc>
                <a:spcPct val="150000"/>
              </a:lnSpc>
              <a:buFont typeface="Wingdings" pitchFamily="2" charset="2"/>
              <a:buChar char="Ø"/>
            </a:pPr>
            <a:r>
              <a:rPr lang="id-ID" sz="2400" dirty="0" smtClean="0">
                <a:latin typeface="+mj-lt"/>
              </a:rPr>
              <a:t>Tegangan </a:t>
            </a:r>
            <a:r>
              <a:rPr lang="id-ID" sz="2400" dirty="0">
                <a:latin typeface="+mj-lt"/>
              </a:rPr>
              <a:t>permukaan zat cair diakibatkan karena gaya yang bekerja pada zat cair </a:t>
            </a:r>
            <a:r>
              <a:rPr lang="id-ID" sz="2400" dirty="0" smtClean="0">
                <a:latin typeface="+mj-lt"/>
              </a:rPr>
              <a:t>tersebut</a:t>
            </a:r>
            <a:r>
              <a:rPr lang="id-ID" sz="2400" dirty="0" smtClean="0">
                <a:latin typeface="+mj-lt"/>
              </a:rPr>
              <a:t>.</a:t>
            </a:r>
            <a:endParaRPr lang="id-ID" sz="2400" dirty="0" smtClean="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1694587"/>
            <a:ext cx="8643998" cy="1694823"/>
          </a:xfrm>
          <a:prstGeom prst="rect">
            <a:avLst/>
          </a:prstGeom>
        </p:spPr>
        <p:txBody>
          <a:bodyPr wrap="square">
            <a:spAutoFit/>
          </a:bodyPr>
          <a:lstStyle/>
          <a:p>
            <a:pPr algn="just" fontAlgn="base">
              <a:lnSpc>
                <a:spcPct val="150000"/>
              </a:lnSpc>
              <a:buFont typeface="Wingdings" pitchFamily="2" charset="2"/>
              <a:buChar char="Ø"/>
            </a:pPr>
            <a:r>
              <a:rPr lang="id-ID" sz="2400" dirty="0" smtClean="0"/>
              <a:t>Dalam keadaan diam, permukaan zat cair akan membuat gaya tarik ke segala arah, kecuali ke atas. Hal itulah yang menyebabkan adanya tegangan permukaan.</a:t>
            </a:r>
            <a:endParaRPr lang="id-ID" sz="2400" dirty="0"/>
          </a:p>
        </p:txBody>
      </p:sp>
      <p:sp>
        <p:nvSpPr>
          <p:cNvPr id="3" name="Rectangle 2"/>
          <p:cNvSpPr/>
          <p:nvPr/>
        </p:nvSpPr>
        <p:spPr>
          <a:xfrm>
            <a:off x="285720" y="500048"/>
            <a:ext cx="4253087" cy="523220"/>
          </a:xfrm>
          <a:prstGeom prst="rect">
            <a:avLst/>
          </a:prstGeom>
        </p:spPr>
        <p:txBody>
          <a:bodyPr wrap="none">
            <a:spAutoFit/>
          </a:bodyPr>
          <a:lstStyle/>
          <a:p>
            <a:pPr fontAlgn="base"/>
            <a:r>
              <a:rPr lang="id-ID" sz="2800" b="1" dirty="0" smtClean="0"/>
              <a:t>TEGANGAN PERMUKAAN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egangan permukaan pada klip"/>
          <p:cNvPicPr>
            <a:picLocks noChangeAspect="1" noChangeArrowheads="1"/>
          </p:cNvPicPr>
          <p:nvPr/>
        </p:nvPicPr>
        <p:blipFill>
          <a:blip r:embed="rId2"/>
          <a:srcRect/>
          <a:stretch>
            <a:fillRect/>
          </a:stretch>
        </p:blipFill>
        <p:spPr bwMode="auto">
          <a:xfrm>
            <a:off x="214282" y="1357304"/>
            <a:ext cx="2289679" cy="1785950"/>
          </a:xfrm>
          <a:prstGeom prst="rect">
            <a:avLst/>
          </a:prstGeom>
          <a:noFill/>
        </p:spPr>
      </p:pic>
      <p:pic>
        <p:nvPicPr>
          <p:cNvPr id="3" name="Picture 4" descr="tegangan permukaan pada serangga"/>
          <p:cNvPicPr>
            <a:picLocks noChangeAspect="1" noChangeArrowheads="1"/>
          </p:cNvPicPr>
          <p:nvPr/>
        </p:nvPicPr>
        <p:blipFill>
          <a:blip r:embed="rId3"/>
          <a:srcRect/>
          <a:stretch>
            <a:fillRect/>
          </a:stretch>
        </p:blipFill>
        <p:spPr bwMode="auto">
          <a:xfrm>
            <a:off x="214282" y="3214692"/>
            <a:ext cx="2286016" cy="1785950"/>
          </a:xfrm>
          <a:prstGeom prst="rect">
            <a:avLst/>
          </a:prstGeom>
          <a:noFill/>
        </p:spPr>
      </p:pic>
      <p:sp>
        <p:nvSpPr>
          <p:cNvPr id="4" name="Rectangle 3"/>
          <p:cNvSpPr/>
          <p:nvPr/>
        </p:nvSpPr>
        <p:spPr>
          <a:xfrm>
            <a:off x="3000364" y="1357304"/>
            <a:ext cx="5429288" cy="3416320"/>
          </a:xfrm>
          <a:prstGeom prst="rect">
            <a:avLst/>
          </a:prstGeom>
        </p:spPr>
        <p:txBody>
          <a:bodyPr wrap="square">
            <a:spAutoFit/>
          </a:bodyPr>
          <a:lstStyle/>
          <a:p>
            <a:pPr algn="just"/>
            <a:r>
              <a:rPr lang="id-ID" sz="2400" dirty="0">
                <a:latin typeface="+mj-lt"/>
              </a:rPr>
              <a:t>Tegangan permukaan berhubungan dengan peristiwa yang disebut </a:t>
            </a:r>
            <a:r>
              <a:rPr lang="id-ID" sz="2400" b="1" dirty="0">
                <a:latin typeface="+mj-lt"/>
              </a:rPr>
              <a:t>kohesi </a:t>
            </a:r>
            <a:r>
              <a:rPr lang="id-ID" sz="2400" dirty="0">
                <a:latin typeface="+mj-lt"/>
              </a:rPr>
              <a:t>(gaya tarik menarik antara molekul sejenis) dan </a:t>
            </a:r>
            <a:r>
              <a:rPr lang="id-ID" sz="2400" b="1" dirty="0">
                <a:latin typeface="+mj-lt"/>
              </a:rPr>
              <a:t>adhesi</a:t>
            </a:r>
            <a:r>
              <a:rPr lang="id-ID" sz="2400" dirty="0">
                <a:latin typeface="+mj-lt"/>
              </a:rPr>
              <a:t> (gaya tarik menarik antara molekul tidak sejenis). </a:t>
            </a:r>
            <a:r>
              <a:rPr lang="id-ID" sz="2400" dirty="0" smtClean="0">
                <a:latin typeface="+mj-lt"/>
              </a:rPr>
              <a:t>Klip </a:t>
            </a:r>
            <a:r>
              <a:rPr lang="id-ID" sz="2400" dirty="0">
                <a:latin typeface="+mj-lt"/>
              </a:rPr>
              <a:t>kertas diatas yang berada diatas air dan tidak tenggelam meskipun memiliki massa jenis lebih besar dibandingkan dengan massa jenis air</a:t>
            </a:r>
            <a:r>
              <a:rPr lang="id-ID" sz="2400" dirty="0" smtClean="0">
                <a:latin typeface="+mj-lt"/>
              </a:rPr>
              <a:t>.</a:t>
            </a:r>
            <a:endParaRPr lang="id-ID" sz="2400" dirty="0" smtClean="0">
              <a:latin typeface="+mj-lt"/>
            </a:endParaRPr>
          </a:p>
        </p:txBody>
      </p:sp>
      <p:sp>
        <p:nvSpPr>
          <p:cNvPr id="5" name="Rectangle 4"/>
          <p:cNvSpPr/>
          <p:nvPr/>
        </p:nvSpPr>
        <p:spPr>
          <a:xfrm>
            <a:off x="285720" y="500048"/>
            <a:ext cx="4253087" cy="523220"/>
          </a:xfrm>
          <a:prstGeom prst="rect">
            <a:avLst/>
          </a:prstGeom>
        </p:spPr>
        <p:txBody>
          <a:bodyPr wrap="none">
            <a:spAutoFit/>
          </a:bodyPr>
          <a:lstStyle/>
          <a:p>
            <a:pPr fontAlgn="base"/>
            <a:r>
              <a:rPr lang="id-ID" sz="2800" b="1" dirty="0" smtClean="0"/>
              <a:t>TEGANGAN PERMUKAAN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1571618"/>
            <a:ext cx="4419736" cy="461665"/>
          </a:xfrm>
          <a:prstGeom prst="rect">
            <a:avLst/>
          </a:prstGeom>
        </p:spPr>
        <p:txBody>
          <a:bodyPr wrap="none">
            <a:spAutoFit/>
          </a:bodyPr>
          <a:lstStyle/>
          <a:p>
            <a:pPr algn="just"/>
            <a:r>
              <a:rPr lang="id-ID" sz="2400" dirty="0" smtClean="0"/>
              <a:t>Rumus untuk Tegangan Permukaan:</a:t>
            </a:r>
            <a:endParaRPr lang="id-ID" sz="2400" dirty="0"/>
          </a:p>
        </p:txBody>
      </p:sp>
      <p:graphicFrame>
        <p:nvGraphicFramePr>
          <p:cNvPr id="4" name="Object 3"/>
          <p:cNvGraphicFramePr>
            <a:graphicFrameLocks noChangeAspect="1"/>
          </p:cNvGraphicFramePr>
          <p:nvPr/>
        </p:nvGraphicFramePr>
        <p:xfrm>
          <a:off x="4643438" y="1428742"/>
          <a:ext cx="940216" cy="857256"/>
        </p:xfrm>
        <a:graphic>
          <a:graphicData uri="http://schemas.openxmlformats.org/presentationml/2006/ole">
            <p:oleObj spid="_x0000_s4099" name="Equation" r:id="rId3" imgW="431640" imgH="393480" progId="Equation.3">
              <p:embed/>
            </p:oleObj>
          </a:graphicData>
        </a:graphic>
      </p:graphicFrame>
      <p:sp>
        <p:nvSpPr>
          <p:cNvPr id="5" name="Rectangle 4"/>
          <p:cNvSpPr/>
          <p:nvPr/>
        </p:nvSpPr>
        <p:spPr>
          <a:xfrm>
            <a:off x="214282" y="2428874"/>
            <a:ext cx="7215238" cy="1631216"/>
          </a:xfrm>
          <a:prstGeom prst="rect">
            <a:avLst/>
          </a:prstGeom>
        </p:spPr>
        <p:txBody>
          <a:bodyPr wrap="square">
            <a:spAutoFit/>
          </a:bodyPr>
          <a:lstStyle/>
          <a:p>
            <a:r>
              <a:rPr lang="id-ID" sz="2000" dirty="0">
                <a:latin typeface="+mj-lt"/>
              </a:rPr>
              <a:t>Keterangan:</a:t>
            </a:r>
            <a:r>
              <a:rPr lang="id-ID" sz="2000" dirty="0" smtClean="0">
                <a:latin typeface="+mj-lt"/>
              </a:rPr>
              <a:t/>
            </a:r>
            <a:br>
              <a:rPr lang="id-ID" sz="2000" dirty="0" smtClean="0">
                <a:latin typeface="+mj-lt"/>
              </a:rPr>
            </a:br>
            <a:r>
              <a:rPr lang="id-ID" sz="2000" dirty="0">
                <a:latin typeface="+mj-lt"/>
              </a:rPr>
              <a:t>Y = Tegangan Permukaan  (N/m)</a:t>
            </a:r>
            <a:r>
              <a:rPr lang="id-ID" sz="2000" dirty="0" smtClean="0">
                <a:latin typeface="+mj-lt"/>
              </a:rPr>
              <a:t/>
            </a:r>
            <a:br>
              <a:rPr lang="id-ID" sz="2000" dirty="0" smtClean="0">
                <a:latin typeface="+mj-lt"/>
              </a:rPr>
            </a:br>
            <a:r>
              <a:rPr lang="id-ID" sz="2000" dirty="0">
                <a:latin typeface="+mj-lt"/>
              </a:rPr>
              <a:t>F = Gaya (N)</a:t>
            </a:r>
            <a:r>
              <a:rPr lang="id-ID" sz="2000" dirty="0" smtClean="0">
                <a:latin typeface="+mj-lt"/>
              </a:rPr>
              <a:t/>
            </a:r>
            <a:br>
              <a:rPr lang="id-ID" sz="2000" dirty="0" smtClean="0">
                <a:latin typeface="+mj-lt"/>
              </a:rPr>
            </a:br>
            <a:r>
              <a:rPr lang="id-ID" sz="2000" dirty="0" smtClean="0">
                <a:latin typeface="+mj-lt"/>
              </a:rPr>
              <a:t>l =</a:t>
            </a:r>
            <a:r>
              <a:rPr lang="id-ID" sz="2000" dirty="0">
                <a:latin typeface="+mj-lt"/>
              </a:rPr>
              <a:t>panjang benda yang bersentuhan dengan permukaan zat cair</a:t>
            </a:r>
            <a:r>
              <a:rPr lang="id-ID" sz="2000" dirty="0" smtClean="0">
                <a:latin typeface="+mj-lt"/>
              </a:rPr>
              <a:t/>
            </a:r>
            <a:br>
              <a:rPr lang="id-ID" sz="2000" dirty="0" smtClean="0">
                <a:latin typeface="+mj-lt"/>
              </a:rPr>
            </a:br>
            <a:endParaRPr lang="id-ID" sz="2000" dirty="0">
              <a:latin typeface="+mj-lt"/>
            </a:endParaRPr>
          </a:p>
        </p:txBody>
      </p:sp>
      <p:sp>
        <p:nvSpPr>
          <p:cNvPr id="6" name="Rectangle 5"/>
          <p:cNvSpPr/>
          <p:nvPr/>
        </p:nvSpPr>
        <p:spPr>
          <a:xfrm>
            <a:off x="285720" y="500048"/>
            <a:ext cx="4253087" cy="523220"/>
          </a:xfrm>
          <a:prstGeom prst="rect">
            <a:avLst/>
          </a:prstGeom>
        </p:spPr>
        <p:txBody>
          <a:bodyPr wrap="none">
            <a:spAutoFit/>
          </a:bodyPr>
          <a:lstStyle/>
          <a:p>
            <a:pPr fontAlgn="base"/>
            <a:r>
              <a:rPr lang="id-ID" sz="2800" b="1" dirty="0" smtClean="0"/>
              <a:t>TEGANGAN PERMUKAAN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1428742"/>
            <a:ext cx="8715436" cy="2677656"/>
          </a:xfrm>
          <a:prstGeom prst="rect">
            <a:avLst/>
          </a:prstGeom>
        </p:spPr>
        <p:txBody>
          <a:bodyPr wrap="square">
            <a:spAutoFit/>
          </a:bodyPr>
          <a:lstStyle/>
          <a:p>
            <a:pPr algn="just"/>
            <a:r>
              <a:rPr lang="id-ID" sz="2400" dirty="0" smtClean="0">
                <a:latin typeface="+mj-lt"/>
              </a:rPr>
              <a:t>1. Sebuah </a:t>
            </a:r>
            <a:r>
              <a:rPr lang="id-ID" sz="2400" dirty="0">
                <a:latin typeface="+mj-lt"/>
              </a:rPr>
              <a:t>jarum yang mempunyai panjang 10 cm dengan diameter 0.1 mm dan bermassa 1 gram terapung pada permukaan air yang mempunyai tegangan permukaan 0.07 N/m. Tentukanlah gaya tegangan permukaan yang bekerja pada jarum, dan tentukanlah gaya yang digunakan untuk mengangkat jarum </a:t>
            </a:r>
            <a:r>
              <a:rPr lang="id-ID" sz="2400" dirty="0" smtClean="0">
                <a:latin typeface="+mj-lt"/>
              </a:rPr>
              <a:t>tersebut, jika ditentukan g=10 m/d</a:t>
            </a:r>
            <a:r>
              <a:rPr lang="id-ID" sz="2400" dirty="0" smtClean="0">
                <a:latin typeface="Arial"/>
                <a:cs typeface="Arial"/>
              </a:rPr>
              <a:t>²</a:t>
            </a:r>
            <a:r>
              <a:rPr lang="id-ID" sz="2400" dirty="0" smtClean="0">
                <a:latin typeface="+mj-lt"/>
              </a:rPr>
              <a:t>.</a:t>
            </a:r>
          </a:p>
          <a:p>
            <a:endParaRPr lang="id-ID" sz="2400" dirty="0" smtClean="0">
              <a:latin typeface="+mj-lt"/>
            </a:endParaRPr>
          </a:p>
        </p:txBody>
      </p:sp>
      <p:sp>
        <p:nvSpPr>
          <p:cNvPr id="3" name="Rectangle 2"/>
          <p:cNvSpPr/>
          <p:nvPr/>
        </p:nvSpPr>
        <p:spPr>
          <a:xfrm>
            <a:off x="285720" y="500048"/>
            <a:ext cx="2467342" cy="523220"/>
          </a:xfrm>
          <a:prstGeom prst="rect">
            <a:avLst/>
          </a:prstGeom>
        </p:spPr>
        <p:txBody>
          <a:bodyPr wrap="none">
            <a:spAutoFit/>
          </a:bodyPr>
          <a:lstStyle/>
          <a:p>
            <a:pPr fontAlgn="base"/>
            <a:r>
              <a:rPr lang="id-ID" sz="2800" b="1" dirty="0" smtClean="0"/>
              <a:t>Contoh Soal 1 :</a:t>
            </a:r>
            <a:endParaRPr lang="id-ID" sz="2800"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2" name="Object 2"/>
          <p:cNvGraphicFramePr>
            <a:graphicFrameLocks noChangeAspect="1"/>
          </p:cNvGraphicFramePr>
          <p:nvPr/>
        </p:nvGraphicFramePr>
        <p:xfrm>
          <a:off x="500034" y="1928808"/>
          <a:ext cx="2590800" cy="1387475"/>
        </p:xfrm>
        <a:graphic>
          <a:graphicData uri="http://schemas.openxmlformats.org/presentationml/2006/ole">
            <p:oleObj spid="_x0000_s5122" name="Equation" r:id="rId3" imgW="1257120" imgH="723600" progId="Equation.3">
              <p:embed/>
            </p:oleObj>
          </a:graphicData>
        </a:graphic>
      </p:graphicFrame>
      <p:sp>
        <p:nvSpPr>
          <p:cNvPr id="3" name="Rectangle 2"/>
          <p:cNvSpPr/>
          <p:nvPr/>
        </p:nvSpPr>
        <p:spPr>
          <a:xfrm>
            <a:off x="500034" y="3357568"/>
            <a:ext cx="5500726" cy="1200329"/>
          </a:xfrm>
          <a:prstGeom prst="rect">
            <a:avLst/>
          </a:prstGeom>
        </p:spPr>
        <p:txBody>
          <a:bodyPr wrap="square">
            <a:spAutoFit/>
          </a:bodyPr>
          <a:lstStyle/>
          <a:p>
            <a:r>
              <a:rPr lang="id-ID" sz="2400" dirty="0" smtClean="0"/>
              <a:t>Ditanyakan :</a:t>
            </a:r>
          </a:p>
          <a:p>
            <a:pPr marL="457200" indent="-457200">
              <a:buAutoNum type="alphaLcPeriod"/>
            </a:pPr>
            <a:r>
              <a:rPr lang="id-ID" sz="2400" dirty="0" smtClean="0"/>
              <a:t>Gaya tegangan (F</a:t>
            </a:r>
            <a:r>
              <a:rPr lang="id-ID" sz="2400" dirty="0" smtClean="0">
                <a:cs typeface="Arial"/>
              </a:rPr>
              <a:t>Ɣ)</a:t>
            </a:r>
          </a:p>
          <a:p>
            <a:pPr marL="457200" indent="-457200">
              <a:buAutoNum type="alphaLcPeriod"/>
            </a:pPr>
            <a:r>
              <a:rPr lang="id-ID" sz="2400" dirty="0" smtClean="0">
                <a:cs typeface="Arial"/>
              </a:rPr>
              <a:t>Gaya luar (F</a:t>
            </a:r>
            <a:r>
              <a:rPr lang="id-ID" sz="2400" baseline="-25000" dirty="0" smtClean="0">
                <a:cs typeface="Arial"/>
              </a:rPr>
              <a:t>luar</a:t>
            </a:r>
            <a:r>
              <a:rPr lang="id-ID" sz="2400" dirty="0" smtClean="0">
                <a:cs typeface="Arial"/>
              </a:rPr>
              <a:t>)</a:t>
            </a:r>
            <a:endParaRPr lang="id-ID" sz="2400" dirty="0"/>
          </a:p>
        </p:txBody>
      </p:sp>
      <p:sp>
        <p:nvSpPr>
          <p:cNvPr id="4" name="TextBox 3"/>
          <p:cNvSpPr txBox="1"/>
          <p:nvPr/>
        </p:nvSpPr>
        <p:spPr>
          <a:xfrm>
            <a:off x="428596" y="1500180"/>
            <a:ext cx="3214710" cy="461665"/>
          </a:xfrm>
          <a:prstGeom prst="rect">
            <a:avLst/>
          </a:prstGeom>
          <a:noFill/>
        </p:spPr>
        <p:txBody>
          <a:bodyPr wrap="square" rtlCol="0">
            <a:spAutoFit/>
          </a:bodyPr>
          <a:lstStyle/>
          <a:p>
            <a:r>
              <a:rPr lang="id-ID" sz="2400" dirty="0" smtClean="0"/>
              <a:t>Diketahui:</a:t>
            </a:r>
            <a:endParaRPr lang="id-ID" sz="2400" dirty="0"/>
          </a:p>
        </p:txBody>
      </p:sp>
      <p:sp>
        <p:nvSpPr>
          <p:cNvPr id="5" name="Rectangle 4"/>
          <p:cNvSpPr/>
          <p:nvPr/>
        </p:nvSpPr>
        <p:spPr>
          <a:xfrm>
            <a:off x="285720" y="500048"/>
            <a:ext cx="2278188" cy="523220"/>
          </a:xfrm>
          <a:prstGeom prst="rect">
            <a:avLst/>
          </a:prstGeom>
        </p:spPr>
        <p:txBody>
          <a:bodyPr wrap="none">
            <a:spAutoFit/>
          </a:bodyPr>
          <a:lstStyle/>
          <a:p>
            <a:pPr fontAlgn="base"/>
            <a:r>
              <a:rPr lang="id-ID" sz="2800" b="1" dirty="0" smtClean="0"/>
              <a:t>Contoh Soal 1</a:t>
            </a:r>
            <a:endParaRPr lang="id-ID" sz="28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blinds(horizontal)">
                                      <p:cBhvr>
                                        <p:cTn id="7" dur="2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Object 2"/>
          <p:cNvGraphicFramePr>
            <a:graphicFrameLocks noChangeAspect="1"/>
          </p:cNvGraphicFramePr>
          <p:nvPr/>
        </p:nvGraphicFramePr>
        <p:xfrm>
          <a:off x="314325" y="1500188"/>
          <a:ext cx="2800350" cy="1285875"/>
        </p:xfrm>
        <a:graphic>
          <a:graphicData uri="http://schemas.openxmlformats.org/presentationml/2006/ole">
            <p:oleObj spid="_x0000_s6146" name="Equation" r:id="rId3" imgW="1714320" imgH="685800" progId="Equation.3">
              <p:embed/>
            </p:oleObj>
          </a:graphicData>
        </a:graphic>
      </p:graphicFrame>
      <p:sp>
        <p:nvSpPr>
          <p:cNvPr id="3" name="Rectangle 2"/>
          <p:cNvSpPr/>
          <p:nvPr/>
        </p:nvSpPr>
        <p:spPr>
          <a:xfrm>
            <a:off x="142844" y="2786064"/>
            <a:ext cx="8429684" cy="707886"/>
          </a:xfrm>
          <a:prstGeom prst="rect">
            <a:avLst/>
          </a:prstGeom>
        </p:spPr>
        <p:txBody>
          <a:bodyPr wrap="square">
            <a:spAutoFit/>
          </a:bodyPr>
          <a:lstStyle/>
          <a:p>
            <a:pPr algn="just"/>
            <a:r>
              <a:rPr lang="id-ID" dirty="0" smtClean="0"/>
              <a:t>b. </a:t>
            </a:r>
            <a:r>
              <a:rPr lang="id-ID" sz="2000" dirty="0" smtClean="0"/>
              <a:t>Gaya luar yang digunakan untuk mengangkat jarum ke permukaan , minimal harus sama dengan gaya tegangan permukaan ditambah berat jarum itu sendiri.</a:t>
            </a:r>
            <a:endParaRPr lang="id-ID" sz="2000" dirty="0" smtClean="0"/>
          </a:p>
        </p:txBody>
      </p:sp>
      <p:graphicFrame>
        <p:nvGraphicFramePr>
          <p:cNvPr id="6147" name="Object 3"/>
          <p:cNvGraphicFramePr>
            <a:graphicFrameLocks noChangeAspect="1"/>
          </p:cNvGraphicFramePr>
          <p:nvPr/>
        </p:nvGraphicFramePr>
        <p:xfrm>
          <a:off x="714348" y="3500444"/>
          <a:ext cx="2643182" cy="1458307"/>
        </p:xfrm>
        <a:graphic>
          <a:graphicData uri="http://schemas.openxmlformats.org/presentationml/2006/ole">
            <p:oleObj spid="_x0000_s6147" name="Equation" r:id="rId4" imgW="2044440" imgH="965160" progId="Equation.3">
              <p:embed/>
            </p:oleObj>
          </a:graphicData>
        </a:graphic>
      </p:graphicFrame>
      <p:sp>
        <p:nvSpPr>
          <p:cNvPr id="5" name="Rectangle 4"/>
          <p:cNvSpPr/>
          <p:nvPr/>
        </p:nvSpPr>
        <p:spPr>
          <a:xfrm>
            <a:off x="285720" y="500048"/>
            <a:ext cx="2278188" cy="523220"/>
          </a:xfrm>
          <a:prstGeom prst="rect">
            <a:avLst/>
          </a:prstGeom>
        </p:spPr>
        <p:txBody>
          <a:bodyPr wrap="none">
            <a:spAutoFit/>
          </a:bodyPr>
          <a:lstStyle/>
          <a:p>
            <a:pPr fontAlgn="base"/>
            <a:r>
              <a:rPr lang="id-ID" sz="2800" b="1" dirty="0" smtClean="0"/>
              <a:t>Contoh Soal 1</a:t>
            </a:r>
            <a:endParaRPr lang="id-ID" sz="28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blinds(horizontal)">
                                      <p:cBhvr>
                                        <p:cTn id="7" dur="20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147"/>
                                        </p:tgtEl>
                                        <p:attrNameLst>
                                          <p:attrName>style.visibility</p:attrName>
                                        </p:attrNameLst>
                                      </p:cBhvr>
                                      <p:to>
                                        <p:strVal val="visible"/>
                                      </p:to>
                                    </p:set>
                                    <p:animEffect transition="in" filter="blinds(horizontal)">
                                      <p:cBhvr>
                                        <p:cTn id="12" dur="2000"/>
                                        <p:tgtEl>
                                          <p:spTgt spid="6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1428742"/>
            <a:ext cx="8643998" cy="6001643"/>
          </a:xfrm>
          <a:prstGeom prst="rect">
            <a:avLst/>
          </a:prstGeom>
        </p:spPr>
        <p:txBody>
          <a:bodyPr wrap="square">
            <a:spAutoFit/>
          </a:bodyPr>
          <a:lstStyle/>
          <a:p>
            <a:pPr algn="just"/>
            <a:r>
              <a:rPr lang="id-ID" sz="2400" dirty="0" smtClean="0">
                <a:latin typeface="+mj-lt"/>
              </a:rPr>
              <a:t>2. Sebuah serangga air yang berkaki enam akan menempati permukaan air yang tenang. Satu kaki serangga mempunyai radius sekitar 3/100000 m dan serangga tersebut bermassa 0.036 gram, g = 10 m/d</a:t>
            </a:r>
            <a:r>
              <a:rPr lang="id-ID" sz="2400" dirty="0" smtClean="0">
                <a:latin typeface="Arial"/>
                <a:cs typeface="Arial"/>
              </a:rPr>
              <a:t>²</a:t>
            </a:r>
            <a:r>
              <a:rPr lang="id-ID" sz="2400" dirty="0" smtClean="0">
                <a:latin typeface="+mj-lt"/>
              </a:rPr>
              <a:t>, konstanta tegangan permukaan air  0,07 N/m. Tentukanlah apakah kaki serangga tersebut akan tenggelam dalam air</a:t>
            </a:r>
            <a:r>
              <a:rPr lang="id-ID" sz="2400" dirty="0" smtClean="0">
                <a:latin typeface="+mj-lt"/>
              </a:rPr>
              <a:t>.</a:t>
            </a:r>
            <a:endParaRPr lang="id-ID" sz="2400" dirty="0" smtClean="0">
              <a:latin typeface="+mj-lt"/>
            </a:endParaRPr>
          </a:p>
          <a:p>
            <a:pPr algn="just"/>
            <a:endParaRPr lang="id-ID" sz="2400" dirty="0" smtClean="0">
              <a:latin typeface="+mj-lt"/>
            </a:endParaRPr>
          </a:p>
          <a:p>
            <a:pPr algn="just"/>
            <a:endParaRPr lang="id-ID" sz="2400" dirty="0" smtClean="0">
              <a:latin typeface="+mj-lt"/>
            </a:endParaRPr>
          </a:p>
          <a:p>
            <a:pPr algn="just"/>
            <a:endParaRPr lang="id-ID" sz="2400" dirty="0" smtClean="0">
              <a:latin typeface="+mj-lt"/>
            </a:endParaRPr>
          </a:p>
          <a:p>
            <a:pPr algn="just"/>
            <a:endParaRPr lang="id-ID" sz="2400" dirty="0" smtClean="0">
              <a:latin typeface="+mj-lt"/>
            </a:endParaRPr>
          </a:p>
          <a:p>
            <a:pPr algn="just"/>
            <a:endParaRPr lang="id-ID" sz="2400" dirty="0" smtClean="0">
              <a:latin typeface="+mj-lt"/>
            </a:endParaRPr>
          </a:p>
          <a:p>
            <a:pPr algn="just"/>
            <a:endParaRPr lang="id-ID" sz="2400" dirty="0" smtClean="0">
              <a:latin typeface="+mj-lt"/>
            </a:endParaRPr>
          </a:p>
          <a:p>
            <a:pPr algn="just"/>
            <a:endParaRPr lang="id-ID" sz="2400" dirty="0" smtClean="0">
              <a:latin typeface="+mj-lt"/>
            </a:endParaRPr>
          </a:p>
          <a:p>
            <a:pPr algn="just"/>
            <a:endParaRPr lang="id-ID" sz="2400" dirty="0" smtClean="0">
              <a:latin typeface="+mj-lt"/>
            </a:endParaRPr>
          </a:p>
          <a:p>
            <a:pPr algn="just"/>
            <a:endParaRPr lang="id-ID" sz="2400" dirty="0" smtClean="0">
              <a:latin typeface="+mj-lt"/>
            </a:endParaRPr>
          </a:p>
          <a:p>
            <a:pPr algn="just"/>
            <a:endParaRPr lang="id-ID" sz="2400" dirty="0">
              <a:latin typeface="+mj-lt"/>
            </a:endParaRPr>
          </a:p>
        </p:txBody>
      </p:sp>
      <p:sp>
        <p:nvSpPr>
          <p:cNvPr id="3" name="Rectangle 2"/>
          <p:cNvSpPr/>
          <p:nvPr/>
        </p:nvSpPr>
        <p:spPr>
          <a:xfrm>
            <a:off x="285720" y="500048"/>
            <a:ext cx="2278188" cy="523220"/>
          </a:xfrm>
          <a:prstGeom prst="rect">
            <a:avLst/>
          </a:prstGeom>
        </p:spPr>
        <p:txBody>
          <a:bodyPr wrap="none">
            <a:spAutoFit/>
          </a:bodyPr>
          <a:lstStyle/>
          <a:p>
            <a:pPr fontAlgn="base"/>
            <a:r>
              <a:rPr lang="id-ID" sz="2800" b="1" dirty="0" smtClean="0"/>
              <a:t>Contoh Soal 2</a:t>
            </a:r>
            <a:endParaRPr lang="id-ID" sz="2800" b="1"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descreenPresentatio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WidescreenPresentation</Template>
  <TotalTime>0</TotalTime>
  <Words>496</Words>
  <Application>Microsoft Office PowerPoint</Application>
  <PresentationFormat>On-screen Show (16:9)</PresentationFormat>
  <Paragraphs>73</Paragraphs>
  <Slides>16</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19" baseType="lpstr">
      <vt:lpstr>WidescreenPresentation</vt:lpstr>
      <vt:lpstr>Microsoft Equation 3.0</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2019-11-26T06:44:54Z</dcterms:created>
  <dcterms:modified xsi:type="dcterms:W3CDTF">2019-11-26T07:32:37Z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