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8"/>
  </p:notesMasterIdLst>
  <p:sldIdLst>
    <p:sldId id="278" r:id="rId3"/>
    <p:sldId id="258" r:id="rId4"/>
    <p:sldId id="280" r:id="rId5"/>
    <p:sldId id="282" r:id="rId6"/>
    <p:sldId id="283" r:id="rId7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4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484cee3db2_0_0:notes"/>
          <p:cNvSpPr txBox="1">
            <a:spLocks noGrp="1"/>
          </p:cNvSpPr>
          <p:nvPr>
            <p:ph type="body" idx="1"/>
          </p:nvPr>
        </p:nvSpPr>
        <p:spPr>
          <a:xfrm>
            <a:off x="685480" y="4344135"/>
            <a:ext cx="54870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484cee3db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3b0bec611_9_2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43b0bec611_9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3b0bec611_9_2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43b0bec611_9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0581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3b0bec611_9_2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43b0bec611_9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0371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3b0bec611_9_2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43b0bec611_9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2815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6727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Título y objeto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0894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Encabezado de secció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990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Dos objeto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5627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Comparació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870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Sólo el títul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8749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En blanco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8614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Contenido con título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72334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Imagen con título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428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Título y texto vertical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3838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Título vertical y texto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650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658262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pf.edu/etic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s://www.upf.edu/mdm-dti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pf.edu/web/mdm-dtic/blog/-/blogs/opening-science-to-open-innovation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s://www.upf.edu/web/mdm-dtic/transfe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pf.edu/web/mdm-dtic/projects" TargetMode="External"/><Relationship Id="rId5" Type="http://schemas.openxmlformats.org/officeDocument/2006/relationships/hyperlink" Target="https://www.upf.edu/web/mdm-dtic/blog/-/blogs/open-s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3.png"/><Relationship Id="rId18" Type="http://schemas.openxmlformats.org/officeDocument/2006/relationships/image" Target="../media/image15.jpg"/><Relationship Id="rId26" Type="http://schemas.openxmlformats.org/officeDocument/2006/relationships/image" Target="../media/image23.jpg"/><Relationship Id="rId3" Type="http://schemas.openxmlformats.org/officeDocument/2006/relationships/image" Target="../media/image8.png"/><Relationship Id="rId21" Type="http://schemas.openxmlformats.org/officeDocument/2006/relationships/image" Target="../media/image18.jpeg"/><Relationship Id="rId7" Type="http://schemas.openxmlformats.org/officeDocument/2006/relationships/image" Target="../media/image10.jpg"/><Relationship Id="rId12" Type="http://schemas.openxmlformats.org/officeDocument/2006/relationships/hyperlink" Target="https://www.upf.edu/web/mdm-dtic/gender-and-ict" TargetMode="External"/><Relationship Id="rId17" Type="http://schemas.openxmlformats.org/officeDocument/2006/relationships/image" Target="../media/image14.jpg"/><Relationship Id="rId25" Type="http://schemas.openxmlformats.org/officeDocument/2006/relationships/image" Target="../media/image22.jpeg"/><Relationship Id="rId2" Type="http://schemas.openxmlformats.org/officeDocument/2006/relationships/notesSlide" Target="../notesSlides/notesSlide4.xml"/><Relationship Id="rId16" Type="http://schemas.openxmlformats.org/officeDocument/2006/relationships/hyperlink" Target="https://www.upf.edu/web/sounds-of-science/" TargetMode="External"/><Relationship Id="rId20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11" Type="http://schemas.openxmlformats.org/officeDocument/2006/relationships/hyperlink" Target="https://www.upf.edu/web/mdm-dtic/open-science-day-somm-alliance" TargetMode="External"/><Relationship Id="rId24" Type="http://schemas.openxmlformats.org/officeDocument/2006/relationships/image" Target="../media/image21.jpeg"/><Relationship Id="rId5" Type="http://schemas.openxmlformats.org/officeDocument/2006/relationships/image" Target="../media/image6.png"/><Relationship Id="rId15" Type="http://schemas.openxmlformats.org/officeDocument/2006/relationships/hyperlink" Target="https://www.upf.edu/web/mdm-dtic/social-action" TargetMode="External"/><Relationship Id="rId23" Type="http://schemas.openxmlformats.org/officeDocument/2006/relationships/image" Target="../media/image20.jpeg"/><Relationship Id="rId28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16.jpg"/><Relationship Id="rId4" Type="http://schemas.openxmlformats.org/officeDocument/2006/relationships/image" Target="../media/image4.png"/><Relationship Id="rId9" Type="http://schemas.openxmlformats.org/officeDocument/2006/relationships/hyperlink" Target="https://www.upf.edu/web/mdm-dtic/reproducibility-in-research" TargetMode="External"/><Relationship Id="rId14" Type="http://schemas.openxmlformats.org/officeDocument/2006/relationships/hyperlink" Target="https://www.upf.edu/web/mdm-dtic/women-in-technology-day" TargetMode="External"/><Relationship Id="rId22" Type="http://schemas.openxmlformats.org/officeDocument/2006/relationships/image" Target="../media/image19.png"/><Relationship Id="rId27" Type="http://schemas.openxmlformats.org/officeDocument/2006/relationships/image" Target="../media/image2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/>
          <p:nvPr/>
        </p:nvSpPr>
        <p:spPr>
          <a:xfrm>
            <a:off x="680720" y="3213100"/>
            <a:ext cx="7823200" cy="20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endParaRPr lang="en-GB" sz="2000" dirty="0">
              <a:solidFill>
                <a:srgbClr val="C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algn="ctr"/>
            <a:r>
              <a:rPr lang="en-GB" sz="2800" dirty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Strategically funding excellence under Open Science principles: the María de </a:t>
            </a:r>
            <a:r>
              <a:rPr lang="en-GB" sz="2800" dirty="0" err="1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Maeztu</a:t>
            </a:r>
            <a:r>
              <a:rPr lang="en-GB" sz="2800" dirty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 DTIC-UPF Strategic Research Program</a:t>
            </a:r>
          </a:p>
          <a:p>
            <a:pPr lvl="0" algn="ctr"/>
            <a:r>
              <a:rPr lang="en-GB" sz="2000" dirty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Aurelio Ruiz, Xavier Serra</a:t>
            </a:r>
          </a:p>
          <a:p>
            <a:pPr lvl="0" algn="ctr"/>
            <a:endParaRPr lang="en-GB" sz="2000" dirty="0">
              <a:solidFill>
                <a:srgbClr val="C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algn="ctr"/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205" name="Google Shape;205;p37" descr="educaci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7088" y="605473"/>
            <a:ext cx="7516810" cy="2663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5536" y="5631146"/>
            <a:ext cx="5308600" cy="97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182266" y="976072"/>
            <a:ext cx="6045813" cy="1607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lnSpc>
                <a:spcPct val="90000"/>
              </a:lnSpc>
              <a:spcBef>
                <a:spcPts val="480"/>
              </a:spcBef>
              <a:buSzPts val="2400"/>
            </a:pPr>
            <a:r>
              <a:rPr lang="en-GB" sz="1800" b="1" dirty="0">
                <a:solidFill>
                  <a:srgbClr val="C00000"/>
                </a:solidFill>
                <a:latin typeface="Calibri" panose="020F0502020204030204" pitchFamily="34" charset="0"/>
              </a:rPr>
              <a:t>COGNITIVE AND INTELLIGENT SYSTEMS </a:t>
            </a:r>
          </a:p>
          <a:p>
            <a:pPr marL="285750" indent="-285750">
              <a:lnSpc>
                <a:spcPct val="90000"/>
              </a:lnSpc>
              <a:spcBef>
                <a:spcPts val="480"/>
              </a:spcBef>
              <a:buSzPts val="2400"/>
            </a:pPr>
            <a:r>
              <a:rPr lang="en-GB" sz="1800" b="1" dirty="0">
                <a:solidFill>
                  <a:srgbClr val="C00000"/>
                </a:solidFill>
                <a:latin typeface="Calibri" panose="020F0502020204030204" pitchFamily="34" charset="0"/>
              </a:rPr>
              <a:t>COMMUNICATIONS AND NETWORKS</a:t>
            </a:r>
          </a:p>
          <a:p>
            <a:pPr marL="285750" indent="-285750">
              <a:lnSpc>
                <a:spcPct val="90000"/>
              </a:lnSpc>
              <a:spcBef>
                <a:spcPts val="480"/>
              </a:spcBef>
              <a:buSzPts val="2400"/>
            </a:pPr>
            <a:r>
              <a:rPr lang="en-GB" sz="1800" b="1" dirty="0">
                <a:solidFill>
                  <a:srgbClr val="C00000"/>
                </a:solidFill>
                <a:latin typeface="Calibri" panose="020F0502020204030204" pitchFamily="34" charset="0"/>
              </a:rPr>
              <a:t>MULTIMEDIA TECHNOLOGIES</a:t>
            </a:r>
          </a:p>
          <a:p>
            <a:pPr marL="285750" indent="-285750">
              <a:lnSpc>
                <a:spcPct val="90000"/>
              </a:lnSpc>
              <a:spcBef>
                <a:spcPts val="480"/>
              </a:spcBef>
              <a:buSzPts val="2400"/>
            </a:pPr>
            <a:r>
              <a:rPr lang="en-GB" sz="1800" b="1" dirty="0">
                <a:solidFill>
                  <a:srgbClr val="C00000"/>
                </a:solidFill>
                <a:latin typeface="Calibri" panose="020F0502020204030204" pitchFamily="34" charset="0"/>
              </a:rPr>
              <a:t>COMPUTATIONAL BIOLOGY AND</a:t>
            </a:r>
            <a:r>
              <a:rPr lang="en-GB" sz="1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1800" b="1" dirty="0">
                <a:solidFill>
                  <a:srgbClr val="C00000"/>
                </a:solidFill>
                <a:latin typeface="Calibri" panose="020F0502020204030204" pitchFamily="34" charset="0"/>
              </a:rPr>
              <a:t>BIOMEDICAL SYSTEMS</a:t>
            </a:r>
            <a:endParaRPr lang="en-GB" sz="2400" dirty="0"/>
          </a:p>
        </p:txBody>
      </p:sp>
      <p:pic>
        <p:nvPicPr>
          <p:cNvPr id="8" name="Google Shape;132;p18" descr="MdM_Logo.png">
            <a:extLst>
              <a:ext uri="{FF2B5EF4-FFF2-40B4-BE49-F238E27FC236}">
                <a16:creationId xmlns:a16="http://schemas.microsoft.com/office/drawing/2014/main" id="{915062DA-ABD3-4D1B-8B49-9948950F041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7107" y="3705559"/>
            <a:ext cx="1815045" cy="811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 descr="Imagen que contiene edificio, gato&#10;&#10;Descripción generada automáticamente">
            <a:extLst>
              <a:ext uri="{FF2B5EF4-FFF2-40B4-BE49-F238E27FC236}">
                <a16:creationId xmlns:a16="http://schemas.microsoft.com/office/drawing/2014/main" id="{338CE712-93DB-4052-9EC6-835234DD22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6649" y="2943776"/>
            <a:ext cx="1205085" cy="1965110"/>
          </a:xfrm>
          <a:prstGeom prst="rect">
            <a:avLst/>
          </a:prstGeom>
        </p:spPr>
      </p:pic>
      <p:pic>
        <p:nvPicPr>
          <p:cNvPr id="24" name="Google Shape;134;p18" descr="DTIC.png">
            <a:extLst>
              <a:ext uri="{FF2B5EF4-FFF2-40B4-BE49-F238E27FC236}">
                <a16:creationId xmlns:a16="http://schemas.microsoft.com/office/drawing/2014/main" id="{923188F5-8871-443B-9820-C7C5668BD45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1636" y="21412"/>
            <a:ext cx="4317804" cy="69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s://lh4.googleusercontent.com/NPCul1buLQUbQ7IsJ5Wiuh0dTWUmsFC7zq5_sh6TLcBaXV17wkeeFE-u9QAIRrWtKcWCBSfplxMJ2Lqa3U8pS1yw5PqpMtoRWHxK-w8W6ihFSTOSa5iggmDZOlQmuZ8teFQ7d2LIXhI">
            <a:extLst>
              <a:ext uri="{FF2B5EF4-FFF2-40B4-BE49-F238E27FC236}">
                <a16:creationId xmlns:a16="http://schemas.microsoft.com/office/drawing/2014/main" id="{06AD2EF0-45E3-47BA-B461-1756BA6BC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862" y="703933"/>
            <a:ext cx="3007138" cy="181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DEA5A9E5-FA8D-49F0-9E61-F5947E4BC898}"/>
              </a:ext>
            </a:extLst>
          </p:cNvPr>
          <p:cNvSpPr/>
          <p:nvPr/>
        </p:nvSpPr>
        <p:spPr>
          <a:xfrm>
            <a:off x="4276400" y="2539157"/>
            <a:ext cx="51933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Scientific articles per Scopus subject area (DTIC-UPF, 2016-2017)</a:t>
            </a:r>
            <a:endParaRPr lang="en-GB" dirty="0"/>
          </a:p>
        </p:txBody>
      </p:sp>
      <p:sp>
        <p:nvSpPr>
          <p:cNvPr id="13" name="Google Shape;101;p15">
            <a:extLst>
              <a:ext uri="{FF2B5EF4-FFF2-40B4-BE49-F238E27FC236}">
                <a16:creationId xmlns:a16="http://schemas.microsoft.com/office/drawing/2014/main" id="{CB3AF3B5-5A0E-4809-B778-6FE786CCD04A}"/>
              </a:ext>
            </a:extLst>
          </p:cNvPr>
          <p:cNvSpPr txBox="1">
            <a:spLocks/>
          </p:cNvSpPr>
          <p:nvPr/>
        </p:nvSpPr>
        <p:spPr>
          <a:xfrm>
            <a:off x="182266" y="3082247"/>
            <a:ext cx="7787279" cy="1336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480"/>
              </a:spcBef>
              <a:buSzPts val="2400"/>
              <a:buFont typeface="Arial"/>
              <a:buNone/>
            </a:pPr>
            <a:r>
              <a:rPr lang="en-GB" sz="2400" dirty="0"/>
              <a:t>María de </a:t>
            </a:r>
            <a:r>
              <a:rPr lang="en-GB" sz="2400" dirty="0" err="1"/>
              <a:t>Maeztu</a:t>
            </a:r>
            <a:r>
              <a:rPr lang="en-GB" sz="2400" dirty="0"/>
              <a:t> DTIC-UPF strategic research program on data-driven knowledge extraction</a:t>
            </a:r>
          </a:p>
          <a:p>
            <a:pPr marL="0" indent="0">
              <a:lnSpc>
                <a:spcPct val="90000"/>
              </a:lnSpc>
              <a:spcBef>
                <a:spcPts val="480"/>
              </a:spcBef>
              <a:buSzPts val="2400"/>
              <a:buFont typeface="Arial"/>
              <a:buNone/>
            </a:pPr>
            <a:r>
              <a:rPr lang="en-GB" sz="2400" dirty="0">
                <a:hlinkClick r:id="rId7"/>
              </a:rPr>
              <a:t>https://www.upf.edu/mdm-dtic</a:t>
            </a:r>
            <a:r>
              <a:rPr lang="en-GB" sz="2400" dirty="0"/>
              <a:t> </a:t>
            </a:r>
          </a:p>
        </p:txBody>
      </p:sp>
      <p:sp>
        <p:nvSpPr>
          <p:cNvPr id="16" name="Google Shape;101;p15">
            <a:extLst>
              <a:ext uri="{FF2B5EF4-FFF2-40B4-BE49-F238E27FC236}">
                <a16:creationId xmlns:a16="http://schemas.microsoft.com/office/drawing/2014/main" id="{6D606B1C-4838-4095-B806-51DF3844640E}"/>
              </a:ext>
            </a:extLst>
          </p:cNvPr>
          <p:cNvSpPr txBox="1">
            <a:spLocks/>
          </p:cNvSpPr>
          <p:nvPr/>
        </p:nvSpPr>
        <p:spPr>
          <a:xfrm>
            <a:off x="538608" y="2393869"/>
            <a:ext cx="3506666" cy="380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480"/>
              </a:spcBef>
              <a:buSzPts val="2400"/>
              <a:buFont typeface="Arial"/>
              <a:buNone/>
            </a:pPr>
            <a:r>
              <a:rPr lang="en-GB" sz="2400" dirty="0">
                <a:hlinkClick r:id="rId8"/>
              </a:rPr>
              <a:t>https://www.upf.edu/etic</a:t>
            </a:r>
            <a:r>
              <a:rPr lang="en-GB" sz="2400" dirty="0"/>
              <a:t> </a:t>
            </a:r>
          </a:p>
        </p:txBody>
      </p:sp>
      <p:sp>
        <p:nvSpPr>
          <p:cNvPr id="18" name="Google Shape;101;p15">
            <a:extLst>
              <a:ext uri="{FF2B5EF4-FFF2-40B4-BE49-F238E27FC236}">
                <a16:creationId xmlns:a16="http://schemas.microsoft.com/office/drawing/2014/main" id="{2B94F073-8BB1-408F-B3A1-1639271A40AC}"/>
              </a:ext>
            </a:extLst>
          </p:cNvPr>
          <p:cNvSpPr txBox="1">
            <a:spLocks/>
          </p:cNvSpPr>
          <p:nvPr/>
        </p:nvSpPr>
        <p:spPr>
          <a:xfrm>
            <a:off x="182266" y="5131230"/>
            <a:ext cx="8992364" cy="1336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Focused 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targeted actions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aiming at maximising our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impact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as a research-oriented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university department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Wingdings" panose="05000000000000000000" pitchFamily="2" charset="2"/>
              </a:rPr>
              <a:t> Not an Open Science project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/>
              <a:sym typeface="Calibri"/>
            </a:endParaRP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uiExpand="1" build="p"/>
      <p:bldP spid="4" grpId="0"/>
      <p:bldP spid="13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Google Shape;132;p18" descr="MdM_Logo.png">
            <a:extLst>
              <a:ext uri="{FF2B5EF4-FFF2-40B4-BE49-F238E27FC236}">
                <a16:creationId xmlns:a16="http://schemas.microsoft.com/office/drawing/2014/main" id="{915062DA-ABD3-4D1B-8B49-9948950F041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4437" y="34331"/>
            <a:ext cx="1781804" cy="692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34;p18" descr="DTIC.png">
            <a:extLst>
              <a:ext uri="{FF2B5EF4-FFF2-40B4-BE49-F238E27FC236}">
                <a16:creationId xmlns:a16="http://schemas.microsoft.com/office/drawing/2014/main" id="{E35368C5-682D-45BE-96B7-966E3E670C7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1636" y="21412"/>
            <a:ext cx="4317804" cy="692696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01;p15">
            <a:extLst>
              <a:ext uri="{FF2B5EF4-FFF2-40B4-BE49-F238E27FC236}">
                <a16:creationId xmlns:a16="http://schemas.microsoft.com/office/drawing/2014/main" id="{D832A20D-3FA9-4E32-9E39-7C11190CA3B0}"/>
              </a:ext>
            </a:extLst>
          </p:cNvPr>
          <p:cNvSpPr txBox="1">
            <a:spLocks/>
          </p:cNvSpPr>
          <p:nvPr/>
        </p:nvSpPr>
        <p:spPr>
          <a:xfrm>
            <a:off x="75818" y="1016054"/>
            <a:ext cx="8992364" cy="1336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The future of an engineering university department?</a:t>
            </a:r>
          </a:p>
          <a:p>
            <a:pPr marL="457200" marR="0" lvl="0" indent="-4318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Global, networked, with large private research labs – agility</a:t>
            </a:r>
          </a:p>
          <a:p>
            <a:pPr marL="457200" marR="0" lvl="0" indent="-4318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Impact of ICT / AI: Inclusiveness, ethical relevance, sustainability</a:t>
            </a:r>
          </a:p>
          <a:p>
            <a:pPr marL="457200" marR="0" lvl="0" indent="-4318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/>
              <a:sym typeface="Calibri"/>
            </a:endParaRP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/>
              <a:sym typeface="Calibri"/>
            </a:endParaRPr>
          </a:p>
        </p:txBody>
      </p:sp>
      <p:sp>
        <p:nvSpPr>
          <p:cNvPr id="18" name="Google Shape;101;p15">
            <a:extLst>
              <a:ext uri="{FF2B5EF4-FFF2-40B4-BE49-F238E27FC236}">
                <a16:creationId xmlns:a16="http://schemas.microsoft.com/office/drawing/2014/main" id="{68116A01-2230-4447-8336-F4E3D224D425}"/>
              </a:ext>
            </a:extLst>
          </p:cNvPr>
          <p:cNvSpPr txBox="1">
            <a:spLocks/>
          </p:cNvSpPr>
          <p:nvPr/>
        </p:nvSpPr>
        <p:spPr>
          <a:xfrm>
            <a:off x="75818" y="2425664"/>
            <a:ext cx="8992364" cy="1336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Open science as an element of excellence, covering scholarly publishing, data, software, infrastructure, training, incentives, metrics</a:t>
            </a: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and public engagement. </a:t>
            </a: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Developing a department</a:t>
            </a:r>
            <a:r>
              <a:rPr kumimoji="0" lang="en-GB" sz="1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of open scholars </a:t>
            </a:r>
            <a:r>
              <a:rPr lang="en-GB" sz="1400" u="sng" dirty="0">
                <a:hlinkClick r:id="rId5"/>
              </a:rPr>
              <a:t>https://www.upf.edu/web/mdm-dtic/blog/-/blogs/open-s</a:t>
            </a:r>
            <a:r>
              <a:rPr lang="en-GB" sz="1400" u="sng" dirty="0"/>
              <a:t> 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sym typeface="Calibri"/>
            </a:endParaRPr>
          </a:p>
        </p:txBody>
      </p:sp>
      <p:sp>
        <p:nvSpPr>
          <p:cNvPr id="9" name="Google Shape;101;p15">
            <a:extLst>
              <a:ext uri="{FF2B5EF4-FFF2-40B4-BE49-F238E27FC236}">
                <a16:creationId xmlns:a16="http://schemas.microsoft.com/office/drawing/2014/main" id="{B2CF8F41-30BE-4FBA-88AA-58F5AFE0E46A}"/>
              </a:ext>
            </a:extLst>
          </p:cNvPr>
          <p:cNvSpPr txBox="1">
            <a:spLocks/>
          </p:cNvSpPr>
          <p:nvPr/>
        </p:nvSpPr>
        <p:spPr>
          <a:xfrm>
            <a:off x="75818" y="4108871"/>
            <a:ext cx="8992364" cy="716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1 - C</a:t>
            </a:r>
            <a:r>
              <a:rPr kumimoji="0" lang="es-ES" sz="24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ofund</a:t>
            </a:r>
            <a:r>
              <a:rPr kumimoji="0" lang="es-E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 18 </a:t>
            </a:r>
            <a:r>
              <a:rPr kumimoji="0" lang="es-ES" sz="24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research</a:t>
            </a:r>
            <a:r>
              <a:rPr kumimoji="0" lang="es-E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 </a:t>
            </a:r>
            <a:r>
              <a:rPr kumimoji="0" lang="es-ES" sz="24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projects</a:t>
            </a:r>
            <a:r>
              <a:rPr kumimoji="0" lang="es-E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 </a:t>
            </a:r>
            <a:r>
              <a:rPr kumimoji="0" lang="es-ES" sz="24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promoting</a:t>
            </a:r>
            <a:r>
              <a:rPr kumimoji="0" lang="es-ES" sz="240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 OS </a:t>
            </a:r>
            <a:r>
              <a:rPr kumimoji="0" lang="es-ES" sz="2400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principles</a:t>
            </a:r>
            <a:r>
              <a:rPr kumimoji="0" lang="es-ES" sz="240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 (1MEUR)</a:t>
            </a: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Call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and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projects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  <a:hlinkClick r:id="rId6"/>
              </a:rPr>
              <a:t>https://www.upf.edu/web/mdm-dtic/projects</a:t>
            </a:r>
            <a:endParaRPr lang="es-ES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Evaluation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criteria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including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number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and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impact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of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accesible and reproducible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datasets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and software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tools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kumimoji="0" lang="es-ES" sz="140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sym typeface="Calibri"/>
            </a:endParaRP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lang="es-ES" sz="240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sym typeface="Calibri"/>
            </a:endParaRP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/>
              <a:sym typeface="Calibri"/>
            </a:endParaRPr>
          </a:p>
        </p:txBody>
      </p:sp>
      <p:sp>
        <p:nvSpPr>
          <p:cNvPr id="10" name="Google Shape;101;p15">
            <a:extLst>
              <a:ext uri="{FF2B5EF4-FFF2-40B4-BE49-F238E27FC236}">
                <a16:creationId xmlns:a16="http://schemas.microsoft.com/office/drawing/2014/main" id="{5F34D8FA-B5D6-40BA-BA35-BDDD3DEBBDED}"/>
              </a:ext>
            </a:extLst>
          </p:cNvPr>
          <p:cNvSpPr txBox="1">
            <a:spLocks/>
          </p:cNvSpPr>
          <p:nvPr/>
        </p:nvSpPr>
        <p:spPr>
          <a:xfrm>
            <a:off x="72127" y="5246974"/>
            <a:ext cx="8794626" cy="1336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5400" lvl="0" indent="0">
              <a:spcBef>
                <a:spcPts val="480"/>
              </a:spcBef>
              <a:buClr>
                <a:srgbClr val="000000"/>
              </a:buClr>
              <a:buNone/>
              <a:defRPr/>
            </a:pP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2 -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Support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4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exploitation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projects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based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on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open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approaches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(200K)</a:t>
            </a:r>
          </a:p>
          <a:p>
            <a:pPr marL="25400" lvl="0" indent="0">
              <a:spcBef>
                <a:spcPts val="480"/>
              </a:spcBef>
              <a:buClr>
                <a:srgbClr val="000000"/>
              </a:buClr>
              <a:buNone/>
              <a:defRPr/>
            </a:pP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Projects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  <a:hlinkClick r:id="rId7"/>
              </a:rPr>
              <a:t>https://www.upf.edu/web/mdm-dtic/transfer</a:t>
            </a:r>
            <a:endParaRPr lang="es-ES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5400" lvl="0" indent="0">
              <a:spcBef>
                <a:spcPts val="480"/>
              </a:spcBef>
              <a:buClr>
                <a:srgbClr val="000000"/>
              </a:buClr>
              <a:buNone/>
              <a:defRPr/>
            </a:pP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Opening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Science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to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Open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Innovation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en-GB" sz="1400" dirty="0">
                <a:hlinkClick r:id="rId8"/>
              </a:rPr>
              <a:t>https://www.upf.edu/web/mdm-dtic/blog/-/blogs/opening-science-to-open-innovation</a:t>
            </a:r>
            <a:r>
              <a:rPr lang="en-GB" sz="1400" dirty="0"/>
              <a:t> 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E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00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>
            <a:extLst>
              <a:ext uri="{FF2B5EF4-FFF2-40B4-BE49-F238E27FC236}">
                <a16:creationId xmlns:a16="http://schemas.microsoft.com/office/drawing/2014/main" id="{AC4BB588-C726-4A89-ADB2-5E6634378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9797" y="4902739"/>
            <a:ext cx="1389349" cy="873866"/>
          </a:xfrm>
          <a:prstGeom prst="rect">
            <a:avLst/>
          </a:prstGeom>
        </p:spPr>
      </p:pic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Google Shape;132;p18" descr="MdM_Logo.png">
            <a:extLst>
              <a:ext uri="{FF2B5EF4-FFF2-40B4-BE49-F238E27FC236}">
                <a16:creationId xmlns:a16="http://schemas.microsoft.com/office/drawing/2014/main" id="{915062DA-ABD3-4D1B-8B49-9948950F041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64437" y="34331"/>
            <a:ext cx="1781804" cy="692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34;p18" descr="DTIC.png">
            <a:extLst>
              <a:ext uri="{FF2B5EF4-FFF2-40B4-BE49-F238E27FC236}">
                <a16:creationId xmlns:a16="http://schemas.microsoft.com/office/drawing/2014/main" id="{E35368C5-682D-45BE-96B7-966E3E670C7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1636" y="21412"/>
            <a:ext cx="4317804" cy="69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Imagen que contiene imágenes prediseñadas&#10;&#10;Descripción generada automáticamente">
            <a:extLst>
              <a:ext uri="{FF2B5EF4-FFF2-40B4-BE49-F238E27FC236}">
                <a16:creationId xmlns:a16="http://schemas.microsoft.com/office/drawing/2014/main" id="{9896AEA5-67F8-4D6C-99BE-8D0ED77528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17950" y="1312015"/>
            <a:ext cx="1463170" cy="58526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D444060-C5EC-4008-9DBA-4379657A54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54547" y="1362321"/>
            <a:ext cx="1108335" cy="64841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688BF5A-B7CE-41CB-A497-2BBCCFE66B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7200" y="1362320"/>
            <a:ext cx="1646684" cy="534963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CA67F688-80A9-4629-9B1B-14B54AB53BA2}"/>
              </a:ext>
            </a:extLst>
          </p:cNvPr>
          <p:cNvSpPr/>
          <p:nvPr/>
        </p:nvSpPr>
        <p:spPr>
          <a:xfrm>
            <a:off x="273556" y="2127642"/>
            <a:ext cx="8697724" cy="130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lvl="0">
              <a:spcBef>
                <a:spcPts val="480"/>
              </a:spcBef>
              <a:defRPr/>
            </a:pPr>
            <a:r>
              <a:rPr lang="es-ES" sz="2400" dirty="0">
                <a:latin typeface="Calibri" panose="020F0502020204030204" pitchFamily="34" charset="0"/>
              </a:rPr>
              <a:t>4 – Training, transversal </a:t>
            </a:r>
            <a:r>
              <a:rPr lang="es-ES" sz="2400" dirty="0" err="1">
                <a:latin typeface="Calibri" panose="020F0502020204030204" pitchFamily="34" charset="0"/>
              </a:rPr>
              <a:t>research</a:t>
            </a:r>
            <a:r>
              <a:rPr lang="es-ES" sz="2400" dirty="0">
                <a:latin typeface="Calibri" panose="020F0502020204030204" pitchFamily="34" charset="0"/>
              </a:rPr>
              <a:t> </a:t>
            </a:r>
            <a:r>
              <a:rPr lang="es-ES" sz="2400" dirty="0" err="1">
                <a:latin typeface="Calibri" panose="020F0502020204030204" pitchFamily="34" charset="0"/>
              </a:rPr>
              <a:t>support</a:t>
            </a:r>
            <a:r>
              <a:rPr lang="es-ES" sz="2400" dirty="0">
                <a:latin typeface="Calibri" panose="020F0502020204030204" pitchFamily="34" charset="0"/>
              </a:rPr>
              <a:t>, </a:t>
            </a:r>
            <a:r>
              <a:rPr lang="es-ES" sz="2400" dirty="0" err="1">
                <a:latin typeface="Calibri" panose="020F0502020204030204" pitchFamily="34" charset="0"/>
              </a:rPr>
              <a:t>academic</a:t>
            </a:r>
            <a:r>
              <a:rPr lang="es-ES" sz="2400" dirty="0">
                <a:latin typeface="Calibri" panose="020F0502020204030204" pitchFamily="34" charset="0"/>
              </a:rPr>
              <a:t> “</a:t>
            </a:r>
            <a:r>
              <a:rPr lang="es-ES" sz="2400" dirty="0" err="1">
                <a:latin typeface="Calibri" panose="020F0502020204030204" pitchFamily="34" charset="0"/>
              </a:rPr>
              <a:t>advocacy</a:t>
            </a:r>
            <a:r>
              <a:rPr lang="es-ES" sz="2400" dirty="0">
                <a:latin typeface="Calibri" panose="020F0502020204030204" pitchFamily="34" charset="0"/>
              </a:rPr>
              <a:t>”</a:t>
            </a:r>
          </a:p>
          <a:p>
            <a:pPr marL="25400" lvl="0">
              <a:spcBef>
                <a:spcPts val="480"/>
              </a:spcBef>
              <a:defRPr/>
            </a:pPr>
            <a:r>
              <a:rPr lang="es-ES" dirty="0" err="1">
                <a:latin typeface="Calibri" panose="020F0502020204030204" pitchFamily="34" charset="0"/>
              </a:rPr>
              <a:t>Research</a:t>
            </a:r>
            <a:r>
              <a:rPr lang="es-ES" dirty="0">
                <a:latin typeface="Calibri" panose="020F0502020204030204" pitchFamily="34" charset="0"/>
              </a:rPr>
              <a:t> data </a:t>
            </a:r>
            <a:r>
              <a:rPr lang="es-ES" dirty="0" err="1">
                <a:latin typeface="Calibri" panose="020F0502020204030204" pitchFamily="34" charset="0"/>
              </a:rPr>
              <a:t>management</a:t>
            </a:r>
            <a:r>
              <a:rPr lang="es-ES" dirty="0">
                <a:latin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</a:rPr>
              <a:t>protocol</a:t>
            </a:r>
            <a:r>
              <a:rPr lang="es-ES" dirty="0">
                <a:latin typeface="Calibri" panose="020F0502020204030204" pitchFamily="34" charset="0"/>
              </a:rPr>
              <a:t>, training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  <a:hlinkClick r:id="rId9"/>
              </a:rPr>
              <a:t>https://www.upf.edu/web/mdm-dtic/reproducibility-in-research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400" lvl="0">
              <a:spcBef>
                <a:spcPts val="480"/>
              </a:spcBef>
              <a:defRPr/>
            </a:pPr>
            <a:r>
              <a:rPr lang="es-ES" dirty="0" err="1">
                <a:latin typeface="Calibri" panose="020F0502020204030204" pitchFamily="34" charset="0"/>
              </a:rPr>
              <a:t>Internal</a:t>
            </a:r>
            <a:r>
              <a:rPr lang="es-ES" dirty="0">
                <a:latin typeface="Calibri" panose="020F0502020204030204" pitchFamily="34" charset="0"/>
              </a:rPr>
              <a:t> / </a:t>
            </a:r>
            <a:r>
              <a:rPr lang="es-ES" dirty="0" err="1">
                <a:latin typeface="Calibri" panose="020F0502020204030204" pitchFamily="34" charset="0"/>
              </a:rPr>
              <a:t>external</a:t>
            </a:r>
            <a:r>
              <a:rPr lang="es-ES" dirty="0">
                <a:latin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</a:rPr>
              <a:t>infrastructures</a:t>
            </a:r>
            <a:endParaRPr lang="es-ES" dirty="0">
              <a:latin typeface="Calibri" panose="020F0502020204030204" pitchFamily="34" charset="0"/>
            </a:endParaRPr>
          </a:p>
          <a:p>
            <a:pPr marL="25400" lvl="0">
              <a:spcBef>
                <a:spcPts val="480"/>
              </a:spcBef>
              <a:defRPr/>
            </a:pPr>
            <a:r>
              <a:rPr lang="es-ES" dirty="0" err="1">
                <a:latin typeface="Calibri" panose="020F0502020204030204" pitchFamily="34" charset="0"/>
              </a:rPr>
              <a:t>Research</a:t>
            </a:r>
            <a:r>
              <a:rPr lang="es-ES" dirty="0">
                <a:latin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</a:rPr>
              <a:t>networks</a:t>
            </a:r>
            <a:r>
              <a:rPr lang="es-ES" dirty="0">
                <a:latin typeface="Calibri" panose="020F0502020204030204" pitchFamily="34" charset="0"/>
              </a:rPr>
              <a:t> (ERC, SOMMA)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088E5359-BB80-4090-B45D-3193780AB2D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08714" y="2943787"/>
            <a:ext cx="1040946" cy="535343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F89E7B65-0425-4EB6-937E-604ED9673A11}"/>
              </a:ext>
            </a:extLst>
          </p:cNvPr>
          <p:cNvSpPr/>
          <p:nvPr/>
        </p:nvSpPr>
        <p:spPr>
          <a:xfrm>
            <a:off x="3184471" y="3635502"/>
            <a:ext cx="66684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lvl="0">
              <a:spcBef>
                <a:spcPts val="480"/>
              </a:spcBef>
              <a:defRPr/>
            </a:pPr>
            <a:r>
              <a:rPr lang="es-ES" dirty="0">
                <a:latin typeface="Calibri" panose="020F0502020204030204" pitchFamily="34" charset="0"/>
                <a:hlinkClick r:id="rId11"/>
              </a:rPr>
              <a:t>https://www.upf.edu/web/mdm-dtic/open-science-day-somm-alliance</a:t>
            </a:r>
            <a:r>
              <a:rPr lang="es-ES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0" name="Google Shape;101;p15">
            <a:extLst>
              <a:ext uri="{FF2B5EF4-FFF2-40B4-BE49-F238E27FC236}">
                <a16:creationId xmlns:a16="http://schemas.microsoft.com/office/drawing/2014/main" id="{D95957F2-B0D7-4507-A25F-5B24DF3A78E8}"/>
              </a:ext>
            </a:extLst>
          </p:cNvPr>
          <p:cNvSpPr txBox="1">
            <a:spLocks/>
          </p:cNvSpPr>
          <p:nvPr/>
        </p:nvSpPr>
        <p:spPr>
          <a:xfrm>
            <a:off x="273556" y="732801"/>
            <a:ext cx="8794626" cy="1336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5400" lvl="0" indent="0">
              <a:spcBef>
                <a:spcPts val="480"/>
              </a:spcBef>
              <a:buClr>
                <a:srgbClr val="000000"/>
              </a:buClr>
              <a:buNone/>
              <a:defRPr/>
            </a:pP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3 -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Promote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transfer and links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to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open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initiatives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(50K)</a:t>
            </a:r>
          </a:p>
          <a:p>
            <a:pPr marL="25400" lvl="0" indent="0">
              <a:spcBef>
                <a:spcPts val="480"/>
              </a:spcBef>
              <a:buClr>
                <a:srgbClr val="000000"/>
              </a:buClr>
              <a:buNone/>
              <a:defRPr/>
            </a:pPr>
            <a:endParaRPr lang="es-E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Google Shape;101;p15">
            <a:extLst>
              <a:ext uri="{FF2B5EF4-FFF2-40B4-BE49-F238E27FC236}">
                <a16:creationId xmlns:a16="http://schemas.microsoft.com/office/drawing/2014/main" id="{B7BAF978-D93B-4CEE-8D52-8CF8A4F379B8}"/>
              </a:ext>
            </a:extLst>
          </p:cNvPr>
          <p:cNvSpPr txBox="1">
            <a:spLocks/>
          </p:cNvSpPr>
          <p:nvPr/>
        </p:nvSpPr>
        <p:spPr>
          <a:xfrm>
            <a:off x="273556" y="3858101"/>
            <a:ext cx="8992364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5400" lvl="0" indent="0">
              <a:spcBef>
                <a:spcPts val="480"/>
              </a:spcBef>
              <a:buClr>
                <a:srgbClr val="000000"/>
              </a:buClr>
              <a:buNone/>
              <a:defRPr/>
            </a:pP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5 -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Public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engagement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focus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under-represented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communities</a:t>
            </a:r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25400" lvl="0" indent="0">
              <a:spcBef>
                <a:spcPts val="480"/>
              </a:spcBef>
              <a:buClr>
                <a:srgbClr val="000000"/>
              </a:buClr>
              <a:buNone/>
              <a:defRPr/>
            </a:pP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Gender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and ICT </a:t>
            </a:r>
            <a:r>
              <a:rPr lang="en-GB" sz="1400" u="sng" dirty="0">
                <a:solidFill>
                  <a:srgbClr val="0000FF"/>
                </a:solidFill>
                <a:latin typeface="Calibri" panose="020F0502020204030204" pitchFamily="34" charset="0"/>
                <a:cs typeface="Arial"/>
                <a:sym typeface="Arial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https://www.upf.edu/web/mdm-dtic/gender-and-ict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cs typeface="Arial"/>
                <a:sym typeface="Arial"/>
              </a:rPr>
              <a:t> </a:t>
            </a:r>
            <a:endParaRPr lang="en-GB" sz="14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25400" lvl="0" indent="0">
              <a:spcBef>
                <a:spcPts val="480"/>
              </a:spcBef>
              <a:buClr>
                <a:srgbClr val="000000"/>
              </a:buClr>
              <a:buNone/>
              <a:defRPr/>
            </a:pPr>
            <a:endParaRPr lang="es-E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22" name="Picture 2" descr="https://lh6.googleusercontent.com/Wzt8in8gIX3KyiA_qnVqdZBw-V-RDZ4XgA4bSncRdNXCHtZrnjevAmb3vMW8uuSrjdxfocwxFP3OuSdSZlkj7HaBDSHk1lPt9K7MdfaAfKeA_uMWM7B3NSQ-mynnbKzhR-oudmgRu_w">
            <a:extLst>
              <a:ext uri="{FF2B5EF4-FFF2-40B4-BE49-F238E27FC236}">
                <a16:creationId xmlns:a16="http://schemas.microsoft.com/office/drawing/2014/main" id="{AEC9839E-F0EF-4E36-BCBB-A0FA67EF9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653" y="4353102"/>
            <a:ext cx="3393440" cy="154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17B386DB-5522-49C3-A9AD-007E4D25F6D8}"/>
              </a:ext>
            </a:extLst>
          </p:cNvPr>
          <p:cNvSpPr/>
          <p:nvPr/>
        </p:nvSpPr>
        <p:spPr>
          <a:xfrm>
            <a:off x="273556" y="4658765"/>
            <a:ext cx="56460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  <a:hlinkClick r:id="rId14"/>
              </a:rPr>
              <a:t>https://www.upf.edu/web/mdm-dtic/women-in-technology-day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4" name="Google Shape;101;p15">
            <a:extLst>
              <a:ext uri="{FF2B5EF4-FFF2-40B4-BE49-F238E27FC236}">
                <a16:creationId xmlns:a16="http://schemas.microsoft.com/office/drawing/2014/main" id="{A5B08A20-273A-4C7E-97CA-90CE83B5159A}"/>
              </a:ext>
            </a:extLst>
          </p:cNvPr>
          <p:cNvSpPr txBox="1">
            <a:spLocks/>
          </p:cNvSpPr>
          <p:nvPr/>
        </p:nvSpPr>
        <p:spPr>
          <a:xfrm>
            <a:off x="235424" y="4829397"/>
            <a:ext cx="8992364" cy="337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5400" lvl="0" indent="0">
              <a:spcBef>
                <a:spcPts val="480"/>
              </a:spcBef>
              <a:buClr>
                <a:srgbClr val="000000"/>
              </a:buClr>
              <a:buNone/>
              <a:defRPr/>
            </a:pP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Educational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projects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2A163146-56D8-425E-A774-067C4E3B8899}"/>
              </a:ext>
            </a:extLst>
          </p:cNvPr>
          <p:cNvSpPr/>
          <p:nvPr/>
        </p:nvSpPr>
        <p:spPr>
          <a:xfrm>
            <a:off x="1885993" y="4898041"/>
            <a:ext cx="40158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  <a:hlinkClick r:id="rId15"/>
              </a:rPr>
              <a:t>https://www.upf.edu/web/mdm-dtic/social-action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F7AC324-7262-4B29-8E6D-5959A42C2AE9}"/>
              </a:ext>
            </a:extLst>
          </p:cNvPr>
          <p:cNvSpPr/>
          <p:nvPr/>
        </p:nvSpPr>
        <p:spPr>
          <a:xfrm>
            <a:off x="235424" y="6481814"/>
            <a:ext cx="37369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  <a:hlinkClick r:id="rId16"/>
              </a:rPr>
              <a:t>https://www.upf.edu/web/sounds-of-science/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97D43561-A80D-48F1-B5A2-CBAFBD2CF44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972344" y="6019699"/>
            <a:ext cx="2051486" cy="816889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4A4BC122-1241-4CC9-9811-8836F66F95C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567535" y="5630717"/>
            <a:ext cx="576465" cy="576465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AAACA087-ABA5-47CC-84AD-8A3E4E60017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245081" y="5724425"/>
            <a:ext cx="2345114" cy="337704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53A250A6-C7A8-4958-B3CB-914F3F4FC62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0041" y="5521405"/>
            <a:ext cx="645129" cy="645129"/>
          </a:xfrm>
          <a:prstGeom prst="rect">
            <a:avLst/>
          </a:prstGeom>
        </p:spPr>
      </p:pic>
      <p:pic>
        <p:nvPicPr>
          <p:cNvPr id="33" name="Picture 15" descr="https://lh3.googleusercontent.com/7GupnZNGbFhbLEJOmpHcbiOgdhlzm1gf3tEBH4l_rT2AzTGuyWspUfVxEmi7KHxv4bmi3V96rXd_biicYPsAAYHhzLv1Zr9rtDa6wRVDfyojcDshepBMjETU8Fn_wyxj_g3av5sqfV0">
            <a:extLst>
              <a:ext uri="{FF2B5EF4-FFF2-40B4-BE49-F238E27FC236}">
                <a16:creationId xmlns:a16="http://schemas.microsoft.com/office/drawing/2014/main" id="{74C15D0A-B9C7-4557-AF60-22DD4A7A1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851" y="5504433"/>
            <a:ext cx="955346" cy="68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3" descr="https://lh4.googleusercontent.com/Y47QSuDlRjwJE5j_bBORDm4MIrelkrLvh5icB8XerU23q-wdYoet2-2FLXjIbk1N8H-kFV5Jn8B40eCiLKWYFSACmkwiCwx0eMeJ-xhHxPSRxG9OuIrmXrzJiJhO1tzzD0TR5lpwZsY">
            <a:extLst>
              <a:ext uri="{FF2B5EF4-FFF2-40B4-BE49-F238E27FC236}">
                <a16:creationId xmlns:a16="http://schemas.microsoft.com/office/drawing/2014/main" id="{894D0C27-E8A1-4DFD-97F0-66FB87710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869" y="5162605"/>
            <a:ext cx="908358" cy="45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4" descr="https://lh6.googleusercontent.com/i44x-FQ466DYrEblhahOZgtWs1BZXbPiLPV4xS54zFGhQkrE1CU3KFsE3XevgJq1F8ibCoF2_WVErmuuEGvk38eRFdbTN_0u0YpTfWv1yWEQikTQLEr3vsLp0r-SHNrChWSqfwHvkEk">
            <a:extLst>
              <a:ext uri="{FF2B5EF4-FFF2-40B4-BE49-F238E27FC236}">
                <a16:creationId xmlns:a16="http://schemas.microsoft.com/office/drawing/2014/main" id="{030703EF-E1D8-4497-801B-3F32703FB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922" y="5218045"/>
            <a:ext cx="398211" cy="39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1" descr="https://lh5.googleusercontent.com/5V8ymnO0io2IYozDX6Z1olh2_Lbfe423mLut9QcMc81Y7Rt8uVtngUNDNLI9YltfgmDuEhOFtjU7Ku7jEBhbfcmV7XNHQv7e9e3stusQXZF6BLeYmvxGzkk5foDH_91yUpI1-lhyxoY">
            <a:extLst>
              <a:ext uri="{FF2B5EF4-FFF2-40B4-BE49-F238E27FC236}">
                <a16:creationId xmlns:a16="http://schemas.microsoft.com/office/drawing/2014/main" id="{AFE1B2B1-FD3E-4A65-A7B2-3486F2B96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56" y="5151441"/>
            <a:ext cx="1013054" cy="51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3" descr="https://lh3.googleusercontent.com/0YgZutdwrTzuo8Ulqoqe9FOoZ9qlVJEckSZheccxCsw7c_ec7OYyqa1fZxa4yECQrq5zHfoKi5FLq3GJMhhecdKvTnZXliz15msdfFhwkjUhXxYI5P03z9370zORSyXZ06gqcaRIpDI">
            <a:extLst>
              <a:ext uri="{FF2B5EF4-FFF2-40B4-BE49-F238E27FC236}">
                <a16:creationId xmlns:a16="http://schemas.microsoft.com/office/drawing/2014/main" id="{74BEB5AD-6372-4B3A-B801-85DD6E0BAB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33" y="5576523"/>
            <a:ext cx="1041523" cy="58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FF1CC268-7026-4707-BB2F-9265B037C607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726362" y="5149138"/>
            <a:ext cx="792111" cy="792111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7C3D4DF4-BF45-43E5-8472-BC3D4C009851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3610339" y="2899177"/>
            <a:ext cx="724010" cy="708063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20D856AB-0AA1-4797-B200-F6626FE0B0BC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7064751" y="6253173"/>
            <a:ext cx="1022609" cy="574576"/>
          </a:xfrm>
          <a:prstGeom prst="rect">
            <a:avLst/>
          </a:prstGeom>
        </p:spPr>
      </p:pic>
      <p:sp>
        <p:nvSpPr>
          <p:cNvPr id="41" name="Google Shape;101;p15">
            <a:extLst>
              <a:ext uri="{FF2B5EF4-FFF2-40B4-BE49-F238E27FC236}">
                <a16:creationId xmlns:a16="http://schemas.microsoft.com/office/drawing/2014/main" id="{0EFD9E65-616C-4E12-BCEA-89EF56AC667D}"/>
              </a:ext>
            </a:extLst>
          </p:cNvPr>
          <p:cNvSpPr txBox="1">
            <a:spLocks/>
          </p:cNvSpPr>
          <p:nvPr/>
        </p:nvSpPr>
        <p:spPr>
          <a:xfrm>
            <a:off x="235424" y="6041369"/>
            <a:ext cx="8992364" cy="337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5400" lvl="0" indent="0">
              <a:spcBef>
                <a:spcPts val="480"/>
              </a:spcBef>
              <a:buClr>
                <a:srgbClr val="000000"/>
              </a:buClr>
              <a:buNone/>
              <a:defRPr/>
            </a:pP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</a:rPr>
              <a:t>Crowdsourcing</a:t>
            </a:r>
          </a:p>
        </p:txBody>
      </p:sp>
    </p:spTree>
    <p:extLst>
      <p:ext uri="{BB962C8B-B14F-4D97-AF65-F5344CB8AC3E}">
        <p14:creationId xmlns:p14="http://schemas.microsoft.com/office/powerpoint/2010/main" val="279444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  <p:bldP spid="21" grpId="0"/>
      <p:bldP spid="11" grpId="0"/>
      <p:bldP spid="24" grpId="0"/>
      <p:bldP spid="25" grpId="0"/>
      <p:bldP spid="26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95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Google Shape;132;p18" descr="MdM_Logo.png">
            <a:extLst>
              <a:ext uri="{FF2B5EF4-FFF2-40B4-BE49-F238E27FC236}">
                <a16:creationId xmlns:a16="http://schemas.microsoft.com/office/drawing/2014/main" id="{915062DA-ABD3-4D1B-8B49-9948950F041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4437" y="34331"/>
            <a:ext cx="1781804" cy="69269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01;p15">
            <a:extLst>
              <a:ext uri="{FF2B5EF4-FFF2-40B4-BE49-F238E27FC236}">
                <a16:creationId xmlns:a16="http://schemas.microsoft.com/office/drawing/2014/main" id="{CB3AF3B5-5A0E-4809-B778-6FE786CCD04A}"/>
              </a:ext>
            </a:extLst>
          </p:cNvPr>
          <p:cNvSpPr txBox="1">
            <a:spLocks/>
          </p:cNvSpPr>
          <p:nvPr/>
        </p:nvSpPr>
        <p:spPr>
          <a:xfrm>
            <a:off x="151636" y="1002670"/>
            <a:ext cx="8992364" cy="1336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/>
                <a:sym typeface="Calibri"/>
              </a:rPr>
              <a:t>Conclusions</a:t>
            </a: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lang="en-GB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/>
              <a:sym typeface="Calibri"/>
            </a:endParaRP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</a:rPr>
              <a:t>Link distribution of funds to OS objectives to increase global impact</a:t>
            </a:r>
          </a:p>
          <a:p>
            <a:pPr>
              <a:spcBef>
                <a:spcPts val="480"/>
              </a:spcBef>
              <a:buClr>
                <a:srgbClr val="000000"/>
              </a:buClr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Success</a:t>
            </a:r>
            <a:r>
              <a:rPr kumimoji="0" lang="en-GB" sz="240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 in creating and implementing discourse</a:t>
            </a:r>
          </a:p>
          <a:p>
            <a:pPr>
              <a:spcBef>
                <a:spcPts val="480"/>
              </a:spcBef>
              <a:buClr>
                <a:srgbClr val="000000"/>
              </a:buClr>
            </a:pPr>
            <a:r>
              <a:rPr lang="en-GB" sz="2400" baseline="0" dirty="0">
                <a:solidFill>
                  <a:srgbClr val="000000"/>
                </a:solidFill>
                <a:latin typeface="Calibri" panose="020F0502020204030204" pitchFamily="34" charset="0"/>
              </a:rPr>
              <a:t>Ongoing work in aligning all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</a:rPr>
              <a:t> research support to these objectives</a:t>
            </a:r>
          </a:p>
          <a:p>
            <a:pPr>
              <a:spcBef>
                <a:spcPts val="480"/>
              </a:spcBef>
              <a:buClr>
                <a:srgbClr val="000000"/>
              </a:buClr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Pending:</a:t>
            </a:r>
            <a:r>
              <a:rPr kumimoji="0" lang="en-GB" sz="240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sym typeface="Calibri"/>
              </a:rPr>
              <a:t> influencing core internal processes such as faculty recruitment and promotion </a:t>
            </a: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sym typeface="Calibri"/>
            </a:endParaRP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/>
              <a:sym typeface="Calibri"/>
            </a:endParaRPr>
          </a:p>
        </p:txBody>
      </p:sp>
      <p:pic>
        <p:nvPicPr>
          <p:cNvPr id="14" name="Google Shape;134;p18" descr="DTIC.png">
            <a:extLst>
              <a:ext uri="{FF2B5EF4-FFF2-40B4-BE49-F238E27FC236}">
                <a16:creationId xmlns:a16="http://schemas.microsoft.com/office/drawing/2014/main" id="{E35368C5-682D-45BE-96B7-966E3E670C7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1636" y="21412"/>
            <a:ext cx="4317804" cy="692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7540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</TotalTime>
  <Words>440</Words>
  <Application>Microsoft Office PowerPoint</Application>
  <PresentationFormat>Presentación en pantalla (4:3)</PresentationFormat>
  <Paragraphs>48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Tema de Office</vt:lpstr>
      <vt:lpstr>1_Tema de Office</vt:lpstr>
      <vt:lpstr>Presentación de PowerPoint</vt:lpstr>
      <vt:lpstr>                 </vt:lpstr>
      <vt:lpstr>                 </vt:lpstr>
      <vt:lpstr>                 </vt:lpstr>
      <vt:lpstr>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upf</dc:creator>
  <cp:lastModifiedBy>upf</cp:lastModifiedBy>
  <cp:revision>26</cp:revision>
  <dcterms:modified xsi:type="dcterms:W3CDTF">2019-05-13T09:58:03Z</dcterms:modified>
</cp:coreProperties>
</file>