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258" r:id="rId4"/>
    <p:sldId id="311" r:id="rId5"/>
    <p:sldId id="298" r:id="rId6"/>
    <p:sldId id="323" r:id="rId7"/>
    <p:sldId id="324" r:id="rId8"/>
    <p:sldId id="325" r:id="rId9"/>
    <p:sldId id="330" r:id="rId10"/>
    <p:sldId id="332" r:id="rId11"/>
    <p:sldId id="335" r:id="rId12"/>
    <p:sldId id="336" r:id="rId13"/>
    <p:sldId id="326" r:id="rId14"/>
    <p:sldId id="329" r:id="rId15"/>
    <p:sldId id="328" r:id="rId16"/>
    <p:sldId id="320" r:id="rId17"/>
    <p:sldId id="319" r:id="rId18"/>
    <p:sldId id="289" r:id="rId19"/>
    <p:sldId id="333" r:id="rId20"/>
    <p:sldId id="292" r:id="rId21"/>
  </p:sldIdLst>
  <p:sldSz cx="9144000" cy="6858000" type="screen4x3"/>
  <p:notesSz cx="7102475" cy="10233025"/>
  <p:custShowLst>
    <p:custShow name="Custom Show 1" id="0">
      <p:sldLst>
        <p:sld r:id="rId2"/>
        <p:sld r:id="rId3"/>
        <p:sld r:id="rId4"/>
        <p:sld r:id="rId6"/>
        <p:sld r:id="rId19"/>
        <p:sld r:id="rId21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0" autoAdjust="0"/>
    <p:restoredTop sz="94337" autoAdjust="0"/>
  </p:normalViewPr>
  <p:slideViewPr>
    <p:cSldViewPr snapToGrid="0">
      <p:cViewPr varScale="1">
        <p:scale>
          <a:sx n="69" d="100"/>
          <a:sy n="69" d="100"/>
        </p:scale>
        <p:origin x="1398" y="72"/>
      </p:cViewPr>
      <p:guideLst/>
    </p:cSldViewPr>
  </p:slideViewPr>
  <p:outlineViewPr>
    <p:cViewPr>
      <p:scale>
        <a:sx n="33" d="100"/>
        <a:sy n="33" d="100"/>
      </p:scale>
      <p:origin x="0" y="-3588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5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2016 congestion cost in hours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Sheet1!$A$2:$A$26</c:f>
              <c:strCache>
                <c:ptCount val="25"/>
                <c:pt idx="0">
                  <c:v>Los Angeles; CA, USA</c:v>
                </c:pt>
                <c:pt idx="1">
                  <c:v>Moscow, Russia</c:v>
                </c:pt>
                <c:pt idx="2">
                  <c:v>New York; NY, USA</c:v>
                </c:pt>
                <c:pt idx="3">
                  <c:v>San Francisco; CA, USA</c:v>
                </c:pt>
                <c:pt idx="4">
                  <c:v>Bogotá, Colombia</c:v>
                </c:pt>
                <c:pt idx="5">
                  <c:v>São Paulo, Brazil</c:v>
                </c:pt>
                <c:pt idx="6">
                  <c:v>London, UK</c:v>
                </c:pt>
                <c:pt idx="7">
                  <c:v>Atlanta; GA, USA</c:v>
                </c:pt>
                <c:pt idx="8">
                  <c:v>Paris, France</c:v>
                </c:pt>
                <c:pt idx="9">
                  <c:v>Miami; FL, USA</c:v>
                </c:pt>
                <c:pt idx="10">
                  <c:v>Bangkok, Thailand</c:v>
                </c:pt>
                <c:pt idx="11">
                  <c:v>Mexico City, Mexico</c:v>
                </c:pt>
                <c:pt idx="12">
                  <c:v>Washington; DC, USA</c:v>
                </c:pt>
                <c:pt idx="13">
                  <c:v>Dallas; TX, USA</c:v>
                </c:pt>
                <c:pt idx="14">
                  <c:v>Istanbul, Turkey</c:v>
                </c:pt>
                <c:pt idx="15">
                  <c:v>Boston; MA, USA</c:v>
                </c:pt>
                <c:pt idx="16">
                  <c:v>Chicago; IL, USA</c:v>
                </c:pt>
                <c:pt idx="17">
                  <c:v>Krasnodar, Russia</c:v>
                </c:pt>
                <c:pt idx="18">
                  <c:v>Jakarta, ndonesia</c:v>
                </c:pt>
                <c:pt idx="19">
                  <c:v>Seattle; WA, USA</c:v>
                </c:pt>
                <c:pt idx="20">
                  <c:v>Zürich, Switzerland</c:v>
                </c:pt>
                <c:pt idx="21">
                  <c:v>Saint Petersburg, Russia</c:v>
                </c:pt>
                <c:pt idx="22">
                  <c:v>Montreal, Canada</c:v>
                </c:pt>
                <c:pt idx="23">
                  <c:v>Houston; TX, USA</c:v>
                </c:pt>
                <c:pt idx="24">
                  <c:v>Rio de Janeiro, Brazil</c:v>
                </c:pt>
              </c:strCache>
            </c:str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104</c:v>
                </c:pt>
                <c:pt idx="1">
                  <c:v>91</c:v>
                </c:pt>
                <c:pt idx="2">
                  <c:v>89</c:v>
                </c:pt>
                <c:pt idx="3">
                  <c:v>83</c:v>
                </c:pt>
                <c:pt idx="4">
                  <c:v>80</c:v>
                </c:pt>
                <c:pt idx="5">
                  <c:v>77</c:v>
                </c:pt>
                <c:pt idx="6">
                  <c:v>73</c:v>
                </c:pt>
                <c:pt idx="7">
                  <c:v>71</c:v>
                </c:pt>
                <c:pt idx="8">
                  <c:v>65</c:v>
                </c:pt>
                <c:pt idx="9">
                  <c:v>65</c:v>
                </c:pt>
                <c:pt idx="10">
                  <c:v>64</c:v>
                </c:pt>
                <c:pt idx="11">
                  <c:v>62</c:v>
                </c:pt>
                <c:pt idx="12">
                  <c:v>61</c:v>
                </c:pt>
                <c:pt idx="13">
                  <c:v>59</c:v>
                </c:pt>
                <c:pt idx="14">
                  <c:v>59</c:v>
                </c:pt>
                <c:pt idx="15">
                  <c:v>58</c:v>
                </c:pt>
                <c:pt idx="16">
                  <c:v>57</c:v>
                </c:pt>
                <c:pt idx="17">
                  <c:v>56</c:v>
                </c:pt>
                <c:pt idx="18">
                  <c:v>55</c:v>
                </c:pt>
                <c:pt idx="19">
                  <c:v>55</c:v>
                </c:pt>
                <c:pt idx="20">
                  <c:v>54</c:v>
                </c:pt>
                <c:pt idx="21">
                  <c:v>53</c:v>
                </c:pt>
                <c:pt idx="22">
                  <c:v>52</c:v>
                </c:pt>
                <c:pt idx="23">
                  <c:v>52</c:v>
                </c:pt>
                <c:pt idx="24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3-41E9-9D7E-EBFE5ADE94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58620352"/>
        <c:axId val="258620680"/>
      </c:barChart>
      <c:catAx>
        <c:axId val="258620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620680"/>
        <c:crosses val="autoZero"/>
        <c:auto val="1"/>
        <c:lblAlgn val="ctr"/>
        <c:lblOffset val="100"/>
        <c:noMultiLvlLbl val="0"/>
      </c:catAx>
      <c:valAx>
        <c:axId val="258620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862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Total Cost to the City in 2016 (based on city population size)</a:t>
            </a:r>
            <a:endParaRPr lang="en-GB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0"/>
                <c:pt idx="1">
                  <c:v>Manchester</c:v>
                </c:pt>
                <c:pt idx="2">
                  <c:v>Aberdeen</c:v>
                </c:pt>
                <c:pt idx="3">
                  <c:v>Birmingham</c:v>
                </c:pt>
                <c:pt idx="4">
                  <c:v>Edinburgh</c:v>
                </c:pt>
                <c:pt idx="5">
                  <c:v>Guildford</c:v>
                </c:pt>
                <c:pt idx="6">
                  <c:v>Luton</c:v>
                </c:pt>
                <c:pt idx="7">
                  <c:v>Bournemouth</c:v>
                </c:pt>
                <c:pt idx="8">
                  <c:v>Hull</c:v>
                </c:pt>
                <c:pt idx="9">
                  <c:v>Bristol</c:v>
                </c:pt>
              </c:strCache>
            </c:strRef>
          </c:cat>
          <c:val>
            <c:numRef>
              <c:f>Sheet1!$B$2:$B$12</c:f>
              <c:numCache>
                <c:formatCode>"£"#,##0.00</c:formatCode>
                <c:ptCount val="11"/>
                <c:pt idx="0">
                  <c:v>0</c:v>
                </c:pt>
                <c:pt idx="1">
                  <c:v>223000000</c:v>
                </c:pt>
                <c:pt idx="2">
                  <c:v>138000000</c:v>
                </c:pt>
                <c:pt idx="3">
                  <c:v>138000000</c:v>
                </c:pt>
                <c:pt idx="4">
                  <c:v>225000000</c:v>
                </c:pt>
                <c:pt idx="5">
                  <c:v>44000000</c:v>
                </c:pt>
                <c:pt idx="6">
                  <c:v>72000000</c:v>
                </c:pt>
                <c:pt idx="7">
                  <c:v>84000000</c:v>
                </c:pt>
                <c:pt idx="8">
                  <c:v>109000000</c:v>
                </c:pt>
                <c:pt idx="9">
                  <c:v>154000000</c:v>
                </c:pt>
                <c:pt idx="10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44-42E6-8978-7A61169DEA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555448"/>
        <c:axId val="249553480"/>
      </c:barChart>
      <c:catAx>
        <c:axId val="249555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53480"/>
        <c:crosses val="autoZero"/>
        <c:auto val="1"/>
        <c:lblAlgn val="ctr"/>
        <c:lblOffset val="100"/>
        <c:noMultiLvlLbl val="0"/>
      </c:catAx>
      <c:valAx>
        <c:axId val="249553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£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555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C17DF1-3F65-435C-BED4-B355A917EC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F1E97-C821-4C2F-BCB9-8EC3C68A982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77F8F-7EF2-4D47-B02E-8B9854471687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26DB2E-DE0B-4871-BAF2-09FC9F62961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CF9BF1-E530-4B17-960A-B2F993D85C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87D67-0D7E-4E95-B28B-CEE415CBC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8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9B907-5769-4F98-82A1-66C115334FE9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B1496-2D6A-4877-8484-25DCA6D7D4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620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76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1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93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181" y="142327"/>
            <a:ext cx="5819204" cy="89636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7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6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81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399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8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74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5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99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C89EB-E89E-477B-A439-ABC1C0383769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1" descr="tuosshieldrgb_150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48" y="17169"/>
            <a:ext cx="1620981" cy="7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1C2C420-9B31-4BBC-A386-B53712157F7A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743597" y="136524"/>
            <a:ext cx="1251355" cy="41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5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812" y="1699022"/>
            <a:ext cx="7215188" cy="1790700"/>
          </a:xfrm>
        </p:spPr>
        <p:txBody>
          <a:bodyPr>
            <a:normAutofit fontScale="90000"/>
          </a:bodyPr>
          <a:lstStyle/>
          <a:p>
            <a:r>
              <a:rPr lang="en-GB" dirty="0"/>
              <a:t> Multi-Model Bayesian Kriging for Urban Traffic State Prediction</a:t>
            </a:r>
            <a:endParaRPr lang="en-GB" sz="3675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51660"/>
            <a:ext cx="6858000" cy="1084659"/>
          </a:xfrm>
        </p:spPr>
        <p:txBody>
          <a:bodyPr>
            <a:noAutofit/>
          </a:bodyPr>
          <a:lstStyle/>
          <a:p>
            <a:r>
              <a:rPr lang="en-GB" sz="1600" dirty="0"/>
              <a:t>By</a:t>
            </a:r>
          </a:p>
          <a:p>
            <a:endParaRPr lang="en-GB" sz="1600" dirty="0"/>
          </a:p>
          <a:p>
            <a:r>
              <a:rPr lang="en-GB" sz="1600" dirty="0"/>
              <a:t>Kennedy  J. Offor, Peng Wang and Lyudmila S. Mihaylova</a:t>
            </a:r>
          </a:p>
          <a:p>
            <a:endParaRPr lang="en-GB" sz="1600" dirty="0"/>
          </a:p>
          <a:p>
            <a:r>
              <a:rPr lang="en-GB" sz="1600" dirty="0"/>
              <a:t>Presented at </a:t>
            </a:r>
          </a:p>
          <a:p>
            <a:r>
              <a:rPr lang="en-US" sz="1600" dirty="0"/>
              <a:t>13th Sensor Data Fusion Symposium Trends, Solutions, and Applications</a:t>
            </a:r>
          </a:p>
          <a:p>
            <a:r>
              <a:rPr lang="en-US" sz="1600" dirty="0"/>
              <a:t>Bonn, Germany 15 - 17 October 2018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79624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7889-4B0B-41F7-A4D7-06C156394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Model Formulation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FE8302-CB2E-41E0-AE96-1C06C77972B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GB" dirty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using (14), (15)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r>
                  <a:rPr lang="en-US" b="1" dirty="0"/>
                  <a:t>r </a:t>
                </a:r>
                <a:r>
                  <a:rPr lang="en-US" dirty="0"/>
                  <a:t>is the </a:t>
                </a:r>
                <a:r>
                  <a:rPr lang="en-US" dirty="0">
                    <a:latin typeface="Brush Script MT" panose="03060802040406070304" pitchFamily="66" charset="0"/>
                  </a:rPr>
                  <a:t>l</a:t>
                </a:r>
                <a:r>
                  <a:rPr lang="en-US" baseline="-25000" dirty="0"/>
                  <a:t>2</a:t>
                </a:r>
                <a:r>
                  <a:rPr lang="en-US" dirty="0"/>
                  <a:t> norm and </a:t>
                </a:r>
                <a:r>
                  <a:rPr lang="en-US" dirty="0">
                    <a:latin typeface="Brush Script MT" panose="03060802040406070304" pitchFamily="66" charset="0"/>
                  </a:rPr>
                  <a:t>l</a:t>
                </a:r>
                <a:r>
                  <a:rPr lang="en-US" dirty="0"/>
                  <a:t> is the characteristic length scale </a:t>
                </a:r>
                <a:br>
                  <a:rPr lang="en-US" dirty="0"/>
                </a:br>
                <a:endParaRPr lang="en-GB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FE8302-CB2E-41E0-AE96-1C06C77972B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2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AB3A9C-D26A-44A3-BCBB-42B7F574A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89EB-E89E-477B-A439-ABC1C0383769}" type="slidenum">
              <a:rPr lang="en-GB" smtClean="0"/>
              <a:t>10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8D1354-28C4-4F67-AEDC-CB747D02C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6412" y="3024187"/>
            <a:ext cx="5591175" cy="809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BD1F69-01A9-4687-9D06-2D2BB9A4C6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0793" y="3833812"/>
            <a:ext cx="4895850" cy="81915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985532-8F96-4565-8D09-1CA0987D9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504738CB-9AC8-4DB7-A5AF-E9FDDE27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929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Model Formulation - Bayesian Inference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286359"/>
                <a:ext cx="7886700" cy="4890604"/>
              </a:xfrm>
            </p:spPr>
            <p:txBody>
              <a:bodyPr>
                <a:normAutofit/>
              </a:bodyPr>
              <a:lstStyle/>
              <a:p>
                <a:r>
                  <a:rPr lang="en-GB" sz="2400" dirty="0"/>
                  <a:t>Compute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nor/>
                              </m:rPr>
                              <a:rPr lang="en-GB" sz="2400" b="1" dirty="0"/>
                              <m:t>µ</m:t>
                            </m:r>
                          </m:e>
                        </m:acc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using equation (9)</a:t>
                </a:r>
              </a:p>
              <a:p>
                <a:endParaRPr lang="en-GB" sz="2400" dirty="0"/>
              </a:p>
              <a:p>
                <a:endParaRPr lang="en-GB" sz="2400" dirty="0"/>
              </a:p>
              <a:p>
                <a:pPr marL="457200" lvl="1" indent="0">
                  <a:buNone/>
                </a:pPr>
                <a:endParaRPr lang="en-GB" dirty="0"/>
              </a:p>
              <a:p>
                <a:r>
                  <a:rPr lang="en-GB" sz="2400" dirty="0"/>
                  <a:t>Estimate the variance using (8)</a:t>
                </a:r>
              </a:p>
              <a:p>
                <a:endParaRPr lang="en-GB" sz="2400" dirty="0"/>
              </a:p>
              <a:p>
                <a:endParaRPr lang="en-GB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286359"/>
                <a:ext cx="7886700" cy="4890604"/>
              </a:xfrm>
              <a:blipFill>
                <a:blip r:embed="rId2"/>
                <a:stretch>
                  <a:fillRect l="-1005" t="-1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11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E70F7-7D31-4EF7-952D-8D52F3A05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2241" y="2174081"/>
            <a:ext cx="4961718" cy="494650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1C36A5-13DF-4C39-A77D-7EFD97FA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64AB1FF-D683-4383-A06C-7E2CEE82E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9C1B15-348E-47AB-99DA-21DE01EF91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2627" y="3905656"/>
            <a:ext cx="4961718" cy="640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38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Model Formulation - Bayesian Inference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6359"/>
            <a:ext cx="7886700" cy="4890604"/>
          </a:xfrm>
        </p:spPr>
        <p:txBody>
          <a:bodyPr>
            <a:normAutofit/>
          </a:bodyPr>
          <a:lstStyle/>
          <a:p>
            <a:r>
              <a:rPr lang="en-GB" sz="2400" dirty="0"/>
              <a:t>Compute the Expected Likelihood using equation (6) [2]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pPr lvl="1"/>
            <a:r>
              <a:rPr lang="en-US" sz="2000" dirty="0">
                <a:solidFill>
                  <a:srgbClr val="000000"/>
                </a:solidFill>
                <a:latin typeface="NimbusRomNo9L-Regu"/>
              </a:rPr>
              <a:t>where </a:t>
            </a:r>
            <a:r>
              <a:rPr lang="en-US" sz="2000" b="1" dirty="0" err="1">
                <a:solidFill>
                  <a:srgbClr val="000000"/>
                </a:solidFill>
                <a:latin typeface="TeXGyreTermes-Bold"/>
              </a:rPr>
              <a:t>G</a:t>
            </a:r>
            <a:r>
              <a:rPr lang="en-US" sz="1400" dirty="0" err="1">
                <a:solidFill>
                  <a:srgbClr val="000000"/>
                </a:solidFill>
                <a:latin typeface="rntxmi7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rntxmi7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NimbusRomNo9L-Regu"/>
              </a:rPr>
              <a:t>is an </a:t>
            </a:r>
            <a:r>
              <a:rPr lang="en-US" sz="2000" i="1" dirty="0">
                <a:solidFill>
                  <a:srgbClr val="000000"/>
                </a:solidFill>
                <a:latin typeface="NimbusRomNo9L-ReguItal"/>
              </a:rPr>
              <a:t>n</a:t>
            </a:r>
            <a:r>
              <a:rPr lang="en-US" sz="2000" dirty="0">
                <a:solidFill>
                  <a:srgbClr val="000000"/>
                </a:solidFill>
                <a:latin typeface="NimbusRomNo9L-Regu"/>
              </a:rPr>
              <a:t>-dimensional vector of the interpolating point and observation locations, with </a:t>
            </a:r>
            <a:r>
              <a:rPr lang="en-US" sz="2000" dirty="0" err="1">
                <a:solidFill>
                  <a:srgbClr val="000000"/>
                </a:solidFill>
                <a:latin typeface="rtxmi"/>
              </a:rPr>
              <a:t>ν</a:t>
            </a:r>
            <a:r>
              <a:rPr lang="en-US" sz="1400" dirty="0" err="1">
                <a:solidFill>
                  <a:srgbClr val="000000"/>
                </a:solidFill>
                <a:latin typeface="rntxmi7"/>
              </a:rPr>
              <a:t>n</a:t>
            </a:r>
            <a:r>
              <a:rPr lang="en-US" sz="1400" dirty="0">
                <a:solidFill>
                  <a:srgbClr val="000000"/>
                </a:solidFill>
                <a:latin typeface="rntxmi7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rtxr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rtxmi"/>
              </a:rPr>
              <a:t>ν</a:t>
            </a:r>
            <a:r>
              <a:rPr lang="en-US" sz="1400" dirty="0">
                <a:solidFill>
                  <a:srgbClr val="000000"/>
                </a:solidFill>
                <a:latin typeface="TeXGyreTermes-Regular"/>
              </a:rPr>
              <a:t>0 </a:t>
            </a:r>
            <a:r>
              <a:rPr lang="en-US" sz="2000" dirty="0">
                <a:solidFill>
                  <a:srgbClr val="000000"/>
                </a:solidFill>
                <a:latin typeface="rtxr"/>
              </a:rPr>
              <a:t>+ </a:t>
            </a:r>
            <a:r>
              <a:rPr lang="en-US" sz="2000" i="1" dirty="0">
                <a:solidFill>
                  <a:srgbClr val="000000"/>
                </a:solidFill>
                <a:latin typeface="NimbusRomNo9L-ReguItal"/>
              </a:rPr>
              <a:t>n </a:t>
            </a:r>
            <a:r>
              <a:rPr lang="en-US" sz="2000" dirty="0">
                <a:solidFill>
                  <a:srgbClr val="000000"/>
                </a:solidFill>
                <a:latin typeface="txsys"/>
              </a:rPr>
              <a:t>- </a:t>
            </a:r>
            <a:r>
              <a:rPr lang="en-US" sz="2000" i="1" dirty="0">
                <a:solidFill>
                  <a:srgbClr val="000000"/>
                </a:solidFill>
                <a:latin typeface="NimbusRomNo9L-ReguItal"/>
              </a:rPr>
              <a:t>p and</a:t>
            </a:r>
            <a:endParaRPr lang="en-GB" sz="2000" dirty="0"/>
          </a:p>
          <a:p>
            <a:pPr marL="0" indent="0">
              <a:buNone/>
            </a:pPr>
            <a:br>
              <a:rPr lang="en-GB" sz="2400" dirty="0"/>
            </a:b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12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61C36A5-13DF-4C39-A77D-7EFD97FA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64AB1FF-D683-4383-A06C-7E2CEE82E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728090-D933-4A30-830A-DF235F2EA0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2627" y="1880245"/>
            <a:ext cx="5863217" cy="13124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581BB3-1114-4049-87B6-9D7950C38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259" y="4241894"/>
            <a:ext cx="5136126" cy="805497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008430D-73EE-4D08-BCC8-6CD133E0406F}"/>
              </a:ext>
            </a:extLst>
          </p:cNvPr>
          <p:cNvSpPr/>
          <p:nvPr/>
        </p:nvSpPr>
        <p:spPr>
          <a:xfrm>
            <a:off x="844658" y="5574523"/>
            <a:ext cx="7702658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dirty="0">
                <a:solidFill>
                  <a:srgbClr val="000000"/>
                </a:solidFill>
                <a:latin typeface="NimbusRomNo9L-Regu"/>
              </a:rPr>
              <a:t>[2] L. </a:t>
            </a:r>
            <a:r>
              <a:rPr lang="en-GB" sz="1300" dirty="0" err="1">
                <a:solidFill>
                  <a:srgbClr val="000000"/>
                </a:solidFill>
                <a:latin typeface="NimbusRomNo9L-Regu"/>
              </a:rPr>
              <a:t>Pronzato</a:t>
            </a:r>
            <a:r>
              <a:rPr lang="en-GB" sz="1300" dirty="0">
                <a:solidFill>
                  <a:srgbClr val="000000"/>
                </a:solidFill>
                <a:latin typeface="NimbusRomNo9L-Regu"/>
              </a:rPr>
              <a:t> and M. J. </a:t>
            </a:r>
            <a:r>
              <a:rPr lang="en-GB" sz="1300" dirty="0" err="1">
                <a:solidFill>
                  <a:srgbClr val="000000"/>
                </a:solidFill>
                <a:latin typeface="NimbusRomNo9L-Regu"/>
              </a:rPr>
              <a:t>Rendas</a:t>
            </a:r>
            <a:r>
              <a:rPr lang="en-GB" sz="1300" dirty="0">
                <a:solidFill>
                  <a:srgbClr val="000000"/>
                </a:solidFill>
                <a:latin typeface="NimbusRomNo9L-Regu"/>
              </a:rPr>
              <a:t>, “Bayesian Local Kriging,” </a:t>
            </a:r>
            <a:r>
              <a:rPr lang="en-GB" sz="1300" i="1" dirty="0" err="1">
                <a:solidFill>
                  <a:srgbClr val="000000"/>
                </a:solidFill>
                <a:latin typeface="NimbusRomNo9L-ReguItal"/>
              </a:rPr>
              <a:t>Technometrics</a:t>
            </a:r>
            <a:r>
              <a:rPr lang="en-GB" sz="1300" dirty="0">
                <a:solidFill>
                  <a:srgbClr val="000000"/>
                </a:solidFill>
                <a:latin typeface="NimbusRomNo9L-Regu"/>
              </a:rPr>
              <a:t>, vol. 59, no. 3, pp. 293–304, 2017.</a:t>
            </a:r>
            <a:r>
              <a:rPr lang="en-GB" sz="13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51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180" y="142327"/>
            <a:ext cx="5988731" cy="896361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Model Formulation -Bayesian Inference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329680"/>
                <a:ext cx="7886700" cy="4017236"/>
              </a:xfrm>
            </p:spPr>
            <p:txBody>
              <a:bodyPr/>
              <a:lstStyle/>
              <a:p>
                <a:r>
                  <a:rPr lang="en-GB" sz="2400" dirty="0"/>
                  <a:t>Update the Posterior using equation (10)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  <a:p>
                <a:r>
                  <a:rPr lang="en-GB" sz="2400" dirty="0"/>
                  <a:t>Compute the traffic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nor/>
                              </m:rPr>
                              <a:rPr lang="en-GB" sz="2400" b="1" dirty="0"/>
                              <m:t>x</m:t>
                            </m:r>
                          </m:e>
                        </m:acc>
                      </m:e>
                      <m:sub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i="1" baseline="-2500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/>
                  <a:t>  using equation (11)</a:t>
                </a:r>
                <a:br>
                  <a:rPr lang="en-GB" dirty="0"/>
                </a:br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329680"/>
                <a:ext cx="7886700" cy="4017236"/>
              </a:xfrm>
              <a:blipFill>
                <a:blip r:embed="rId2"/>
                <a:stretch>
                  <a:fillRect l="-1005" t="-21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13</a:t>
            </a:fld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0507B8-D065-4CD3-81DA-B69224A931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290" y="4361843"/>
            <a:ext cx="4658209" cy="784627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9E1C6F-525B-4980-91C4-031DBF37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B03D53E-FC2A-4FC6-99E5-BF049507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302C7B-6E8F-40C8-9517-51967D276F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750" y="2214724"/>
            <a:ext cx="502920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Simulation Setup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508" y="2229351"/>
            <a:ext cx="5265489" cy="394761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14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817FFE-2791-4616-A742-153C38A1BEB5}"/>
              </a:ext>
            </a:extLst>
          </p:cNvPr>
          <p:cNvSpPr/>
          <p:nvPr/>
        </p:nvSpPr>
        <p:spPr>
          <a:xfrm>
            <a:off x="1131375" y="1317751"/>
            <a:ext cx="64860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NimbusRomNo9L-Regu"/>
              </a:rPr>
              <a:t>The dataset consists of physical sensor measurements at 296</a:t>
            </a:r>
            <a:br>
              <a:rPr lang="en-US" dirty="0">
                <a:solidFill>
                  <a:srgbClr val="000000"/>
                </a:solidFill>
                <a:latin typeface="NimbusRomNo9L-Regu"/>
              </a:rPr>
            </a:br>
            <a:r>
              <a:rPr lang="en-US" dirty="0">
                <a:solidFill>
                  <a:srgbClr val="000000"/>
                </a:solidFill>
                <a:latin typeface="NimbusRomNo9L-Regu"/>
              </a:rPr>
              <a:t>locations in the city</a:t>
            </a:r>
            <a:r>
              <a:rPr lang="en-US" dirty="0"/>
              <a:t> </a:t>
            </a:r>
            <a:br>
              <a:rPr lang="en-US" dirty="0"/>
            </a:b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F1CD2-5F75-45C0-9E9D-A43F47D39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F71E84-FEEF-42B5-9BF7-CB992473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69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Simulation Setup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243" y="1825625"/>
            <a:ext cx="5118261" cy="435133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15</a:t>
            </a:fld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A8DA0B-7B0C-4D60-8D17-60FAF25103C3}"/>
              </a:ext>
            </a:extLst>
          </p:cNvPr>
          <p:cNvSpPr/>
          <p:nvPr/>
        </p:nvSpPr>
        <p:spPr>
          <a:xfrm>
            <a:off x="1131375" y="1317751"/>
            <a:ext cx="64860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Sensors were installed at these 296 locations as shown in the figure and measurements at additional 3810 (total 4106) locations simulated with AIMSUN as Ground truth.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5B85E-A732-47A7-A121-B3E8C01D4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6C0742-1073-4864-9CA6-43C03BE95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94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Results – Real Data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16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421" y="2409987"/>
            <a:ext cx="4795968" cy="3595607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61833D4-625D-4F34-AE15-DC20421A74D8}"/>
              </a:ext>
            </a:extLst>
          </p:cNvPr>
          <p:cNvSpPr/>
          <p:nvPr/>
        </p:nvSpPr>
        <p:spPr>
          <a:xfrm>
            <a:off x="1134357" y="1302537"/>
            <a:ext cx="748270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NimbusRomNo9L-Regu"/>
              </a:rPr>
              <a:t>Non-negative Matrix </a:t>
            </a:r>
            <a:r>
              <a:rPr lang="en-US" dirty="0" err="1">
                <a:solidFill>
                  <a:srgbClr val="000000"/>
                </a:solidFill>
                <a:latin typeface="NimbusRomNo9L-Regu"/>
              </a:rPr>
              <a:t>Factorisation</a:t>
            </a:r>
            <a:r>
              <a:rPr lang="en-US" dirty="0">
                <a:solidFill>
                  <a:srgbClr val="000000"/>
                </a:solidFill>
                <a:latin typeface="NimbusRomNo9L-Regu"/>
              </a:rPr>
              <a:t> (NMF) was used to decompose the network into different related clusters.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NMF was computed 100 times with different values of </a:t>
            </a:r>
            <a:r>
              <a:rPr lang="en-US" i="1" dirty="0"/>
              <a:t>k </a:t>
            </a:r>
            <a:r>
              <a:rPr lang="en-US" dirty="0"/>
              <a:t>ranging from 2 to 10 each iteration </a:t>
            </a:r>
            <a:br>
              <a:rPr lang="en-US" dirty="0"/>
            </a:b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C67ACB-AA83-460C-B3A5-39746C395C4D}"/>
              </a:ext>
            </a:extLst>
          </p:cNvPr>
          <p:cNvSpPr/>
          <p:nvPr/>
        </p:nvSpPr>
        <p:spPr>
          <a:xfrm>
            <a:off x="1134357" y="2500904"/>
            <a:ext cx="326060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Cophenic</a:t>
            </a:r>
            <a:r>
              <a:rPr lang="en-US" dirty="0"/>
              <a:t> correlation coefficient (CCC) computed each time and plotted.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mode is chosen as the optimal cluster length</a:t>
            </a:r>
            <a:br>
              <a:rPr lang="en-US" dirty="0"/>
            </a:b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AAF996-AAEC-49CC-BB03-56B663C9D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B3D3C4C-3C6E-4D7B-9FF6-F3BDD283E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93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Results – Real Data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17</a:t>
            </a:fld>
            <a:endParaRPr lang="en-GB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484" y="1577656"/>
            <a:ext cx="5389031" cy="4351338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E844F-9CAB-4740-8EB5-D4B9D53E9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2A25B0C-A6D2-402A-B391-53ACD896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882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 this work, a multi-model Bayesian Kriging approach with discriminative covariance function conditioned on the observation at each location is proposed for the computation of traffic state. </a:t>
            </a:r>
          </a:p>
          <a:p>
            <a:r>
              <a:rPr lang="en-GB" dirty="0"/>
              <a:t>Information from the surroundings of the current segment is weighted to get the traffic state. </a:t>
            </a:r>
          </a:p>
          <a:p>
            <a:r>
              <a:rPr lang="en-GB" dirty="0"/>
              <a:t>The method possess the potentiality to account for congested regions and interactions in the upstream and downstream of the congestion.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1F368C-3FB1-4133-B30E-1B88E92F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5F7B277-6C50-4BEF-B676-488EC21C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1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Uniform prior for the weights is used in the present work. </a:t>
            </a:r>
          </a:p>
          <a:p>
            <a:pPr lvl="1"/>
            <a:r>
              <a:rPr lang="en-GB" dirty="0"/>
              <a:t>In a future work, an informative prior that could consider some road attributes like number of lanes, intersections, parks and seasonal variations of traffic would be explored. </a:t>
            </a:r>
          </a:p>
          <a:p>
            <a:r>
              <a:rPr lang="en-GB" dirty="0"/>
              <a:t>Some additional road features like parks, shopping centres would be investigated in a future work.</a:t>
            </a:r>
          </a:p>
          <a:p>
            <a:r>
              <a:rPr lang="en-GB" dirty="0"/>
              <a:t>Soft partitioning is used in the present work. </a:t>
            </a:r>
          </a:p>
          <a:p>
            <a:pPr lvl="1"/>
            <a:r>
              <a:rPr lang="en-GB" dirty="0"/>
              <a:t>In a future work, hard partitioning using directed graph will be investigated together with soft partitioning using historical data.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FA198E-C0D0-4419-A95F-AC4A0554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8E79FBB-9855-43BB-9515-697E5F83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00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rgbClr val="0070C0"/>
                </a:solidFill>
              </a:rPr>
              <a:t>Introduction</a:t>
            </a:r>
          </a:p>
          <a:p>
            <a:pPr lvl="1"/>
            <a:r>
              <a:rPr lang="en-GB" dirty="0"/>
              <a:t>Problem Statement / Justification</a:t>
            </a:r>
          </a:p>
          <a:p>
            <a:pPr lvl="1"/>
            <a:r>
              <a:rPr lang="en-GB" dirty="0"/>
              <a:t>Aim / Objective</a:t>
            </a:r>
          </a:p>
          <a:p>
            <a:r>
              <a:rPr lang="en-GB" dirty="0">
                <a:solidFill>
                  <a:srgbClr val="0070C0"/>
                </a:solidFill>
              </a:rPr>
              <a:t>Model Formulation</a:t>
            </a:r>
          </a:p>
          <a:p>
            <a:pPr lvl="1"/>
            <a:r>
              <a:rPr lang="en-GB" dirty="0"/>
              <a:t>Traditional Kriging</a:t>
            </a:r>
          </a:p>
          <a:p>
            <a:pPr lvl="1"/>
            <a:r>
              <a:rPr lang="en-GB" dirty="0"/>
              <a:t>Bayesian Kriging </a:t>
            </a:r>
          </a:p>
          <a:p>
            <a:pPr lvl="1"/>
            <a:r>
              <a:rPr lang="en-GB" dirty="0"/>
              <a:t>Multi-Model Bayesian Kriging</a:t>
            </a:r>
          </a:p>
          <a:p>
            <a:r>
              <a:rPr lang="en-GB" dirty="0">
                <a:solidFill>
                  <a:srgbClr val="0070C0"/>
                </a:solidFill>
              </a:rPr>
              <a:t>Results and Discussion</a:t>
            </a:r>
          </a:p>
          <a:p>
            <a:pPr lvl="1"/>
            <a:r>
              <a:rPr lang="en-GB" dirty="0"/>
              <a:t>Real Data</a:t>
            </a:r>
          </a:p>
          <a:p>
            <a:r>
              <a:rPr lang="en-GB" dirty="0">
                <a:solidFill>
                  <a:srgbClr val="0070C0"/>
                </a:solidFill>
              </a:rPr>
              <a:t>Conclusions and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DD38F78-9E32-4EA3-A98A-2EAF5070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EB91559-E650-4DC2-BB47-85AF424C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33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492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0070C0"/>
                </a:solidFill>
              </a:rPr>
              <a:t>Thank You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20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BFCFDE-4845-4023-83B2-272093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BC9CC-42B0-45AA-B049-E6E6C312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B824A2-F8FD-4A7B-8F94-469514F2923E}"/>
              </a:ext>
            </a:extLst>
          </p:cNvPr>
          <p:cNvSpPr txBox="1">
            <a:spLocks/>
          </p:cNvSpPr>
          <p:nvPr/>
        </p:nvSpPr>
        <p:spPr>
          <a:xfrm>
            <a:off x="406977" y="3685688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600" b="1" dirty="0">
                <a:solidFill>
                  <a:srgbClr val="0070C0"/>
                </a:solidFill>
              </a:rPr>
              <a:t>Available online at</a:t>
            </a:r>
          </a:p>
          <a:p>
            <a:pPr algn="ctr"/>
            <a:endParaRPr lang="en-GB" sz="1600" b="1" dirty="0">
              <a:solidFill>
                <a:srgbClr val="0070C0"/>
              </a:solidFill>
            </a:endParaRPr>
          </a:p>
          <a:p>
            <a:pPr algn="ctr"/>
            <a:r>
              <a:rPr lang="en-GB" sz="1600" dirty="0"/>
              <a:t>DOI: 10.5281/zenodo.3470240</a:t>
            </a:r>
            <a:r>
              <a:rPr lang="en-GB" sz="1600" b="1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8361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Background – Why Traffic Prediction</a:t>
            </a:r>
          </a:p>
        </p:txBody>
      </p:sp>
      <p:pic>
        <p:nvPicPr>
          <p:cNvPr id="1026" name="Picture 2" descr="Image result for traffic jams in lond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452" y="3156953"/>
            <a:ext cx="3581363" cy="2144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6763" y="1790700"/>
            <a:ext cx="6940581" cy="86018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GB" sz="2000" dirty="0"/>
              <a:t>Road infrastructure (supply) &lt;&lt; traffic flow (demand)</a:t>
            </a:r>
          </a:p>
          <a:p>
            <a:pPr fontAlgn="base"/>
            <a:r>
              <a:rPr lang="en-GB" sz="2000" dirty="0"/>
              <a:t>Result &gt; Congestion</a:t>
            </a:r>
          </a:p>
          <a:p>
            <a:pPr marL="342900" lvl="1" indent="0">
              <a:buNone/>
            </a:pPr>
            <a:endParaRPr lang="en-GB" sz="2000" dirty="0"/>
          </a:p>
          <a:p>
            <a:endParaRPr lang="en-GB" sz="2000" dirty="0"/>
          </a:p>
          <a:p>
            <a:pPr lvl="1" fontAlgn="base"/>
            <a:endParaRPr lang="en-GB" sz="2000" dirty="0"/>
          </a:p>
        </p:txBody>
      </p:sp>
      <p:pic>
        <p:nvPicPr>
          <p:cNvPr id="1028" name="Picture 4" descr="Image result for traffic jams in lond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128" y="3156953"/>
            <a:ext cx="3513222" cy="2179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FEEBF40-5470-42C6-974D-58C1F3DD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B6614DA-6F7F-442E-A033-60975E0E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99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Background – Why Traffic Prediction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4</a:t>
            </a:fld>
            <a:endParaRPr lang="en-GB" dirty="0"/>
          </a:p>
        </p:txBody>
      </p:sp>
      <p:graphicFrame>
        <p:nvGraphicFramePr>
          <p:cNvPr id="8" name="Content Placeholder 6">
            <a:extLst>
              <a:ext uri="{FF2B5EF4-FFF2-40B4-BE49-F238E27FC236}">
                <a16:creationId xmlns:a16="http://schemas.microsoft.com/office/drawing/2014/main" id="{C7926FD9-B11F-4F2F-9FA0-E3A2E3F0F0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173606"/>
              </p:ext>
            </p:extLst>
          </p:nvPr>
        </p:nvGraphicFramePr>
        <p:xfrm>
          <a:off x="4516609" y="2546522"/>
          <a:ext cx="3998741" cy="2797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C3E50B8E-7D5A-48C2-B2CF-CFE01AAC70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5642551"/>
              </p:ext>
            </p:extLst>
          </p:nvPr>
        </p:nvGraphicFramePr>
        <p:xfrm>
          <a:off x="856479" y="2669989"/>
          <a:ext cx="3348990" cy="2902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E9E6899-F376-463E-83D4-990E513E22E5}"/>
              </a:ext>
            </a:extLst>
          </p:cNvPr>
          <p:cNvSpPr txBox="1">
            <a:spLocks/>
          </p:cNvSpPr>
          <p:nvPr/>
        </p:nvSpPr>
        <p:spPr>
          <a:xfrm>
            <a:off x="856480" y="1227799"/>
            <a:ext cx="4438535" cy="108444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100" dirty="0">
                <a:solidFill>
                  <a:srgbClr val="0070C0"/>
                </a:solidFill>
              </a:rPr>
              <a:t>Cost of congestion to UK</a:t>
            </a:r>
          </a:p>
          <a:p>
            <a:pPr lvl="1"/>
            <a:r>
              <a:rPr lang="en-GB" sz="1500" dirty="0"/>
              <a:t>1998 - £15 billion</a:t>
            </a:r>
          </a:p>
          <a:p>
            <a:pPr lvl="1"/>
            <a:r>
              <a:rPr lang="en-GB" sz="1500" dirty="0"/>
              <a:t>2016 - £30.6 billion</a:t>
            </a:r>
          </a:p>
          <a:p>
            <a:pPr lvl="1"/>
            <a:r>
              <a:rPr lang="en-GB" sz="1500" dirty="0"/>
              <a:t>Next 18 years cumulative - &gt; £300 billion</a:t>
            </a:r>
          </a:p>
          <a:p>
            <a:pPr lvl="1"/>
            <a:endParaRPr lang="en-GB" sz="1500" dirty="0"/>
          </a:p>
          <a:p>
            <a:endParaRPr lang="en-GB" sz="2100" dirty="0"/>
          </a:p>
          <a:p>
            <a:pPr lvl="1" fontAlgn="base"/>
            <a:endParaRPr lang="en-GB" sz="1500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83659" y="1259124"/>
            <a:ext cx="643619" cy="36632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000" dirty="0"/>
              <a:t>[1]</a:t>
            </a:r>
          </a:p>
          <a:p>
            <a:pPr marL="342900" lvl="1" indent="0">
              <a:buNone/>
            </a:pPr>
            <a:endParaRPr lang="en-GB" sz="2000" dirty="0"/>
          </a:p>
          <a:p>
            <a:endParaRPr lang="en-GB" sz="2000" dirty="0"/>
          </a:p>
          <a:p>
            <a:pPr lvl="1" fontAlgn="base"/>
            <a:endParaRPr lang="en-GB" sz="2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83E419-75FE-4760-938F-14C6CB7020F3}"/>
              </a:ext>
            </a:extLst>
          </p:cNvPr>
          <p:cNvSpPr/>
          <p:nvPr/>
        </p:nvSpPr>
        <p:spPr>
          <a:xfrm>
            <a:off x="645524" y="5740545"/>
            <a:ext cx="80722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buNone/>
            </a:pPr>
            <a:r>
              <a:rPr lang="en-GB" sz="1200" dirty="0"/>
              <a:t>[1] S. </a:t>
            </a:r>
            <a:r>
              <a:rPr lang="en-GB" sz="1200" dirty="0" err="1"/>
              <a:t>Alonze</a:t>
            </a:r>
            <a:r>
              <a:rPr lang="en-GB" sz="1200" dirty="0"/>
              <a:t>, “Traffic Congestion to Cost the UK Economy More Than $300 Billion Over the Next 16 Years," INRIX, 2014.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591825-6555-4E26-8C0B-3029A68DD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0F5AECC-0DD9-463D-AFCB-DE29C2FD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130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9" grpId="0">
        <p:bldAsOne/>
      </p:bldGraphic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r>
              <a:rPr lang="en-GB" sz="3600" dirty="0">
                <a:solidFill>
                  <a:srgbClr val="0070C0"/>
                </a:solidFill>
              </a:rPr>
              <a:t>Background</a:t>
            </a:r>
            <a:r>
              <a:rPr lang="en-GB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– Traditional Kriging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43584"/>
            <a:ext cx="4188340" cy="4846319"/>
          </a:xfrm>
        </p:spPr>
        <p:txBody>
          <a:bodyPr>
            <a:normAutofit/>
          </a:bodyPr>
          <a:lstStyle/>
          <a:p>
            <a:r>
              <a:rPr lang="en-GB" dirty="0"/>
              <a:t>Traditional Kriging Methods</a:t>
            </a:r>
          </a:p>
          <a:p>
            <a:pPr lvl="1"/>
            <a:r>
              <a:rPr lang="en-GB" dirty="0"/>
              <a:t>Treats the prediction field as one entity and uses the same model</a:t>
            </a:r>
          </a:p>
          <a:p>
            <a:pPr lvl="2"/>
            <a:r>
              <a:rPr lang="en-GB" dirty="0"/>
              <a:t>Depends only on separation distance</a:t>
            </a:r>
          </a:p>
          <a:p>
            <a:pPr lvl="2"/>
            <a:r>
              <a:rPr lang="en-GB" dirty="0"/>
              <a:t>Independent of data/traffic condition</a:t>
            </a:r>
          </a:p>
          <a:p>
            <a:pPr lvl="2"/>
            <a:endParaRPr lang="en-GB" dirty="0"/>
          </a:p>
          <a:p>
            <a:pPr lvl="1"/>
            <a:r>
              <a:rPr lang="en-GB" dirty="0"/>
              <a:t>Note: Each blue dot represents prediction location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5</a:t>
            </a:fld>
            <a:endParaRPr lang="en-GB" dirty="0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13589FC5-B0F3-411B-99C3-C1080DA825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2567"/>
          <a:stretch/>
        </p:blipFill>
        <p:spPr>
          <a:xfrm>
            <a:off x="5089383" y="3762074"/>
            <a:ext cx="3244610" cy="648913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7812BBB7-6712-408C-8252-FE745E2108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7128" y="1471579"/>
            <a:ext cx="3298222" cy="2024047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4DDAA-C8BD-49F6-9441-8C774CD8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2397E7-80F5-446B-8AF6-918DD76B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84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000"/>
              </a:spcBef>
            </a:pPr>
            <a:r>
              <a:rPr lang="en-GB" sz="3600" dirty="0">
                <a:solidFill>
                  <a:srgbClr val="0070C0"/>
                </a:solidFill>
              </a:rPr>
              <a:t>Background – Traditional Kriging Methods</a:t>
            </a:r>
            <a:endParaRPr lang="en-GB" sz="3600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43584"/>
            <a:ext cx="4649427" cy="4846319"/>
          </a:xfrm>
        </p:spPr>
        <p:txBody>
          <a:bodyPr>
            <a:normAutofit/>
          </a:bodyPr>
          <a:lstStyle/>
          <a:p>
            <a:r>
              <a:rPr lang="en-GB" dirty="0"/>
              <a:t>Modified Kriging Methods – </a:t>
            </a:r>
            <a:r>
              <a:rPr lang="en-GB" dirty="0" err="1"/>
              <a:t>eg</a:t>
            </a:r>
            <a:r>
              <a:rPr lang="en-GB" dirty="0"/>
              <a:t> Windowing</a:t>
            </a:r>
          </a:p>
          <a:p>
            <a:pPr lvl="1"/>
            <a:r>
              <a:rPr lang="en-GB" dirty="0"/>
              <a:t>Divides the prediction field into different windows/bins and does prediction locally</a:t>
            </a:r>
          </a:p>
          <a:p>
            <a:pPr lvl="2"/>
            <a:r>
              <a:rPr lang="en-GB" dirty="0"/>
              <a:t>Depends only on separation distance</a:t>
            </a:r>
          </a:p>
          <a:p>
            <a:pPr lvl="2"/>
            <a:r>
              <a:rPr lang="en-GB" dirty="0"/>
              <a:t>Independent of data/traffic condition</a:t>
            </a:r>
          </a:p>
          <a:p>
            <a:pPr lvl="2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6</a:t>
            </a:fld>
            <a:endParaRPr lang="en-GB" dirty="0"/>
          </a:p>
        </p:txBody>
      </p:sp>
      <p:pic>
        <p:nvPicPr>
          <p:cNvPr id="84" name="Picture 83">
            <a:extLst>
              <a:ext uri="{FF2B5EF4-FFF2-40B4-BE49-F238E27FC236}">
                <a16:creationId xmlns:a16="http://schemas.microsoft.com/office/drawing/2014/main" id="{F3B9F727-43C7-4F80-A444-4B7FC237E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8076" y="1305136"/>
            <a:ext cx="3315163" cy="2038635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1B1E90-4EF7-4B47-A28F-FEB4A4F34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868D6E-3A29-4447-9652-62C9DE3E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42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GB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Model Formulation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243584"/>
            <a:ext cx="4649427" cy="4846319"/>
          </a:xfrm>
        </p:spPr>
        <p:txBody>
          <a:bodyPr>
            <a:normAutofit/>
          </a:bodyPr>
          <a:lstStyle/>
          <a:p>
            <a:r>
              <a:rPr lang="en-GB" dirty="0"/>
              <a:t>Multi-Model Bayesian Kriging Methods</a:t>
            </a:r>
          </a:p>
          <a:p>
            <a:pPr lvl="1"/>
            <a:r>
              <a:rPr lang="en-GB" dirty="0"/>
              <a:t>Divides the prediction field into different windows/bins and uses weighted sum of each bin</a:t>
            </a:r>
          </a:p>
          <a:p>
            <a:pPr lvl="2"/>
            <a:r>
              <a:rPr lang="en-GB" dirty="0"/>
              <a:t>Factors the traffic fluctuations into each model</a:t>
            </a:r>
          </a:p>
          <a:p>
            <a:pPr lvl="2"/>
            <a:r>
              <a:rPr lang="en-GB" dirty="0"/>
              <a:t>Exchanges information across models</a:t>
            </a:r>
          </a:p>
          <a:p>
            <a:pPr lvl="2"/>
            <a:r>
              <a:rPr lang="en-GB" dirty="0"/>
              <a:t>Suitable for large networks</a:t>
            </a:r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7</a:t>
            </a:fld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5469128" y="1984162"/>
            <a:ext cx="3272099" cy="2000250"/>
            <a:chOff x="0" y="0"/>
            <a:chExt cx="3272099" cy="200025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632857" y="0"/>
              <a:ext cx="0" cy="200025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7" name="Straight Connector 6"/>
            <p:cNvCxnSpPr/>
            <p:nvPr/>
          </p:nvCxnSpPr>
          <p:spPr>
            <a:xfrm>
              <a:off x="0" y="1014884"/>
              <a:ext cx="3267075" cy="0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grpSp>
          <p:nvGrpSpPr>
            <p:cNvPr id="8" name="Group 7"/>
            <p:cNvGrpSpPr/>
            <p:nvPr/>
          </p:nvGrpSpPr>
          <p:grpSpPr>
            <a:xfrm>
              <a:off x="5024" y="5024"/>
              <a:ext cx="3267075" cy="1990725"/>
              <a:chOff x="0" y="0"/>
              <a:chExt cx="3267075" cy="1990725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0" y="0"/>
                <a:ext cx="3267075" cy="1990725"/>
              </a:xfrm>
              <a:prstGeom prst="rect">
                <a:avLst/>
              </a:prstGeom>
              <a:noFill/>
              <a:ln w="28575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02418" y="35169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57684" y="72348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803869" y="65314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959618" y="80889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40677" y="111034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91403" y="126609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442128" y="1140488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97877" y="1291214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62225" y="144696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617974" y="1597688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854110" y="1256044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004836" y="1406770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989763" y="1557495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140488" y="1713244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1291214" y="1185706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1446963" y="1341455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110532" y="1683099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17007" y="1673051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43095" y="1823776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798844" y="25623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949570" y="406959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90436" y="557684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246185" y="713433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165798" y="226088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21548" y="376814"/>
                <a:ext cx="45719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1100295" y="20599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1366576" y="226088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1396721" y="51246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205803" y="66319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1451987" y="80889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376625" y="164290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874018" y="17082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024743" y="321548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175469" y="19594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2331218" y="35169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1843873" y="823965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2351315" y="65314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2587451" y="311499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738176" y="462225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2723104" y="617974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873829" y="768699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3024554" y="246185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1693148" y="587829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1994598" y="577781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2225710" y="72850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959240" y="54763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110154" y="111034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904163" y="136657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778559" y="1140488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818563" y="1457011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361363" y="154242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225710" y="1703196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461847" y="136155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165420" y="1457011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597499" y="166300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748225" y="1818752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903974" y="1291214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054699" y="144696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2331218" y="1195754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1718269" y="1472084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1949381" y="1627833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617596" y="1215851"/>
                <a:ext cx="45085" cy="47625"/>
              </a:xfrm>
              <a:prstGeom prst="ellipse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72" name="Straight Connector 71"/>
              <p:cNvCxnSpPr/>
              <p:nvPr/>
            </p:nvCxnSpPr>
            <p:spPr>
              <a:xfrm>
                <a:off x="1421842" y="532563"/>
                <a:ext cx="314325" cy="85725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1441939" y="542611"/>
                <a:ext cx="421640" cy="314325"/>
              </a:xfrm>
              <a:prstGeom prst="line">
                <a:avLst/>
              </a:prstGeom>
              <a:noFill/>
              <a:ln w="1270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74" name="Text Box 75"/>
              <p:cNvSpPr txBox="1"/>
              <p:nvPr/>
            </p:nvSpPr>
            <p:spPr>
              <a:xfrm>
                <a:off x="231113" y="5025"/>
                <a:ext cx="819150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Partition 1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5" name="Text Box 76"/>
              <p:cNvSpPr txBox="1"/>
              <p:nvPr/>
            </p:nvSpPr>
            <p:spPr>
              <a:xfrm>
                <a:off x="2165420" y="5025"/>
                <a:ext cx="819150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Partition 2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6" name="Text Box 77"/>
              <p:cNvSpPr txBox="1"/>
              <p:nvPr/>
            </p:nvSpPr>
            <p:spPr>
              <a:xfrm>
                <a:off x="2316146" y="979715"/>
                <a:ext cx="819150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Partition 4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7" name="Text Box 78"/>
              <p:cNvSpPr txBox="1"/>
              <p:nvPr/>
            </p:nvSpPr>
            <p:spPr>
              <a:xfrm>
                <a:off x="497394" y="999811"/>
                <a:ext cx="819150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Partition 3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Text Box 79"/>
              <p:cNvSpPr txBox="1"/>
              <p:nvPr/>
            </p:nvSpPr>
            <p:spPr>
              <a:xfrm>
                <a:off x="1406770" y="648119"/>
                <a:ext cx="292735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9" name="Text Box 80"/>
              <p:cNvSpPr txBox="1"/>
              <p:nvPr/>
            </p:nvSpPr>
            <p:spPr>
              <a:xfrm>
                <a:off x="1301262" y="291403"/>
                <a:ext cx="292735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Text Box 81"/>
              <p:cNvSpPr txBox="1"/>
              <p:nvPr/>
            </p:nvSpPr>
            <p:spPr>
              <a:xfrm>
                <a:off x="1642906" y="532563"/>
                <a:ext cx="292735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GB" sz="1100" b="0" i="0" u="none" strike="noStrike" kern="0" cap="none" spc="0" normalizeH="0" baseline="-2500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j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Text Box 83"/>
              <p:cNvSpPr txBox="1"/>
              <p:nvPr/>
            </p:nvSpPr>
            <p:spPr>
              <a:xfrm>
                <a:off x="1281165" y="462225"/>
                <a:ext cx="292735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kumimoji="0" lang="en-GB" sz="1100" b="0" i="0" u="none" strike="noStrike" kern="0" cap="none" spc="0" normalizeH="0" baseline="-2500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Text Box 84"/>
              <p:cNvSpPr txBox="1"/>
              <p:nvPr/>
            </p:nvSpPr>
            <p:spPr>
              <a:xfrm>
                <a:off x="1597688" y="366765"/>
                <a:ext cx="292735" cy="30480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endParaRPr kumimoji="0" lang="en-GB" sz="11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pic>
        <p:nvPicPr>
          <p:cNvPr id="84" name="Picture 83">
            <a:extLst>
              <a:ext uri="{FF2B5EF4-FFF2-40B4-BE49-F238E27FC236}">
                <a16:creationId xmlns:a16="http://schemas.microsoft.com/office/drawing/2014/main" id="{BED184B7-74D7-4F5F-8C43-81EBBF877F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361"/>
          <a:stretch/>
        </p:blipFill>
        <p:spPr>
          <a:xfrm>
            <a:off x="5640466" y="4178434"/>
            <a:ext cx="2565296" cy="683858"/>
          </a:xfrm>
          <a:prstGeom prst="rect">
            <a:avLst/>
          </a:prstGeom>
        </p:spPr>
      </p:pic>
      <p:sp>
        <p:nvSpPr>
          <p:cNvPr id="85" name="Date Placeholder 84">
            <a:extLst>
              <a:ext uri="{FF2B5EF4-FFF2-40B4-BE49-F238E27FC236}">
                <a16:creationId xmlns:a16="http://schemas.microsoft.com/office/drawing/2014/main" id="{968065FC-8500-4BE6-8936-09C00E3E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86" name="Footer Placeholder 85">
            <a:extLst>
              <a:ext uri="{FF2B5EF4-FFF2-40B4-BE49-F238E27FC236}">
                <a16:creationId xmlns:a16="http://schemas.microsoft.com/office/drawing/2014/main" id="{201ABC81-BDD2-4D55-B884-20F2D7FF4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71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Model Formulation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319453"/>
              </a:xfrm>
            </p:spPr>
            <p:txBody>
              <a:bodyPr>
                <a:normAutofit/>
              </a:bodyPr>
              <a:lstStyle/>
              <a:p>
                <a:r>
                  <a:rPr lang="en-GB" dirty="0"/>
                  <a:t>The entire region is divided into K GP models, each with two separate stationary covariance structure</a:t>
                </a:r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pPr lvl="1"/>
                <a:r>
                  <a:rPr lang="en-US" dirty="0"/>
                  <a:t>Here,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the local covariance kernel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the global covariance function models cross-correlation across the models</a:t>
                </a:r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319453"/>
              </a:xfrm>
              <a:blipFill>
                <a:blip r:embed="rId2"/>
                <a:stretch>
                  <a:fillRect l="-1391" t="-2257" r="-5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8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427063" y="3019176"/>
                <a:ext cx="3902415" cy="8196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GB" i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i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en-GB" i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d>
                                <m:dPr>
                                  <m:begChr m:val="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0">
                                      <a:latin typeface="Cambria Math" panose="02040503050406030204" pitchFamily="18" charset="0"/>
                                    </a:rPr>
                                    <m:t>0,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GB" i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GB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sub>
                          </m:sSub>
                        </m:num>
                        <m:den>
                          <m:d>
                            <m:dPr>
                              <m:begChr m:val="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GB" i="0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b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  <m:sSubSup>
                                <m:sSub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GB" i="0">
                                      <a:latin typeface="Cambria Math" panose="02040503050406030204" pitchFamily="18" charset="0"/>
                                    </a:rPr>
                                    <m:t>1,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i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GB" i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bSup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GB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den>
                      </m:f>
                      <m:r>
                        <a:rPr lang="en-GB" i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063" y="3019176"/>
                <a:ext cx="3902415" cy="8196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BFB746-369D-4DD5-ADD0-0CC8AB64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823EAAE-F31F-4B36-B065-51016F8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9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Model Formulation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GB" dirty="0"/>
                  <a:t>1. Clustering and Model Length Selection</a:t>
                </a:r>
              </a:p>
              <a:p>
                <a:pPr lvl="1"/>
                <a:r>
                  <a:rPr lang="en-GB" dirty="0"/>
                  <a:t>Cluster the road network using NMF to determine model number </a:t>
                </a:r>
                <a:r>
                  <a:rPr lang="en-GB" i="1" dirty="0"/>
                  <a:t>K </a:t>
                </a:r>
                <a:endParaRPr lang="en-GB" dirty="0"/>
              </a:p>
              <a:p>
                <a:r>
                  <a:rPr lang="en-GB" dirty="0"/>
                  <a:t>2. Model Parameter Estimation</a:t>
                </a:r>
              </a:p>
              <a:p>
                <a:pPr lvl="1"/>
                <a:r>
                  <a:rPr lang="en-GB" dirty="0"/>
                  <a:t>Estimate the Non-stationary Covariance Parameters: characteristic length scale,</a:t>
                </a:r>
                <a:br>
                  <a:rPr lang="en-GB" dirty="0"/>
                </a:br>
                <a:r>
                  <a:rPr lang="en-GB" dirty="0"/>
                  <a:t>model means and inverse chi-2 prior</a:t>
                </a:r>
                <a:br>
                  <a:rPr lang="en-GB" dirty="0"/>
                </a:br>
                <a:endParaRPr lang="en-GB" dirty="0"/>
              </a:p>
              <a:p>
                <a:pPr lvl="1"/>
                <a:r>
                  <a:rPr lang="en-GB" b="1" dirty="0"/>
                  <a:t>for </a:t>
                </a:r>
                <a:r>
                  <a:rPr lang="en-GB" dirty="0"/>
                  <a:t>&lt;Each Prediction Site&gt; </a:t>
                </a:r>
                <a:r>
                  <a:rPr lang="en-GB" b="1" dirty="0"/>
                  <a:t>do</a:t>
                </a:r>
                <a:br>
                  <a:rPr lang="en-GB" b="1" dirty="0"/>
                </a:br>
                <a:r>
                  <a:rPr lang="en-GB" b="1" dirty="0"/>
                  <a:t>for </a:t>
                </a:r>
                <a:r>
                  <a:rPr lang="en-GB" i="1" dirty="0"/>
                  <a:t>k </a:t>
                </a:r>
                <a:r>
                  <a:rPr lang="en-GB" dirty="0"/>
                  <a:t>1 to </a:t>
                </a:r>
                <a:r>
                  <a:rPr lang="en-GB" i="1" dirty="0"/>
                  <a:t>K </a:t>
                </a:r>
                <a:r>
                  <a:rPr lang="en-GB" b="1" dirty="0"/>
                  <a:t>do</a:t>
                </a:r>
              </a:p>
              <a:p>
                <a:pPr lvl="1"/>
                <a:r>
                  <a:rPr lang="en-GB" dirty="0"/>
                  <a:t>Compute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using (14), (15)</a:t>
                </a:r>
              </a:p>
              <a:p>
                <a:pPr lvl="1"/>
                <a:r>
                  <a:rPr lang="en-GB" dirty="0"/>
                  <a:t>Compute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nor/>
                              </m:rPr>
                              <a:rPr lang="en-GB" b="1" dirty="0"/>
                              <m:t>µ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en-GB" dirty="0"/>
                  <a:t>” using equation (9)</a:t>
                </a:r>
              </a:p>
              <a:p>
                <a:r>
                  <a:rPr lang="en-GB" dirty="0"/>
                  <a:t>3. Bayesian Inference</a:t>
                </a:r>
              </a:p>
              <a:p>
                <a:pPr lvl="1"/>
                <a:r>
                  <a:rPr lang="en-GB" dirty="0"/>
                  <a:t>Compute the Expected Likelihood using equation (6)</a:t>
                </a:r>
              </a:p>
              <a:p>
                <a:pPr lvl="1"/>
                <a:r>
                  <a:rPr lang="en-GB" dirty="0"/>
                  <a:t>Update the Posterior using equation (10)</a:t>
                </a:r>
                <a:br>
                  <a:rPr lang="en-GB" dirty="0"/>
                </a:br>
                <a:r>
                  <a:rPr lang="en-GB" b="1" dirty="0"/>
                  <a:t>end for</a:t>
                </a:r>
                <a:br>
                  <a:rPr lang="en-GB" b="1" dirty="0"/>
                </a:br>
                <a:r>
                  <a:rPr lang="en-GB" dirty="0"/>
                  <a:t>Compute the traffic state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m:rPr>
                                <m:nor/>
                              </m:rPr>
                              <a:rPr lang="en-GB" b="1" i="0" dirty="0" smtClean="0"/>
                              <m:t>x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baseline="-25000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 using equation (11)</a:t>
                </a:r>
                <a:br>
                  <a:rPr lang="en-GB" dirty="0"/>
                </a:br>
                <a:r>
                  <a:rPr lang="en-GB" b="1" dirty="0"/>
                  <a:t>end for</a:t>
                </a:r>
                <a:r>
                  <a:rPr lang="en-GB" dirty="0"/>
                  <a:t> </a:t>
                </a:r>
                <a:br>
                  <a:rPr lang="en-GB" dirty="0"/>
                </a:b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96" t="-2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21DC89EB-E89E-477B-A439-ABC1C0383769}" type="slidenum">
              <a:rPr lang="en-GB" smtClean="0"/>
              <a:t>9</a:t>
            </a:fld>
            <a:endParaRPr lang="en-GB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EF95067-AB73-4074-9197-593014F81E53}"/>
              </a:ext>
            </a:extLst>
          </p:cNvPr>
          <p:cNvSpPr txBox="1">
            <a:spLocks/>
          </p:cNvSpPr>
          <p:nvPr/>
        </p:nvSpPr>
        <p:spPr>
          <a:xfrm>
            <a:off x="959280" y="1158057"/>
            <a:ext cx="5312690" cy="548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Algorithm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7A1E94-7CEC-4B63-A9D0-F4215B9A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13th SDF Symposium 2019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F9B5BF-4519-4AA7-A4EB-E637C5A7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K. J. Offor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258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23521</TotalTime>
  <Words>1050</Words>
  <Application>Microsoft Office PowerPoint</Application>
  <PresentationFormat>On-screen Show (4:3)</PresentationFormat>
  <Paragraphs>196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  <vt:variant>
        <vt:lpstr>Custom Shows</vt:lpstr>
      </vt:variant>
      <vt:variant>
        <vt:i4>1</vt:i4>
      </vt:variant>
    </vt:vector>
  </HeadingPairs>
  <TitlesOfParts>
    <vt:vector size="36" baseType="lpstr">
      <vt:lpstr>Arial</vt:lpstr>
      <vt:lpstr>Brush Script MT</vt:lpstr>
      <vt:lpstr>Calibri</vt:lpstr>
      <vt:lpstr>Calibri Light</vt:lpstr>
      <vt:lpstr>Cambria Math</vt:lpstr>
      <vt:lpstr>NimbusRomNo9L-Regu</vt:lpstr>
      <vt:lpstr>NimbusRomNo9L-ReguItal</vt:lpstr>
      <vt:lpstr>rntxmi7</vt:lpstr>
      <vt:lpstr>rtxmi</vt:lpstr>
      <vt:lpstr>rtxr</vt:lpstr>
      <vt:lpstr>TeXGyreTermes-Bold</vt:lpstr>
      <vt:lpstr>TeXGyreTermes-Regular</vt:lpstr>
      <vt:lpstr>Times New Roman</vt:lpstr>
      <vt:lpstr>txsys</vt:lpstr>
      <vt:lpstr>Office Theme</vt:lpstr>
      <vt:lpstr> Multi-Model Bayesian Kriging for Urban Traffic State Prediction</vt:lpstr>
      <vt:lpstr>Outline</vt:lpstr>
      <vt:lpstr>Background – Why Traffic Prediction</vt:lpstr>
      <vt:lpstr>Background – Why Traffic Prediction</vt:lpstr>
      <vt:lpstr>Background – Traditional Kriging Methods</vt:lpstr>
      <vt:lpstr>Background – Traditional Kriging Methods</vt:lpstr>
      <vt:lpstr>Model Formulation</vt:lpstr>
      <vt:lpstr>Model Formulation</vt:lpstr>
      <vt:lpstr>Model Formulation</vt:lpstr>
      <vt:lpstr>Model Formulation</vt:lpstr>
      <vt:lpstr>Model Formulation - Bayesian Inference</vt:lpstr>
      <vt:lpstr>Model Formulation - Bayesian Inference</vt:lpstr>
      <vt:lpstr>Model Formulation -Bayesian Inference</vt:lpstr>
      <vt:lpstr>Simulation Setup</vt:lpstr>
      <vt:lpstr>Simulation Setup</vt:lpstr>
      <vt:lpstr>Results – Real Data</vt:lpstr>
      <vt:lpstr>Results – Real Data</vt:lpstr>
      <vt:lpstr>Conclusion</vt:lpstr>
      <vt:lpstr>Conclusion</vt:lpstr>
      <vt:lpstr>Thank You</vt:lpstr>
      <vt:lpstr>Custom Show 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Offor John</cp:lastModifiedBy>
  <cp:revision>150</cp:revision>
  <cp:lastPrinted>2017-06-22T09:16:16Z</cp:lastPrinted>
  <dcterms:created xsi:type="dcterms:W3CDTF">2016-11-17T13:51:53Z</dcterms:created>
  <dcterms:modified xsi:type="dcterms:W3CDTF">2019-10-12T12:36:19Z</dcterms:modified>
</cp:coreProperties>
</file>