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1" r:id="rId3"/>
    <p:sldId id="262" r:id="rId4"/>
    <p:sldId id="263" r:id="rId5"/>
    <p:sldId id="257" r:id="rId6"/>
    <p:sldId id="258" r:id="rId7"/>
    <p:sldId id="259" r:id="rId8"/>
    <p:sldId id="264" r:id="rId9"/>
    <p:sldId id="260"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71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A4A437-E954-5B42-81F1-B9EB7961A3BC}" type="datetimeFigureOut">
              <a:rPr lang="en-US" smtClean="0"/>
              <a:t>9/11/19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0A9078-E64F-FD4F-9CFA-7921D597E559}" type="slidenum">
              <a:rPr lang="en-US" smtClean="0"/>
              <a:t>‹#›</a:t>
            </a:fld>
            <a:endParaRPr lang="en-US"/>
          </a:p>
        </p:txBody>
      </p:sp>
    </p:spTree>
    <p:extLst>
      <p:ext uri="{BB962C8B-B14F-4D97-AF65-F5344CB8AC3E}">
        <p14:creationId xmlns:p14="http://schemas.microsoft.com/office/powerpoint/2010/main" val="350442743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sub-points of FAIR are objective,</a:t>
            </a:r>
            <a:r>
              <a:rPr lang="en-US" baseline="0" dirty="0" smtClean="0"/>
              <a:t> yes/no types of questions with a minimal amount of ambiguity</a:t>
            </a:r>
            <a:endParaRPr lang="en-US" dirty="0"/>
          </a:p>
        </p:txBody>
      </p:sp>
      <p:sp>
        <p:nvSpPr>
          <p:cNvPr id="4" name="Slide Number Placeholder 3"/>
          <p:cNvSpPr>
            <a:spLocks noGrp="1"/>
          </p:cNvSpPr>
          <p:nvPr>
            <p:ph type="sldNum" sz="quarter" idx="10"/>
          </p:nvPr>
        </p:nvSpPr>
        <p:spPr/>
        <p:txBody>
          <a:bodyPr/>
          <a:lstStyle/>
          <a:p>
            <a:fld id="{D40A9078-E64F-FD4F-9CFA-7921D597E559}" type="slidenum">
              <a:rPr lang="en-US" smtClean="0"/>
              <a:t>5</a:t>
            </a:fld>
            <a:endParaRPr lang="en-US"/>
          </a:p>
        </p:txBody>
      </p:sp>
    </p:spTree>
    <p:extLst>
      <p:ext uri="{BB962C8B-B14F-4D97-AF65-F5344CB8AC3E}">
        <p14:creationId xmlns:p14="http://schemas.microsoft.com/office/powerpoint/2010/main" val="2816598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points are still straightforward but the language is interpretable</a:t>
            </a:r>
            <a:r>
              <a:rPr lang="en-US" baseline="0" dirty="0" smtClean="0"/>
              <a:t>. How universal is universally implementable? Can my protocol be implementable by someone in China? Does it need to be to be FAIR? What does “broadly applicable” mean? I am totally going to make up what relevant means to suit my needs!</a:t>
            </a:r>
            <a:endParaRPr lang="en-US" dirty="0"/>
          </a:p>
        </p:txBody>
      </p:sp>
      <p:sp>
        <p:nvSpPr>
          <p:cNvPr id="4" name="Slide Number Placeholder 3"/>
          <p:cNvSpPr>
            <a:spLocks noGrp="1"/>
          </p:cNvSpPr>
          <p:nvPr>
            <p:ph type="sldNum" sz="quarter" idx="10"/>
          </p:nvPr>
        </p:nvSpPr>
        <p:spPr/>
        <p:txBody>
          <a:bodyPr/>
          <a:lstStyle/>
          <a:p>
            <a:fld id="{D40A9078-E64F-FD4F-9CFA-7921D597E559}" type="slidenum">
              <a:rPr lang="en-US" smtClean="0"/>
              <a:t>6</a:t>
            </a:fld>
            <a:endParaRPr lang="en-US"/>
          </a:p>
        </p:txBody>
      </p:sp>
    </p:spTree>
    <p:extLst>
      <p:ext uri="{BB962C8B-B14F-4D97-AF65-F5344CB8AC3E}">
        <p14:creationId xmlns:p14="http://schemas.microsoft.com/office/powerpoint/2010/main" val="1163829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Rich metadata can vary from 3 fields to 300</a:t>
            </a:r>
            <a:r>
              <a:rPr lang="en-US" baseline="0" dirty="0" smtClean="0"/>
              <a:t> fields for any given resource model. Sub-bullet I2 is the </a:t>
            </a:r>
            <a:r>
              <a:rPr lang="en-US" baseline="0" dirty="0" err="1" smtClean="0"/>
              <a:t>ourobouros</a:t>
            </a:r>
            <a:r>
              <a:rPr lang="en-US" baseline="0" dirty="0" smtClean="0"/>
              <a:t> principle. </a:t>
            </a:r>
            <a:r>
              <a:rPr lang="mr-IN" baseline="0" dirty="0" smtClean="0"/>
              <a:t>–</a:t>
            </a:r>
            <a:r>
              <a:rPr lang="en-US" baseline="0" dirty="0" smtClean="0"/>
              <a:t> if you have an RDF graph, you descend into a spiral where your vocabularies are eating their own ass. And what is my community? Bioinformatics, clinical/translational medicine, repositories or all of them, and how does an outside judge which I had in mind when I declare eagle-I “FAIR”?</a:t>
            </a:r>
          </a:p>
          <a:p>
            <a:endParaRPr lang="en-US" dirty="0"/>
          </a:p>
        </p:txBody>
      </p:sp>
      <p:sp>
        <p:nvSpPr>
          <p:cNvPr id="4" name="Slide Number Placeholder 3"/>
          <p:cNvSpPr>
            <a:spLocks noGrp="1"/>
          </p:cNvSpPr>
          <p:nvPr>
            <p:ph type="sldNum" sz="quarter" idx="10"/>
          </p:nvPr>
        </p:nvSpPr>
        <p:spPr/>
        <p:txBody>
          <a:bodyPr/>
          <a:lstStyle/>
          <a:p>
            <a:fld id="{D40A9078-E64F-FD4F-9CFA-7921D597E559}" type="slidenum">
              <a:rPr lang="en-US" smtClean="0"/>
              <a:t>7</a:t>
            </a:fld>
            <a:endParaRPr lang="en-US"/>
          </a:p>
        </p:txBody>
      </p:sp>
    </p:spTree>
    <p:extLst>
      <p:ext uri="{BB962C8B-B14F-4D97-AF65-F5344CB8AC3E}">
        <p14:creationId xmlns:p14="http://schemas.microsoft.com/office/powerpoint/2010/main" val="2351849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decided I had to evaluate eagle-I against</a:t>
            </a:r>
            <a:r>
              <a:rPr lang="mr-IN" dirty="0" smtClean="0"/>
              <a:t>…</a:t>
            </a:r>
            <a:r>
              <a:rPr lang="en-US" dirty="0" smtClean="0"/>
              <a:t>something. So I discovered that </a:t>
            </a:r>
            <a:r>
              <a:rPr lang="en-US" dirty="0" err="1" smtClean="0"/>
              <a:t>Uniprot</a:t>
            </a:r>
            <a:r>
              <a:rPr lang="en-US" baseline="0" dirty="0" smtClean="0"/>
              <a:t> and PHI-Base have both published their own FAIR </a:t>
            </a:r>
            <a:r>
              <a:rPr lang="en-US" baseline="0" dirty="0" err="1" smtClean="0"/>
              <a:t>evals</a:t>
            </a:r>
            <a:r>
              <a:rPr lang="en-US" baseline="0" dirty="0" smtClean="0"/>
              <a:t>. I tried tracking down the MIBBI standard for instruments but didn’t have much luck applying it. In essence, trying to apply the FAIR principles in an overly literal way can lead places you may not want to go!</a:t>
            </a:r>
            <a:endParaRPr lang="en-US" dirty="0"/>
          </a:p>
        </p:txBody>
      </p:sp>
      <p:sp>
        <p:nvSpPr>
          <p:cNvPr id="4" name="Slide Number Placeholder 3"/>
          <p:cNvSpPr>
            <a:spLocks noGrp="1"/>
          </p:cNvSpPr>
          <p:nvPr>
            <p:ph type="sldNum" sz="quarter" idx="10"/>
          </p:nvPr>
        </p:nvSpPr>
        <p:spPr/>
        <p:txBody>
          <a:bodyPr/>
          <a:lstStyle/>
          <a:p>
            <a:fld id="{D40A9078-E64F-FD4F-9CFA-7921D597E559}" type="slidenum">
              <a:rPr lang="en-US" smtClean="0"/>
              <a:t>9</a:t>
            </a:fld>
            <a:endParaRPr lang="en-US"/>
          </a:p>
        </p:txBody>
      </p:sp>
    </p:spTree>
    <p:extLst>
      <p:ext uri="{BB962C8B-B14F-4D97-AF65-F5344CB8AC3E}">
        <p14:creationId xmlns:p14="http://schemas.microsoft.com/office/powerpoint/2010/main" val="1166744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EDF003-CC2D-6E48-BED6-797C9472F523}" type="datetimeFigureOut">
              <a:rPr lang="en-US" smtClean="0"/>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58DB99-2B4B-C24F-9BAB-804F5279058E}" type="slidenum">
              <a:rPr lang="en-US" smtClean="0"/>
              <a:t>‹#›</a:t>
            </a:fld>
            <a:endParaRPr lang="en-US"/>
          </a:p>
        </p:txBody>
      </p:sp>
    </p:spTree>
    <p:extLst>
      <p:ext uri="{BB962C8B-B14F-4D97-AF65-F5344CB8AC3E}">
        <p14:creationId xmlns:p14="http://schemas.microsoft.com/office/powerpoint/2010/main" val="3766663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EDF003-CC2D-6E48-BED6-797C9472F523}" type="datetimeFigureOut">
              <a:rPr lang="en-US" smtClean="0"/>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58DB99-2B4B-C24F-9BAB-804F5279058E}" type="slidenum">
              <a:rPr lang="en-US" smtClean="0"/>
              <a:t>‹#›</a:t>
            </a:fld>
            <a:endParaRPr lang="en-US"/>
          </a:p>
        </p:txBody>
      </p:sp>
    </p:spTree>
    <p:extLst>
      <p:ext uri="{BB962C8B-B14F-4D97-AF65-F5344CB8AC3E}">
        <p14:creationId xmlns:p14="http://schemas.microsoft.com/office/powerpoint/2010/main" val="2103743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EDF003-CC2D-6E48-BED6-797C9472F523}" type="datetimeFigureOut">
              <a:rPr lang="en-US" smtClean="0"/>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58DB99-2B4B-C24F-9BAB-804F5279058E}" type="slidenum">
              <a:rPr lang="en-US" smtClean="0"/>
              <a:t>‹#›</a:t>
            </a:fld>
            <a:endParaRPr lang="en-US"/>
          </a:p>
        </p:txBody>
      </p:sp>
    </p:spTree>
    <p:extLst>
      <p:ext uri="{BB962C8B-B14F-4D97-AF65-F5344CB8AC3E}">
        <p14:creationId xmlns:p14="http://schemas.microsoft.com/office/powerpoint/2010/main" val="372506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EDF003-CC2D-6E48-BED6-797C9472F523}" type="datetimeFigureOut">
              <a:rPr lang="en-US" smtClean="0"/>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58DB99-2B4B-C24F-9BAB-804F5279058E}" type="slidenum">
              <a:rPr lang="en-US" smtClean="0"/>
              <a:t>‹#›</a:t>
            </a:fld>
            <a:endParaRPr lang="en-US"/>
          </a:p>
        </p:txBody>
      </p:sp>
    </p:spTree>
    <p:extLst>
      <p:ext uri="{BB962C8B-B14F-4D97-AF65-F5344CB8AC3E}">
        <p14:creationId xmlns:p14="http://schemas.microsoft.com/office/powerpoint/2010/main" val="183818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EDF003-CC2D-6E48-BED6-797C9472F523}" type="datetimeFigureOut">
              <a:rPr lang="en-US" smtClean="0"/>
              <a:t>9/11/19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58DB99-2B4B-C24F-9BAB-804F5279058E}" type="slidenum">
              <a:rPr lang="en-US" smtClean="0"/>
              <a:t>‹#›</a:t>
            </a:fld>
            <a:endParaRPr lang="en-US"/>
          </a:p>
        </p:txBody>
      </p:sp>
    </p:spTree>
    <p:extLst>
      <p:ext uri="{BB962C8B-B14F-4D97-AF65-F5344CB8AC3E}">
        <p14:creationId xmlns:p14="http://schemas.microsoft.com/office/powerpoint/2010/main" val="292738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EDF003-CC2D-6E48-BED6-797C9472F523}" type="datetimeFigureOut">
              <a:rPr lang="en-US" smtClean="0"/>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58DB99-2B4B-C24F-9BAB-804F5279058E}" type="slidenum">
              <a:rPr lang="en-US" smtClean="0"/>
              <a:t>‹#›</a:t>
            </a:fld>
            <a:endParaRPr lang="en-US"/>
          </a:p>
        </p:txBody>
      </p:sp>
    </p:spTree>
    <p:extLst>
      <p:ext uri="{BB962C8B-B14F-4D97-AF65-F5344CB8AC3E}">
        <p14:creationId xmlns:p14="http://schemas.microsoft.com/office/powerpoint/2010/main" val="4136670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EDF003-CC2D-6E48-BED6-797C9472F523}" type="datetimeFigureOut">
              <a:rPr lang="en-US" smtClean="0"/>
              <a:t>9/11/19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58DB99-2B4B-C24F-9BAB-804F5279058E}" type="slidenum">
              <a:rPr lang="en-US" smtClean="0"/>
              <a:t>‹#›</a:t>
            </a:fld>
            <a:endParaRPr lang="en-US"/>
          </a:p>
        </p:txBody>
      </p:sp>
    </p:spTree>
    <p:extLst>
      <p:ext uri="{BB962C8B-B14F-4D97-AF65-F5344CB8AC3E}">
        <p14:creationId xmlns:p14="http://schemas.microsoft.com/office/powerpoint/2010/main" val="911132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EDF003-CC2D-6E48-BED6-797C9472F523}" type="datetimeFigureOut">
              <a:rPr lang="en-US" smtClean="0"/>
              <a:t>9/11/19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58DB99-2B4B-C24F-9BAB-804F5279058E}" type="slidenum">
              <a:rPr lang="en-US" smtClean="0"/>
              <a:t>‹#›</a:t>
            </a:fld>
            <a:endParaRPr lang="en-US"/>
          </a:p>
        </p:txBody>
      </p:sp>
    </p:spTree>
    <p:extLst>
      <p:ext uri="{BB962C8B-B14F-4D97-AF65-F5344CB8AC3E}">
        <p14:creationId xmlns:p14="http://schemas.microsoft.com/office/powerpoint/2010/main" val="3662459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EDF003-CC2D-6E48-BED6-797C9472F523}" type="datetimeFigureOut">
              <a:rPr lang="en-US" smtClean="0"/>
              <a:t>9/11/19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58DB99-2B4B-C24F-9BAB-804F5279058E}" type="slidenum">
              <a:rPr lang="en-US" smtClean="0"/>
              <a:t>‹#›</a:t>
            </a:fld>
            <a:endParaRPr lang="en-US"/>
          </a:p>
        </p:txBody>
      </p:sp>
    </p:spTree>
    <p:extLst>
      <p:ext uri="{BB962C8B-B14F-4D97-AF65-F5344CB8AC3E}">
        <p14:creationId xmlns:p14="http://schemas.microsoft.com/office/powerpoint/2010/main" val="3542260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EDF003-CC2D-6E48-BED6-797C9472F523}" type="datetimeFigureOut">
              <a:rPr lang="en-US" smtClean="0"/>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58DB99-2B4B-C24F-9BAB-804F5279058E}" type="slidenum">
              <a:rPr lang="en-US" smtClean="0"/>
              <a:t>‹#›</a:t>
            </a:fld>
            <a:endParaRPr lang="en-US"/>
          </a:p>
        </p:txBody>
      </p:sp>
    </p:spTree>
    <p:extLst>
      <p:ext uri="{BB962C8B-B14F-4D97-AF65-F5344CB8AC3E}">
        <p14:creationId xmlns:p14="http://schemas.microsoft.com/office/powerpoint/2010/main" val="1206928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EDF003-CC2D-6E48-BED6-797C9472F523}" type="datetimeFigureOut">
              <a:rPr lang="en-US" smtClean="0"/>
              <a:t>9/11/19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58DB99-2B4B-C24F-9BAB-804F5279058E}" type="slidenum">
              <a:rPr lang="en-US" smtClean="0"/>
              <a:t>‹#›</a:t>
            </a:fld>
            <a:endParaRPr lang="en-US"/>
          </a:p>
        </p:txBody>
      </p:sp>
    </p:spTree>
    <p:extLst>
      <p:ext uri="{BB962C8B-B14F-4D97-AF65-F5344CB8AC3E}">
        <p14:creationId xmlns:p14="http://schemas.microsoft.com/office/powerpoint/2010/main" val="7865893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EDF003-CC2D-6E48-BED6-797C9472F523}" type="datetimeFigureOut">
              <a:rPr lang="en-US" smtClean="0"/>
              <a:t>9/11/19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58DB99-2B4B-C24F-9BAB-804F5279058E}" type="slidenum">
              <a:rPr lang="en-US" smtClean="0"/>
              <a:t>‹#›</a:t>
            </a:fld>
            <a:endParaRPr lang="en-US"/>
          </a:p>
        </p:txBody>
      </p:sp>
    </p:spTree>
    <p:extLst>
      <p:ext uri="{BB962C8B-B14F-4D97-AF65-F5344CB8AC3E}">
        <p14:creationId xmlns:p14="http://schemas.microsoft.com/office/powerpoint/2010/main" val="920370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1091"/>
            <a:ext cx="7772400" cy="1470025"/>
          </a:xfrm>
        </p:spPr>
        <p:txBody>
          <a:bodyPr>
            <a:normAutofit/>
          </a:bodyPr>
          <a:lstStyle/>
          <a:p>
            <a:r>
              <a:rPr lang="en-US" sz="7200" dirty="0"/>
              <a:t>e</a:t>
            </a:r>
            <a:r>
              <a:rPr lang="en-US" sz="7200" dirty="0" smtClean="0"/>
              <a:t>agle-</a:t>
            </a:r>
            <a:r>
              <a:rPr lang="en-US" sz="7200" dirty="0" err="1" smtClean="0"/>
              <a:t>i</a:t>
            </a:r>
            <a:endParaRPr lang="en-US" sz="7200" dirty="0"/>
          </a:p>
        </p:txBody>
      </p:sp>
      <p:sp>
        <p:nvSpPr>
          <p:cNvPr id="3" name="Subtitle 2"/>
          <p:cNvSpPr>
            <a:spLocks noGrp="1"/>
          </p:cNvSpPr>
          <p:nvPr>
            <p:ph type="subTitle" idx="1"/>
          </p:nvPr>
        </p:nvSpPr>
        <p:spPr>
          <a:xfrm>
            <a:off x="1094232" y="2630661"/>
            <a:ext cx="7086600" cy="1752600"/>
          </a:xfrm>
        </p:spPr>
        <p:txBody>
          <a:bodyPr>
            <a:normAutofit/>
          </a:bodyPr>
          <a:lstStyle/>
          <a:p>
            <a:r>
              <a:rPr lang="en-US" sz="4800" dirty="0" smtClean="0">
                <a:solidFill>
                  <a:srgbClr val="FF0000"/>
                </a:solidFill>
              </a:rPr>
              <a:t>Loose, FAIR and Out of Control</a:t>
            </a:r>
            <a:endParaRPr lang="en-US" sz="4800" dirty="0">
              <a:solidFill>
                <a:srgbClr val="FF0000"/>
              </a:solidFill>
            </a:endParaRPr>
          </a:p>
        </p:txBody>
      </p:sp>
      <p:pic>
        <p:nvPicPr>
          <p:cNvPr id="4" name="Picture 3" descr="Harvard-Catalyst-RGB-SM[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443" y="5346813"/>
            <a:ext cx="3175000" cy="1016000"/>
          </a:xfrm>
          <a:prstGeom prst="rect">
            <a:avLst/>
          </a:prstGeom>
        </p:spPr>
      </p:pic>
      <p:grpSp>
        <p:nvGrpSpPr>
          <p:cNvPr id="7" name="Group 6"/>
          <p:cNvGrpSpPr/>
          <p:nvPr/>
        </p:nvGrpSpPr>
        <p:grpSpPr>
          <a:xfrm>
            <a:off x="5999893" y="5256528"/>
            <a:ext cx="2759076" cy="1153342"/>
            <a:chOff x="5999893" y="321184"/>
            <a:chExt cx="2759076" cy="1153342"/>
          </a:xfrm>
        </p:grpSpPr>
        <p:sp>
          <p:nvSpPr>
            <p:cNvPr id="6" name="Rectangle 5"/>
            <p:cNvSpPr/>
            <p:nvPr/>
          </p:nvSpPr>
          <p:spPr>
            <a:xfrm>
              <a:off x="5999893" y="321184"/>
              <a:ext cx="2759076" cy="1153342"/>
            </a:xfrm>
            <a:prstGeom prst="rect">
              <a:avLst/>
            </a:prstGeom>
            <a:solidFill>
              <a:schemeClr val="accent5">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eagle-i_foo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7600" y="479086"/>
              <a:ext cx="2260600" cy="774700"/>
            </a:xfrm>
            <a:prstGeom prst="rect">
              <a:avLst/>
            </a:prstGeom>
          </p:spPr>
        </p:pic>
      </p:grpSp>
    </p:spTree>
    <p:extLst>
      <p:ext uri="{BB962C8B-B14F-4D97-AF65-F5344CB8AC3E}">
        <p14:creationId xmlns:p14="http://schemas.microsoft.com/office/powerpoint/2010/main" val="25325640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Juliane Schneider</a:t>
            </a:r>
            <a:endParaRPr lang="en-US" dirty="0"/>
          </a:p>
        </p:txBody>
      </p:sp>
      <p:grpSp>
        <p:nvGrpSpPr>
          <p:cNvPr id="17" name="Group 16"/>
          <p:cNvGrpSpPr/>
          <p:nvPr/>
        </p:nvGrpSpPr>
        <p:grpSpPr>
          <a:xfrm>
            <a:off x="656930" y="2092818"/>
            <a:ext cx="7427257" cy="692187"/>
            <a:chOff x="656930" y="2092818"/>
            <a:chExt cx="7427257" cy="692187"/>
          </a:xfrm>
        </p:grpSpPr>
        <p:sp>
          <p:nvSpPr>
            <p:cNvPr id="4" name="TextBox 3"/>
            <p:cNvSpPr txBox="1"/>
            <p:nvPr/>
          </p:nvSpPr>
          <p:spPr>
            <a:xfrm>
              <a:off x="656930" y="2092818"/>
              <a:ext cx="2130511" cy="646331"/>
            </a:xfrm>
            <a:prstGeom prst="rect">
              <a:avLst/>
            </a:prstGeom>
            <a:noFill/>
          </p:spPr>
          <p:txBody>
            <a:bodyPr wrap="none" rtlCol="0">
              <a:spAutoFit/>
            </a:bodyPr>
            <a:lstStyle/>
            <a:p>
              <a:r>
                <a:rPr lang="en-US" sz="3600" dirty="0" smtClean="0"/>
                <a:t>Data Geek</a:t>
              </a:r>
              <a:endParaRPr lang="en-US" sz="3600" dirty="0"/>
            </a:p>
          </p:txBody>
        </p:sp>
        <p:sp>
          <p:nvSpPr>
            <p:cNvPr id="5" name="TextBox 4"/>
            <p:cNvSpPr txBox="1"/>
            <p:nvPr/>
          </p:nvSpPr>
          <p:spPr>
            <a:xfrm>
              <a:off x="3018023" y="2092818"/>
              <a:ext cx="3161142" cy="646331"/>
            </a:xfrm>
            <a:prstGeom prst="rect">
              <a:avLst/>
            </a:prstGeom>
            <a:noFill/>
          </p:spPr>
          <p:txBody>
            <a:bodyPr wrap="none" rtlCol="0">
              <a:spAutoFit/>
            </a:bodyPr>
            <a:lstStyle/>
            <a:p>
              <a:r>
                <a:rPr lang="en-US" sz="3600" dirty="0" smtClean="0"/>
                <a:t>The Carpentries</a:t>
              </a:r>
              <a:endParaRPr lang="en-US" sz="3600" dirty="0"/>
            </a:p>
          </p:txBody>
        </p:sp>
        <p:sp>
          <p:nvSpPr>
            <p:cNvPr id="6" name="TextBox 5"/>
            <p:cNvSpPr txBox="1"/>
            <p:nvPr/>
          </p:nvSpPr>
          <p:spPr>
            <a:xfrm>
              <a:off x="6396631" y="2138674"/>
              <a:ext cx="1687556" cy="646331"/>
            </a:xfrm>
            <a:prstGeom prst="rect">
              <a:avLst/>
            </a:prstGeom>
            <a:noFill/>
          </p:spPr>
          <p:txBody>
            <a:bodyPr wrap="none" rtlCol="0">
              <a:spAutoFit/>
            </a:bodyPr>
            <a:lstStyle/>
            <a:p>
              <a:r>
                <a:rPr lang="en-US" sz="3600" dirty="0" smtClean="0"/>
                <a:t>Harvard</a:t>
              </a:r>
              <a:endParaRPr lang="en-US" sz="3600" dirty="0"/>
            </a:p>
          </p:txBody>
        </p:sp>
      </p:grpSp>
      <p:grpSp>
        <p:nvGrpSpPr>
          <p:cNvPr id="14" name="Group 13"/>
          <p:cNvGrpSpPr/>
          <p:nvPr/>
        </p:nvGrpSpPr>
        <p:grpSpPr>
          <a:xfrm>
            <a:off x="663350" y="2978248"/>
            <a:ext cx="2219553" cy="2132388"/>
            <a:chOff x="663350" y="2978248"/>
            <a:chExt cx="2219553" cy="2132388"/>
          </a:xfrm>
        </p:grpSpPr>
        <p:cxnSp>
          <p:nvCxnSpPr>
            <p:cNvPr id="8" name="Straight Arrow Connector 7"/>
            <p:cNvCxnSpPr/>
            <p:nvPr/>
          </p:nvCxnSpPr>
          <p:spPr>
            <a:xfrm>
              <a:off x="1751794" y="2978248"/>
              <a:ext cx="14598" cy="963551"/>
            </a:xfrm>
            <a:prstGeom prst="straightConnector1">
              <a:avLst/>
            </a:prstGeom>
            <a:ln w="38100">
              <a:solidFill>
                <a:schemeClr val="accent5">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663350" y="4464305"/>
              <a:ext cx="2219553" cy="646331"/>
            </a:xfrm>
            <a:prstGeom prst="rect">
              <a:avLst/>
            </a:prstGeom>
            <a:noFill/>
          </p:spPr>
          <p:txBody>
            <a:bodyPr wrap="none" rtlCol="0">
              <a:spAutoFit/>
            </a:bodyPr>
            <a:lstStyle/>
            <a:p>
              <a:r>
                <a:rPr lang="en-US" sz="3600" dirty="0" smtClean="0"/>
                <a:t>Interesting</a:t>
              </a:r>
              <a:endParaRPr lang="en-US" sz="3600" dirty="0"/>
            </a:p>
          </p:txBody>
        </p:sp>
      </p:grpSp>
      <p:grpSp>
        <p:nvGrpSpPr>
          <p:cNvPr id="15" name="Group 14"/>
          <p:cNvGrpSpPr/>
          <p:nvPr/>
        </p:nvGrpSpPr>
        <p:grpSpPr>
          <a:xfrm>
            <a:off x="3860051" y="2978248"/>
            <a:ext cx="1708521" cy="2136810"/>
            <a:chOff x="3860051" y="2978248"/>
            <a:chExt cx="1708521" cy="2136810"/>
          </a:xfrm>
        </p:grpSpPr>
        <p:cxnSp>
          <p:nvCxnSpPr>
            <p:cNvPr id="10" name="Straight Arrow Connector 9"/>
            <p:cNvCxnSpPr/>
            <p:nvPr/>
          </p:nvCxnSpPr>
          <p:spPr>
            <a:xfrm>
              <a:off x="4663270" y="2978248"/>
              <a:ext cx="14598" cy="963551"/>
            </a:xfrm>
            <a:prstGeom prst="straightConnector1">
              <a:avLst/>
            </a:prstGeom>
            <a:ln w="38100">
              <a:solidFill>
                <a:schemeClr val="accent5">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3860051" y="4468727"/>
              <a:ext cx="1708521" cy="646331"/>
            </a:xfrm>
            <a:prstGeom prst="rect">
              <a:avLst/>
            </a:prstGeom>
            <a:noFill/>
          </p:spPr>
          <p:txBody>
            <a:bodyPr wrap="none" rtlCol="0">
              <a:spAutoFit/>
            </a:bodyPr>
            <a:lstStyle/>
            <a:p>
              <a:r>
                <a:rPr lang="en-US" sz="3600" dirty="0" smtClean="0"/>
                <a:t>Teaches</a:t>
              </a:r>
              <a:endParaRPr lang="en-US" sz="3600" dirty="0"/>
            </a:p>
          </p:txBody>
        </p:sp>
      </p:grpSp>
      <p:grpSp>
        <p:nvGrpSpPr>
          <p:cNvPr id="16" name="Group 15"/>
          <p:cNvGrpSpPr/>
          <p:nvPr/>
        </p:nvGrpSpPr>
        <p:grpSpPr>
          <a:xfrm>
            <a:off x="6232326" y="2978248"/>
            <a:ext cx="2074102" cy="2682619"/>
            <a:chOff x="6232326" y="2978248"/>
            <a:chExt cx="2074102" cy="2682619"/>
          </a:xfrm>
        </p:grpSpPr>
        <p:cxnSp>
          <p:nvCxnSpPr>
            <p:cNvPr id="9" name="Straight Arrow Connector 8"/>
            <p:cNvCxnSpPr/>
            <p:nvPr/>
          </p:nvCxnSpPr>
          <p:spPr>
            <a:xfrm>
              <a:off x="7290958" y="2978248"/>
              <a:ext cx="14598" cy="963551"/>
            </a:xfrm>
            <a:prstGeom prst="straightConnector1">
              <a:avLst/>
            </a:prstGeom>
            <a:ln w="38100">
              <a:solidFill>
                <a:schemeClr val="accent5">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6232326" y="4460538"/>
              <a:ext cx="2074102" cy="1200329"/>
            </a:xfrm>
            <a:prstGeom prst="rect">
              <a:avLst/>
            </a:prstGeom>
            <a:noFill/>
          </p:spPr>
          <p:txBody>
            <a:bodyPr wrap="square" rtlCol="0">
              <a:spAutoFit/>
            </a:bodyPr>
            <a:lstStyle/>
            <a:p>
              <a:pPr algn="ctr"/>
              <a:r>
                <a:rPr lang="en-US" sz="3600" dirty="0" smtClean="0"/>
                <a:t>Kind of an asshole</a:t>
              </a:r>
              <a:endParaRPr lang="en-US" sz="3600" dirty="0"/>
            </a:p>
          </p:txBody>
        </p:sp>
      </p:grpSp>
    </p:spTree>
    <p:extLst>
      <p:ext uri="{BB962C8B-B14F-4D97-AF65-F5344CB8AC3E}">
        <p14:creationId xmlns:p14="http://schemas.microsoft.com/office/powerpoint/2010/main" val="22652643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Eagle-I is</a:t>
            </a:r>
            <a:endParaRPr lang="en-US" dirty="0"/>
          </a:p>
        </p:txBody>
      </p:sp>
      <p:sp>
        <p:nvSpPr>
          <p:cNvPr id="3" name="Content Placeholder 2"/>
          <p:cNvSpPr>
            <a:spLocks noGrp="1"/>
          </p:cNvSpPr>
          <p:nvPr>
            <p:ph idx="1"/>
          </p:nvPr>
        </p:nvSpPr>
        <p:spPr>
          <a:xfrm>
            <a:off x="457200" y="1600200"/>
            <a:ext cx="8229600" cy="4020513"/>
          </a:xfrm>
        </p:spPr>
        <p:txBody>
          <a:bodyPr/>
          <a:lstStyle/>
          <a:p>
            <a:r>
              <a:rPr lang="en-US" dirty="0" smtClean="0"/>
              <a:t>Free, open platform and ontology</a:t>
            </a:r>
          </a:p>
          <a:p>
            <a:r>
              <a:rPr lang="en-US" dirty="0" smtClean="0"/>
              <a:t>Models research objects</a:t>
            </a:r>
          </a:p>
          <a:p>
            <a:pPr lvl="1"/>
            <a:r>
              <a:rPr lang="en-US" dirty="0" smtClean="0"/>
              <a:t>Stem cells, mice, instruments, core facilities, people</a:t>
            </a:r>
          </a:p>
          <a:p>
            <a:r>
              <a:rPr lang="en-US" dirty="0" smtClean="0"/>
              <a:t>RDF framework with an ontology application layer</a:t>
            </a:r>
          </a:p>
          <a:p>
            <a:r>
              <a:rPr lang="en-US" dirty="0" smtClean="0"/>
              <a:t>Built in 2009/2010</a:t>
            </a:r>
            <a:endParaRPr lang="en-US" dirty="0"/>
          </a:p>
        </p:txBody>
      </p:sp>
    </p:spTree>
    <p:extLst>
      <p:ext uri="{BB962C8B-B14F-4D97-AF65-F5344CB8AC3E}">
        <p14:creationId xmlns:p14="http://schemas.microsoft.com/office/powerpoint/2010/main" val="399853029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3179" y="598581"/>
            <a:ext cx="5354350" cy="1569660"/>
          </a:xfrm>
          <a:prstGeom prst="rect">
            <a:avLst/>
          </a:prstGeom>
          <a:noFill/>
        </p:spPr>
        <p:txBody>
          <a:bodyPr wrap="none" rtlCol="0">
            <a:spAutoFit/>
          </a:bodyPr>
          <a:lstStyle/>
          <a:p>
            <a:r>
              <a:rPr lang="en-US" sz="9600" dirty="0" smtClean="0">
                <a:solidFill>
                  <a:srgbClr val="FF0000"/>
                </a:solidFill>
              </a:rPr>
              <a:t>IS IT FAIR?</a:t>
            </a:r>
            <a:endParaRPr lang="en-US" sz="9600" dirty="0">
              <a:solidFill>
                <a:srgbClr val="FF0000"/>
              </a:solidFill>
            </a:endParaRPr>
          </a:p>
        </p:txBody>
      </p:sp>
      <p:pic>
        <p:nvPicPr>
          <p:cNvPr id="5" name="Picture 4" descr="shockedeagle.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6758" y="2517495"/>
            <a:ext cx="3899473" cy="3899473"/>
          </a:xfrm>
          <a:prstGeom prst="rect">
            <a:avLst/>
          </a:prstGeom>
        </p:spPr>
      </p:pic>
    </p:spTree>
    <p:extLst>
      <p:ext uri="{BB962C8B-B14F-4D97-AF65-F5344CB8AC3E}">
        <p14:creationId xmlns:p14="http://schemas.microsoft.com/office/powerpoint/2010/main" val="41707472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8171" y="1635111"/>
            <a:ext cx="8729773" cy="5324534"/>
          </a:xfrm>
          <a:prstGeom prst="rect">
            <a:avLst/>
          </a:prstGeom>
          <a:noFill/>
        </p:spPr>
        <p:txBody>
          <a:bodyPr wrap="square" rtlCol="0">
            <a:spAutoFit/>
          </a:bodyPr>
          <a:lstStyle/>
          <a:p>
            <a:r>
              <a:rPr lang="en-US" sz="2800" dirty="0" smtClean="0">
                <a:solidFill>
                  <a:srgbClr val="008000"/>
                </a:solidFill>
              </a:rPr>
              <a:t>Easy FAIR</a:t>
            </a:r>
          </a:p>
          <a:p>
            <a:endParaRPr lang="en-US" sz="2400" dirty="0"/>
          </a:p>
          <a:p>
            <a:r>
              <a:rPr lang="en-US" sz="2400" dirty="0" smtClean="0"/>
              <a:t>F1. (meta)data are assigned a globally unique and eternally persistent identifier.</a:t>
            </a:r>
          </a:p>
          <a:p>
            <a:r>
              <a:rPr lang="en-US" sz="2400" dirty="0" smtClean="0"/>
              <a:t>F3. (meta)data are registered or indexed in a searchable resource.</a:t>
            </a:r>
          </a:p>
          <a:p>
            <a:r>
              <a:rPr lang="en-US" sz="2400" dirty="0" smtClean="0"/>
              <a:t>F4. metadata specify the data identifier.</a:t>
            </a:r>
          </a:p>
          <a:p>
            <a:r>
              <a:rPr lang="en-US" sz="2400" dirty="0" smtClean="0"/>
              <a:t>A1  (meta)data are retrievable by their identifier using a standardized communications protocol.</a:t>
            </a:r>
          </a:p>
          <a:p>
            <a:r>
              <a:rPr lang="en-US" sz="2400" dirty="0" smtClean="0"/>
              <a:t>I3. (meta)data include qualified references to other (meta)data.</a:t>
            </a:r>
          </a:p>
          <a:p>
            <a:r>
              <a:rPr lang="en-US" sz="2400" dirty="0" smtClean="0"/>
              <a:t>R1.1. (meta)data are released with a clear and accessible data usage license.</a:t>
            </a:r>
          </a:p>
          <a:p>
            <a:r>
              <a:rPr lang="en-US" sz="2400" dirty="0" smtClean="0"/>
              <a:t>R1.2. (meta)data are associated with their provenance.</a:t>
            </a:r>
          </a:p>
          <a:p>
            <a:endParaRPr lang="en-US" sz="2400" dirty="0" smtClean="0"/>
          </a:p>
          <a:p>
            <a:endParaRPr lang="en-US" sz="2400" dirty="0"/>
          </a:p>
        </p:txBody>
      </p:sp>
      <p:pic>
        <p:nvPicPr>
          <p:cNvPr id="5" name="Picture 4" descr="geotracker.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0134" y="202987"/>
            <a:ext cx="2899281" cy="2174461"/>
          </a:xfrm>
          <a:prstGeom prst="rect">
            <a:avLst/>
          </a:prstGeom>
        </p:spPr>
      </p:pic>
    </p:spTree>
    <p:extLst>
      <p:ext uri="{BB962C8B-B14F-4D97-AF65-F5344CB8AC3E}">
        <p14:creationId xmlns:p14="http://schemas.microsoft.com/office/powerpoint/2010/main" val="57396112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77586"/>
            <a:ext cx="8229600" cy="4525963"/>
          </a:xfrm>
        </p:spPr>
        <p:txBody>
          <a:bodyPr>
            <a:normAutofit fontScale="85000" lnSpcReduction="20000"/>
          </a:bodyPr>
          <a:lstStyle/>
          <a:p>
            <a:pPr marL="0" indent="0">
              <a:buNone/>
            </a:pPr>
            <a:r>
              <a:rPr lang="en-US" dirty="0" smtClean="0">
                <a:solidFill>
                  <a:srgbClr val="FF6600"/>
                </a:solidFill>
              </a:rPr>
              <a:t>Squishy FAIR</a:t>
            </a:r>
          </a:p>
          <a:p>
            <a:pPr marL="0" indent="0">
              <a:buNone/>
            </a:pPr>
            <a:r>
              <a:rPr lang="en-US" dirty="0" smtClean="0"/>
              <a:t>A1.1 the protocol is open, free, and universally implementable.</a:t>
            </a:r>
          </a:p>
          <a:p>
            <a:pPr marL="0" indent="0">
              <a:buNone/>
            </a:pPr>
            <a:r>
              <a:rPr lang="en-US" dirty="0" smtClean="0"/>
              <a:t>A1.2 the protocol allows for an authentication and authorization procedure, where necessary.</a:t>
            </a:r>
          </a:p>
          <a:p>
            <a:pPr marL="0" indent="0">
              <a:buNone/>
            </a:pPr>
            <a:r>
              <a:rPr lang="en-US" dirty="0" smtClean="0"/>
              <a:t>A2 metadata are accessible, even when the data are no longer available.</a:t>
            </a:r>
          </a:p>
          <a:p>
            <a:pPr marL="0" indent="0">
              <a:buNone/>
            </a:pPr>
            <a:r>
              <a:rPr lang="en-US" dirty="0" smtClean="0"/>
              <a:t>I1. (meta)data use a formal, accessible, shared, and broadly applicable language for knowledge representation. </a:t>
            </a:r>
          </a:p>
          <a:p>
            <a:pPr marL="0" indent="0">
              <a:buNone/>
            </a:pPr>
            <a:r>
              <a:rPr lang="en-US" dirty="0" smtClean="0"/>
              <a:t>R1. meta(data) have a plurality of accurate and relevant attributes.</a:t>
            </a:r>
          </a:p>
          <a:p>
            <a:pPr marL="0" indent="0">
              <a:buNone/>
            </a:pPr>
            <a:endParaRPr lang="en-US" dirty="0" smtClean="0"/>
          </a:p>
          <a:p>
            <a:pPr marL="0" indent="0">
              <a:buNone/>
            </a:pPr>
            <a:endParaRPr lang="en-US" dirty="0" smtClean="0"/>
          </a:p>
          <a:p>
            <a:pPr marL="0" indent="0">
              <a:buNone/>
            </a:pPr>
            <a:endParaRPr lang="en-US" dirty="0"/>
          </a:p>
        </p:txBody>
      </p:sp>
      <p:pic>
        <p:nvPicPr>
          <p:cNvPr id="4" name="Picture 3" descr="confusedeagle.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26059" y="321183"/>
            <a:ext cx="2465766" cy="1846944"/>
          </a:xfrm>
          <a:prstGeom prst="rect">
            <a:avLst/>
          </a:prstGeom>
        </p:spPr>
      </p:pic>
    </p:spTree>
    <p:extLst>
      <p:ext uri="{BB962C8B-B14F-4D97-AF65-F5344CB8AC3E}">
        <p14:creationId xmlns:p14="http://schemas.microsoft.com/office/powerpoint/2010/main" val="272280199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2021" y="282218"/>
            <a:ext cx="8229600" cy="4765075"/>
          </a:xfrm>
        </p:spPr>
        <p:txBody>
          <a:bodyPr>
            <a:normAutofit/>
          </a:bodyPr>
          <a:lstStyle/>
          <a:p>
            <a:pPr marL="0" indent="0">
              <a:buNone/>
            </a:pPr>
            <a:r>
              <a:rPr lang="en-US" dirty="0" smtClean="0">
                <a:solidFill>
                  <a:srgbClr val="FF0000"/>
                </a:solidFill>
              </a:rPr>
              <a:t>What?</a:t>
            </a:r>
          </a:p>
          <a:p>
            <a:pPr marL="0" indent="0">
              <a:buNone/>
            </a:pPr>
            <a:r>
              <a:rPr lang="en-US" dirty="0" smtClean="0"/>
              <a:t>F2. data are described with rich metadata.</a:t>
            </a:r>
          </a:p>
          <a:p>
            <a:pPr marL="0" indent="0">
              <a:buNone/>
            </a:pPr>
            <a:r>
              <a:rPr lang="en-US" dirty="0" smtClean="0"/>
              <a:t>I2. (meta)data use vocabularies that follow FAIR principles.</a:t>
            </a:r>
          </a:p>
          <a:p>
            <a:pPr marL="0" indent="0">
              <a:buNone/>
            </a:pPr>
            <a:r>
              <a:rPr lang="en-US" dirty="0" smtClean="0"/>
              <a:t>R1. meta(data) have a plurality of accurate and relevant attributes.</a:t>
            </a:r>
          </a:p>
          <a:p>
            <a:pPr marL="0" indent="0">
              <a:buNone/>
            </a:pPr>
            <a:r>
              <a:rPr lang="en-US" dirty="0" smtClean="0"/>
              <a:t>R1.3. (meta)data meet domain-relevant community standards.</a:t>
            </a:r>
          </a:p>
          <a:p>
            <a:pPr marL="0" indent="0">
              <a:buNone/>
            </a:pPr>
            <a:endParaRPr lang="en-US" dirty="0"/>
          </a:p>
        </p:txBody>
      </p:sp>
      <p:pic>
        <p:nvPicPr>
          <p:cNvPr id="4" name="Picture 3" descr="eagleattack.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7582" y="4136421"/>
            <a:ext cx="2624954" cy="2565296"/>
          </a:xfrm>
          <a:prstGeom prst="rect">
            <a:avLst/>
          </a:prstGeom>
        </p:spPr>
      </p:pic>
    </p:spTree>
    <p:extLst>
      <p:ext uri="{BB962C8B-B14F-4D97-AF65-F5344CB8AC3E}">
        <p14:creationId xmlns:p14="http://schemas.microsoft.com/office/powerpoint/2010/main" val="343662173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Numbers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03483845"/>
              </p:ext>
            </p:extLst>
          </p:nvPr>
        </p:nvGraphicFramePr>
        <p:xfrm>
          <a:off x="457200" y="1600200"/>
          <a:ext cx="8229600" cy="18542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endParaRPr lang="en-US" dirty="0"/>
                    </a:p>
                  </a:txBody>
                  <a:tcPr/>
                </a:tc>
                <a:tc>
                  <a:txBody>
                    <a:bodyPr/>
                    <a:lstStyle/>
                    <a:p>
                      <a:r>
                        <a:rPr lang="en-US" dirty="0" smtClean="0"/>
                        <a:t>Easy</a:t>
                      </a:r>
                      <a:endParaRPr lang="en-US" dirty="0"/>
                    </a:p>
                  </a:txBody>
                  <a:tcPr/>
                </a:tc>
                <a:tc>
                  <a:txBody>
                    <a:bodyPr/>
                    <a:lstStyle/>
                    <a:p>
                      <a:r>
                        <a:rPr lang="en-US" dirty="0" smtClean="0"/>
                        <a:t>Squishy</a:t>
                      </a:r>
                      <a:endParaRPr lang="en-US" dirty="0"/>
                    </a:p>
                  </a:txBody>
                  <a:tcPr/>
                </a:tc>
                <a:tc>
                  <a:txBody>
                    <a:bodyPr/>
                    <a:lstStyle/>
                    <a:p>
                      <a:r>
                        <a:rPr lang="en-US" dirty="0" smtClean="0"/>
                        <a:t>What</a:t>
                      </a:r>
                      <a:endParaRPr lang="en-US" dirty="0"/>
                    </a:p>
                  </a:txBody>
                  <a:tcPr/>
                </a:tc>
              </a:tr>
              <a:tr h="370840">
                <a:tc>
                  <a:txBody>
                    <a:bodyPr/>
                    <a:lstStyle/>
                    <a:p>
                      <a:r>
                        <a:rPr lang="en-US" dirty="0" smtClean="0"/>
                        <a:t>F</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r>
              <a:tr h="370840">
                <a:tc>
                  <a:txBody>
                    <a:bodyPr/>
                    <a:lstStyle/>
                    <a:p>
                      <a:r>
                        <a:rPr lang="en-US" dirty="0" smtClean="0"/>
                        <a:t>A</a:t>
                      </a:r>
                      <a:endParaRPr lang="en-US" dirty="0"/>
                    </a:p>
                  </a:txBody>
                  <a:tcPr/>
                </a:tc>
                <a:tc>
                  <a:txBody>
                    <a:bodyPr/>
                    <a:lstStyle/>
                    <a:p>
                      <a:r>
                        <a:rPr lang="en-US" dirty="0" smtClean="0"/>
                        <a:t>1</a:t>
                      </a:r>
                      <a:endParaRPr lang="en-US" dirty="0"/>
                    </a:p>
                  </a:txBody>
                  <a:tcPr/>
                </a:tc>
                <a:tc>
                  <a:txBody>
                    <a:bodyPr/>
                    <a:lstStyle/>
                    <a:p>
                      <a:r>
                        <a:rPr lang="en-US" dirty="0" smtClean="0"/>
                        <a:t>3</a:t>
                      </a:r>
                      <a:endParaRPr lang="en-US" dirty="0"/>
                    </a:p>
                  </a:txBody>
                  <a:tcPr/>
                </a:tc>
                <a:tc>
                  <a:txBody>
                    <a:bodyPr/>
                    <a:lstStyle/>
                    <a:p>
                      <a:r>
                        <a:rPr lang="en-US" dirty="0" smtClean="0"/>
                        <a:t>0</a:t>
                      </a:r>
                      <a:endParaRPr lang="en-US" dirty="0"/>
                    </a:p>
                  </a:txBody>
                  <a:tcPr/>
                </a:tc>
              </a:tr>
              <a:tr h="370840">
                <a:tc>
                  <a:txBody>
                    <a:bodyPr/>
                    <a:lstStyle/>
                    <a:p>
                      <a:r>
                        <a:rPr lang="en-US" dirty="0" smtClean="0"/>
                        <a:t>I</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r>
              <a:tr h="370840">
                <a:tc>
                  <a:txBody>
                    <a:bodyPr/>
                    <a:lstStyle/>
                    <a:p>
                      <a:r>
                        <a:rPr lang="en-US" dirty="0" smtClean="0"/>
                        <a:t>R</a:t>
                      </a:r>
                      <a:endParaRPr lang="en-US" dirty="0"/>
                    </a:p>
                  </a:txBody>
                  <a:tcPr/>
                </a:tc>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r>
            </a:tbl>
          </a:graphicData>
        </a:graphic>
      </p:graphicFrame>
    </p:spTree>
    <p:extLst>
      <p:ext uri="{BB962C8B-B14F-4D97-AF65-F5344CB8AC3E}">
        <p14:creationId xmlns:p14="http://schemas.microsoft.com/office/powerpoint/2010/main" val="488633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79" y="274638"/>
            <a:ext cx="8802765" cy="1143000"/>
          </a:xfrm>
        </p:spPr>
        <p:txBody>
          <a:bodyPr>
            <a:normAutofit fontScale="90000"/>
          </a:bodyPr>
          <a:lstStyle/>
          <a:p>
            <a:r>
              <a:rPr lang="en-US" dirty="0" smtClean="0"/>
              <a:t>Clarifying, it’s </a:t>
            </a:r>
            <a:r>
              <a:rPr lang="en-US" smtClean="0"/>
              <a:t>like </a:t>
            </a:r>
            <a:r>
              <a:rPr lang="en-US" smtClean="0"/>
              <a:t>(</a:t>
            </a:r>
            <a:r>
              <a:rPr lang="en-US" dirty="0" smtClean="0"/>
              <a:t>slightly rancid) butter</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Repo Community Standards</a:t>
            </a:r>
          </a:p>
          <a:p>
            <a:pPr lvl="1"/>
            <a:r>
              <a:rPr lang="en-US" dirty="0" err="1" smtClean="0"/>
              <a:t>Uniprot</a:t>
            </a:r>
            <a:r>
              <a:rPr lang="en-US" dirty="0" smtClean="0"/>
              <a:t> and PHI-Base FAIR evaluations as peer repositories</a:t>
            </a:r>
          </a:p>
          <a:p>
            <a:r>
              <a:rPr lang="en-US" dirty="0" smtClean="0"/>
              <a:t>Core Facility Metadata Standards</a:t>
            </a:r>
          </a:p>
          <a:p>
            <a:pPr lvl="1"/>
            <a:r>
              <a:rPr lang="en-US" dirty="0" smtClean="0"/>
              <a:t>MIBBI standard</a:t>
            </a:r>
          </a:p>
          <a:p>
            <a:pPr lvl="2"/>
            <a:r>
              <a:rPr lang="en-US" dirty="0" smtClean="0"/>
              <a:t>Dead</a:t>
            </a:r>
          </a:p>
          <a:p>
            <a:r>
              <a:rPr lang="en-US" dirty="0" smtClean="0"/>
              <a:t>Clinical Medicine Standards</a:t>
            </a:r>
          </a:p>
          <a:p>
            <a:pPr lvl="1"/>
            <a:r>
              <a:rPr lang="en-US" dirty="0" err="1" smtClean="0"/>
              <a:t>PCORnet</a:t>
            </a:r>
            <a:r>
              <a:rPr lang="en-US" dirty="0" smtClean="0"/>
              <a:t> (eh, not really applicable)</a:t>
            </a:r>
          </a:p>
          <a:p>
            <a:r>
              <a:rPr lang="en-US" dirty="0" smtClean="0"/>
              <a:t>Translational Research Standards</a:t>
            </a:r>
          </a:p>
          <a:p>
            <a:pPr lvl="1"/>
            <a:r>
              <a:rPr lang="en-US" dirty="0" smtClean="0"/>
              <a:t>MIAME for microarrays (well, that’s one thing)</a:t>
            </a:r>
          </a:p>
          <a:p>
            <a:pPr marL="914400" lvl="2" indent="0">
              <a:buNone/>
            </a:pPr>
            <a:endParaRPr lang="en-US" dirty="0" smtClean="0"/>
          </a:p>
          <a:p>
            <a:pPr lvl="1"/>
            <a:endParaRPr lang="en-US" dirty="0" smtClean="0"/>
          </a:p>
        </p:txBody>
      </p:sp>
    </p:spTree>
    <p:extLst>
      <p:ext uri="{BB962C8B-B14F-4D97-AF65-F5344CB8AC3E}">
        <p14:creationId xmlns:p14="http://schemas.microsoft.com/office/powerpoint/2010/main" val="116707034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396</TotalTime>
  <Words>613</Words>
  <Application>Microsoft Macintosh PowerPoint</Application>
  <PresentationFormat>On-screen Show (4:3)</PresentationFormat>
  <Paragraphs>75</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eagle-i</vt:lpstr>
      <vt:lpstr>Juliane Schneider</vt:lpstr>
      <vt:lpstr>Eagle-I is</vt:lpstr>
      <vt:lpstr>PowerPoint Presentation</vt:lpstr>
      <vt:lpstr>PowerPoint Presentation</vt:lpstr>
      <vt:lpstr>PowerPoint Presentation</vt:lpstr>
      <vt:lpstr>PowerPoint Presentation</vt:lpstr>
      <vt:lpstr>The Numbers</vt:lpstr>
      <vt:lpstr>Clarifying, it’s like (slightly rancid) butter!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eagle-i</dc:title>
  <dc:creator>Juliane</dc:creator>
  <cp:lastModifiedBy>Juliane</cp:lastModifiedBy>
  <cp:revision>21</cp:revision>
  <dcterms:created xsi:type="dcterms:W3CDTF">2019-03-31T16:44:20Z</dcterms:created>
  <dcterms:modified xsi:type="dcterms:W3CDTF">2019-09-11T16:16:08Z</dcterms:modified>
</cp:coreProperties>
</file>