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8" r:id="rId1"/>
  </p:sldMasterIdLst>
  <p:notesMasterIdLst>
    <p:notesMasterId r:id="rId10"/>
  </p:notesMasterIdLst>
  <p:handoutMasterIdLst>
    <p:handoutMasterId r:id="rId11"/>
  </p:handoutMasterIdLst>
  <p:sldIdLst>
    <p:sldId id="501" r:id="rId2"/>
    <p:sldId id="591" r:id="rId3"/>
    <p:sldId id="590" r:id="rId4"/>
    <p:sldId id="597" r:id="rId5"/>
    <p:sldId id="593" r:id="rId6"/>
    <p:sldId id="595" r:id="rId7"/>
    <p:sldId id="594" r:id="rId8"/>
    <p:sldId id="589" r:id="rId9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29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  <p15:guide id="11" pos="2939">
          <p15:clr>
            <a:srgbClr val="A4A3A4"/>
          </p15:clr>
        </p15:guide>
        <p15:guide id="12" pos="33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 userDrawn="1">
          <p15:clr>
            <a:srgbClr val="A4A3A4"/>
          </p15:clr>
        </p15:guide>
        <p15:guide id="2" pos="313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FF"/>
    <a:srgbClr val="CCFFCC"/>
    <a:srgbClr val="99FF99"/>
    <a:srgbClr val="FFFFCC"/>
    <a:srgbClr val="FFCC99"/>
    <a:srgbClr val="66FFFF"/>
    <a:srgbClr val="292929"/>
    <a:srgbClr val="1C1C1C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04" autoAdjust="0"/>
    <p:restoredTop sz="96875" autoAdjust="0"/>
  </p:normalViewPr>
  <p:slideViewPr>
    <p:cSldViewPr>
      <p:cViewPr varScale="1">
        <p:scale>
          <a:sx n="89" d="100"/>
          <a:sy n="89" d="100"/>
        </p:scale>
        <p:origin x="102" y="132"/>
      </p:cViewPr>
      <p:guideLst>
        <p:guide orient="horz" pos="2160"/>
        <p:guide orient="horz" pos="1185"/>
        <p:guide orient="horz" pos="3135"/>
        <p:guide orient="horz" pos="3929"/>
        <p:guide orient="horz" pos="391"/>
        <p:guide pos="512"/>
        <p:guide pos="5728"/>
        <p:guide pos="3120"/>
        <p:guide pos="2145"/>
        <p:guide pos="4095"/>
        <p:guide pos="2939"/>
        <p:guide pos="3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-3018" y="-102"/>
      </p:cViewPr>
      <p:guideLst>
        <p:guide orient="horz" pos="2144"/>
        <p:guide pos="313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5" y="1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0E24A-5358-4B83-89F6-E72DC777BACC}" type="datetimeFigureOut">
              <a:rPr kumimoji="1" lang="ja-JP" altLang="en-US" smtClean="0"/>
              <a:t>2019/5/13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5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5" y="1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8772A-CAAC-4515-B67D-C37AB0B36217}" type="datetimeFigureOut">
              <a:rPr kumimoji="1" lang="ja-JP" altLang="en-US" smtClean="0"/>
              <a:t>2019/5/13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84588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5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E3972-898B-454C-95F2-E930BA80A49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2109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E3972-898B-454C-95F2-E930BA80A49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22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E3972-898B-454C-95F2-E930BA80A49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5354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E3972-898B-454C-95F2-E930BA80A49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3944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E3972-898B-454C-95F2-E930BA80A49A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5115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E3972-898B-454C-95F2-E930BA80A49A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054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E3972-898B-454C-95F2-E930BA80A49A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205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E3972-898B-454C-95F2-E930BA80A49A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756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2924944"/>
            <a:ext cx="8280400" cy="1008062"/>
          </a:xfrm>
        </p:spPr>
        <p:txBody>
          <a:bodyPr anchor="ctr" anchorCtr="0"/>
          <a:lstStyle>
            <a:lvl1pPr algn="ctr">
              <a:lnSpc>
                <a:spcPct val="12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274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9036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AutoShape 3"/>
          <p:cNvSpPr>
            <a:spLocks noChangeArrowheads="1"/>
          </p:cNvSpPr>
          <p:nvPr userDrawn="1"/>
        </p:nvSpPr>
        <p:spPr bwMode="auto">
          <a:xfrm>
            <a:off x="145200" y="144000"/>
            <a:ext cx="9615600" cy="6570000"/>
          </a:xfrm>
          <a:prstGeom prst="roundRect">
            <a:avLst>
              <a:gd name="adj" fmla="val 57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  <a:extLst/>
        </p:spPr>
        <p:txBody>
          <a:bodyPr wrap="square" lIns="288000" tIns="540000" rIns="288000" bIns="180000" anchor="ctr" anchorCtr="0">
            <a:noAutofit/>
          </a:bodyPr>
          <a:lstStyle/>
          <a:p>
            <a:pPr marL="0" lvl="0" indent="0" algn="just">
              <a:lnSpc>
                <a:spcPct val="140000"/>
              </a:lnSpc>
              <a:spcAft>
                <a:spcPts val="1200"/>
              </a:spcAft>
              <a:buFont typeface="Wingdings" pitchFamily="2" charset="2"/>
              <a:buNone/>
            </a:pPr>
            <a:endParaRPr lang="en-US" altLang="ja-JP" sz="16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8484" y="404664"/>
            <a:ext cx="9253028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72480" y="6381328"/>
            <a:ext cx="632346" cy="20226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29264" y="641224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557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2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5049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1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92460" y="6575112"/>
            <a:ext cx="632346" cy="202260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89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92460" y="6575112"/>
            <a:ext cx="632346" cy="202260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3559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9451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#J16091</a:t>
            </a:r>
            <a:endParaRPr lang="ja-JP" altLang="en-US" dirty="0"/>
          </a:p>
        </p:txBody>
      </p:sp>
      <p:cxnSp>
        <p:nvCxnSpPr>
          <p:cNvPr id="27" name="直線コネクタ 26"/>
          <p:cNvCxnSpPr/>
          <p:nvPr userDrawn="1"/>
        </p:nvCxnSpPr>
        <p:spPr>
          <a:xfrm flipV="1">
            <a:off x="8128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V="1">
            <a:off x="4953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 userDrawn="1"/>
        </p:nvCxnSpPr>
        <p:spPr>
          <a:xfrm flipV="1">
            <a:off x="3405188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 flipV="1">
            <a:off x="6491288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90932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 userDrawn="1"/>
        </p:nvCxnSpPr>
        <p:spPr>
          <a:xfrm flipH="1">
            <a:off x="0" y="620713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 userDrawn="1"/>
        </p:nvCxnSpPr>
        <p:spPr>
          <a:xfrm flipH="1">
            <a:off x="0" y="1881187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 userDrawn="1"/>
        </p:nvCxnSpPr>
        <p:spPr>
          <a:xfrm flipH="1">
            <a:off x="0" y="3428999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 userDrawn="1"/>
        </p:nvCxnSpPr>
        <p:spPr>
          <a:xfrm flipH="1">
            <a:off x="-13109" y="4976812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 userDrawn="1"/>
        </p:nvCxnSpPr>
        <p:spPr>
          <a:xfrm flipH="1">
            <a:off x="0" y="6237312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 userDrawn="1"/>
        </p:nvSpPr>
        <p:spPr bwMode="gray">
          <a:xfrm>
            <a:off x="4988942" y="3248980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 userDrawn="1"/>
        </p:nvSpPr>
        <p:spPr bwMode="gray">
          <a:xfrm>
            <a:off x="4989004" y="1715278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 userDrawn="1"/>
        </p:nvSpPr>
        <p:spPr bwMode="gray">
          <a:xfrm>
            <a:off x="236476" y="3563938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 userDrawn="1"/>
        </p:nvSpPr>
        <p:spPr bwMode="gray">
          <a:xfrm>
            <a:off x="4989004" y="6057292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1" name="AutoShape 33"/>
          <p:cNvSpPr>
            <a:spLocks noChangeArrowheads="1"/>
          </p:cNvSpPr>
          <p:nvPr userDrawn="1"/>
        </p:nvSpPr>
        <p:spPr bwMode="gray">
          <a:xfrm>
            <a:off x="4989004" y="440668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2" name="AutoShape 33"/>
          <p:cNvSpPr>
            <a:spLocks noChangeArrowheads="1"/>
          </p:cNvSpPr>
          <p:nvPr userDrawn="1"/>
        </p:nvSpPr>
        <p:spPr bwMode="gray">
          <a:xfrm>
            <a:off x="2828764" y="3573016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 userDrawn="1"/>
        </p:nvSpPr>
        <p:spPr bwMode="gray">
          <a:xfrm>
            <a:off x="4376936" y="3565235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 userDrawn="1"/>
        </p:nvSpPr>
        <p:spPr bwMode="gray">
          <a:xfrm>
            <a:off x="5925108" y="3565235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 userDrawn="1"/>
        </p:nvSpPr>
        <p:spPr bwMode="gray">
          <a:xfrm>
            <a:off x="8517396" y="3565235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 userDrawn="1"/>
        </p:nvSpPr>
        <p:spPr bwMode="gray">
          <a:xfrm>
            <a:off x="4989004" y="4825375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white">
          <a:xfrm>
            <a:off x="272480" y="152636"/>
            <a:ext cx="9361040" cy="3960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1426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ADF59-83C0-49F3-A74F-16D3C0939C4C}" type="slidenum">
              <a:rPr lang="ja-JP" altLang="en-US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9922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0" tIns="0" rIns="0" bIns="0" anchor="ctr">
            <a:noAutofit/>
          </a:bodyPr>
          <a:lstStyle/>
          <a:p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561348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520" y="2988884"/>
            <a:ext cx="8640960" cy="844229"/>
          </a:xfrm>
          <a:ln w="63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553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520" y="2951951"/>
            <a:ext cx="8640960" cy="918095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973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632520" y="2951951"/>
            <a:ext cx="8640960" cy="918095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gray"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gray">
          <a:xfrm>
            <a:off x="7437276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708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561348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gray">
          <a:xfrm>
            <a:off x="0" y="853158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 dirty="0"/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0" y="872208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lIns="0" tIns="0" rIns="0" bIns="0" anchor="ctr">
            <a:spAutoFit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837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0"/>
            <a:ext cx="9906000" cy="908719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561348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8484" y="404664"/>
            <a:ext cx="9253028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72480" y="6381328"/>
            <a:ext cx="632346" cy="20226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29264" y="641224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912016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773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8484" y="404664"/>
            <a:ext cx="9253028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72480" y="6381328"/>
            <a:ext cx="632346" cy="20226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29264" y="641224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912016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912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2480" y="224644"/>
            <a:ext cx="9361040" cy="6480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63" r:id="rId2"/>
    <p:sldLayoutId id="2147483704" r:id="rId3"/>
    <p:sldLayoutId id="2147483705" r:id="rId4"/>
    <p:sldLayoutId id="2147483711" r:id="rId5"/>
    <p:sldLayoutId id="2147483697" r:id="rId6"/>
    <p:sldLayoutId id="2147483698" r:id="rId7"/>
    <p:sldLayoutId id="2147483709" r:id="rId8"/>
    <p:sldLayoutId id="2147483712" r:id="rId9"/>
    <p:sldLayoutId id="2147483710" r:id="rId10"/>
    <p:sldLayoutId id="2147483699" r:id="rId11"/>
    <p:sldLayoutId id="2147483700" r:id="rId12"/>
    <p:sldLayoutId id="2147483706" r:id="rId13"/>
    <p:sldLayoutId id="2147483701" r:id="rId14"/>
    <p:sldLayoutId id="2147483703" r:id="rId15"/>
    <p:sldLayoutId id="2147483707" r:id="rId16"/>
    <p:sldLayoutId id="2147483708" r:id="rId17"/>
    <p:sldLayoutId id="2147483713" r:id="rId1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8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0713" y="1160748"/>
            <a:ext cx="8666162" cy="2520280"/>
          </a:xfrm>
        </p:spPr>
        <p:txBody>
          <a:bodyPr/>
          <a:lstStyle/>
          <a:p>
            <a:r>
              <a:rPr lang="en-US" altLang="ja-JP" dirty="0">
                <a:solidFill>
                  <a:srgbClr val="4D4D4D"/>
                </a:solidFill>
              </a:rPr>
              <a:t>Using data for risk management policy: </a:t>
            </a:r>
            <a:r>
              <a:rPr lang="en-US" altLang="ja-JP" sz="2400" dirty="0">
                <a:solidFill>
                  <a:srgbClr val="4D4D4D"/>
                </a:solidFill>
              </a:rPr>
              <a:t>Introducing the data-oriented approach into policy-making in Japan on food safety, drug safety, earthquake disaster prevention, and climate change</a:t>
            </a:r>
            <a:endParaRPr kumimoji="1" lang="ja-JP" altLang="en-US" sz="4800" b="0" dirty="0"/>
          </a:p>
        </p:txBody>
      </p:sp>
      <p:sp>
        <p:nvSpPr>
          <p:cNvPr id="5" name="直角三角形 4"/>
          <p:cNvSpPr/>
          <p:nvPr/>
        </p:nvSpPr>
        <p:spPr bwMode="auto">
          <a:xfrm flipV="1">
            <a:off x="0" y="0"/>
            <a:ext cx="620713" cy="620713"/>
          </a:xfrm>
          <a:prstGeom prst="rtTriangle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直角三角形 5"/>
          <p:cNvSpPr/>
          <p:nvPr/>
        </p:nvSpPr>
        <p:spPr bwMode="auto">
          <a:xfrm flipH="1">
            <a:off x="9286875" y="6237288"/>
            <a:ext cx="620713" cy="620713"/>
          </a:xfrm>
          <a:prstGeom prst="rtTriangle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79326" y="3681028"/>
            <a:ext cx="8666162" cy="252028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kumimoji="1" sz="3200" b="1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algn="l"/>
            <a:r>
              <a:rPr lang="en-US" altLang="ja-JP" sz="2400" dirty="0">
                <a:solidFill>
                  <a:srgbClr val="4D4D4D"/>
                </a:solidFill>
              </a:rPr>
              <a:t>Yasushi Sato </a:t>
            </a:r>
            <a:r>
              <a:rPr lang="en-US" altLang="ja-JP" sz="2000" dirty="0">
                <a:solidFill>
                  <a:srgbClr val="4D4D4D"/>
                </a:solidFill>
              </a:rPr>
              <a:t>(Niigata University)</a:t>
            </a:r>
          </a:p>
          <a:p>
            <a:pPr algn="l"/>
            <a:r>
              <a:rPr lang="en-US" altLang="ja-JP" sz="2400" dirty="0">
                <a:solidFill>
                  <a:srgbClr val="4D4D4D"/>
                </a:solidFill>
              </a:rPr>
              <a:t>Keiko Matsuo </a:t>
            </a:r>
            <a:r>
              <a:rPr lang="en-US" altLang="ja-JP" sz="2000" dirty="0">
                <a:solidFill>
                  <a:srgbClr val="4D4D4D"/>
                </a:solidFill>
              </a:rPr>
              <a:t>(Japan Science and Technology Agency)</a:t>
            </a:r>
          </a:p>
          <a:p>
            <a:pPr algn="l"/>
            <a:r>
              <a:rPr lang="en-US" altLang="ja-JP" sz="2400" dirty="0">
                <a:solidFill>
                  <a:srgbClr val="4D4D4D"/>
                </a:solidFill>
              </a:rPr>
              <a:t>Noel Kikuchi </a:t>
            </a:r>
            <a:r>
              <a:rPr lang="en-US" altLang="ja-JP" sz="2000" dirty="0">
                <a:solidFill>
                  <a:srgbClr val="4D4D4D"/>
                </a:solidFill>
              </a:rPr>
              <a:t>(National Graduate Institute for Policy Studies)</a:t>
            </a:r>
          </a:p>
        </p:txBody>
      </p:sp>
    </p:spTree>
    <p:extLst>
      <p:ext uri="{BB962C8B-B14F-4D97-AF65-F5344CB8AC3E}">
        <p14:creationId xmlns:p14="http://schemas.microsoft.com/office/powerpoint/2010/main" val="85303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 Question and Methodology</a:t>
            </a:r>
            <a:endParaRPr kumimoji="1" lang="ja-JP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2234EC-C029-41A3-B126-06069F019FF7}"/>
              </a:ext>
            </a:extLst>
          </p:cNvPr>
          <p:cNvSpPr txBox="1">
            <a:spLocks noChangeArrowheads="1"/>
          </p:cNvSpPr>
          <p:nvPr/>
        </p:nvSpPr>
        <p:spPr>
          <a:xfrm>
            <a:off x="704529" y="1202903"/>
            <a:ext cx="8712967" cy="51424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sz="2400" dirty="0"/>
              <a:t>Why is the data-oriented approach underutilized in risk management policy-making?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altLang="ja-JP" sz="2000" b="1" dirty="0">
                <a:solidFill>
                  <a:schemeClr val="tx2"/>
                </a:solidFill>
              </a:rPr>
              <a:t>the data-oriented approach </a:t>
            </a:r>
            <a:r>
              <a:rPr lang="en-US" altLang="ja-JP" sz="2000" dirty="0"/>
              <a:t>= valuing generation of useful knowledge through algorithmic manipulation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altLang="ja-JP" sz="2000" b="1" dirty="0">
                <a:solidFill>
                  <a:schemeClr val="tx2"/>
                </a:solidFill>
              </a:rPr>
              <a:t>the mechanism-oriented approach </a:t>
            </a:r>
            <a:r>
              <a:rPr lang="en-US" altLang="ja-JP" sz="2000" dirty="0"/>
              <a:t>= valuing understanding of phenomena themselves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sz="2400" dirty="0"/>
              <a:t>Comparing four policy fields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altLang="ja-JP" sz="2000" dirty="0"/>
              <a:t>food safety, drug safety, earthquake, climate change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sz="2400" dirty="0" smtClean="0"/>
              <a:t>Research m</a:t>
            </a:r>
            <a:r>
              <a:rPr lang="en-US" altLang="ja-JP" sz="2400" dirty="0" smtClean="0"/>
              <a:t>ethodology</a:t>
            </a:r>
            <a:endParaRPr lang="en-US" altLang="ja-JP" sz="2400" dirty="0"/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altLang="ja-JP" sz="2000" dirty="0"/>
              <a:t>literature survey and interviews with several policy-makers and scientists for each fields</a:t>
            </a:r>
          </a:p>
        </p:txBody>
      </p:sp>
    </p:spTree>
    <p:extLst>
      <p:ext uri="{BB962C8B-B14F-4D97-AF65-F5344CB8AC3E}">
        <p14:creationId xmlns:p14="http://schemas.microsoft.com/office/powerpoint/2010/main" val="329692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2. Emerging Data-oriented Approach (examples)</a:t>
            </a:r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1EF4C71-75F3-4886-92A9-4651E8EF1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224206"/>
              </p:ext>
            </p:extLst>
          </p:nvPr>
        </p:nvGraphicFramePr>
        <p:xfrm>
          <a:off x="776536" y="1448780"/>
          <a:ext cx="8496944" cy="4754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9165">
                  <a:extLst>
                    <a:ext uri="{9D8B030D-6E8A-4147-A177-3AD203B41FA5}">
                      <a16:colId xmlns:a16="http://schemas.microsoft.com/office/drawing/2014/main" val="636918372"/>
                    </a:ext>
                  </a:extLst>
                </a:gridCol>
                <a:gridCol w="6657779">
                  <a:extLst>
                    <a:ext uri="{9D8B030D-6E8A-4147-A177-3AD203B41FA5}">
                      <a16:colId xmlns:a16="http://schemas.microsoft.com/office/drawing/2014/main" val="1017324799"/>
                    </a:ext>
                  </a:extLst>
                </a:gridCol>
              </a:tblGrid>
              <a:tr h="1188692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Food safety</a:t>
                      </a:r>
                    </a:p>
                    <a:p>
                      <a:r>
                        <a:rPr kumimoji="1" lang="en-US" altLang="ja-JP" sz="1600" b="1" dirty="0"/>
                        <a:t>(chemical agents in food)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QSAR</a:t>
                      </a:r>
                      <a:r>
                        <a:rPr kumimoji="1" lang="en-US" altLang="ja-JP" sz="1800" b="0" dirty="0"/>
                        <a:t> (Quantitative Structure-Activity Relationship) tools, which can algorithmically predict biological activities of chemicals, could partially replace or streamline animal experiments.</a:t>
                      </a:r>
                      <a:endParaRPr kumimoji="1" lang="ja-JP" alt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008186"/>
                  </a:ext>
                </a:extLst>
              </a:tr>
              <a:tr h="1188692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Drug safety </a:t>
                      </a:r>
                      <a:r>
                        <a:rPr kumimoji="1" lang="en-US" altLang="ja-JP" sz="1600" b="1" dirty="0"/>
                        <a:t>(review/safety measures)</a:t>
                      </a:r>
                      <a:endParaRPr kumimoji="1" lang="ja-JP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Real-world data (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RWD</a:t>
                      </a:r>
                      <a:r>
                        <a:rPr kumimoji="1" lang="en-US" altLang="ja-JP" sz="1800" b="0" dirty="0"/>
                        <a:t>), deriving from various sources outside traditional clinical trials, and </a:t>
                      </a:r>
                      <a:r>
                        <a:rPr kumimoji="1" lang="en-US" altLang="ja-JP" sz="1800" b="1" dirty="0" err="1">
                          <a:solidFill>
                            <a:schemeClr val="tx2"/>
                          </a:solidFill>
                        </a:rPr>
                        <a:t>pharmacometrics</a:t>
                      </a:r>
                      <a:r>
                        <a:rPr kumimoji="1" lang="en-US" altLang="ja-JP" sz="1800" b="0" dirty="0"/>
                        <a:t> can be used to make the approval process more efficient and improve monitoring post-market safety of drugs.</a:t>
                      </a:r>
                      <a:endParaRPr kumimoji="1" lang="ja-JP" alt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454627"/>
                  </a:ext>
                </a:extLst>
              </a:tr>
              <a:tr h="1188692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Earthquake </a:t>
                      </a:r>
                      <a:r>
                        <a:rPr kumimoji="1" lang="en-US" altLang="ja-JP" sz="1600" b="1" dirty="0"/>
                        <a:t>(long-term forecast/DRR)</a:t>
                      </a:r>
                      <a:endParaRPr kumimoji="1" lang="ja-JP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Statistical seismology </a:t>
                      </a:r>
                      <a:r>
                        <a:rPr kumimoji="1" lang="en-US" altLang="ja-JP" sz="1800" b="0" dirty="0"/>
                        <a:t>and various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geological data </a:t>
                      </a:r>
                      <a:r>
                        <a:rPr kumimoji="1" lang="en-US" altLang="ja-JP" sz="1800" b="0" dirty="0"/>
                        <a:t>could effectively collaborate with the mechanism-oriented methods for long-term forecasting of earthquakes and disaster risk reduction (DRR).</a:t>
                      </a:r>
                      <a:endParaRPr kumimoji="1" lang="ja-JP" alt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969453"/>
                  </a:ext>
                </a:extLst>
              </a:tr>
              <a:tr h="1188692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Climate change </a:t>
                      </a:r>
                      <a:r>
                        <a:rPr kumimoji="1" lang="en-US" altLang="ja-JP" sz="1600" b="1" dirty="0"/>
                        <a:t>(adaptation)</a:t>
                      </a:r>
                      <a:endParaRPr kumimoji="1" lang="ja-JP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The mechanism-oriented and data-oriented approaches are effectively used in complementary ways for global climate modeling,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downscaling</a:t>
                      </a:r>
                      <a:r>
                        <a:rPr kumimoji="1" lang="en-US" altLang="ja-JP" sz="1800" b="0" dirty="0"/>
                        <a:t> (obtaining local-scale climate from global models), and local-policy making.</a:t>
                      </a:r>
                      <a:endParaRPr kumimoji="1" lang="ja-JP" alt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358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31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3. Data Availability &amp; Model Dependability</a:t>
            </a:r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62A20D0-5E46-412E-98CE-DC8074915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24294"/>
              </p:ext>
            </p:extLst>
          </p:nvPr>
        </p:nvGraphicFramePr>
        <p:xfrm>
          <a:off x="632521" y="1879148"/>
          <a:ext cx="8675601" cy="4322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51279">
                  <a:extLst>
                    <a:ext uri="{9D8B030D-6E8A-4147-A177-3AD203B41FA5}">
                      <a16:colId xmlns:a16="http://schemas.microsoft.com/office/drawing/2014/main" val="636918372"/>
                    </a:ext>
                  </a:extLst>
                </a:gridCol>
                <a:gridCol w="3297292">
                  <a:extLst>
                    <a:ext uri="{9D8B030D-6E8A-4147-A177-3AD203B41FA5}">
                      <a16:colId xmlns:a16="http://schemas.microsoft.com/office/drawing/2014/main" val="1017324799"/>
                    </a:ext>
                  </a:extLst>
                </a:gridCol>
                <a:gridCol w="3527030">
                  <a:extLst>
                    <a:ext uri="{9D8B030D-6E8A-4147-A177-3AD203B41FA5}">
                      <a16:colId xmlns:a16="http://schemas.microsoft.com/office/drawing/2014/main" val="4009487588"/>
                    </a:ext>
                  </a:extLst>
                </a:gridCol>
              </a:tblGrid>
              <a:tr h="344378">
                <a:tc>
                  <a:txBody>
                    <a:bodyPr/>
                    <a:lstStyle/>
                    <a:p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/>
                        <a:t>Data availability</a:t>
                      </a:r>
                      <a:endParaRPr kumimoji="1" lang="ja-JP" altLang="en-US" sz="1800" b="0" dirty="0"/>
                    </a:p>
                  </a:txBody>
                  <a:tcPr marT="108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/>
                        <a:t>Model dependability</a:t>
                      </a:r>
                      <a:endParaRPr kumimoji="1" lang="ja-JP" altLang="en-US" sz="1800" b="0" dirty="0"/>
                    </a:p>
                  </a:txBody>
                  <a:tcPr marT="108000" marB="72000"/>
                </a:tc>
                <a:extLst>
                  <a:ext uri="{0D108BD9-81ED-4DB2-BD59-A6C34878D82A}">
                    <a16:rowId xmlns:a16="http://schemas.microsoft.com/office/drawing/2014/main" val="204159532"/>
                  </a:ext>
                </a:extLst>
              </a:tr>
              <a:tr h="832247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Food safety</a:t>
                      </a:r>
                    </a:p>
                    <a:p>
                      <a:r>
                        <a:rPr kumimoji="1" lang="en-US" altLang="ja-JP" sz="1600" b="1" dirty="0"/>
                        <a:t>(chemical agents in food)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Including/excluding data of varied quality in QSAR tools is a tough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trade-off</a:t>
                      </a:r>
                      <a:endParaRPr kumimoji="1" lang="ja-JP" altLang="en-US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T="90000" marB="54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QSAR tools sometimes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 yield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different results </a:t>
                      </a:r>
                      <a:r>
                        <a:rPr kumimoji="1" lang="en-US" altLang="ja-JP" sz="1800" b="0" dirty="0"/>
                        <a:t>for the</a:t>
                      </a:r>
                      <a:r>
                        <a:rPr kumimoji="1" lang="en-US" altLang="ja-JP" sz="1800" b="0" baseline="0" dirty="0"/>
                        <a:t> same</a:t>
                      </a:r>
                      <a:r>
                        <a:rPr kumimoji="1" lang="en-US" altLang="ja-JP" sz="1800" b="0" dirty="0"/>
                        <a:t> chemical agent</a:t>
                      </a:r>
                      <a:endParaRPr kumimoji="1" lang="ja-JP" altLang="en-US" sz="1800" b="0" dirty="0"/>
                    </a:p>
                  </a:txBody>
                  <a:tcPr marT="90000" marB="54000"/>
                </a:tc>
                <a:extLst>
                  <a:ext uri="{0D108BD9-81ED-4DB2-BD59-A6C34878D82A}">
                    <a16:rowId xmlns:a16="http://schemas.microsoft.com/office/drawing/2014/main" val="799008186"/>
                  </a:ext>
                </a:extLst>
              </a:tr>
              <a:tr h="832247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Drug safety </a:t>
                      </a:r>
                      <a:r>
                        <a:rPr kumimoji="1" lang="en-US" altLang="ja-JP" sz="1600" b="1" dirty="0"/>
                        <a:t>(review/safety measures)</a:t>
                      </a:r>
                      <a:endParaRPr kumimoji="1" lang="ja-JP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Diverse databases have not been adequately digitized and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networked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 yet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90000" marB="54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Modeling &amp; Simulation (M&amp;S) has</a:t>
                      </a:r>
                      <a:r>
                        <a:rPr kumimoji="1" lang="en-US" altLang="ja-JP" sz="1800" b="0" baseline="0" dirty="0"/>
                        <a:t> been</a:t>
                      </a:r>
                      <a:r>
                        <a:rPr kumimoji="1" lang="en-US" altLang="ja-JP" sz="1800" b="0" dirty="0"/>
                        <a:t> proven 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effective</a:t>
                      </a:r>
                      <a:r>
                        <a:rPr kumimoji="1" lang="en-US" altLang="ja-JP" sz="1800" b="0" dirty="0"/>
                        <a:t> in the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private sector</a:t>
                      </a:r>
                      <a:r>
                        <a:rPr kumimoji="1" lang="en-US" altLang="ja-JP" sz="1800" b="0" dirty="0"/>
                        <a:t>.</a:t>
                      </a:r>
                      <a:endParaRPr kumimoji="1" lang="ja-JP" altLang="en-US" sz="1800" b="0" dirty="0"/>
                    </a:p>
                  </a:txBody>
                  <a:tcPr marT="90000" marB="54000"/>
                </a:tc>
                <a:extLst>
                  <a:ext uri="{0D108BD9-81ED-4DB2-BD59-A6C34878D82A}">
                    <a16:rowId xmlns:a16="http://schemas.microsoft.com/office/drawing/2014/main" val="1657454627"/>
                  </a:ext>
                </a:extLst>
              </a:tr>
              <a:tr h="708700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Earthquake </a:t>
                      </a:r>
                      <a:r>
                        <a:rPr kumimoji="1" lang="en-US" altLang="ja-JP" sz="1600" b="1" dirty="0"/>
                        <a:t>(long-term forecast/DRR)</a:t>
                      </a:r>
                      <a:endParaRPr kumimoji="1" lang="ja-JP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Extrapolation</a:t>
                      </a:r>
                      <a:r>
                        <a:rPr kumimoji="1" lang="en-US" altLang="ja-JP" sz="1800" b="0" dirty="0"/>
                        <a:t> of data from the low to high magnitude regions is problematic  </a:t>
                      </a:r>
                      <a:endParaRPr kumimoji="1" lang="ja-JP" altLang="en-US" sz="1800" b="0" dirty="0"/>
                    </a:p>
                  </a:txBody>
                  <a:tcPr marT="90000" marB="54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Models are internationally evaluated in a forum called CSEP in a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transparent</a:t>
                      </a:r>
                      <a:r>
                        <a:rPr kumimoji="1" lang="en-US" altLang="ja-JP" sz="1800" b="0" dirty="0"/>
                        <a:t> way</a:t>
                      </a:r>
                      <a:endParaRPr kumimoji="1" lang="ja-JP" altLang="en-US" sz="1800" b="0" dirty="0"/>
                    </a:p>
                  </a:txBody>
                  <a:tcPr marT="90000" marB="54000"/>
                </a:tc>
                <a:extLst>
                  <a:ext uri="{0D108BD9-81ED-4DB2-BD59-A6C34878D82A}">
                    <a16:rowId xmlns:a16="http://schemas.microsoft.com/office/drawing/2014/main" val="2378969453"/>
                  </a:ext>
                </a:extLst>
              </a:tr>
              <a:tr h="889644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Climate change </a:t>
                      </a:r>
                      <a:r>
                        <a:rPr kumimoji="1" lang="en-US" altLang="ja-JP" sz="1600" b="1" dirty="0"/>
                        <a:t>(adaptation)</a:t>
                      </a:r>
                      <a:endParaRPr kumimoji="1" lang="ja-JP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Immense data with various 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uncertainties</a:t>
                      </a:r>
                      <a:r>
                        <a:rPr kumimoji="1" lang="en-US" altLang="ja-JP" sz="1800" b="0" dirty="0"/>
                        <a:t> exist in the input and output data</a:t>
                      </a:r>
                      <a:endParaRPr kumimoji="1" lang="ja-JP" altLang="en-US" sz="1800" b="0" dirty="0"/>
                    </a:p>
                  </a:txBody>
                  <a:tcPr marT="90000" marB="54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Limited computing</a:t>
                      </a:r>
                      <a:r>
                        <a:rPr kumimoji="1" lang="en-US" altLang="ja-JP" sz="1800" b="0" baseline="0" dirty="0">
                          <a:solidFill>
                            <a:schemeClr val="tx1"/>
                          </a:solidFill>
                        </a:rPr>
                        <a:t> power calls for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integrating </a:t>
                      </a:r>
                      <a:r>
                        <a:rPr kumimoji="1" lang="en-US" altLang="ja-JP" sz="1800" b="0" baseline="0" dirty="0"/>
                        <a:t>the </a:t>
                      </a:r>
                      <a:r>
                        <a:rPr kumimoji="1" lang="en-US" altLang="ja-JP" sz="1800" b="0" dirty="0"/>
                        <a:t>data and dynamical approaches</a:t>
                      </a:r>
                      <a:endParaRPr kumimoji="1" lang="ja-JP" altLang="en-US" sz="1800" b="0" dirty="0"/>
                    </a:p>
                  </a:txBody>
                  <a:tcPr marT="90000" marB="54000"/>
                </a:tc>
                <a:extLst>
                  <a:ext uri="{0D108BD9-81ED-4DB2-BD59-A6C34878D82A}">
                    <a16:rowId xmlns:a16="http://schemas.microsoft.com/office/drawing/2014/main" val="2685358852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96516" y="1320824"/>
            <a:ext cx="8791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How data accumulate shapes how models are evaluated and verified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4487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4. Non-technical Factors (Examples)</a:t>
            </a:r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A9A0825-A377-46B3-A2D9-4F7CAA000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958014"/>
              </p:ext>
            </p:extLst>
          </p:nvPr>
        </p:nvGraphicFramePr>
        <p:xfrm>
          <a:off x="776536" y="1448780"/>
          <a:ext cx="8424936" cy="4754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3579">
                  <a:extLst>
                    <a:ext uri="{9D8B030D-6E8A-4147-A177-3AD203B41FA5}">
                      <a16:colId xmlns:a16="http://schemas.microsoft.com/office/drawing/2014/main" val="636918372"/>
                    </a:ext>
                  </a:extLst>
                </a:gridCol>
                <a:gridCol w="6601357">
                  <a:extLst>
                    <a:ext uri="{9D8B030D-6E8A-4147-A177-3AD203B41FA5}">
                      <a16:colId xmlns:a16="http://schemas.microsoft.com/office/drawing/2014/main" val="1017324799"/>
                    </a:ext>
                  </a:extLst>
                </a:gridCol>
              </a:tblGrid>
              <a:tr h="1188692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Food safety</a:t>
                      </a:r>
                    </a:p>
                    <a:p>
                      <a:r>
                        <a:rPr kumimoji="1" lang="en-US" altLang="ja-JP" sz="1600" b="1" dirty="0"/>
                        <a:t>(chemical agents in food)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Rising opposition to animal experiment has been a major driving force for introducing QSAR and other algorithmic tools, which could</a:t>
                      </a:r>
                      <a:r>
                        <a:rPr kumimoji="1" lang="en-US" altLang="ja-JP" sz="1800" b="0" baseline="0" dirty="0"/>
                        <a:t> help</a:t>
                      </a:r>
                      <a:r>
                        <a:rPr kumimoji="1" lang="en-US" altLang="ja-JP" sz="1800" b="0" dirty="0"/>
                        <a:t>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cost-effective</a:t>
                      </a:r>
                      <a:r>
                        <a:rPr kumimoji="1" lang="en-US" altLang="ja-JP" sz="1800" b="0" dirty="0"/>
                        <a:t> risk assessment of new chemicals, on due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public understanding</a:t>
                      </a:r>
                      <a:r>
                        <a:rPr kumimoji="1" lang="en-US" altLang="ja-JP" sz="1800" b="0" dirty="0"/>
                        <a:t>.</a:t>
                      </a:r>
                      <a:endParaRPr kumimoji="1" lang="ja-JP" alt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008186"/>
                  </a:ext>
                </a:extLst>
              </a:tr>
              <a:tr h="1188692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Drug safety </a:t>
                      </a:r>
                      <a:r>
                        <a:rPr kumimoji="1" lang="en-US" altLang="ja-JP" sz="1600" b="1" dirty="0"/>
                        <a:t>(review/safety measures)</a:t>
                      </a:r>
                      <a:endParaRPr kumimoji="1" lang="ja-JP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RWD and </a:t>
                      </a:r>
                      <a:r>
                        <a:rPr kumimoji="1" lang="en-US" altLang="ja-JP" sz="1800" b="0" dirty="0" err="1"/>
                        <a:t>pharmacometrics</a:t>
                      </a:r>
                      <a:r>
                        <a:rPr kumimoji="1" lang="en-US" altLang="ja-JP" sz="1800" b="0" dirty="0"/>
                        <a:t> are deemed useful in coping with the rapidly rising costs of new drug development, while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sensitivity to litigation </a:t>
                      </a:r>
                      <a:r>
                        <a:rPr kumimoji="1" lang="en-US" altLang="ja-JP" sz="1800" b="0" dirty="0"/>
                        <a:t>makes the regulatory authority cautious about introducing them.</a:t>
                      </a:r>
                      <a:endParaRPr kumimoji="1" lang="ja-JP" alt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454627"/>
                  </a:ext>
                </a:extLst>
              </a:tr>
              <a:tr h="1188692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Earthquake </a:t>
                      </a:r>
                      <a:r>
                        <a:rPr kumimoji="1" lang="en-US" altLang="ja-JP" sz="1600" b="1" dirty="0"/>
                        <a:t>(long-term forecast/DRR)</a:t>
                      </a:r>
                      <a:endParaRPr kumimoji="1" lang="ja-JP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Japanese seismology had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traditional</a:t>
                      </a:r>
                      <a:r>
                        <a:rPr kumimoji="1" lang="en-US" altLang="ja-JP" sz="1800" b="1" baseline="0" dirty="0">
                          <a:solidFill>
                            <a:schemeClr val="tx2"/>
                          </a:solidFill>
                        </a:rPr>
                        <a:t> inclination for t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he mechanism-oriented approach</a:t>
                      </a:r>
                      <a:r>
                        <a:rPr kumimoji="1" lang="en-US" altLang="ja-JP" sz="1800" b="0" dirty="0"/>
                        <a:t>. Only after the major</a:t>
                      </a:r>
                      <a:r>
                        <a:rPr kumimoji="1" lang="en-US" altLang="ja-JP" sz="1800" b="0" baseline="0" dirty="0"/>
                        <a:t> earthquakes in the last few decades</a:t>
                      </a:r>
                      <a:r>
                        <a:rPr kumimoji="1" lang="en-US" altLang="ja-JP" sz="1800" b="0" dirty="0"/>
                        <a:t> was probabilistic, long-term forecast came to be emphasized.</a:t>
                      </a:r>
                      <a:endParaRPr kumimoji="1" lang="ja-JP" alt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969453"/>
                  </a:ext>
                </a:extLst>
              </a:tr>
              <a:tr h="1188692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Climate change </a:t>
                      </a:r>
                      <a:r>
                        <a:rPr kumimoji="1" lang="en-US" altLang="ja-JP" sz="1600" b="1" dirty="0"/>
                        <a:t>(adaptation)</a:t>
                      </a:r>
                      <a:endParaRPr kumimoji="1" lang="ja-JP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/>
                        <a:t>Political driving force for adaptation, which has acquired momentum in the last few years in Japan, is augmenting the need for downscaling and impact research as well as </a:t>
                      </a:r>
                      <a:r>
                        <a:rPr kumimoji="1" lang="en-US" altLang="ja-JP" sz="1800" b="1" dirty="0">
                          <a:solidFill>
                            <a:schemeClr val="tx2"/>
                          </a:solidFill>
                        </a:rPr>
                        <a:t>collaboration of a wide range of stakeholders</a:t>
                      </a:r>
                      <a:r>
                        <a:rPr kumimoji="1" lang="en-US" altLang="ja-JP" sz="1800" b="0" dirty="0"/>
                        <a:t>. </a:t>
                      </a:r>
                      <a:endParaRPr kumimoji="1" lang="ja-JP" alt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358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052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5. Use of the data-oriented approach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848544" y="5614892"/>
            <a:ext cx="8208912" cy="0"/>
          </a:xfrm>
          <a:prstGeom prst="straightConnector1">
            <a:avLst/>
          </a:prstGeom>
          <a:ln w="63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>
            <a:cxnSpLocks/>
          </p:cNvCxnSpPr>
          <p:nvPr/>
        </p:nvCxnSpPr>
        <p:spPr>
          <a:xfrm flipV="1">
            <a:off x="848544" y="2132856"/>
            <a:ext cx="0" cy="3482036"/>
          </a:xfrm>
          <a:prstGeom prst="straightConnector1">
            <a:avLst/>
          </a:prstGeom>
          <a:ln w="63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24508" y="1340768"/>
            <a:ext cx="3492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Imperative for certitude/ Sensitivity for</a:t>
            </a:r>
            <a:r>
              <a:rPr kumimoji="1" lang="en-US" altLang="ja-JP" sz="2000" dirty="0"/>
              <a:t> litigation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93160" y="5784561"/>
            <a:ext cx="2736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Data availability and model dependability</a:t>
            </a:r>
            <a:endParaRPr kumimoji="1" lang="ja-JP" altLang="en-US" sz="2000" dirty="0"/>
          </a:p>
        </p:txBody>
      </p:sp>
      <p:sp>
        <p:nvSpPr>
          <p:cNvPr id="5" name="角丸四角形 4"/>
          <p:cNvSpPr/>
          <p:nvPr/>
        </p:nvSpPr>
        <p:spPr bwMode="auto">
          <a:xfrm>
            <a:off x="4350447" y="2760863"/>
            <a:ext cx="2880320" cy="540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2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2920123" y="4063941"/>
            <a:ext cx="2880000" cy="540000"/>
          </a:xfrm>
          <a:prstGeom prst="roundRect">
            <a:avLst/>
          </a:prstGeom>
          <a:solidFill>
            <a:srgbClr val="CCFFCC"/>
          </a:solidFill>
          <a:ln w="6350"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2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角丸四角形 13">
            <a:extLst>
              <a:ext uri="{FF2B5EF4-FFF2-40B4-BE49-F238E27FC236}">
                <a16:creationId xmlns:a16="http://schemas.microsoft.com/office/drawing/2014/main" id="{DB597767-8DAD-416C-AE77-9F39BFBCD195}"/>
              </a:ext>
            </a:extLst>
          </p:cNvPr>
          <p:cNvSpPr/>
          <p:nvPr/>
        </p:nvSpPr>
        <p:spPr bwMode="auto">
          <a:xfrm>
            <a:off x="1731671" y="4603941"/>
            <a:ext cx="2880000" cy="540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2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角丸四角形 4">
            <a:extLst>
              <a:ext uri="{FF2B5EF4-FFF2-40B4-BE49-F238E27FC236}">
                <a16:creationId xmlns:a16="http://schemas.microsoft.com/office/drawing/2014/main" id="{40CB31D0-E226-4B88-A00B-502F2DC19B6F}"/>
              </a:ext>
            </a:extLst>
          </p:cNvPr>
          <p:cNvSpPr/>
          <p:nvPr/>
        </p:nvSpPr>
        <p:spPr bwMode="auto">
          <a:xfrm>
            <a:off x="4854823" y="2220803"/>
            <a:ext cx="2880000" cy="540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2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E03831F-E1B6-44F0-B663-394DBF8BF809}"/>
              </a:ext>
            </a:extLst>
          </p:cNvPr>
          <p:cNvSpPr txBox="1"/>
          <p:nvPr/>
        </p:nvSpPr>
        <p:spPr>
          <a:xfrm>
            <a:off x="2238719" y="4665814"/>
            <a:ext cx="2052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Earthquake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73E65D-49CF-406C-908D-4D6E18E10BA8}"/>
              </a:ext>
            </a:extLst>
          </p:cNvPr>
          <p:cNvSpPr txBox="1"/>
          <p:nvPr/>
        </p:nvSpPr>
        <p:spPr>
          <a:xfrm>
            <a:off x="3109144" y="4136880"/>
            <a:ext cx="2552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Climate Change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CD4DAF3-499C-4FE8-ABF7-37EF3B5D88AF}"/>
              </a:ext>
            </a:extLst>
          </p:cNvPr>
          <p:cNvSpPr txBox="1"/>
          <p:nvPr/>
        </p:nvSpPr>
        <p:spPr>
          <a:xfrm>
            <a:off x="5299749" y="2299198"/>
            <a:ext cx="2039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Drug Safety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0797BD7-1967-4313-B96C-424FB3AE6103}"/>
              </a:ext>
            </a:extLst>
          </p:cNvPr>
          <p:cNvSpPr txBox="1"/>
          <p:nvPr/>
        </p:nvSpPr>
        <p:spPr>
          <a:xfrm>
            <a:off x="4844987" y="2831346"/>
            <a:ext cx="2142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Food Safety</a:t>
            </a:r>
          </a:p>
        </p:txBody>
      </p:sp>
      <p:sp>
        <p:nvSpPr>
          <p:cNvPr id="8" name="角丸四角形 7"/>
          <p:cNvSpPr/>
          <p:nvPr/>
        </p:nvSpPr>
        <p:spPr bwMode="auto">
          <a:xfrm>
            <a:off x="4134423" y="1952806"/>
            <a:ext cx="3816424" cy="1476194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dash"/>
          </a:ln>
          <a:effectLst/>
          <a:extLst/>
        </p:spPr>
        <p:txBody>
          <a:bodyPr lIns="0" tIns="0" rIns="0" bIns="0" rtlCol="0" anchor="ctr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30467" y="1752751"/>
            <a:ext cx="309725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Regulation of vital risks</a:t>
            </a:r>
            <a:endParaRPr kumimoji="1" lang="ja-JP" altLang="en-US" sz="2000" i="1" dirty="0"/>
          </a:p>
        </p:txBody>
      </p:sp>
      <p:sp>
        <p:nvSpPr>
          <p:cNvPr id="18" name="角丸四角形 17"/>
          <p:cNvSpPr/>
          <p:nvPr/>
        </p:nvSpPr>
        <p:spPr bwMode="auto">
          <a:xfrm>
            <a:off x="1578139" y="3815302"/>
            <a:ext cx="4402004" cy="1521910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dash"/>
          </a:ln>
          <a:effectLst/>
          <a:extLst/>
        </p:spPr>
        <p:txBody>
          <a:bodyPr lIns="0" tIns="0" rIns="0" bIns="0" rtlCol="0" anchor="ctr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22224" y="3615247"/>
            <a:ext cx="341785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Response to chronic risks</a:t>
            </a:r>
            <a:endParaRPr kumimoji="1" lang="ja-JP" altLang="en-US" sz="2000" i="1" dirty="0"/>
          </a:p>
        </p:txBody>
      </p:sp>
      <p:cxnSp>
        <p:nvCxnSpPr>
          <p:cNvPr id="21" name="直線矢印コネクタ 20"/>
          <p:cNvCxnSpPr>
            <a:cxnSpLocks/>
            <a:endCxn id="14" idx="3"/>
          </p:cNvCxnSpPr>
          <p:nvPr/>
        </p:nvCxnSpPr>
        <p:spPr>
          <a:xfrm flipH="1" flipV="1">
            <a:off x="5800123" y="4333941"/>
            <a:ext cx="746568" cy="21118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546691" y="4115267"/>
            <a:ext cx="2618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Relatively apt for exploiting the data-oriented approach</a:t>
            </a:r>
            <a:endParaRPr kumimoji="1" lang="ja-JP" altLang="en-US" sz="2000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208412B-5A29-4C11-AA77-FE640BEB63FA}"/>
              </a:ext>
            </a:extLst>
          </p:cNvPr>
          <p:cNvSpPr/>
          <p:nvPr/>
        </p:nvSpPr>
        <p:spPr bwMode="auto">
          <a:xfrm>
            <a:off x="6546691" y="4077072"/>
            <a:ext cx="2582773" cy="981850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  <a:extLst/>
        </p:spPr>
        <p:txBody>
          <a:bodyPr lIns="0" tIns="0" rIns="0" bIns="0" rtlCol="0" anchor="ctr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66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6. The data-oriented approach in climate change</a:t>
            </a:r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04529" y="1202903"/>
            <a:ext cx="8568951" cy="283816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sz="2400" dirty="0"/>
              <a:t>In the field of climate change, scientists and policy-makers have worked closely for decades.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altLang="ja-JP" sz="2000" dirty="0"/>
              <a:t>The integration of mechanism-oriented and data-oriented approaches are by now fairly sophisticated.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sz="2400" dirty="0"/>
              <a:t>As adaptation gains importance, even more </a:t>
            </a:r>
            <a:r>
              <a:rPr lang="en-US" altLang="ja-JP" sz="2400" b="1" dirty="0">
                <a:solidFill>
                  <a:schemeClr val="tx2"/>
                </a:solidFill>
              </a:rPr>
              <a:t>diverse scientists and policy-makers</a:t>
            </a:r>
            <a:r>
              <a:rPr lang="en-US" altLang="ja-JP" sz="2400" dirty="0"/>
              <a:t> are collaborating.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endParaRPr lang="en-US" altLang="ja-JP" sz="2400" dirty="0"/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altLang="ja-JP" sz="24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9744CB8-A0BF-4565-9C8A-29DCBE37332D}"/>
              </a:ext>
            </a:extLst>
          </p:cNvPr>
          <p:cNvSpPr/>
          <p:nvPr/>
        </p:nvSpPr>
        <p:spPr bwMode="auto">
          <a:xfrm>
            <a:off x="704528" y="4140459"/>
            <a:ext cx="8496943" cy="2259375"/>
          </a:xfrm>
          <a:prstGeom prst="rect">
            <a:avLst/>
          </a:prstGeom>
          <a:gradFill>
            <a:gsLst>
              <a:gs pos="0">
                <a:srgbClr val="CCFFFF"/>
              </a:gs>
              <a:gs pos="54000">
                <a:srgbClr val="CCFFCC"/>
              </a:gs>
              <a:gs pos="100000">
                <a:srgbClr val="FFFFCC"/>
              </a:gs>
            </a:gsLst>
            <a:lin ang="0" scaled="0"/>
          </a:gradFill>
          <a:ln w="6350">
            <a:solidFill>
              <a:schemeClr val="tx1"/>
            </a:solidFill>
          </a:ln>
          <a:effectLst/>
          <a:extLst/>
        </p:spPr>
        <p:txBody>
          <a:bodyPr wrap="square" lIns="0" tIns="0" rIns="0" bIns="0" rtlCol="0" anchor="ctr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01D1D88-40B0-4D3A-B31E-89F630A8854E}"/>
              </a:ext>
            </a:extLst>
          </p:cNvPr>
          <p:cNvSpPr txBox="1"/>
          <p:nvPr/>
        </p:nvSpPr>
        <p:spPr>
          <a:xfrm>
            <a:off x="920552" y="4329100"/>
            <a:ext cx="23402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Global climate modeling experts</a:t>
            </a:r>
            <a:endParaRPr kumimoji="1" lang="ja-JP" altLang="en-US" sz="2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3DA035-0496-44A6-8399-973CB9AC71CF}"/>
              </a:ext>
            </a:extLst>
          </p:cNvPr>
          <p:cNvSpPr txBox="1"/>
          <p:nvPr/>
        </p:nvSpPr>
        <p:spPr>
          <a:xfrm>
            <a:off x="2108684" y="5565430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Downscaling experts</a:t>
            </a:r>
            <a:endParaRPr kumimoji="1" lang="ja-JP" altLang="en-US" sz="2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AA8E2A-DC7C-4A71-8972-DAF22712FC99}"/>
              </a:ext>
            </a:extLst>
          </p:cNvPr>
          <p:cNvSpPr txBox="1"/>
          <p:nvPr/>
        </p:nvSpPr>
        <p:spPr>
          <a:xfrm>
            <a:off x="3764868" y="4293096"/>
            <a:ext cx="1890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Impact study researchers</a:t>
            </a:r>
            <a:endParaRPr kumimoji="1" lang="ja-JP" altLang="en-US" sz="2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54719C-C180-4AC0-880C-2C7D8272AC58}"/>
              </a:ext>
            </a:extLst>
          </p:cNvPr>
          <p:cNvSpPr txBox="1"/>
          <p:nvPr/>
        </p:nvSpPr>
        <p:spPr>
          <a:xfrm>
            <a:off x="4394938" y="5637438"/>
            <a:ext cx="1890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Information platformers</a:t>
            </a:r>
            <a:endParaRPr kumimoji="1" lang="ja-JP" altLang="en-US" sz="2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D4189A-8DC6-4ED2-B776-32E5089BEC0C}"/>
              </a:ext>
            </a:extLst>
          </p:cNvPr>
          <p:cNvSpPr txBox="1"/>
          <p:nvPr/>
        </p:nvSpPr>
        <p:spPr>
          <a:xfrm>
            <a:off x="6141132" y="4293096"/>
            <a:ext cx="279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Government officials</a:t>
            </a:r>
            <a:endParaRPr kumimoji="1" lang="ja-JP" altLang="en-US" sz="2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FDF6427-BC02-4155-9AD2-AB23ADA49580}"/>
              </a:ext>
            </a:extLst>
          </p:cNvPr>
          <p:cNvSpPr txBox="1"/>
          <p:nvPr/>
        </p:nvSpPr>
        <p:spPr>
          <a:xfrm>
            <a:off x="6447166" y="5949280"/>
            <a:ext cx="268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Municipality officials</a:t>
            </a:r>
            <a:endParaRPr kumimoji="1" lang="ja-JP" altLang="en-US" sz="2000" dirty="0"/>
          </a:p>
        </p:txBody>
      </p:sp>
      <p:cxnSp>
        <p:nvCxnSpPr>
          <p:cNvPr id="14" name="直線コネクタ 13"/>
          <p:cNvCxnSpPr>
            <a:cxnSpLocks/>
          </p:cNvCxnSpPr>
          <p:nvPr/>
        </p:nvCxnSpPr>
        <p:spPr>
          <a:xfrm flipV="1">
            <a:off x="1460612" y="4671462"/>
            <a:ext cx="7488832" cy="66575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cxnSpLocks/>
          </p:cNvCxnSpPr>
          <p:nvPr/>
        </p:nvCxnSpPr>
        <p:spPr>
          <a:xfrm>
            <a:off x="1460612" y="5337212"/>
            <a:ext cx="7488832" cy="55755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3008784" y="5157192"/>
            <a:ext cx="3510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2"/>
                </a:solidFill>
              </a:rPr>
              <a:t>d</a:t>
            </a:r>
            <a:r>
              <a:rPr kumimoji="1" lang="en-US" altLang="ja-JP" dirty="0">
                <a:solidFill>
                  <a:schemeClr val="tx2"/>
                </a:solidFill>
              </a:rPr>
              <a:t>iverse fields for adaptation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654213" y="4854720"/>
            <a:ext cx="2424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2"/>
                </a:solidFill>
              </a:rPr>
              <a:t>Agriculture</a:t>
            </a:r>
          </a:p>
          <a:p>
            <a:r>
              <a:rPr lang="en-US" altLang="ja-JP" dirty="0">
                <a:solidFill>
                  <a:schemeClr val="tx2"/>
                </a:solidFill>
              </a:rPr>
              <a:t>Water management</a:t>
            </a:r>
          </a:p>
          <a:p>
            <a:r>
              <a:rPr kumimoji="1" lang="en-US" altLang="ja-JP" dirty="0">
                <a:solidFill>
                  <a:schemeClr val="tx2"/>
                </a:solidFill>
              </a:rPr>
              <a:t>DRR </a:t>
            </a:r>
            <a:r>
              <a:rPr kumimoji="1" lang="ja-JP" altLang="en-US" dirty="0">
                <a:solidFill>
                  <a:schemeClr val="tx2"/>
                </a:solidFill>
              </a:rPr>
              <a:t>･･･</a:t>
            </a:r>
          </a:p>
        </p:txBody>
      </p:sp>
    </p:spTree>
    <p:extLst>
      <p:ext uri="{BB962C8B-B14F-4D97-AF65-F5344CB8AC3E}">
        <p14:creationId xmlns:p14="http://schemas.microsoft.com/office/powerpoint/2010/main" val="256008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7. Conclusions</a:t>
            </a:r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32520" y="1346919"/>
            <a:ext cx="8784975" cy="47103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sz="2400" dirty="0"/>
              <a:t>Each policy field, with its own technical/non-technical challenges, can learn from other fields in endeavoring to incorporate the data-oriented approach into risk management policy-making.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sz="2400" dirty="0"/>
              <a:t>In the field of climate change, the data-oriented and mechanism-oriented approaches have been integrated in relatively matured ways.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sz="2400" dirty="0"/>
              <a:t>As the data-oriented approach is </a:t>
            </a:r>
            <a:r>
              <a:rPr lang="en-US" altLang="ja-JP" sz="2400" dirty="0" smtClean="0"/>
              <a:t>incorporated into the process of policy-making, </a:t>
            </a:r>
            <a:r>
              <a:rPr lang="en-US" altLang="ja-JP" sz="2400" dirty="0"/>
              <a:t>mechanisms for collaboration among diverse types of scientists and policy-makers, as well as communication with the public, </a:t>
            </a:r>
            <a:r>
              <a:rPr lang="en-US" altLang="ja-JP" sz="2400" dirty="0" smtClean="0"/>
              <a:t>is needed</a:t>
            </a:r>
            <a:r>
              <a:rPr lang="en-US" altLang="ja-JP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533497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E4007F"/>
      </a:accent4>
      <a:accent5>
        <a:srgbClr val="FFF100"/>
      </a:accent5>
      <a:accent6>
        <a:srgbClr val="000000"/>
      </a:accent6>
      <a:hlink>
        <a:srgbClr val="00A0E9"/>
      </a:hlink>
      <a:folHlink>
        <a:srgbClr val="0071BC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  <a:extLst/>
      </a:spPr>
      <a:bodyPr lIns="0" tIns="0" rIns="0" bIns="0" rtlCol="0" anchor="ctr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22386</TotalTime>
  <Words>786</Words>
  <Application>Microsoft Office PowerPoint</Application>
  <PresentationFormat>A4 210 x 297 mm</PresentationFormat>
  <Paragraphs>92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メイリオ</vt:lpstr>
      <vt:lpstr>Arial</vt:lpstr>
      <vt:lpstr>Calibri</vt:lpstr>
      <vt:lpstr>Wingdings</vt:lpstr>
      <vt:lpstr>PowerPoint Design</vt:lpstr>
      <vt:lpstr>Using data for risk management policy: Introducing the data-oriented approach into policy-making in Japan on food safety, drug safety, earthquake disaster prevention, and climate change</vt:lpstr>
      <vt:lpstr>1. Question and Methodology</vt:lpstr>
      <vt:lpstr>2. Emerging Data-oriented Approach (examples)</vt:lpstr>
      <vt:lpstr>3. Data Availability &amp; Model Dependability</vt:lpstr>
      <vt:lpstr>4. Non-technical Factors (Examples)</vt:lpstr>
      <vt:lpstr>5. Use of the data-oriented approach</vt:lpstr>
      <vt:lpstr>6. The data-oriented approach in climate change</vt:lpstr>
      <vt:lpstr>7.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パワーポイントの品質と生産性を向上させるデザイン・テンプレート</dc:title>
  <dc:creator>佐藤 靖</dc:creator>
  <cp:lastModifiedBy>Yasushi Sato</cp:lastModifiedBy>
  <cp:revision>1184</cp:revision>
  <cp:lastPrinted>2019-05-12T06:45:14Z</cp:lastPrinted>
  <dcterms:created xsi:type="dcterms:W3CDTF">2013-06-19T15:30:58Z</dcterms:created>
  <dcterms:modified xsi:type="dcterms:W3CDTF">2019-05-12T23:29:21Z</dcterms:modified>
</cp:coreProperties>
</file>