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8"/>
  </p:notesMasterIdLst>
  <p:handoutMasterIdLst>
    <p:handoutMasterId r:id="rId9"/>
  </p:handoutMasterIdLst>
  <p:sldIdLst>
    <p:sldId id="350" r:id="rId2"/>
    <p:sldId id="347" r:id="rId3"/>
    <p:sldId id="329" r:id="rId4"/>
    <p:sldId id="330" r:id="rId5"/>
    <p:sldId id="351" r:id="rId6"/>
    <p:sldId id="349" r:id="rId7"/>
  </p:sldIdLst>
  <p:sldSz cx="9144000" cy="6858000" type="screen4x3"/>
  <p:notesSz cx="7099300" cy="102346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92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5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179"/>
    <a:srgbClr val="4B4B4B"/>
    <a:srgbClr val="8D1F22"/>
    <a:srgbClr val="718B91"/>
    <a:srgbClr val="698B22"/>
    <a:srgbClr val="CD2626"/>
    <a:srgbClr val="57BDC3"/>
    <a:srgbClr val="8B1C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13" autoAdjust="0"/>
    <p:restoredTop sz="98392" autoAdjust="0"/>
  </p:normalViewPr>
  <p:slideViewPr>
    <p:cSldViewPr>
      <p:cViewPr varScale="1">
        <p:scale>
          <a:sx n="115" d="100"/>
          <a:sy n="115" d="100"/>
        </p:scale>
        <p:origin x="1842" y="102"/>
      </p:cViewPr>
      <p:guideLst>
        <p:guide orient="horz" pos="4292"/>
        <p:guide pos="340"/>
      </p:guideLst>
    </p:cSldViewPr>
  </p:slideViewPr>
  <p:outlineViewPr>
    <p:cViewPr>
      <p:scale>
        <a:sx n="33" d="100"/>
        <a:sy n="33" d="100"/>
      </p:scale>
      <p:origin x="0" y="39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762" y="-114"/>
      </p:cViewPr>
      <p:guideLst>
        <p:guide orient="horz" pos="3225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222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0506" y="0"/>
            <a:ext cx="3077137" cy="512222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BF605C4-86E4-41EB-A6E3-F76E7F6C83F6}" type="datetimeFigureOut">
              <a:rPr lang="de-DE"/>
              <a:pPr>
                <a:defRPr/>
              </a:pPr>
              <a:t>25.01.2019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0755"/>
            <a:ext cx="3077137" cy="512222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0506" y="9720755"/>
            <a:ext cx="3077137" cy="512222"/>
          </a:xfrm>
          <a:prstGeom prst="rect">
            <a:avLst/>
          </a:prstGeom>
        </p:spPr>
        <p:txBody>
          <a:bodyPr vert="horz" wrap="square" lIns="94759" tIns="47380" rIns="94759" bIns="4738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F373E8E-E8C0-44CA-A8BE-24D8A0BF8D9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222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0506" y="0"/>
            <a:ext cx="3077137" cy="512222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9D14809-BC25-4CF7-9459-D5BCF412E781}" type="datetimeFigureOut">
              <a:rPr lang="de-DE"/>
              <a:pPr>
                <a:defRPr/>
              </a:pPr>
              <a:t>25.01.2019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9" tIns="47380" rIns="94759" bIns="4738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599" y="4860378"/>
            <a:ext cx="5680103" cy="4606722"/>
          </a:xfrm>
          <a:prstGeom prst="rect">
            <a:avLst/>
          </a:prstGeom>
        </p:spPr>
        <p:txBody>
          <a:bodyPr vert="horz" lIns="94759" tIns="47380" rIns="94759" bIns="4738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0755"/>
            <a:ext cx="3077137" cy="512222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0506" y="9720755"/>
            <a:ext cx="3077137" cy="512222"/>
          </a:xfrm>
          <a:prstGeom prst="rect">
            <a:avLst/>
          </a:prstGeom>
        </p:spPr>
        <p:txBody>
          <a:bodyPr vert="horz" wrap="square" lIns="94759" tIns="47380" rIns="94759" bIns="4738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D95C13F-EEE4-4373-982E-9435EEA900E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38916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9919" indent="-296123">
              <a:spcBef>
                <a:spcPct val="30000"/>
              </a:spcBef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491" indent="-236898">
              <a:spcBef>
                <a:spcPct val="30000"/>
              </a:spcBef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287" indent="-236898">
              <a:spcBef>
                <a:spcPct val="30000"/>
              </a:spcBef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084" indent="-236898">
              <a:spcBef>
                <a:spcPct val="30000"/>
              </a:spcBef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5880" indent="-236898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79676" indent="-236898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3473" indent="-236898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7269" indent="-236898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186ABE-6A14-4041-8BA1-B2121BF277B8}" type="slidenum">
              <a:rPr lang="en-GB" altLang="de-DE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GB" altLang="de-DE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959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13316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9919" indent="-296123">
              <a:spcBef>
                <a:spcPct val="30000"/>
              </a:spcBef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491" indent="-236898">
              <a:spcBef>
                <a:spcPct val="30000"/>
              </a:spcBef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287" indent="-236898">
              <a:spcBef>
                <a:spcPct val="30000"/>
              </a:spcBef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084" indent="-236898">
              <a:spcBef>
                <a:spcPct val="30000"/>
              </a:spcBef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5880" indent="-236898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79676" indent="-236898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3473" indent="-236898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7269" indent="-236898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086B58C-530D-44A0-A080-48CDD537BF3C}" type="slidenum">
              <a:rPr lang="en-GB" altLang="de-DE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38916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9919" indent="-296123">
              <a:spcBef>
                <a:spcPct val="30000"/>
              </a:spcBef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491" indent="-236898">
              <a:spcBef>
                <a:spcPct val="30000"/>
              </a:spcBef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287" indent="-236898">
              <a:spcBef>
                <a:spcPct val="30000"/>
              </a:spcBef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084" indent="-236898">
              <a:spcBef>
                <a:spcPct val="30000"/>
              </a:spcBef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5880" indent="-236898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79676" indent="-236898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3473" indent="-236898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7269" indent="-236898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186ABE-6A14-4041-8BA1-B2121BF277B8}" type="slidenum">
              <a:rPr lang="en-GB" altLang="de-DE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de-DE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212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smtClean="0"/>
          </a:p>
        </p:txBody>
      </p:sp>
      <p:sp>
        <p:nvSpPr>
          <p:cNvPr id="135172" name="Foliennummernplatzhalt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69919" indent="-29612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84491" indent="-23689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58287" indent="-23689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132084" indent="-23689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605880" indent="-236898" defTabSz="465571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3079676" indent="-236898" defTabSz="465571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553473" indent="-236898" defTabSz="465571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4027269" indent="-236898" defTabSz="465571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47593" algn="l"/>
                <a:tab pos="1895185" algn="l"/>
                <a:tab pos="2842778" algn="l"/>
                <a:tab pos="3790371" algn="l"/>
                <a:tab pos="4737964" algn="l"/>
                <a:tab pos="5685556" algn="l"/>
                <a:tab pos="6633149" algn="l"/>
                <a:tab pos="7580742" algn="l"/>
                <a:tab pos="8528334" algn="l"/>
                <a:tab pos="9475927" algn="l"/>
                <a:tab pos="1042352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fld id="{D8B442D8-53D0-417B-A245-647EC395B312}" type="slidenum">
              <a:rPr lang="en-GB" altLang="de-DE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 typeface="Arial" panose="020B0604020202020204" pitchFamily="34" charset="0"/>
                <a:buNone/>
              </a:pPr>
              <a:t>6</a:t>
            </a:fld>
            <a:endParaRPr lang="en-GB" altLang="de-DE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23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nzeilig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40000" y="360000"/>
            <a:ext cx="4248274" cy="43194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="1" baseline="0">
                <a:solidFill>
                  <a:srgbClr val="004179"/>
                </a:solidFill>
                <a:latin typeface="Lucida Sans" pitchFamily="34" charset="0"/>
                <a:cs typeface="Lucida Sans" pitchFamily="34" charset="0"/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539552" y="1268760"/>
            <a:ext cx="3816350" cy="5184576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>
              <a:buFont typeface="Arial" pitchFamily="34" charset="0"/>
              <a:buNone/>
              <a:defRPr sz="1800" baseline="0">
                <a:solidFill>
                  <a:srgbClr val="4B4B4B"/>
                </a:solidFill>
                <a:latin typeface="Lucida Sans" pitchFamily="34" charset="0"/>
                <a:cs typeface="Lucida Sans" pitchFamily="34" charset="0"/>
              </a:defRPr>
            </a:lvl1pPr>
            <a:lvl2pPr marL="742950" indent="-28575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2pPr>
            <a:lvl3pPr marL="11430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3pPr>
            <a:lvl4pPr marL="16002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4pPr>
            <a:lvl5pPr marL="20574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5pPr>
          </a:lstStyle>
          <a:p>
            <a:pPr lvl="0"/>
            <a:endParaRPr lang="de-DE" dirty="0" smtClean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/>
          </p:nvPr>
        </p:nvSpPr>
        <p:spPr>
          <a:xfrm>
            <a:off x="4788024" y="1268760"/>
            <a:ext cx="3816350" cy="5184576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>
              <a:buFont typeface="Arial" pitchFamily="34" charset="0"/>
              <a:buNone/>
              <a:defRPr sz="1800" baseline="0">
                <a:solidFill>
                  <a:srgbClr val="4B4B4B"/>
                </a:solidFill>
                <a:latin typeface="Lucida Sans" pitchFamily="34" charset="0"/>
                <a:cs typeface="Lucida Sans" pitchFamily="34" charset="0"/>
              </a:defRPr>
            </a:lvl1pPr>
            <a:lvl2pPr marL="742950" indent="-28575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2pPr>
            <a:lvl3pPr marL="11430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3pPr>
            <a:lvl4pPr marL="16002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4pPr>
            <a:lvl5pPr marL="20574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5pPr>
          </a:lstStyle>
          <a:p>
            <a:pPr lvl="0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048039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ier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6"/>
          <p:cNvSpPr>
            <a:spLocks noGrp="1"/>
          </p:cNvSpPr>
          <p:nvPr>
            <p:ph type="pic" sz="quarter" idx="18"/>
          </p:nvPr>
        </p:nvSpPr>
        <p:spPr>
          <a:xfrm>
            <a:off x="539552" y="4005064"/>
            <a:ext cx="3816000" cy="2412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>
                <a:solidFill>
                  <a:srgbClr val="4B4B4B"/>
                </a:solidFill>
                <a:latin typeface="Lucida Sans" pitchFamily="34" charset="0"/>
                <a:cs typeface="Lucida Sans" pitchFamily="34" charset="0"/>
              </a:defRPr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4" name="Bildplatzhalter 6"/>
          <p:cNvSpPr>
            <a:spLocks noGrp="1"/>
          </p:cNvSpPr>
          <p:nvPr>
            <p:ph type="pic" sz="quarter" idx="19"/>
          </p:nvPr>
        </p:nvSpPr>
        <p:spPr>
          <a:xfrm>
            <a:off x="539552" y="1268760"/>
            <a:ext cx="3816000" cy="2412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>
                <a:solidFill>
                  <a:srgbClr val="4B4B4B"/>
                </a:solidFill>
                <a:latin typeface="Lucida Sans" pitchFamily="34" charset="0"/>
                <a:cs typeface="Lucida Sans" pitchFamily="34" charset="0"/>
              </a:defRPr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5" name="Bildplatzhalter 6"/>
          <p:cNvSpPr>
            <a:spLocks noGrp="1"/>
          </p:cNvSpPr>
          <p:nvPr>
            <p:ph type="pic" sz="quarter" idx="20"/>
          </p:nvPr>
        </p:nvSpPr>
        <p:spPr>
          <a:xfrm>
            <a:off x="4788448" y="4005064"/>
            <a:ext cx="3816000" cy="2412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>
                <a:solidFill>
                  <a:srgbClr val="4B4B4B"/>
                </a:solidFill>
                <a:latin typeface="Lucida Sans" pitchFamily="34" charset="0"/>
                <a:cs typeface="Lucida Sans" pitchFamily="34" charset="0"/>
              </a:defRPr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21"/>
          </p:nvPr>
        </p:nvSpPr>
        <p:spPr>
          <a:xfrm>
            <a:off x="4788448" y="1268760"/>
            <a:ext cx="3816000" cy="2412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>
                <a:solidFill>
                  <a:srgbClr val="4B4B4B"/>
                </a:solidFill>
                <a:latin typeface="Lucida Sans" pitchFamily="34" charset="0"/>
                <a:cs typeface="Lucida Sans" pitchFamily="34" charset="0"/>
              </a:defRPr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8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40000" y="360000"/>
            <a:ext cx="4248274" cy="43194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="1" baseline="0">
                <a:solidFill>
                  <a:srgbClr val="004179"/>
                </a:solidFill>
                <a:latin typeface="Lucida Sans" pitchFamily="34" charset="0"/>
                <a:cs typeface="Lucida Sans" pitchFamily="34" charset="0"/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137351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in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6"/>
          <p:cNvSpPr>
            <a:spLocks noGrp="1"/>
          </p:cNvSpPr>
          <p:nvPr>
            <p:ph type="pic" sz="quarter" idx="19"/>
          </p:nvPr>
        </p:nvSpPr>
        <p:spPr>
          <a:xfrm>
            <a:off x="539552" y="1268760"/>
            <a:ext cx="8064896" cy="5148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>
                <a:solidFill>
                  <a:srgbClr val="4B4B4B"/>
                </a:solidFill>
                <a:latin typeface="Lucida Sans" pitchFamily="34" charset="0"/>
                <a:cs typeface="Lucida Sans" pitchFamily="34" charset="0"/>
              </a:defRPr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8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40000" y="360000"/>
            <a:ext cx="4248274" cy="43194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="1" baseline="0">
                <a:solidFill>
                  <a:srgbClr val="004179"/>
                </a:solidFill>
                <a:latin typeface="Lucida Sans" pitchFamily="34" charset="0"/>
                <a:cs typeface="Lucida Sans" pitchFamily="34" charset="0"/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974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6857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zeilige Über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39750" y="116632"/>
            <a:ext cx="4248274" cy="86409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="1" baseline="0">
                <a:solidFill>
                  <a:srgbClr val="004179"/>
                </a:solidFill>
                <a:latin typeface="Lucida Sans" pitchFamily="34" charset="0"/>
                <a:cs typeface="Lucida Sans" pitchFamily="34" charset="0"/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539552" y="1268760"/>
            <a:ext cx="3816350" cy="5184576"/>
          </a:xfrm>
          <a:prstGeom prst="rect">
            <a:avLst/>
          </a:prstGeom>
          <a:noFill/>
        </p:spPr>
        <p:txBody>
          <a:bodyPr lIns="0" tIns="0" rIns="0" bIns="0"/>
          <a:lstStyle>
            <a:lvl1pPr marL="342900" indent="-342900">
              <a:buFont typeface="Lucida Sans" pitchFamily="34" charset="0"/>
              <a:buChar char="‣"/>
              <a:defRPr sz="1800" baseline="0">
                <a:solidFill>
                  <a:srgbClr val="4B4B4B"/>
                </a:solidFill>
                <a:latin typeface="Lucida Sans" pitchFamily="34" charset="0"/>
                <a:cs typeface="Lucida Sans" pitchFamily="34" charset="0"/>
              </a:defRPr>
            </a:lvl1pPr>
            <a:lvl2pPr marL="742950" indent="-28575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2pPr>
            <a:lvl3pPr marL="11430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3pPr>
            <a:lvl4pPr marL="16002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4pPr>
            <a:lvl5pPr marL="20574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4"/>
          </p:nvPr>
        </p:nvSpPr>
        <p:spPr>
          <a:xfrm>
            <a:off x="4788024" y="1268760"/>
            <a:ext cx="3816350" cy="5184576"/>
          </a:xfrm>
          <a:prstGeom prst="rect">
            <a:avLst/>
          </a:prstGeom>
          <a:noFill/>
        </p:spPr>
        <p:txBody>
          <a:bodyPr lIns="0" tIns="0" rIns="0" bIns="0"/>
          <a:lstStyle>
            <a:lvl1pPr marL="342900" indent="-342900">
              <a:buFont typeface="Lucida Sans" pitchFamily="34" charset="0"/>
              <a:buChar char="‣"/>
              <a:defRPr sz="1800" baseline="0">
                <a:solidFill>
                  <a:srgbClr val="4B4B4B"/>
                </a:solidFill>
                <a:latin typeface="Lucida Sans" pitchFamily="34" charset="0"/>
                <a:cs typeface="Lucida Sans" pitchFamily="34" charset="0"/>
              </a:defRPr>
            </a:lvl1pPr>
            <a:lvl2pPr marL="742950" indent="-28575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2pPr>
            <a:lvl3pPr marL="11430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3pPr>
            <a:lvl4pPr marL="16002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4pPr>
            <a:lvl5pPr marL="20574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58558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ks Bilder rechts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40000" y="360000"/>
            <a:ext cx="4248274" cy="43194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="1" baseline="0">
                <a:solidFill>
                  <a:srgbClr val="004179"/>
                </a:solidFill>
                <a:latin typeface="Lucida Sans" pitchFamily="34" charset="0"/>
                <a:cs typeface="Lucida Sans" pitchFamily="34" charset="0"/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788098" y="4005064"/>
            <a:ext cx="3816350" cy="2412000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>
              <a:buFontTx/>
              <a:buNone/>
              <a:defRPr sz="1800" b="0" baseline="0">
                <a:solidFill>
                  <a:srgbClr val="4B4B4B"/>
                </a:solidFill>
                <a:latin typeface="Lucida Sans" pitchFamily="34" charset="0"/>
                <a:cs typeface="Lucida Sans" pitchFamily="34" charset="0"/>
              </a:defRPr>
            </a:lvl1pPr>
            <a:lvl2pPr marL="742950" indent="-28575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2pPr>
            <a:lvl3pPr marL="11430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3pPr>
            <a:lvl4pPr marL="16002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4pPr>
            <a:lvl5pPr marL="20574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8"/>
          </p:nvPr>
        </p:nvSpPr>
        <p:spPr>
          <a:xfrm>
            <a:off x="539552" y="4005064"/>
            <a:ext cx="3816000" cy="2412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>
                <a:solidFill>
                  <a:srgbClr val="4B4B4B"/>
                </a:solidFill>
                <a:latin typeface="Lucida Sans" pitchFamily="34" charset="0"/>
                <a:cs typeface="Lucida Sans" pitchFamily="34" charset="0"/>
              </a:defRPr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12" name="Bildplatzhalter 6"/>
          <p:cNvSpPr>
            <a:spLocks noGrp="1"/>
          </p:cNvSpPr>
          <p:nvPr>
            <p:ph type="pic" sz="quarter" idx="19"/>
          </p:nvPr>
        </p:nvSpPr>
        <p:spPr>
          <a:xfrm>
            <a:off x="539552" y="1268760"/>
            <a:ext cx="3816000" cy="2412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>
                <a:solidFill>
                  <a:srgbClr val="4B4B4B"/>
                </a:solidFill>
                <a:latin typeface="Lucida Sans" pitchFamily="34" charset="0"/>
                <a:cs typeface="Lucida Sans" pitchFamily="34" charset="0"/>
              </a:defRPr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13" name="Textplatzhalter 6"/>
          <p:cNvSpPr>
            <a:spLocks noGrp="1"/>
          </p:cNvSpPr>
          <p:nvPr>
            <p:ph type="body" sz="quarter" idx="20"/>
          </p:nvPr>
        </p:nvSpPr>
        <p:spPr>
          <a:xfrm>
            <a:off x="4788024" y="1268760"/>
            <a:ext cx="3816350" cy="2412000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>
              <a:buFontTx/>
              <a:buNone/>
              <a:defRPr sz="1800" b="0" baseline="0">
                <a:solidFill>
                  <a:srgbClr val="4B4B4B"/>
                </a:solidFill>
                <a:latin typeface="Lucida Sans" pitchFamily="34" charset="0"/>
                <a:cs typeface="Lucida Sans" pitchFamily="34" charset="0"/>
              </a:defRPr>
            </a:lvl1pPr>
            <a:lvl2pPr marL="742950" indent="-28575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2pPr>
            <a:lvl3pPr marL="11430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3pPr>
            <a:lvl4pPr marL="16002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4pPr>
            <a:lvl5pPr marL="20574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4092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und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40000" y="360000"/>
            <a:ext cx="4248274" cy="43194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="1" baseline="0">
                <a:solidFill>
                  <a:srgbClr val="004179"/>
                </a:solidFill>
                <a:latin typeface="Lucida Sans" pitchFamily="34" charset="0"/>
                <a:cs typeface="Lucida Sans" pitchFamily="34" charset="0"/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539552" y="4005064"/>
            <a:ext cx="3816350" cy="2412000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>
              <a:buFontTx/>
              <a:buNone/>
              <a:defRPr sz="1800" b="0" baseline="0">
                <a:solidFill>
                  <a:srgbClr val="4B4B4B"/>
                </a:solidFill>
                <a:latin typeface="Lucida Sans" pitchFamily="34" charset="0"/>
                <a:cs typeface="Lucida Sans" pitchFamily="34" charset="0"/>
              </a:defRPr>
            </a:lvl1pPr>
            <a:lvl2pPr marL="742950" indent="-28575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2pPr>
            <a:lvl3pPr marL="11430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3pPr>
            <a:lvl4pPr marL="16002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4pPr>
            <a:lvl5pPr marL="20574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8"/>
          </p:nvPr>
        </p:nvSpPr>
        <p:spPr>
          <a:xfrm>
            <a:off x="4788448" y="4005064"/>
            <a:ext cx="3816000" cy="2412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>
                <a:solidFill>
                  <a:srgbClr val="4B4B4B"/>
                </a:solidFill>
                <a:latin typeface="Lucida Sans" pitchFamily="34" charset="0"/>
                <a:cs typeface="Lucida Sans" pitchFamily="34" charset="0"/>
              </a:defRPr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12" name="Bildplatzhalter 6"/>
          <p:cNvSpPr>
            <a:spLocks noGrp="1"/>
          </p:cNvSpPr>
          <p:nvPr>
            <p:ph type="pic" sz="quarter" idx="19"/>
          </p:nvPr>
        </p:nvSpPr>
        <p:spPr>
          <a:xfrm>
            <a:off x="4788448" y="1268760"/>
            <a:ext cx="3816000" cy="2412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>
                <a:solidFill>
                  <a:srgbClr val="4B4B4B"/>
                </a:solidFill>
                <a:latin typeface="Lucida Sans" pitchFamily="34" charset="0"/>
                <a:cs typeface="Lucida Sans" pitchFamily="34" charset="0"/>
              </a:defRPr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13" name="Textplatzhalter 6"/>
          <p:cNvSpPr>
            <a:spLocks noGrp="1"/>
          </p:cNvSpPr>
          <p:nvPr>
            <p:ph type="body" sz="quarter" idx="20"/>
          </p:nvPr>
        </p:nvSpPr>
        <p:spPr>
          <a:xfrm>
            <a:off x="539552" y="1268760"/>
            <a:ext cx="3816350" cy="2412000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>
              <a:buFontTx/>
              <a:buNone/>
              <a:defRPr sz="1800" b="0" baseline="0">
                <a:solidFill>
                  <a:srgbClr val="4B4B4B"/>
                </a:solidFill>
                <a:latin typeface="Lucida Sans" pitchFamily="34" charset="0"/>
                <a:cs typeface="Lucida Sans" pitchFamily="34" charset="0"/>
              </a:defRPr>
            </a:lvl1pPr>
            <a:lvl2pPr marL="742950" indent="-28575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2pPr>
            <a:lvl3pPr marL="11430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3pPr>
            <a:lvl4pPr marL="16002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4pPr>
            <a:lvl5pPr marL="20574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561817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6"/>
          <p:cNvSpPr>
            <a:spLocks noGrp="1"/>
          </p:cNvSpPr>
          <p:nvPr>
            <p:ph type="pic" sz="quarter" idx="18"/>
          </p:nvPr>
        </p:nvSpPr>
        <p:spPr>
          <a:xfrm>
            <a:off x="539552" y="4005064"/>
            <a:ext cx="3816000" cy="2412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>
                <a:solidFill>
                  <a:srgbClr val="4B4B4B"/>
                </a:solidFill>
                <a:latin typeface="Lucida Sans" pitchFamily="34" charset="0"/>
                <a:cs typeface="Lucida Sans" pitchFamily="34" charset="0"/>
              </a:defRPr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4" name="Bildplatzhalter 6"/>
          <p:cNvSpPr>
            <a:spLocks noGrp="1"/>
          </p:cNvSpPr>
          <p:nvPr>
            <p:ph type="pic" sz="quarter" idx="19"/>
          </p:nvPr>
        </p:nvSpPr>
        <p:spPr>
          <a:xfrm>
            <a:off x="539552" y="1268760"/>
            <a:ext cx="3816000" cy="2412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>
                <a:solidFill>
                  <a:srgbClr val="4B4B4B"/>
                </a:solidFill>
                <a:latin typeface="Lucida Sans" pitchFamily="34" charset="0"/>
                <a:cs typeface="Lucida Sans" pitchFamily="34" charset="0"/>
              </a:defRPr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5" name="Bildplatzhalter 6"/>
          <p:cNvSpPr>
            <a:spLocks noGrp="1"/>
          </p:cNvSpPr>
          <p:nvPr>
            <p:ph type="pic" sz="quarter" idx="20"/>
          </p:nvPr>
        </p:nvSpPr>
        <p:spPr>
          <a:xfrm>
            <a:off x="4788448" y="4005064"/>
            <a:ext cx="3816000" cy="2412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>
                <a:solidFill>
                  <a:srgbClr val="4B4B4B"/>
                </a:solidFill>
                <a:latin typeface="Lucida Sans" pitchFamily="34" charset="0"/>
                <a:cs typeface="Lucida Sans" pitchFamily="34" charset="0"/>
              </a:defRPr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21"/>
          </p:nvPr>
        </p:nvSpPr>
        <p:spPr>
          <a:xfrm>
            <a:off x="4788448" y="1268760"/>
            <a:ext cx="3816000" cy="2412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>
                <a:solidFill>
                  <a:srgbClr val="4B4B4B"/>
                </a:solidFill>
                <a:latin typeface="Lucida Sans" pitchFamily="34" charset="0"/>
                <a:cs typeface="Lucida Sans" pitchFamily="34" charset="0"/>
              </a:defRPr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8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40000" y="360000"/>
            <a:ext cx="4248274" cy="43194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="1" baseline="0">
                <a:solidFill>
                  <a:srgbClr val="004179"/>
                </a:solidFill>
                <a:latin typeface="Lucida Sans" pitchFamily="34" charset="0"/>
                <a:cs typeface="Lucida Sans" pitchFamily="34" charset="0"/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902216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n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6"/>
          <p:cNvSpPr>
            <a:spLocks noGrp="1"/>
          </p:cNvSpPr>
          <p:nvPr>
            <p:ph type="pic" sz="quarter" idx="19"/>
          </p:nvPr>
        </p:nvSpPr>
        <p:spPr>
          <a:xfrm>
            <a:off x="539552" y="1268760"/>
            <a:ext cx="8064896" cy="5148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>
                <a:solidFill>
                  <a:srgbClr val="4B4B4B"/>
                </a:solidFill>
                <a:latin typeface="Lucida Sans" pitchFamily="34" charset="0"/>
                <a:cs typeface="Lucida Sans" pitchFamily="34" charset="0"/>
              </a:defRPr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8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40000" y="360000"/>
            <a:ext cx="4248274" cy="43194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="1" baseline="0">
                <a:solidFill>
                  <a:srgbClr val="004179"/>
                </a:solidFill>
                <a:latin typeface="Lucida Sans" pitchFamily="34" charset="0"/>
                <a:cs typeface="Lucida Sans" pitchFamily="34" charset="0"/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605338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Zweizeilige Über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39750" y="116632"/>
            <a:ext cx="4248274" cy="86409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="1" baseline="0">
                <a:solidFill>
                  <a:srgbClr val="004179"/>
                </a:solidFill>
                <a:latin typeface="Lucida Sans" pitchFamily="34" charset="0"/>
                <a:cs typeface="Lucida Sans" pitchFamily="34" charset="0"/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539552" y="1268760"/>
            <a:ext cx="3816350" cy="5184576"/>
          </a:xfrm>
          <a:prstGeom prst="rect">
            <a:avLst/>
          </a:prstGeom>
          <a:noFill/>
        </p:spPr>
        <p:txBody>
          <a:bodyPr lIns="0" tIns="0" rIns="0" bIns="0"/>
          <a:lstStyle>
            <a:lvl1pPr marL="342900" indent="-342900">
              <a:buFont typeface="Lucida Sans" pitchFamily="34" charset="0"/>
              <a:buChar char="‣"/>
              <a:defRPr sz="1800" baseline="0">
                <a:solidFill>
                  <a:srgbClr val="4B4B4B"/>
                </a:solidFill>
                <a:latin typeface="Lucida Sans" pitchFamily="34" charset="0"/>
                <a:cs typeface="Lucida Sans" pitchFamily="34" charset="0"/>
              </a:defRPr>
            </a:lvl1pPr>
            <a:lvl2pPr marL="742950" indent="-28575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2pPr>
            <a:lvl3pPr marL="11430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3pPr>
            <a:lvl4pPr marL="16002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4pPr>
            <a:lvl5pPr marL="20574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4"/>
          </p:nvPr>
        </p:nvSpPr>
        <p:spPr>
          <a:xfrm>
            <a:off x="4788024" y="1268760"/>
            <a:ext cx="3816350" cy="5184576"/>
          </a:xfrm>
          <a:prstGeom prst="rect">
            <a:avLst/>
          </a:prstGeom>
          <a:noFill/>
        </p:spPr>
        <p:txBody>
          <a:bodyPr lIns="0" tIns="0" rIns="0" bIns="0"/>
          <a:lstStyle>
            <a:lvl1pPr marL="342900" indent="-342900">
              <a:buFont typeface="Lucida Sans" pitchFamily="34" charset="0"/>
              <a:buChar char="‣"/>
              <a:defRPr sz="1800" baseline="0">
                <a:solidFill>
                  <a:srgbClr val="4B4B4B"/>
                </a:solidFill>
                <a:latin typeface="Lucida Sans" pitchFamily="34" charset="0"/>
                <a:cs typeface="Lucida Sans" pitchFamily="34" charset="0"/>
              </a:defRPr>
            </a:lvl1pPr>
            <a:lvl2pPr marL="742950" indent="-28575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2pPr>
            <a:lvl3pPr marL="11430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3pPr>
            <a:lvl4pPr marL="16002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4pPr>
            <a:lvl5pPr marL="20574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2693416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inks Bilder rechts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40000" y="360000"/>
            <a:ext cx="4248274" cy="43194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="1" baseline="0">
                <a:solidFill>
                  <a:srgbClr val="004179"/>
                </a:solidFill>
                <a:latin typeface="Lucida Sans" pitchFamily="34" charset="0"/>
                <a:cs typeface="Lucida Sans" pitchFamily="34" charset="0"/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788098" y="4005064"/>
            <a:ext cx="3816350" cy="2412000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>
              <a:buFontTx/>
              <a:buNone/>
              <a:defRPr sz="1800" b="0" baseline="0">
                <a:solidFill>
                  <a:srgbClr val="4B4B4B"/>
                </a:solidFill>
                <a:latin typeface="Lucida Sans" pitchFamily="34" charset="0"/>
                <a:cs typeface="Lucida Sans" pitchFamily="34" charset="0"/>
              </a:defRPr>
            </a:lvl1pPr>
            <a:lvl2pPr marL="742950" indent="-28575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2pPr>
            <a:lvl3pPr marL="11430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3pPr>
            <a:lvl4pPr marL="16002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4pPr>
            <a:lvl5pPr marL="20574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8"/>
          </p:nvPr>
        </p:nvSpPr>
        <p:spPr>
          <a:xfrm>
            <a:off x="539552" y="4005064"/>
            <a:ext cx="3816000" cy="2412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>
                <a:solidFill>
                  <a:srgbClr val="4B4B4B"/>
                </a:solidFill>
                <a:latin typeface="Lucida Sans" pitchFamily="34" charset="0"/>
                <a:cs typeface="Lucida Sans" pitchFamily="34" charset="0"/>
              </a:defRPr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12" name="Bildplatzhalter 6"/>
          <p:cNvSpPr>
            <a:spLocks noGrp="1"/>
          </p:cNvSpPr>
          <p:nvPr>
            <p:ph type="pic" sz="quarter" idx="19"/>
          </p:nvPr>
        </p:nvSpPr>
        <p:spPr>
          <a:xfrm>
            <a:off x="539552" y="1268760"/>
            <a:ext cx="3816000" cy="2412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>
                <a:solidFill>
                  <a:srgbClr val="4B4B4B"/>
                </a:solidFill>
                <a:latin typeface="Lucida Sans" pitchFamily="34" charset="0"/>
                <a:cs typeface="Lucida Sans" pitchFamily="34" charset="0"/>
              </a:defRPr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13" name="Textplatzhalter 6"/>
          <p:cNvSpPr>
            <a:spLocks noGrp="1"/>
          </p:cNvSpPr>
          <p:nvPr>
            <p:ph type="body" sz="quarter" idx="20"/>
          </p:nvPr>
        </p:nvSpPr>
        <p:spPr>
          <a:xfrm>
            <a:off x="4788024" y="1268760"/>
            <a:ext cx="3816350" cy="2412000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>
              <a:buFontTx/>
              <a:buNone/>
              <a:defRPr sz="1800" b="0" baseline="0">
                <a:solidFill>
                  <a:srgbClr val="4B4B4B"/>
                </a:solidFill>
                <a:latin typeface="Lucida Sans" pitchFamily="34" charset="0"/>
                <a:cs typeface="Lucida Sans" pitchFamily="34" charset="0"/>
              </a:defRPr>
            </a:lvl1pPr>
            <a:lvl2pPr marL="742950" indent="-28575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2pPr>
            <a:lvl3pPr marL="11430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3pPr>
            <a:lvl4pPr marL="16002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4pPr>
            <a:lvl5pPr marL="20574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202961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ext und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40000" y="360000"/>
            <a:ext cx="4248274" cy="43194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="1" baseline="0">
                <a:solidFill>
                  <a:srgbClr val="004179"/>
                </a:solidFill>
                <a:latin typeface="Lucida Sans" pitchFamily="34" charset="0"/>
                <a:cs typeface="Lucida Sans" pitchFamily="34" charset="0"/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539552" y="4005064"/>
            <a:ext cx="3816350" cy="2412000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>
              <a:buFontTx/>
              <a:buNone/>
              <a:defRPr sz="1800" b="0" baseline="0">
                <a:solidFill>
                  <a:srgbClr val="4B4B4B"/>
                </a:solidFill>
                <a:latin typeface="Lucida Sans" pitchFamily="34" charset="0"/>
                <a:cs typeface="Lucida Sans" pitchFamily="34" charset="0"/>
              </a:defRPr>
            </a:lvl1pPr>
            <a:lvl2pPr marL="742950" indent="-28575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2pPr>
            <a:lvl3pPr marL="11430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3pPr>
            <a:lvl4pPr marL="16002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4pPr>
            <a:lvl5pPr marL="20574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8"/>
          </p:nvPr>
        </p:nvSpPr>
        <p:spPr>
          <a:xfrm>
            <a:off x="4788448" y="4005064"/>
            <a:ext cx="3816000" cy="2412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>
                <a:solidFill>
                  <a:srgbClr val="4B4B4B"/>
                </a:solidFill>
                <a:latin typeface="Lucida Sans" pitchFamily="34" charset="0"/>
                <a:cs typeface="Lucida Sans" pitchFamily="34" charset="0"/>
              </a:defRPr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12" name="Bildplatzhalter 6"/>
          <p:cNvSpPr>
            <a:spLocks noGrp="1"/>
          </p:cNvSpPr>
          <p:nvPr>
            <p:ph type="pic" sz="quarter" idx="19"/>
          </p:nvPr>
        </p:nvSpPr>
        <p:spPr>
          <a:xfrm>
            <a:off x="4788448" y="1268760"/>
            <a:ext cx="3816000" cy="2412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>
                <a:solidFill>
                  <a:srgbClr val="4B4B4B"/>
                </a:solidFill>
                <a:latin typeface="Lucida Sans" pitchFamily="34" charset="0"/>
                <a:cs typeface="Lucida Sans" pitchFamily="34" charset="0"/>
              </a:defRPr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13" name="Textplatzhalter 6"/>
          <p:cNvSpPr>
            <a:spLocks noGrp="1"/>
          </p:cNvSpPr>
          <p:nvPr>
            <p:ph type="body" sz="quarter" idx="20"/>
          </p:nvPr>
        </p:nvSpPr>
        <p:spPr>
          <a:xfrm>
            <a:off x="539552" y="1268760"/>
            <a:ext cx="3816350" cy="2412000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>
              <a:buFontTx/>
              <a:buNone/>
              <a:defRPr sz="1800" b="0" baseline="0">
                <a:solidFill>
                  <a:srgbClr val="4B4B4B"/>
                </a:solidFill>
                <a:latin typeface="Lucida Sans" pitchFamily="34" charset="0"/>
                <a:cs typeface="Lucida Sans" pitchFamily="34" charset="0"/>
              </a:defRPr>
            </a:lvl1pPr>
            <a:lvl2pPr marL="742950" indent="-28575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2pPr>
            <a:lvl3pPr marL="11430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3pPr>
            <a:lvl4pPr marL="16002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4pPr>
            <a:lvl5pPr marL="2057400" indent="-228600">
              <a:buFont typeface="Arial" pitchFamily="34" charset="0"/>
              <a:buChar char="•"/>
              <a:defRPr sz="1800">
                <a:solidFill>
                  <a:srgbClr val="718B91"/>
                </a:solidFill>
                <a:latin typeface="Lucida Sans" pitchFamily="34" charset="0"/>
                <a:cs typeface="Lucida Sans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68551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hyperlink" Target="https://creativecommons.org/licenses/by/4.0/deed.de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0"/>
            <a:ext cx="9144000" cy="1080000"/>
          </a:xfrm>
          <a:prstGeom prst="rect">
            <a:avLst/>
          </a:prstGeom>
          <a:gradFill flip="none" rotWithShape="1">
            <a:gsLst>
              <a:gs pos="62000">
                <a:srgbClr val="57BDC3">
                  <a:alpha val="68000"/>
                  <a:lumMod val="90000"/>
                  <a:lumOff val="10000"/>
                </a:srgbClr>
              </a:gs>
              <a:gs pos="42000">
                <a:schemeClr val="bg1">
                  <a:alpha val="72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1029" name="Bild 12" descr="TUHH_Beamer_Folie_bsp_brown_Balken_o.tif"/>
          <p:cNvPicPr preferRelativeResize="0">
            <a:picLocks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8D1F2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hteck 13"/>
          <p:cNvSpPr/>
          <p:nvPr userDrawn="1"/>
        </p:nvSpPr>
        <p:spPr>
          <a:xfrm>
            <a:off x="431800" y="6602413"/>
            <a:ext cx="140389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50" dirty="0" smtClean="0">
                <a:solidFill>
                  <a:schemeClr val="bg1"/>
                </a:solidFill>
                <a:latin typeface="Lucida Sans"/>
              </a:rPr>
              <a:t>2019</a:t>
            </a:r>
            <a:endParaRPr lang="de-DE" sz="1050" dirty="0">
              <a:solidFill>
                <a:schemeClr val="bg1"/>
              </a:solidFill>
              <a:latin typeface="Lucida Sans"/>
            </a:endParaRPr>
          </a:p>
        </p:txBody>
      </p:sp>
      <p:pic>
        <p:nvPicPr>
          <p:cNvPr id="1031" name="Grafik 14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525" y="6657975"/>
            <a:ext cx="485775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feld 9"/>
          <p:cNvSpPr txBox="1"/>
          <p:nvPr userDrawn="1"/>
        </p:nvSpPr>
        <p:spPr>
          <a:xfrm>
            <a:off x="6227763" y="6604000"/>
            <a:ext cx="273685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50" dirty="0">
                <a:solidFill>
                  <a:schemeClr val="bg1"/>
                </a:solidFill>
                <a:latin typeface="Lucida Sans"/>
              </a:rPr>
              <a:t>Universitätsbibliothek, Thomas </a:t>
            </a:r>
            <a:r>
              <a:rPr lang="de-DE" sz="1050" dirty="0" err="1">
                <a:solidFill>
                  <a:schemeClr val="bg1"/>
                </a:solidFill>
                <a:latin typeface="Lucida Sans"/>
              </a:rPr>
              <a:t>Hapke</a:t>
            </a:r>
            <a:endParaRPr lang="de-DE" sz="1050" dirty="0">
              <a:solidFill>
                <a:schemeClr val="bg1"/>
              </a:solidFill>
              <a:latin typeface="Lucida Sans"/>
            </a:endParaRPr>
          </a:p>
        </p:txBody>
      </p:sp>
      <p:pic>
        <p:nvPicPr>
          <p:cNvPr id="1033" name="Grafik 7" descr="tuhh-logo_office_rgb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260350"/>
            <a:ext cx="1516063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7">
            <a:hlinkClick r:id="rId17"/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861048"/>
            <a:ext cx="580546" cy="20311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9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uppieren 2"/>
          <p:cNvGrpSpPr>
            <a:grpSpLocks/>
          </p:cNvGrpSpPr>
          <p:nvPr/>
        </p:nvGrpSpPr>
        <p:grpSpPr bwMode="auto">
          <a:xfrm>
            <a:off x="1547813" y="1628775"/>
            <a:ext cx="2216150" cy="1166813"/>
            <a:chOff x="1080122" y="-36140"/>
            <a:chExt cx="2216127" cy="1167043"/>
          </a:xfrm>
        </p:grpSpPr>
        <p:sp>
          <p:nvSpPr>
            <p:cNvPr id="4" name="Rechteck 3"/>
            <p:cNvSpPr/>
            <p:nvPr/>
          </p:nvSpPr>
          <p:spPr>
            <a:xfrm>
              <a:off x="1080122" y="35312"/>
              <a:ext cx="2000229" cy="1095591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" name="Rechteck 4"/>
            <p:cNvSpPr/>
            <p:nvPr/>
          </p:nvSpPr>
          <p:spPr>
            <a:xfrm>
              <a:off x="1296020" y="-36140"/>
              <a:ext cx="2000229" cy="10955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7780" tIns="17780" rIns="17780" bIns="17780" spcCol="1270" anchor="ctr"/>
            <a:lstStyle/>
            <a:p>
              <a:pPr algn="ctr" defTabSz="6223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400" b="1" dirty="0">
                  <a:latin typeface="Verdana" pitchFamily="34" charset="0"/>
                </a:rPr>
                <a:t>Thema, Fragestellung, Informationsbedarf finden</a:t>
              </a:r>
            </a:p>
          </p:txBody>
        </p:sp>
      </p:grpSp>
      <p:grpSp>
        <p:nvGrpSpPr>
          <p:cNvPr id="37891" name="Gruppieren 6"/>
          <p:cNvGrpSpPr>
            <a:grpSpLocks/>
          </p:cNvGrpSpPr>
          <p:nvPr/>
        </p:nvGrpSpPr>
        <p:grpSpPr bwMode="auto">
          <a:xfrm>
            <a:off x="4859338" y="1628775"/>
            <a:ext cx="1579562" cy="1149350"/>
            <a:chOff x="3245272" y="-106326"/>
            <a:chExt cx="1579263" cy="1150094"/>
          </a:xfrm>
        </p:grpSpPr>
        <p:sp>
          <p:nvSpPr>
            <p:cNvPr id="8" name="Rechteck 7"/>
            <p:cNvSpPr/>
            <p:nvPr/>
          </p:nvSpPr>
          <p:spPr>
            <a:xfrm>
              <a:off x="3316695" y="38231"/>
              <a:ext cx="1507840" cy="100553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echteck 8"/>
            <p:cNvSpPr/>
            <p:nvPr/>
          </p:nvSpPr>
          <p:spPr>
            <a:xfrm>
              <a:off x="3245272" y="-106326"/>
              <a:ext cx="1507840" cy="10055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7780" tIns="17780" rIns="17780" bIns="17780" spcCol="1270" anchor="ctr"/>
            <a:lstStyle/>
            <a:p>
              <a:pPr algn="ctr" defTabSz="6223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400" b="1" dirty="0">
                  <a:latin typeface="Verdana" pitchFamily="34" charset="0"/>
                </a:rPr>
                <a:t>Sich informieren, Publikationen finden</a:t>
              </a:r>
            </a:p>
          </p:txBody>
        </p:sp>
      </p:grpSp>
      <p:grpSp>
        <p:nvGrpSpPr>
          <p:cNvPr id="37892" name="Gruppieren 9"/>
          <p:cNvGrpSpPr>
            <a:grpSpLocks/>
          </p:cNvGrpSpPr>
          <p:nvPr/>
        </p:nvGrpSpPr>
        <p:grpSpPr bwMode="auto">
          <a:xfrm>
            <a:off x="5795963" y="3429000"/>
            <a:ext cx="1106487" cy="1154113"/>
            <a:chOff x="4125878" y="1870733"/>
            <a:chExt cx="1105780" cy="1153602"/>
          </a:xfrm>
        </p:grpSpPr>
        <p:sp>
          <p:nvSpPr>
            <p:cNvPr id="11" name="Rechteck 10"/>
            <p:cNvSpPr/>
            <p:nvPr/>
          </p:nvSpPr>
          <p:spPr>
            <a:xfrm>
              <a:off x="4125878" y="1870733"/>
              <a:ext cx="1105780" cy="108219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echteck 11"/>
            <p:cNvSpPr/>
            <p:nvPr/>
          </p:nvSpPr>
          <p:spPr>
            <a:xfrm>
              <a:off x="4125878" y="1942139"/>
              <a:ext cx="1105780" cy="10821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7780" tIns="17780" rIns="17780" bIns="17780" spcCol="1270" anchor="ctr"/>
            <a:lstStyle/>
            <a:p>
              <a:pPr algn="ctr" defTabSz="6223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400" b="1" dirty="0" err="1">
                  <a:latin typeface="Verdana" pitchFamily="34" charset="0"/>
                </a:rPr>
                <a:t>Forschen,Lesen</a:t>
              </a:r>
              <a:r>
                <a:rPr lang="de-DE" sz="1400" b="1" dirty="0">
                  <a:latin typeface="Verdana" pitchFamily="34" charset="0"/>
                </a:rPr>
                <a:t>, Bewerten, Verstehen</a:t>
              </a:r>
              <a:endParaRPr lang="de-DE" sz="1400" dirty="0"/>
            </a:p>
          </p:txBody>
        </p:sp>
      </p:grpSp>
      <p:grpSp>
        <p:nvGrpSpPr>
          <p:cNvPr id="37893" name="Gruppieren 12"/>
          <p:cNvGrpSpPr>
            <a:grpSpLocks/>
          </p:cNvGrpSpPr>
          <p:nvPr/>
        </p:nvGrpSpPr>
        <p:grpSpPr bwMode="auto">
          <a:xfrm>
            <a:off x="3348038" y="4652963"/>
            <a:ext cx="1624012" cy="1150937"/>
            <a:chOff x="2279333" y="2816642"/>
            <a:chExt cx="1624285" cy="1150094"/>
          </a:xfrm>
        </p:grpSpPr>
        <p:sp>
          <p:nvSpPr>
            <p:cNvPr id="14" name="Rechteck 13"/>
            <p:cNvSpPr/>
            <p:nvPr/>
          </p:nvSpPr>
          <p:spPr>
            <a:xfrm>
              <a:off x="2279333" y="2960998"/>
              <a:ext cx="1552836" cy="1005738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Rechteck 14"/>
            <p:cNvSpPr/>
            <p:nvPr/>
          </p:nvSpPr>
          <p:spPr>
            <a:xfrm>
              <a:off x="2350782" y="2816642"/>
              <a:ext cx="1552836" cy="10057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7780" tIns="17780" rIns="17780" bIns="17780" spcCol="1270" anchor="ctr"/>
            <a:lstStyle/>
            <a:p>
              <a:pPr algn="ctr" defTabSz="6223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400" b="1" dirty="0">
                  <a:latin typeface="Verdana" pitchFamily="34" charset="0"/>
                </a:rPr>
                <a:t>Wissen organisieren und Schreiben</a:t>
              </a:r>
            </a:p>
          </p:txBody>
        </p:sp>
      </p:grpSp>
      <p:grpSp>
        <p:nvGrpSpPr>
          <p:cNvPr id="37894" name="Gruppieren 15"/>
          <p:cNvGrpSpPr>
            <a:grpSpLocks/>
          </p:cNvGrpSpPr>
          <p:nvPr/>
        </p:nvGrpSpPr>
        <p:grpSpPr bwMode="auto">
          <a:xfrm>
            <a:off x="1619250" y="3357563"/>
            <a:ext cx="1408113" cy="1077912"/>
            <a:chOff x="864341" y="1836483"/>
            <a:chExt cx="1407277" cy="1078086"/>
          </a:xfrm>
        </p:grpSpPr>
        <p:sp>
          <p:nvSpPr>
            <p:cNvPr id="17" name="Rechteck 16"/>
            <p:cNvSpPr/>
            <p:nvPr/>
          </p:nvSpPr>
          <p:spPr>
            <a:xfrm>
              <a:off x="864341" y="1907932"/>
              <a:ext cx="1262900" cy="100663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Rechteck 17"/>
            <p:cNvSpPr/>
            <p:nvPr/>
          </p:nvSpPr>
          <p:spPr>
            <a:xfrm>
              <a:off x="1008718" y="1836483"/>
              <a:ext cx="1262900" cy="10066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7780" tIns="17780" rIns="17780" bIns="17780" spcCol="1270" anchor="ctr"/>
            <a:lstStyle/>
            <a:p>
              <a:pPr algn="ctr" defTabSz="6223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400" b="1" dirty="0">
                  <a:latin typeface="Verdana" pitchFamily="34" charset="0"/>
                </a:rPr>
                <a:t>Publizieren</a:t>
              </a:r>
            </a:p>
          </p:txBody>
        </p:sp>
      </p:grpSp>
      <p:sp>
        <p:nvSpPr>
          <p:cNvPr id="22" name="Pfeil nach rechts 21"/>
          <p:cNvSpPr/>
          <p:nvPr/>
        </p:nvSpPr>
        <p:spPr>
          <a:xfrm>
            <a:off x="3924300" y="1844675"/>
            <a:ext cx="719138" cy="3603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3" name="Pfeil nach rechts 22"/>
          <p:cNvSpPr/>
          <p:nvPr/>
        </p:nvSpPr>
        <p:spPr>
          <a:xfrm rot="8703741">
            <a:off x="5041900" y="4610100"/>
            <a:ext cx="720725" cy="3603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4" name="Pfeil nach rechts 23"/>
          <p:cNvSpPr/>
          <p:nvPr/>
        </p:nvSpPr>
        <p:spPr>
          <a:xfrm rot="4950259">
            <a:off x="5661819" y="2909094"/>
            <a:ext cx="720725" cy="3603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5" name="Pfeil nach rechts 24"/>
          <p:cNvSpPr/>
          <p:nvPr/>
        </p:nvSpPr>
        <p:spPr>
          <a:xfrm rot="17496417">
            <a:off x="2207419" y="2929731"/>
            <a:ext cx="720725" cy="3603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6" name="Pfeil nach rechts 25"/>
          <p:cNvSpPr/>
          <p:nvPr/>
        </p:nvSpPr>
        <p:spPr>
          <a:xfrm rot="13439004">
            <a:off x="2579688" y="4348163"/>
            <a:ext cx="720725" cy="36036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8" name="Ellipse 27"/>
          <p:cNvSpPr/>
          <p:nvPr/>
        </p:nvSpPr>
        <p:spPr>
          <a:xfrm>
            <a:off x="3203575" y="2492375"/>
            <a:ext cx="2160588" cy="2016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37901" name="Textfeld 28"/>
          <p:cNvSpPr txBox="1">
            <a:spLocks noChangeArrowheads="1"/>
          </p:cNvSpPr>
          <p:nvPr/>
        </p:nvSpPr>
        <p:spPr bwMode="auto">
          <a:xfrm>
            <a:off x="3384550" y="2808288"/>
            <a:ext cx="187166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400" b="1">
                <a:latin typeface="Verdana" panose="020B0604030504040204" pitchFamily="34" charset="0"/>
              </a:rPr>
              <a:t>Kritische Reflexion über Informations-, Lern-, Schreib-, Publikations-prozesse 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5867400" y="1196975"/>
            <a:ext cx="122555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Volltexte</a:t>
            </a:r>
          </a:p>
        </p:txBody>
      </p:sp>
      <p:sp>
        <p:nvSpPr>
          <p:cNvPr id="37903" name="Textfeld 29"/>
          <p:cNvSpPr txBox="1">
            <a:spLocks noChangeArrowheads="1"/>
          </p:cNvSpPr>
          <p:nvPr/>
        </p:nvSpPr>
        <p:spPr bwMode="auto">
          <a:xfrm>
            <a:off x="6732588" y="2060575"/>
            <a:ext cx="17272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Fach-Datenbanken</a:t>
            </a:r>
          </a:p>
        </p:txBody>
      </p:sp>
      <p:sp>
        <p:nvSpPr>
          <p:cNvPr id="37904" name="Textfeld 30"/>
          <p:cNvSpPr txBox="1">
            <a:spLocks noChangeArrowheads="1"/>
          </p:cNvSpPr>
          <p:nvPr/>
        </p:nvSpPr>
        <p:spPr bwMode="auto">
          <a:xfrm>
            <a:off x="5508625" y="5805488"/>
            <a:ext cx="24479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Literaturverwaltungs-Software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827088" y="4221163"/>
            <a:ext cx="1223962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Open Access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684213" y="2997200"/>
            <a:ext cx="1223962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Urheberrecht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323850" y="4868863"/>
            <a:ext cx="2016125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Präsentieren / Vortragen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4572000" y="5661025"/>
            <a:ext cx="1223963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Zitieren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2195513" y="5445125"/>
            <a:ext cx="1296987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Plagiat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6804025" y="5157788"/>
            <a:ext cx="136842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Strukturierung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827088" y="1341438"/>
            <a:ext cx="1223962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Kreativität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2771775" y="1125538"/>
            <a:ext cx="2160588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Problem-</a:t>
            </a: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based</a:t>
            </a: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 Learning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1908175" y="5876925"/>
            <a:ext cx="1223963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Zitierstile</a:t>
            </a:r>
            <a:endParaRPr lang="de-DE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395288" y="5661025"/>
            <a:ext cx="1223962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Peer Review</a:t>
            </a:r>
          </a:p>
        </p:txBody>
      </p:sp>
      <p:sp>
        <p:nvSpPr>
          <p:cNvPr id="37915" name="Textfeld 41"/>
          <p:cNvSpPr txBox="1">
            <a:spLocks noChangeArrowheads="1"/>
          </p:cNvSpPr>
          <p:nvPr/>
        </p:nvSpPr>
        <p:spPr bwMode="auto">
          <a:xfrm rot="-959942">
            <a:off x="7451725" y="3141663"/>
            <a:ext cx="12239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Ungewissheit</a:t>
            </a:r>
          </a:p>
        </p:txBody>
      </p:sp>
      <p:sp>
        <p:nvSpPr>
          <p:cNvPr id="37916" name="Textfeld 42"/>
          <p:cNvSpPr txBox="1">
            <a:spLocks noChangeArrowheads="1"/>
          </p:cNvSpPr>
          <p:nvPr/>
        </p:nvSpPr>
        <p:spPr bwMode="auto">
          <a:xfrm rot="1061513">
            <a:off x="1979613" y="1341438"/>
            <a:ext cx="12239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Unsicherheit</a:t>
            </a:r>
          </a:p>
        </p:txBody>
      </p:sp>
      <p:sp>
        <p:nvSpPr>
          <p:cNvPr id="37917" name="Textfeld 43"/>
          <p:cNvSpPr txBox="1">
            <a:spLocks noChangeArrowheads="1"/>
          </p:cNvSpPr>
          <p:nvPr/>
        </p:nvSpPr>
        <p:spPr bwMode="auto">
          <a:xfrm rot="437388">
            <a:off x="5724525" y="5445125"/>
            <a:ext cx="122396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Frustration</a:t>
            </a:r>
          </a:p>
        </p:txBody>
      </p:sp>
      <p:sp>
        <p:nvSpPr>
          <p:cNvPr id="37918" name="Textfeld 44"/>
          <p:cNvSpPr txBox="1">
            <a:spLocks noChangeArrowheads="1"/>
          </p:cNvSpPr>
          <p:nvPr/>
        </p:nvSpPr>
        <p:spPr bwMode="auto">
          <a:xfrm rot="-1029486">
            <a:off x="552450" y="2379663"/>
            <a:ext cx="12255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Anerkennung</a:t>
            </a:r>
          </a:p>
        </p:txBody>
      </p:sp>
      <p:sp>
        <p:nvSpPr>
          <p:cNvPr id="37919" name="Textfeld 45"/>
          <p:cNvSpPr txBox="1">
            <a:spLocks noChangeArrowheads="1"/>
          </p:cNvSpPr>
          <p:nvPr/>
        </p:nvSpPr>
        <p:spPr bwMode="auto">
          <a:xfrm rot="-520700">
            <a:off x="3790950" y="5668963"/>
            <a:ext cx="12239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Spaß</a:t>
            </a:r>
          </a:p>
        </p:txBody>
      </p:sp>
      <p:sp>
        <p:nvSpPr>
          <p:cNvPr id="47" name="Textfeld 46"/>
          <p:cNvSpPr txBox="1"/>
          <p:nvPr/>
        </p:nvSpPr>
        <p:spPr>
          <a:xfrm>
            <a:off x="1835150" y="5157788"/>
            <a:ext cx="136842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Textoptimierung</a:t>
            </a:r>
          </a:p>
        </p:txBody>
      </p:sp>
      <p:sp>
        <p:nvSpPr>
          <p:cNvPr id="37921" name="Textfeld 47"/>
          <p:cNvSpPr txBox="1">
            <a:spLocks noChangeArrowheads="1"/>
          </p:cNvSpPr>
          <p:nvPr/>
        </p:nvSpPr>
        <p:spPr bwMode="auto">
          <a:xfrm>
            <a:off x="7164388" y="3860800"/>
            <a:ext cx="1584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Lern- und Schreib-Tagebuch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3708400" y="6021388"/>
            <a:ext cx="1439863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Visualisierung</a:t>
            </a:r>
          </a:p>
        </p:txBody>
      </p:sp>
      <p:sp>
        <p:nvSpPr>
          <p:cNvPr id="37923" name="Textfeld 49"/>
          <p:cNvSpPr txBox="1">
            <a:spLocks noChangeArrowheads="1"/>
          </p:cNvSpPr>
          <p:nvPr/>
        </p:nvSpPr>
        <p:spPr bwMode="auto">
          <a:xfrm>
            <a:off x="7451725" y="1412875"/>
            <a:ext cx="12239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Bibliothek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6875463" y="2636838"/>
            <a:ext cx="122555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Reviews</a:t>
            </a:r>
          </a:p>
        </p:txBody>
      </p:sp>
      <p:sp>
        <p:nvSpPr>
          <p:cNvPr id="37925" name="Textfeld 52"/>
          <p:cNvSpPr txBox="1">
            <a:spLocks noChangeArrowheads="1"/>
          </p:cNvSpPr>
          <p:nvPr/>
        </p:nvSpPr>
        <p:spPr bwMode="auto">
          <a:xfrm rot="-559028">
            <a:off x="5949950" y="6243638"/>
            <a:ext cx="18732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Durchhaltevermögen</a:t>
            </a:r>
          </a:p>
        </p:txBody>
      </p:sp>
      <p:sp>
        <p:nvSpPr>
          <p:cNvPr id="37926" name="Textfeld 53"/>
          <p:cNvSpPr txBox="1">
            <a:spLocks noChangeArrowheads="1"/>
          </p:cNvSpPr>
          <p:nvPr/>
        </p:nvSpPr>
        <p:spPr bwMode="auto">
          <a:xfrm rot="1097439">
            <a:off x="6227763" y="4724400"/>
            <a:ext cx="12239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Ablenkung</a:t>
            </a:r>
          </a:p>
        </p:txBody>
      </p:sp>
      <p:sp>
        <p:nvSpPr>
          <p:cNvPr id="37927" name="Textfeld 54"/>
          <p:cNvSpPr txBox="1">
            <a:spLocks noChangeArrowheads="1"/>
          </p:cNvSpPr>
          <p:nvPr/>
        </p:nvSpPr>
        <p:spPr bwMode="auto">
          <a:xfrm rot="-977323">
            <a:off x="468313" y="3933825"/>
            <a:ext cx="12239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Befriedigung</a:t>
            </a:r>
          </a:p>
        </p:txBody>
      </p:sp>
      <p:sp>
        <p:nvSpPr>
          <p:cNvPr id="37928" name="Textfeld 55"/>
          <p:cNvSpPr txBox="1">
            <a:spLocks noChangeArrowheads="1"/>
          </p:cNvSpPr>
          <p:nvPr/>
        </p:nvSpPr>
        <p:spPr bwMode="auto">
          <a:xfrm>
            <a:off x="7740650" y="2708275"/>
            <a:ext cx="122396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Weblog</a:t>
            </a:r>
          </a:p>
        </p:txBody>
      </p:sp>
      <p:sp>
        <p:nvSpPr>
          <p:cNvPr id="37929" name="Textfeld 56"/>
          <p:cNvSpPr txBox="1">
            <a:spLocks noChangeArrowheads="1"/>
          </p:cNvSpPr>
          <p:nvPr/>
        </p:nvSpPr>
        <p:spPr bwMode="auto">
          <a:xfrm>
            <a:off x="684213" y="1700213"/>
            <a:ext cx="122396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Mind-Mapping</a:t>
            </a:r>
          </a:p>
        </p:txBody>
      </p:sp>
      <p:sp>
        <p:nvSpPr>
          <p:cNvPr id="37930" name="Textfeld 57"/>
          <p:cNvSpPr txBox="1">
            <a:spLocks noChangeArrowheads="1"/>
          </p:cNvSpPr>
          <p:nvPr/>
        </p:nvSpPr>
        <p:spPr bwMode="auto">
          <a:xfrm rot="-1112647">
            <a:off x="4859338" y="1125538"/>
            <a:ext cx="12255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Neugier</a:t>
            </a:r>
          </a:p>
        </p:txBody>
      </p:sp>
      <p:sp>
        <p:nvSpPr>
          <p:cNvPr id="37931" name="Textfeld 58"/>
          <p:cNvSpPr txBox="1">
            <a:spLocks noChangeArrowheads="1"/>
          </p:cNvSpPr>
          <p:nvPr/>
        </p:nvSpPr>
        <p:spPr bwMode="auto">
          <a:xfrm rot="-475685">
            <a:off x="7524750" y="4797425"/>
            <a:ext cx="12239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Zweifel</a:t>
            </a:r>
          </a:p>
        </p:txBody>
      </p:sp>
      <p:sp>
        <p:nvSpPr>
          <p:cNvPr id="37932" name="Textfeld 59"/>
          <p:cNvSpPr txBox="1">
            <a:spLocks noChangeArrowheads="1"/>
          </p:cNvSpPr>
          <p:nvPr/>
        </p:nvSpPr>
        <p:spPr bwMode="auto">
          <a:xfrm>
            <a:off x="1042988" y="4581525"/>
            <a:ext cx="17287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Examensarbeit</a:t>
            </a:r>
          </a:p>
        </p:txBody>
      </p:sp>
      <p:sp>
        <p:nvSpPr>
          <p:cNvPr id="37933" name="Textfeld 60"/>
          <p:cNvSpPr txBox="1">
            <a:spLocks noChangeArrowheads="1"/>
          </p:cNvSpPr>
          <p:nvPr/>
        </p:nvSpPr>
        <p:spPr bwMode="auto">
          <a:xfrm>
            <a:off x="250825" y="2708275"/>
            <a:ext cx="172878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Zeitschriften-Aufsatz</a:t>
            </a:r>
          </a:p>
        </p:txBody>
      </p:sp>
      <p:sp>
        <p:nvSpPr>
          <p:cNvPr id="37934" name="Textfeld 61"/>
          <p:cNvSpPr txBox="1">
            <a:spLocks noChangeArrowheads="1"/>
          </p:cNvSpPr>
          <p:nvPr/>
        </p:nvSpPr>
        <p:spPr bwMode="auto">
          <a:xfrm rot="1257870">
            <a:off x="774700" y="5237163"/>
            <a:ext cx="9032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Glück</a:t>
            </a:r>
          </a:p>
        </p:txBody>
      </p:sp>
      <p:sp>
        <p:nvSpPr>
          <p:cNvPr id="37935" name="Textfeld 62"/>
          <p:cNvSpPr txBox="1">
            <a:spLocks noChangeArrowheads="1"/>
          </p:cNvSpPr>
          <p:nvPr/>
        </p:nvSpPr>
        <p:spPr bwMode="auto">
          <a:xfrm rot="1050587">
            <a:off x="2843213" y="6237288"/>
            <a:ext cx="122396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Langeweile</a:t>
            </a:r>
          </a:p>
        </p:txBody>
      </p:sp>
      <p:sp>
        <p:nvSpPr>
          <p:cNvPr id="37936" name="Textfeld 63"/>
          <p:cNvSpPr txBox="1">
            <a:spLocks noChangeArrowheads="1"/>
          </p:cNvSpPr>
          <p:nvPr/>
        </p:nvSpPr>
        <p:spPr bwMode="auto">
          <a:xfrm rot="489925">
            <a:off x="841375" y="3298825"/>
            <a:ext cx="12239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Stolz</a:t>
            </a:r>
          </a:p>
        </p:txBody>
      </p:sp>
      <p:sp>
        <p:nvSpPr>
          <p:cNvPr id="37937" name="Textfeld 64"/>
          <p:cNvSpPr txBox="1">
            <a:spLocks noChangeArrowheads="1"/>
          </p:cNvSpPr>
          <p:nvPr/>
        </p:nvSpPr>
        <p:spPr bwMode="auto">
          <a:xfrm rot="-1116687">
            <a:off x="539750" y="6021388"/>
            <a:ext cx="13684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Unzufriedenheit</a:t>
            </a:r>
          </a:p>
        </p:txBody>
      </p:sp>
      <p:sp>
        <p:nvSpPr>
          <p:cNvPr id="66" name="Textfeld 65"/>
          <p:cNvSpPr txBox="1"/>
          <p:nvPr/>
        </p:nvSpPr>
        <p:spPr>
          <a:xfrm>
            <a:off x="7019925" y="3500438"/>
            <a:ext cx="187325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Gedanken sammeln</a:t>
            </a:r>
          </a:p>
        </p:txBody>
      </p:sp>
      <p:sp>
        <p:nvSpPr>
          <p:cNvPr id="37939" name="Textfeld 66"/>
          <p:cNvSpPr txBox="1">
            <a:spLocks noChangeArrowheads="1"/>
          </p:cNvSpPr>
          <p:nvPr/>
        </p:nvSpPr>
        <p:spPr bwMode="auto">
          <a:xfrm rot="942548">
            <a:off x="7524750" y="5516563"/>
            <a:ext cx="12954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Unverständnis</a:t>
            </a:r>
          </a:p>
        </p:txBody>
      </p:sp>
      <p:sp>
        <p:nvSpPr>
          <p:cNvPr id="68" name="Textfeld 67"/>
          <p:cNvSpPr txBox="1"/>
          <p:nvPr/>
        </p:nvSpPr>
        <p:spPr>
          <a:xfrm>
            <a:off x="6588125" y="1773238"/>
            <a:ext cx="1871663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Recherche-Strategien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6659563" y="4437063"/>
            <a:ext cx="1800225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Forschungsmethoden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5508625" y="5084763"/>
            <a:ext cx="1366838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Fokussierung</a:t>
            </a:r>
          </a:p>
        </p:txBody>
      </p:sp>
      <p:sp>
        <p:nvSpPr>
          <p:cNvPr id="71" name="Textfeld 70"/>
          <p:cNvSpPr txBox="1"/>
          <p:nvPr/>
        </p:nvSpPr>
        <p:spPr>
          <a:xfrm>
            <a:off x="2555875" y="5661025"/>
            <a:ext cx="1368425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Formatierung</a:t>
            </a:r>
          </a:p>
        </p:txBody>
      </p:sp>
      <p:sp>
        <p:nvSpPr>
          <p:cNvPr id="72" name="Textfeld 71"/>
          <p:cNvSpPr txBox="1"/>
          <p:nvPr/>
        </p:nvSpPr>
        <p:spPr>
          <a:xfrm>
            <a:off x="6732588" y="2924175"/>
            <a:ext cx="1368425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Exzerpieren</a:t>
            </a:r>
          </a:p>
        </p:txBody>
      </p:sp>
      <p:sp>
        <p:nvSpPr>
          <p:cNvPr id="37945" name="Textfeld 72"/>
          <p:cNvSpPr txBox="1">
            <a:spLocks noChangeArrowheads="1"/>
          </p:cNvSpPr>
          <p:nvPr/>
        </p:nvSpPr>
        <p:spPr bwMode="auto">
          <a:xfrm>
            <a:off x="7019925" y="1125538"/>
            <a:ext cx="12239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Kataloge</a:t>
            </a:r>
          </a:p>
        </p:txBody>
      </p:sp>
      <p:sp>
        <p:nvSpPr>
          <p:cNvPr id="37946" name="Textfeld 73"/>
          <p:cNvSpPr txBox="1">
            <a:spLocks noChangeArrowheads="1"/>
          </p:cNvSpPr>
          <p:nvPr/>
        </p:nvSpPr>
        <p:spPr bwMode="auto">
          <a:xfrm>
            <a:off x="4356100" y="1412875"/>
            <a:ext cx="1584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Suchmaschinen</a:t>
            </a:r>
          </a:p>
        </p:txBody>
      </p:sp>
      <p:sp>
        <p:nvSpPr>
          <p:cNvPr id="37947" name="Textfeld 74"/>
          <p:cNvSpPr txBox="1">
            <a:spLocks noChangeArrowheads="1"/>
          </p:cNvSpPr>
          <p:nvPr/>
        </p:nvSpPr>
        <p:spPr bwMode="auto">
          <a:xfrm rot="434292">
            <a:off x="6011863" y="1484313"/>
            <a:ext cx="143986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Überforderung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6372225" y="2349500"/>
            <a:ext cx="1512888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Informationsflut</a:t>
            </a:r>
          </a:p>
        </p:txBody>
      </p:sp>
      <p:sp>
        <p:nvSpPr>
          <p:cNvPr id="77" name="Textfeld 76"/>
          <p:cNvSpPr txBox="1"/>
          <p:nvPr/>
        </p:nvSpPr>
        <p:spPr>
          <a:xfrm>
            <a:off x="4211638" y="6308725"/>
            <a:ext cx="1655762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Geistiges Eigentum</a:t>
            </a:r>
          </a:p>
        </p:txBody>
      </p:sp>
      <p:sp>
        <p:nvSpPr>
          <p:cNvPr id="78" name="Textfeld 77"/>
          <p:cNvSpPr txBox="1"/>
          <p:nvPr/>
        </p:nvSpPr>
        <p:spPr>
          <a:xfrm>
            <a:off x="250825" y="3573463"/>
            <a:ext cx="1728788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Creative </a:t>
            </a: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Commons</a:t>
            </a:r>
            <a:endParaRPr lang="de-DE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9" name="Textfeld 78"/>
          <p:cNvSpPr txBox="1"/>
          <p:nvPr/>
        </p:nvSpPr>
        <p:spPr>
          <a:xfrm>
            <a:off x="395288" y="2060575"/>
            <a:ext cx="1512887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Impact</a:t>
            </a:r>
          </a:p>
        </p:txBody>
      </p:sp>
      <p:sp>
        <p:nvSpPr>
          <p:cNvPr id="80" name="Textfeld 79"/>
          <p:cNvSpPr txBox="1"/>
          <p:nvPr/>
        </p:nvSpPr>
        <p:spPr>
          <a:xfrm>
            <a:off x="7883525" y="5867400"/>
            <a:ext cx="1223963" cy="68421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de-DE" sz="1000" b="1" dirty="0">
                <a:solidFill>
                  <a:schemeClr val="bg1">
                    <a:lumMod val="65000"/>
                  </a:schemeClr>
                </a:solidFill>
              </a:rPr>
              <a:t> Themen zur Reflexion</a:t>
            </a:r>
          </a:p>
          <a:p>
            <a:pPr algn="ctr" eaLnBrk="1" hangingPunct="1">
              <a:defRPr/>
            </a:pPr>
            <a:r>
              <a:rPr lang="de-DE" sz="1000" b="1" dirty="0">
                <a:solidFill>
                  <a:srgbClr val="FFC000"/>
                </a:solidFill>
              </a:rPr>
              <a:t>Werkzeuge</a:t>
            </a:r>
          </a:p>
          <a:p>
            <a:pPr algn="ctr" eaLnBrk="1" hangingPunct="1">
              <a:defRPr/>
            </a:pPr>
            <a:r>
              <a:rPr lang="de-DE" sz="1000" b="1" dirty="0">
                <a:solidFill>
                  <a:srgbClr val="60D5EC"/>
                </a:solidFill>
              </a:rPr>
              <a:t>Gefühle</a:t>
            </a:r>
            <a:endParaRPr lang="de-DE" sz="1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7953" name="Titel 51"/>
          <p:cNvSpPr>
            <a:spLocks noGrp="1"/>
          </p:cNvSpPr>
          <p:nvPr>
            <p:ph type="title"/>
          </p:nvPr>
        </p:nvSpPr>
        <p:spPr bwMode="auto">
          <a:xfrm>
            <a:off x="250825" y="115888"/>
            <a:ext cx="8374063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de-DE" altLang="de-DE" sz="2800" b="1" smtClean="0">
                <a:solidFill>
                  <a:srgbClr val="004179"/>
                </a:solidFill>
                <a:latin typeface="Lucida Sans" panose="020B0602030504020204" pitchFamily="34" charset="0"/>
                <a:ea typeface="Lucida Sans" panose="020B0602030504020204" pitchFamily="34" charset="0"/>
                <a:cs typeface="Lucida Sans" panose="020B0602030504020204" pitchFamily="34" charset="0"/>
              </a:rPr>
              <a:t>Life-Cycle </a:t>
            </a:r>
            <a:br>
              <a:rPr lang="de-DE" altLang="de-DE" sz="2800" b="1" smtClean="0">
                <a:solidFill>
                  <a:srgbClr val="004179"/>
                </a:solidFill>
                <a:latin typeface="Lucida Sans" panose="020B0602030504020204" pitchFamily="34" charset="0"/>
                <a:ea typeface="Lucida Sans" panose="020B0602030504020204" pitchFamily="34" charset="0"/>
                <a:cs typeface="Lucida Sans" panose="020B0602030504020204" pitchFamily="34" charset="0"/>
              </a:rPr>
            </a:br>
            <a:r>
              <a:rPr lang="de-DE" altLang="de-DE" sz="2800" b="1" smtClean="0">
                <a:solidFill>
                  <a:srgbClr val="004179"/>
                </a:solidFill>
                <a:latin typeface="Lucida Sans" panose="020B0602030504020204" pitchFamily="34" charset="0"/>
                <a:ea typeface="Lucida Sans" panose="020B0602030504020204" pitchFamily="34" charset="0"/>
                <a:cs typeface="Lucida Sans" panose="020B0602030504020204" pitchFamily="34" charset="0"/>
              </a:rPr>
              <a:t>Wissenschaftliche Kommunikation</a:t>
            </a:r>
          </a:p>
        </p:txBody>
      </p:sp>
      <p:sp>
        <p:nvSpPr>
          <p:cNvPr id="37954" name="Textfeld 47"/>
          <p:cNvSpPr txBox="1">
            <a:spLocks noChangeArrowheads="1"/>
          </p:cNvSpPr>
          <p:nvPr/>
        </p:nvSpPr>
        <p:spPr bwMode="auto">
          <a:xfrm>
            <a:off x="6875463" y="4652963"/>
            <a:ext cx="194468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Labor-Journal</a:t>
            </a:r>
          </a:p>
        </p:txBody>
      </p:sp>
      <p:sp>
        <p:nvSpPr>
          <p:cNvPr id="37955" name="Textfeld 30"/>
          <p:cNvSpPr txBox="1">
            <a:spLocks noChangeArrowheads="1"/>
          </p:cNvSpPr>
          <p:nvPr/>
        </p:nvSpPr>
        <p:spPr bwMode="auto">
          <a:xfrm>
            <a:off x="684213" y="5445125"/>
            <a:ext cx="18716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Textverarbeitung</a:t>
            </a:r>
          </a:p>
        </p:txBody>
      </p:sp>
      <p:sp>
        <p:nvSpPr>
          <p:cNvPr id="81" name="Textfeld 80"/>
          <p:cNvSpPr txBox="1"/>
          <p:nvPr/>
        </p:nvSpPr>
        <p:spPr>
          <a:xfrm>
            <a:off x="7740650" y="4221163"/>
            <a:ext cx="1547813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Experimentieren</a:t>
            </a:r>
          </a:p>
        </p:txBody>
      </p:sp>
    </p:spTree>
    <p:extLst>
      <p:ext uri="{BB962C8B-B14F-4D97-AF65-F5344CB8AC3E}">
        <p14:creationId xmlns:p14="http://schemas.microsoft.com/office/powerpoint/2010/main" val="75571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uppieren 2"/>
          <p:cNvGrpSpPr>
            <a:grpSpLocks/>
          </p:cNvGrpSpPr>
          <p:nvPr/>
        </p:nvGrpSpPr>
        <p:grpSpPr bwMode="auto">
          <a:xfrm>
            <a:off x="1547813" y="1628775"/>
            <a:ext cx="2216150" cy="1166813"/>
            <a:chOff x="1080122" y="-36140"/>
            <a:chExt cx="2216127" cy="1167043"/>
          </a:xfrm>
        </p:grpSpPr>
        <p:sp>
          <p:nvSpPr>
            <p:cNvPr id="4" name="Rechteck 3"/>
            <p:cNvSpPr/>
            <p:nvPr/>
          </p:nvSpPr>
          <p:spPr>
            <a:xfrm>
              <a:off x="1080122" y="35312"/>
              <a:ext cx="2000229" cy="1095591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" name="Rechteck 4"/>
            <p:cNvSpPr/>
            <p:nvPr/>
          </p:nvSpPr>
          <p:spPr>
            <a:xfrm>
              <a:off x="1296020" y="-36140"/>
              <a:ext cx="2000229" cy="10955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7780" tIns="17780" rIns="17780" bIns="17780" spcCol="1270" anchor="ctr"/>
            <a:lstStyle/>
            <a:p>
              <a:pPr algn="ctr" defTabSz="6223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400" b="1" dirty="0">
                  <a:latin typeface="Verdana" pitchFamily="34" charset="0"/>
                </a:rPr>
                <a:t>Thema, Fragestellung, Informationsbedarf finden</a:t>
              </a:r>
            </a:p>
          </p:txBody>
        </p:sp>
      </p:grpSp>
      <p:grpSp>
        <p:nvGrpSpPr>
          <p:cNvPr id="12291" name="Gruppieren 6"/>
          <p:cNvGrpSpPr>
            <a:grpSpLocks/>
          </p:cNvGrpSpPr>
          <p:nvPr/>
        </p:nvGrpSpPr>
        <p:grpSpPr bwMode="auto">
          <a:xfrm>
            <a:off x="4859338" y="1628775"/>
            <a:ext cx="1579562" cy="1149350"/>
            <a:chOff x="3245272" y="-106326"/>
            <a:chExt cx="1579263" cy="1150094"/>
          </a:xfrm>
        </p:grpSpPr>
        <p:sp>
          <p:nvSpPr>
            <p:cNvPr id="8" name="Rechteck 7"/>
            <p:cNvSpPr/>
            <p:nvPr/>
          </p:nvSpPr>
          <p:spPr>
            <a:xfrm>
              <a:off x="3316695" y="38231"/>
              <a:ext cx="1507840" cy="100553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echteck 8"/>
            <p:cNvSpPr/>
            <p:nvPr/>
          </p:nvSpPr>
          <p:spPr>
            <a:xfrm>
              <a:off x="3245272" y="-106326"/>
              <a:ext cx="1507840" cy="10055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7780" tIns="17780" rIns="17780" bIns="17780" spcCol="1270" anchor="ctr"/>
            <a:lstStyle/>
            <a:p>
              <a:pPr algn="ctr" defTabSz="6223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400" b="1" dirty="0">
                  <a:latin typeface="Verdana" pitchFamily="34" charset="0"/>
                </a:rPr>
                <a:t>Sich informieren, Publikationen finden</a:t>
              </a:r>
            </a:p>
          </p:txBody>
        </p:sp>
      </p:grpSp>
      <p:grpSp>
        <p:nvGrpSpPr>
          <p:cNvPr id="12292" name="Gruppieren 9"/>
          <p:cNvGrpSpPr>
            <a:grpSpLocks/>
          </p:cNvGrpSpPr>
          <p:nvPr/>
        </p:nvGrpSpPr>
        <p:grpSpPr bwMode="auto">
          <a:xfrm>
            <a:off x="5795963" y="3429000"/>
            <a:ext cx="1106487" cy="1154113"/>
            <a:chOff x="4125878" y="1870733"/>
            <a:chExt cx="1105780" cy="1153602"/>
          </a:xfrm>
        </p:grpSpPr>
        <p:sp>
          <p:nvSpPr>
            <p:cNvPr id="11" name="Rechteck 10"/>
            <p:cNvSpPr/>
            <p:nvPr/>
          </p:nvSpPr>
          <p:spPr>
            <a:xfrm>
              <a:off x="4125878" y="1870733"/>
              <a:ext cx="1105780" cy="108219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echteck 11"/>
            <p:cNvSpPr/>
            <p:nvPr/>
          </p:nvSpPr>
          <p:spPr>
            <a:xfrm>
              <a:off x="4125878" y="1942139"/>
              <a:ext cx="1105780" cy="10821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7780" tIns="17780" rIns="17780" bIns="17780" spcCol="1270" anchor="ctr"/>
            <a:lstStyle/>
            <a:p>
              <a:pPr algn="ctr" defTabSz="6223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400" b="1" dirty="0" err="1">
                  <a:latin typeface="Verdana" pitchFamily="34" charset="0"/>
                </a:rPr>
                <a:t>Forschen,Lesen</a:t>
              </a:r>
              <a:r>
                <a:rPr lang="de-DE" sz="1400" b="1" dirty="0">
                  <a:latin typeface="Verdana" pitchFamily="34" charset="0"/>
                </a:rPr>
                <a:t>, Bewerten, Verstehen</a:t>
              </a:r>
              <a:endParaRPr lang="de-DE" sz="1400" dirty="0"/>
            </a:p>
          </p:txBody>
        </p:sp>
      </p:grpSp>
      <p:grpSp>
        <p:nvGrpSpPr>
          <p:cNvPr id="12293" name="Gruppieren 12"/>
          <p:cNvGrpSpPr>
            <a:grpSpLocks/>
          </p:cNvGrpSpPr>
          <p:nvPr/>
        </p:nvGrpSpPr>
        <p:grpSpPr bwMode="auto">
          <a:xfrm>
            <a:off x="3348038" y="4652963"/>
            <a:ext cx="1624012" cy="1150937"/>
            <a:chOff x="2279333" y="2816642"/>
            <a:chExt cx="1624285" cy="1150094"/>
          </a:xfrm>
        </p:grpSpPr>
        <p:sp>
          <p:nvSpPr>
            <p:cNvPr id="14" name="Rechteck 13"/>
            <p:cNvSpPr/>
            <p:nvPr/>
          </p:nvSpPr>
          <p:spPr>
            <a:xfrm>
              <a:off x="2279333" y="2960998"/>
              <a:ext cx="1552836" cy="1005738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Rechteck 14"/>
            <p:cNvSpPr/>
            <p:nvPr/>
          </p:nvSpPr>
          <p:spPr>
            <a:xfrm>
              <a:off x="2350782" y="2816642"/>
              <a:ext cx="1552836" cy="10057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7780" tIns="17780" rIns="17780" bIns="17780" spcCol="1270" anchor="ctr"/>
            <a:lstStyle/>
            <a:p>
              <a:pPr algn="ctr" defTabSz="6223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400" b="1" dirty="0">
                  <a:latin typeface="Verdana" pitchFamily="34" charset="0"/>
                </a:rPr>
                <a:t>Wissen organisieren und Schreiben</a:t>
              </a:r>
            </a:p>
          </p:txBody>
        </p:sp>
      </p:grpSp>
      <p:grpSp>
        <p:nvGrpSpPr>
          <p:cNvPr id="12294" name="Gruppieren 15"/>
          <p:cNvGrpSpPr>
            <a:grpSpLocks/>
          </p:cNvGrpSpPr>
          <p:nvPr/>
        </p:nvGrpSpPr>
        <p:grpSpPr bwMode="auto">
          <a:xfrm>
            <a:off x="1619250" y="3357563"/>
            <a:ext cx="1408113" cy="1077912"/>
            <a:chOff x="864341" y="1836483"/>
            <a:chExt cx="1407277" cy="1078086"/>
          </a:xfrm>
        </p:grpSpPr>
        <p:sp>
          <p:nvSpPr>
            <p:cNvPr id="17" name="Rechteck 16"/>
            <p:cNvSpPr/>
            <p:nvPr/>
          </p:nvSpPr>
          <p:spPr>
            <a:xfrm>
              <a:off x="864341" y="1907932"/>
              <a:ext cx="1262900" cy="100663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Rechteck 17"/>
            <p:cNvSpPr/>
            <p:nvPr/>
          </p:nvSpPr>
          <p:spPr>
            <a:xfrm>
              <a:off x="1008718" y="1836483"/>
              <a:ext cx="1262900" cy="10066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7780" tIns="17780" rIns="17780" bIns="17780" spcCol="1270" anchor="ctr"/>
            <a:lstStyle/>
            <a:p>
              <a:pPr algn="ctr" defTabSz="6223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400" b="1" dirty="0">
                  <a:latin typeface="Verdana" pitchFamily="34" charset="0"/>
                </a:rPr>
                <a:t>Publizieren</a:t>
              </a:r>
            </a:p>
          </p:txBody>
        </p:sp>
      </p:grpSp>
      <p:sp>
        <p:nvSpPr>
          <p:cNvPr id="22" name="Pfeil nach rechts 21"/>
          <p:cNvSpPr/>
          <p:nvPr/>
        </p:nvSpPr>
        <p:spPr>
          <a:xfrm>
            <a:off x="3924300" y="1844675"/>
            <a:ext cx="719138" cy="3603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3" name="Pfeil nach rechts 22"/>
          <p:cNvSpPr/>
          <p:nvPr/>
        </p:nvSpPr>
        <p:spPr>
          <a:xfrm rot="8703741">
            <a:off x="5041900" y="4610100"/>
            <a:ext cx="720725" cy="3603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4" name="Pfeil nach rechts 23"/>
          <p:cNvSpPr/>
          <p:nvPr/>
        </p:nvSpPr>
        <p:spPr>
          <a:xfrm rot="4950259">
            <a:off x="5661819" y="2909094"/>
            <a:ext cx="720725" cy="3603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5" name="Pfeil nach rechts 24"/>
          <p:cNvSpPr/>
          <p:nvPr/>
        </p:nvSpPr>
        <p:spPr>
          <a:xfrm rot="17496417">
            <a:off x="2207419" y="2929731"/>
            <a:ext cx="720725" cy="3603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6" name="Pfeil nach rechts 25"/>
          <p:cNvSpPr/>
          <p:nvPr/>
        </p:nvSpPr>
        <p:spPr>
          <a:xfrm rot="13439004">
            <a:off x="2579688" y="4348163"/>
            <a:ext cx="720725" cy="36036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8" name="Ellipse 27"/>
          <p:cNvSpPr/>
          <p:nvPr/>
        </p:nvSpPr>
        <p:spPr>
          <a:xfrm>
            <a:off x="3203575" y="2492375"/>
            <a:ext cx="2160588" cy="2016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2301" name="Textfeld 28"/>
          <p:cNvSpPr txBox="1">
            <a:spLocks noChangeArrowheads="1"/>
          </p:cNvSpPr>
          <p:nvPr/>
        </p:nvSpPr>
        <p:spPr bwMode="auto">
          <a:xfrm>
            <a:off x="3384550" y="2808288"/>
            <a:ext cx="187166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400" b="1">
                <a:latin typeface="Verdana" panose="020B0604030504040204" pitchFamily="34" charset="0"/>
              </a:rPr>
              <a:t>Kritische Reflexion über Informations-, Lern-, Schreib-, Publikations-prozesse 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5867400" y="1196975"/>
            <a:ext cx="1225550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600" b="1" dirty="0">
                <a:solidFill>
                  <a:schemeClr val="bg1">
                    <a:lumMod val="65000"/>
                  </a:schemeClr>
                </a:solidFill>
              </a:rPr>
              <a:t>Volltexte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468313" y="4221163"/>
            <a:ext cx="1582737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600" b="1" dirty="0">
                <a:solidFill>
                  <a:schemeClr val="bg1">
                    <a:lumMod val="65000"/>
                  </a:schemeClr>
                </a:solidFill>
              </a:rPr>
              <a:t>Open Access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468313" y="2997200"/>
            <a:ext cx="1582737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600" b="1" dirty="0">
                <a:solidFill>
                  <a:schemeClr val="bg1">
                    <a:lumMod val="65000"/>
                  </a:schemeClr>
                </a:solidFill>
              </a:rPr>
              <a:t>Urheberrecht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323850" y="4868863"/>
            <a:ext cx="2808288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600" b="1" dirty="0">
                <a:solidFill>
                  <a:schemeClr val="bg1">
                    <a:lumMod val="65000"/>
                  </a:schemeClr>
                </a:solidFill>
              </a:rPr>
              <a:t>Präsentieren / Vortragen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4572000" y="5661025"/>
            <a:ext cx="1223963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600" b="1" dirty="0">
                <a:solidFill>
                  <a:schemeClr val="bg1">
                    <a:lumMod val="65000"/>
                  </a:schemeClr>
                </a:solidFill>
              </a:rPr>
              <a:t>Zitieren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2195513" y="5445125"/>
            <a:ext cx="1296987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600" b="1" dirty="0">
                <a:solidFill>
                  <a:schemeClr val="bg1">
                    <a:lumMod val="65000"/>
                  </a:schemeClr>
                </a:solidFill>
              </a:rPr>
              <a:t>Plagiat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6804025" y="5157788"/>
            <a:ext cx="1655763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600" b="1" dirty="0">
                <a:solidFill>
                  <a:schemeClr val="bg1">
                    <a:lumMod val="65000"/>
                  </a:schemeClr>
                </a:solidFill>
              </a:rPr>
              <a:t>Strukturierung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827088" y="1341438"/>
            <a:ext cx="1223962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600" b="1" dirty="0">
                <a:solidFill>
                  <a:schemeClr val="bg1">
                    <a:lumMod val="65000"/>
                  </a:schemeClr>
                </a:solidFill>
              </a:rPr>
              <a:t>Kreativität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2771775" y="1125538"/>
            <a:ext cx="2592388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600" b="1" dirty="0">
                <a:solidFill>
                  <a:schemeClr val="bg1">
                    <a:lumMod val="65000"/>
                  </a:schemeClr>
                </a:solidFill>
              </a:rPr>
              <a:t>Problem-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</a:rPr>
              <a:t>based</a:t>
            </a:r>
            <a:r>
              <a:rPr lang="de-DE" sz="1600" b="1" dirty="0">
                <a:solidFill>
                  <a:schemeClr val="bg1">
                    <a:lumMod val="65000"/>
                  </a:schemeClr>
                </a:solidFill>
              </a:rPr>
              <a:t> Learning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1835150" y="5949950"/>
            <a:ext cx="1223963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</a:rPr>
              <a:t>Zitierstile</a:t>
            </a:r>
            <a:endParaRPr lang="de-DE" sz="16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250825" y="5661025"/>
            <a:ext cx="1512888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600" b="1" dirty="0">
                <a:solidFill>
                  <a:schemeClr val="bg1">
                    <a:lumMod val="65000"/>
                  </a:schemeClr>
                </a:solidFill>
              </a:rPr>
              <a:t>Peer Review</a:t>
            </a:r>
          </a:p>
        </p:txBody>
      </p:sp>
      <p:sp>
        <p:nvSpPr>
          <p:cNvPr id="47" name="Textfeld 46"/>
          <p:cNvSpPr txBox="1"/>
          <p:nvPr/>
        </p:nvSpPr>
        <p:spPr>
          <a:xfrm>
            <a:off x="1403350" y="5157788"/>
            <a:ext cx="1800225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600" b="1" dirty="0">
                <a:solidFill>
                  <a:schemeClr val="bg1">
                    <a:lumMod val="65000"/>
                  </a:schemeClr>
                </a:solidFill>
              </a:rPr>
              <a:t>Textoptimierung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3708400" y="5949950"/>
            <a:ext cx="1798638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600" b="1" dirty="0">
                <a:solidFill>
                  <a:schemeClr val="bg1">
                    <a:lumMod val="65000"/>
                  </a:schemeClr>
                </a:solidFill>
              </a:rPr>
              <a:t>Visualisierung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6875463" y="2636838"/>
            <a:ext cx="122555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600" b="1" dirty="0">
                <a:solidFill>
                  <a:schemeClr val="bg1">
                    <a:lumMod val="65000"/>
                  </a:schemeClr>
                </a:solidFill>
              </a:rPr>
              <a:t>Reviews</a:t>
            </a:r>
          </a:p>
        </p:txBody>
      </p:sp>
      <p:sp>
        <p:nvSpPr>
          <p:cNvPr id="66" name="Textfeld 65"/>
          <p:cNvSpPr txBox="1"/>
          <p:nvPr/>
        </p:nvSpPr>
        <p:spPr>
          <a:xfrm>
            <a:off x="6948488" y="3573463"/>
            <a:ext cx="2124075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600" b="1" dirty="0">
                <a:solidFill>
                  <a:schemeClr val="bg1">
                    <a:lumMod val="65000"/>
                  </a:schemeClr>
                </a:solidFill>
              </a:rPr>
              <a:t>Gedanken sammeln</a:t>
            </a:r>
          </a:p>
        </p:txBody>
      </p:sp>
      <p:sp>
        <p:nvSpPr>
          <p:cNvPr id="68" name="Textfeld 67"/>
          <p:cNvSpPr txBox="1"/>
          <p:nvPr/>
        </p:nvSpPr>
        <p:spPr>
          <a:xfrm>
            <a:off x="6516688" y="1773238"/>
            <a:ext cx="2376487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600" b="1" dirty="0">
                <a:solidFill>
                  <a:schemeClr val="bg1">
                    <a:lumMod val="65000"/>
                  </a:schemeClr>
                </a:solidFill>
              </a:rPr>
              <a:t>Recherche-Strategien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6372225" y="4508500"/>
            <a:ext cx="2376488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600" b="1" dirty="0">
                <a:solidFill>
                  <a:schemeClr val="bg1">
                    <a:lumMod val="65000"/>
                  </a:schemeClr>
                </a:solidFill>
              </a:rPr>
              <a:t>Forschungsmethoden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5292725" y="5084763"/>
            <a:ext cx="1582738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600" b="1" dirty="0">
                <a:solidFill>
                  <a:schemeClr val="bg1">
                    <a:lumMod val="65000"/>
                  </a:schemeClr>
                </a:solidFill>
              </a:rPr>
              <a:t>Fokussierung</a:t>
            </a:r>
          </a:p>
        </p:txBody>
      </p:sp>
      <p:sp>
        <p:nvSpPr>
          <p:cNvPr id="71" name="Textfeld 70"/>
          <p:cNvSpPr txBox="1"/>
          <p:nvPr/>
        </p:nvSpPr>
        <p:spPr>
          <a:xfrm>
            <a:off x="2555875" y="5661025"/>
            <a:ext cx="1728788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600" b="1" dirty="0">
                <a:solidFill>
                  <a:schemeClr val="bg1">
                    <a:lumMod val="65000"/>
                  </a:schemeClr>
                </a:solidFill>
              </a:rPr>
              <a:t>Formatierung</a:t>
            </a:r>
          </a:p>
        </p:txBody>
      </p:sp>
      <p:sp>
        <p:nvSpPr>
          <p:cNvPr id="72" name="Textfeld 71"/>
          <p:cNvSpPr txBox="1"/>
          <p:nvPr/>
        </p:nvSpPr>
        <p:spPr>
          <a:xfrm>
            <a:off x="6732588" y="2997200"/>
            <a:ext cx="1368425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600" b="1" dirty="0">
                <a:solidFill>
                  <a:schemeClr val="bg1">
                    <a:lumMod val="65000"/>
                  </a:schemeClr>
                </a:solidFill>
              </a:rPr>
              <a:t>Exzerpieren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6372225" y="2349500"/>
            <a:ext cx="1944688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600" b="1" dirty="0">
                <a:solidFill>
                  <a:schemeClr val="bg1">
                    <a:lumMod val="65000"/>
                  </a:schemeClr>
                </a:solidFill>
              </a:rPr>
              <a:t>Informationsflut</a:t>
            </a:r>
          </a:p>
        </p:txBody>
      </p:sp>
      <p:sp>
        <p:nvSpPr>
          <p:cNvPr id="77" name="Textfeld 76"/>
          <p:cNvSpPr txBox="1"/>
          <p:nvPr/>
        </p:nvSpPr>
        <p:spPr>
          <a:xfrm>
            <a:off x="4284663" y="6237288"/>
            <a:ext cx="2376487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600" b="1" dirty="0">
                <a:solidFill>
                  <a:schemeClr val="bg1">
                    <a:lumMod val="65000"/>
                  </a:schemeClr>
                </a:solidFill>
              </a:rPr>
              <a:t>Geistiges Eigentum</a:t>
            </a:r>
          </a:p>
        </p:txBody>
      </p:sp>
      <p:sp>
        <p:nvSpPr>
          <p:cNvPr id="78" name="Textfeld 77"/>
          <p:cNvSpPr txBox="1"/>
          <p:nvPr/>
        </p:nvSpPr>
        <p:spPr>
          <a:xfrm>
            <a:off x="250825" y="3429000"/>
            <a:ext cx="2162175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600" b="1" dirty="0">
                <a:solidFill>
                  <a:schemeClr val="bg1">
                    <a:lumMod val="65000"/>
                  </a:schemeClr>
                </a:solidFill>
              </a:rPr>
              <a:t>Creative </a:t>
            </a:r>
            <a:r>
              <a:rPr lang="de-DE" sz="1600" b="1" dirty="0" err="1">
                <a:solidFill>
                  <a:schemeClr val="bg1">
                    <a:lumMod val="65000"/>
                  </a:schemeClr>
                </a:solidFill>
              </a:rPr>
              <a:t>Commons</a:t>
            </a:r>
            <a:endParaRPr lang="de-DE" sz="16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9" name="Textfeld 78"/>
          <p:cNvSpPr txBox="1"/>
          <p:nvPr/>
        </p:nvSpPr>
        <p:spPr>
          <a:xfrm>
            <a:off x="395288" y="2060575"/>
            <a:ext cx="1512887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600" b="1" dirty="0">
                <a:solidFill>
                  <a:schemeClr val="bg1">
                    <a:lumMod val="65000"/>
                  </a:schemeClr>
                </a:solidFill>
              </a:rPr>
              <a:t>Impact</a:t>
            </a:r>
          </a:p>
        </p:txBody>
      </p:sp>
      <p:sp>
        <p:nvSpPr>
          <p:cNvPr id="80" name="Textfeld 79"/>
          <p:cNvSpPr txBox="1"/>
          <p:nvPr/>
        </p:nvSpPr>
        <p:spPr>
          <a:xfrm>
            <a:off x="7740650" y="6092825"/>
            <a:ext cx="1223963" cy="4000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de-DE" sz="1000" b="1" dirty="0">
                <a:solidFill>
                  <a:schemeClr val="bg1">
                    <a:lumMod val="65000"/>
                  </a:schemeClr>
                </a:solidFill>
              </a:rPr>
              <a:t> Themen zur Reflexion</a:t>
            </a:r>
          </a:p>
        </p:txBody>
      </p:sp>
      <p:sp>
        <p:nvSpPr>
          <p:cNvPr id="12327" name="Titel 51"/>
          <p:cNvSpPr>
            <a:spLocks noGrp="1"/>
          </p:cNvSpPr>
          <p:nvPr>
            <p:ph type="title"/>
          </p:nvPr>
        </p:nvSpPr>
        <p:spPr bwMode="auto">
          <a:xfrm>
            <a:off x="250825" y="115888"/>
            <a:ext cx="8374063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de-DE" altLang="de-DE" sz="2800" b="1" smtClean="0">
                <a:solidFill>
                  <a:srgbClr val="004179"/>
                </a:solidFill>
                <a:latin typeface="Lucida Sans" panose="020B0602030504020204" pitchFamily="34" charset="0"/>
                <a:ea typeface="Lucida Sans" panose="020B0602030504020204" pitchFamily="34" charset="0"/>
                <a:cs typeface="Lucida Sans" panose="020B0602030504020204" pitchFamily="34" charset="0"/>
              </a:rPr>
              <a:t>Life-Cycle </a:t>
            </a:r>
            <a:br>
              <a:rPr lang="de-DE" altLang="de-DE" sz="2800" b="1" smtClean="0">
                <a:solidFill>
                  <a:srgbClr val="004179"/>
                </a:solidFill>
                <a:latin typeface="Lucida Sans" panose="020B0602030504020204" pitchFamily="34" charset="0"/>
                <a:ea typeface="Lucida Sans" panose="020B0602030504020204" pitchFamily="34" charset="0"/>
                <a:cs typeface="Lucida Sans" panose="020B0602030504020204" pitchFamily="34" charset="0"/>
              </a:rPr>
            </a:br>
            <a:r>
              <a:rPr lang="de-DE" altLang="de-DE" sz="2800" b="1" smtClean="0">
                <a:solidFill>
                  <a:srgbClr val="004179"/>
                </a:solidFill>
                <a:latin typeface="Lucida Sans" panose="020B0602030504020204" pitchFamily="34" charset="0"/>
                <a:ea typeface="Lucida Sans" panose="020B0602030504020204" pitchFamily="34" charset="0"/>
                <a:cs typeface="Lucida Sans" panose="020B0602030504020204" pitchFamily="34" charset="0"/>
              </a:rPr>
              <a:t>Wissenschaftliche Kommunikation</a:t>
            </a:r>
          </a:p>
        </p:txBody>
      </p:sp>
      <p:sp>
        <p:nvSpPr>
          <p:cNvPr id="50" name="Textfeld 49"/>
          <p:cNvSpPr txBox="1"/>
          <p:nvPr/>
        </p:nvSpPr>
        <p:spPr>
          <a:xfrm>
            <a:off x="7308850" y="4005263"/>
            <a:ext cx="183515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600" b="1" dirty="0">
                <a:solidFill>
                  <a:schemeClr val="bg1">
                    <a:lumMod val="65000"/>
                  </a:schemeClr>
                </a:solidFill>
              </a:rPr>
              <a:t>Experimentieren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uppieren 2"/>
          <p:cNvGrpSpPr>
            <a:grpSpLocks/>
          </p:cNvGrpSpPr>
          <p:nvPr/>
        </p:nvGrpSpPr>
        <p:grpSpPr bwMode="auto">
          <a:xfrm>
            <a:off x="1547813" y="1628775"/>
            <a:ext cx="2216150" cy="1166813"/>
            <a:chOff x="1080122" y="-36140"/>
            <a:chExt cx="2216127" cy="1167043"/>
          </a:xfrm>
        </p:grpSpPr>
        <p:sp>
          <p:nvSpPr>
            <p:cNvPr id="4" name="Rechteck 3"/>
            <p:cNvSpPr/>
            <p:nvPr/>
          </p:nvSpPr>
          <p:spPr>
            <a:xfrm>
              <a:off x="1080122" y="35312"/>
              <a:ext cx="2000229" cy="1095591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" name="Rechteck 4"/>
            <p:cNvSpPr/>
            <p:nvPr/>
          </p:nvSpPr>
          <p:spPr>
            <a:xfrm>
              <a:off x="1296020" y="-36140"/>
              <a:ext cx="2000229" cy="10955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7780" tIns="17780" rIns="17780" bIns="17780" spcCol="1270" anchor="ctr"/>
            <a:lstStyle/>
            <a:p>
              <a:pPr algn="ctr" defTabSz="6223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400" b="1" dirty="0">
                  <a:latin typeface="Verdana" pitchFamily="34" charset="0"/>
                </a:rPr>
                <a:t>Thema, Fragestellung, Informationsbedarf finden</a:t>
              </a:r>
            </a:p>
          </p:txBody>
        </p:sp>
      </p:grpSp>
      <p:grpSp>
        <p:nvGrpSpPr>
          <p:cNvPr id="14339" name="Gruppieren 6"/>
          <p:cNvGrpSpPr>
            <a:grpSpLocks/>
          </p:cNvGrpSpPr>
          <p:nvPr/>
        </p:nvGrpSpPr>
        <p:grpSpPr bwMode="auto">
          <a:xfrm>
            <a:off x="4859338" y="1628775"/>
            <a:ext cx="1579562" cy="1149350"/>
            <a:chOff x="3245272" y="-106326"/>
            <a:chExt cx="1579263" cy="1150094"/>
          </a:xfrm>
        </p:grpSpPr>
        <p:sp>
          <p:nvSpPr>
            <p:cNvPr id="8" name="Rechteck 7"/>
            <p:cNvSpPr/>
            <p:nvPr/>
          </p:nvSpPr>
          <p:spPr>
            <a:xfrm>
              <a:off x="3316695" y="38231"/>
              <a:ext cx="1507840" cy="100553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echteck 8"/>
            <p:cNvSpPr/>
            <p:nvPr/>
          </p:nvSpPr>
          <p:spPr>
            <a:xfrm>
              <a:off x="3245272" y="-106326"/>
              <a:ext cx="1507840" cy="10055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7780" tIns="17780" rIns="17780" bIns="17780" spcCol="1270" anchor="ctr"/>
            <a:lstStyle/>
            <a:p>
              <a:pPr algn="ctr" defTabSz="6223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400" b="1" dirty="0">
                  <a:latin typeface="Verdana" pitchFamily="34" charset="0"/>
                </a:rPr>
                <a:t>Sich informieren, Publikationen finden</a:t>
              </a:r>
            </a:p>
          </p:txBody>
        </p:sp>
      </p:grpSp>
      <p:grpSp>
        <p:nvGrpSpPr>
          <p:cNvPr id="14340" name="Gruppieren 9"/>
          <p:cNvGrpSpPr>
            <a:grpSpLocks/>
          </p:cNvGrpSpPr>
          <p:nvPr/>
        </p:nvGrpSpPr>
        <p:grpSpPr bwMode="auto">
          <a:xfrm>
            <a:off x="5795963" y="3429000"/>
            <a:ext cx="1106487" cy="1154113"/>
            <a:chOff x="4125878" y="1870733"/>
            <a:chExt cx="1105780" cy="1153602"/>
          </a:xfrm>
        </p:grpSpPr>
        <p:sp>
          <p:nvSpPr>
            <p:cNvPr id="11" name="Rechteck 10"/>
            <p:cNvSpPr/>
            <p:nvPr/>
          </p:nvSpPr>
          <p:spPr>
            <a:xfrm>
              <a:off x="4125878" y="1870733"/>
              <a:ext cx="1105780" cy="108219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echteck 11"/>
            <p:cNvSpPr/>
            <p:nvPr/>
          </p:nvSpPr>
          <p:spPr>
            <a:xfrm>
              <a:off x="4125878" y="1942139"/>
              <a:ext cx="1105780" cy="10821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7780" tIns="17780" rIns="17780" bIns="17780" spcCol="1270" anchor="ctr"/>
            <a:lstStyle/>
            <a:p>
              <a:pPr algn="ctr" defTabSz="6223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400" b="1" dirty="0" err="1">
                  <a:latin typeface="Verdana" pitchFamily="34" charset="0"/>
                </a:rPr>
                <a:t>Forschen,Lesen</a:t>
              </a:r>
              <a:r>
                <a:rPr lang="de-DE" sz="1400" b="1" dirty="0">
                  <a:latin typeface="Verdana" pitchFamily="34" charset="0"/>
                </a:rPr>
                <a:t>, Bewerten, Verstehen</a:t>
              </a:r>
              <a:endParaRPr lang="de-DE" sz="1400" dirty="0"/>
            </a:p>
          </p:txBody>
        </p:sp>
      </p:grpSp>
      <p:grpSp>
        <p:nvGrpSpPr>
          <p:cNvPr id="14341" name="Gruppieren 12"/>
          <p:cNvGrpSpPr>
            <a:grpSpLocks/>
          </p:cNvGrpSpPr>
          <p:nvPr/>
        </p:nvGrpSpPr>
        <p:grpSpPr bwMode="auto">
          <a:xfrm>
            <a:off x="3348038" y="4652963"/>
            <a:ext cx="1624012" cy="1150937"/>
            <a:chOff x="2279333" y="2816642"/>
            <a:chExt cx="1624285" cy="1150094"/>
          </a:xfrm>
        </p:grpSpPr>
        <p:sp>
          <p:nvSpPr>
            <p:cNvPr id="14" name="Rechteck 13"/>
            <p:cNvSpPr/>
            <p:nvPr/>
          </p:nvSpPr>
          <p:spPr>
            <a:xfrm>
              <a:off x="2279333" y="2960998"/>
              <a:ext cx="1552836" cy="1005738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Rechteck 14"/>
            <p:cNvSpPr/>
            <p:nvPr/>
          </p:nvSpPr>
          <p:spPr>
            <a:xfrm>
              <a:off x="2350782" y="2816642"/>
              <a:ext cx="1552836" cy="10057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7780" tIns="17780" rIns="17780" bIns="17780" spcCol="1270" anchor="ctr"/>
            <a:lstStyle/>
            <a:p>
              <a:pPr algn="ctr" defTabSz="6223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400" b="1" dirty="0">
                  <a:latin typeface="Verdana" pitchFamily="34" charset="0"/>
                </a:rPr>
                <a:t>Wissen organisieren und Schreiben</a:t>
              </a:r>
            </a:p>
          </p:txBody>
        </p:sp>
      </p:grpSp>
      <p:grpSp>
        <p:nvGrpSpPr>
          <p:cNvPr id="14342" name="Gruppieren 15"/>
          <p:cNvGrpSpPr>
            <a:grpSpLocks/>
          </p:cNvGrpSpPr>
          <p:nvPr/>
        </p:nvGrpSpPr>
        <p:grpSpPr bwMode="auto">
          <a:xfrm>
            <a:off x="1619250" y="3357563"/>
            <a:ext cx="1408113" cy="1077912"/>
            <a:chOff x="864341" y="1836483"/>
            <a:chExt cx="1407277" cy="1078086"/>
          </a:xfrm>
        </p:grpSpPr>
        <p:sp>
          <p:nvSpPr>
            <p:cNvPr id="17" name="Rechteck 16"/>
            <p:cNvSpPr/>
            <p:nvPr/>
          </p:nvSpPr>
          <p:spPr>
            <a:xfrm>
              <a:off x="864341" y="1907932"/>
              <a:ext cx="1262900" cy="100663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Rechteck 17"/>
            <p:cNvSpPr/>
            <p:nvPr/>
          </p:nvSpPr>
          <p:spPr>
            <a:xfrm>
              <a:off x="1008718" y="1836483"/>
              <a:ext cx="1262900" cy="10066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7780" tIns="17780" rIns="17780" bIns="17780" spcCol="1270" anchor="ctr"/>
            <a:lstStyle/>
            <a:p>
              <a:pPr algn="ctr" defTabSz="6223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400" b="1" dirty="0">
                  <a:latin typeface="Verdana" pitchFamily="34" charset="0"/>
                </a:rPr>
                <a:t>Publizieren</a:t>
              </a:r>
            </a:p>
          </p:txBody>
        </p:sp>
      </p:grpSp>
      <p:sp>
        <p:nvSpPr>
          <p:cNvPr id="22" name="Pfeil nach rechts 21"/>
          <p:cNvSpPr/>
          <p:nvPr/>
        </p:nvSpPr>
        <p:spPr>
          <a:xfrm>
            <a:off x="3924300" y="1844675"/>
            <a:ext cx="719138" cy="3603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3" name="Pfeil nach rechts 22"/>
          <p:cNvSpPr/>
          <p:nvPr/>
        </p:nvSpPr>
        <p:spPr>
          <a:xfrm rot="8703741">
            <a:off x="5041900" y="4610100"/>
            <a:ext cx="720725" cy="3603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4" name="Pfeil nach rechts 23"/>
          <p:cNvSpPr/>
          <p:nvPr/>
        </p:nvSpPr>
        <p:spPr>
          <a:xfrm rot="4950259">
            <a:off x="5661819" y="2909094"/>
            <a:ext cx="720725" cy="3603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5" name="Pfeil nach rechts 24"/>
          <p:cNvSpPr/>
          <p:nvPr/>
        </p:nvSpPr>
        <p:spPr>
          <a:xfrm rot="17496417">
            <a:off x="2207419" y="2929731"/>
            <a:ext cx="720725" cy="3603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6" name="Pfeil nach rechts 25"/>
          <p:cNvSpPr/>
          <p:nvPr/>
        </p:nvSpPr>
        <p:spPr>
          <a:xfrm rot="13439004">
            <a:off x="2579688" y="4348163"/>
            <a:ext cx="720725" cy="36036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8" name="Ellipse 27"/>
          <p:cNvSpPr/>
          <p:nvPr/>
        </p:nvSpPr>
        <p:spPr>
          <a:xfrm>
            <a:off x="3203575" y="2492375"/>
            <a:ext cx="2160588" cy="2016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4349" name="Textfeld 28"/>
          <p:cNvSpPr txBox="1">
            <a:spLocks noChangeArrowheads="1"/>
          </p:cNvSpPr>
          <p:nvPr/>
        </p:nvSpPr>
        <p:spPr bwMode="auto">
          <a:xfrm>
            <a:off x="3384550" y="2808288"/>
            <a:ext cx="187166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400" b="1">
                <a:latin typeface="Verdana" panose="020B0604030504040204" pitchFamily="34" charset="0"/>
              </a:rPr>
              <a:t>Kritische Reflexion über Informations-, Lern-, Schreib-, Publikations-prozesse 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5867400" y="1196975"/>
            <a:ext cx="122555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Volltexte</a:t>
            </a:r>
          </a:p>
        </p:txBody>
      </p:sp>
      <p:sp>
        <p:nvSpPr>
          <p:cNvPr id="14351" name="Textfeld 29"/>
          <p:cNvSpPr txBox="1">
            <a:spLocks noChangeArrowheads="1"/>
          </p:cNvSpPr>
          <p:nvPr/>
        </p:nvSpPr>
        <p:spPr bwMode="auto">
          <a:xfrm>
            <a:off x="6732588" y="2060575"/>
            <a:ext cx="20161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600" b="1">
                <a:solidFill>
                  <a:srgbClr val="FFC000"/>
                </a:solidFill>
              </a:rPr>
              <a:t>Fach-Datenbanken</a:t>
            </a:r>
          </a:p>
        </p:txBody>
      </p:sp>
      <p:sp>
        <p:nvSpPr>
          <p:cNvPr id="14352" name="Textfeld 30"/>
          <p:cNvSpPr txBox="1">
            <a:spLocks noChangeArrowheads="1"/>
          </p:cNvSpPr>
          <p:nvPr/>
        </p:nvSpPr>
        <p:spPr bwMode="auto">
          <a:xfrm>
            <a:off x="5435600" y="5661025"/>
            <a:ext cx="33131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600" b="1">
                <a:solidFill>
                  <a:srgbClr val="FFC000"/>
                </a:solidFill>
              </a:rPr>
              <a:t>Literaturverwaltungs-Software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827088" y="4221163"/>
            <a:ext cx="1223962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Open Access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684213" y="2997200"/>
            <a:ext cx="1223962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Urheberrecht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323850" y="4868863"/>
            <a:ext cx="2016125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Präsentieren / Vortragen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4572000" y="5661025"/>
            <a:ext cx="1223963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Zitieren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2195513" y="5445125"/>
            <a:ext cx="1296987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Plagiat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6804025" y="5157788"/>
            <a:ext cx="136842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Strukturierung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827088" y="1341438"/>
            <a:ext cx="1223962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Kreativität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2771775" y="1125538"/>
            <a:ext cx="2160588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Problem-</a:t>
            </a: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based</a:t>
            </a: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 Learning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1908175" y="5876925"/>
            <a:ext cx="1223963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Zitierstile</a:t>
            </a:r>
            <a:endParaRPr lang="de-DE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395288" y="5661025"/>
            <a:ext cx="1223962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Peer Review</a:t>
            </a:r>
          </a:p>
        </p:txBody>
      </p:sp>
      <p:sp>
        <p:nvSpPr>
          <p:cNvPr id="47" name="Textfeld 46"/>
          <p:cNvSpPr txBox="1"/>
          <p:nvPr/>
        </p:nvSpPr>
        <p:spPr>
          <a:xfrm>
            <a:off x="1835150" y="5157788"/>
            <a:ext cx="136842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Textoptimierung</a:t>
            </a:r>
          </a:p>
        </p:txBody>
      </p:sp>
      <p:sp>
        <p:nvSpPr>
          <p:cNvPr id="14364" name="Textfeld 47"/>
          <p:cNvSpPr txBox="1">
            <a:spLocks noChangeArrowheads="1"/>
          </p:cNvSpPr>
          <p:nvPr/>
        </p:nvSpPr>
        <p:spPr bwMode="auto">
          <a:xfrm>
            <a:off x="7019925" y="3860800"/>
            <a:ext cx="19446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600" b="1">
                <a:solidFill>
                  <a:srgbClr val="FFC000"/>
                </a:solidFill>
              </a:rPr>
              <a:t>Lern- und Schreib-Tagebuch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3708400" y="6021388"/>
            <a:ext cx="1439863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Visualisierung</a:t>
            </a:r>
          </a:p>
        </p:txBody>
      </p:sp>
      <p:sp>
        <p:nvSpPr>
          <p:cNvPr id="14366" name="Textfeld 49"/>
          <p:cNvSpPr txBox="1">
            <a:spLocks noChangeArrowheads="1"/>
          </p:cNvSpPr>
          <p:nvPr/>
        </p:nvSpPr>
        <p:spPr bwMode="auto">
          <a:xfrm>
            <a:off x="7451725" y="1412875"/>
            <a:ext cx="12239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600" b="1">
                <a:solidFill>
                  <a:srgbClr val="FFC000"/>
                </a:solidFill>
              </a:rPr>
              <a:t>Bibliothek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6875463" y="2636838"/>
            <a:ext cx="122555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Reviews</a:t>
            </a:r>
          </a:p>
        </p:txBody>
      </p:sp>
      <p:sp>
        <p:nvSpPr>
          <p:cNvPr id="14368" name="Textfeld 55"/>
          <p:cNvSpPr txBox="1">
            <a:spLocks noChangeArrowheads="1"/>
          </p:cNvSpPr>
          <p:nvPr/>
        </p:nvSpPr>
        <p:spPr bwMode="auto">
          <a:xfrm>
            <a:off x="7740650" y="2708275"/>
            <a:ext cx="12239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600" b="1">
                <a:solidFill>
                  <a:srgbClr val="FFC000"/>
                </a:solidFill>
              </a:rPr>
              <a:t>Weblog</a:t>
            </a:r>
          </a:p>
        </p:txBody>
      </p:sp>
      <p:sp>
        <p:nvSpPr>
          <p:cNvPr id="14369" name="Textfeld 56"/>
          <p:cNvSpPr txBox="1">
            <a:spLocks noChangeArrowheads="1"/>
          </p:cNvSpPr>
          <p:nvPr/>
        </p:nvSpPr>
        <p:spPr bwMode="auto">
          <a:xfrm>
            <a:off x="539750" y="1628775"/>
            <a:ext cx="16557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600" b="1">
                <a:solidFill>
                  <a:srgbClr val="FFC000"/>
                </a:solidFill>
              </a:rPr>
              <a:t>Mind-Mapping</a:t>
            </a:r>
          </a:p>
        </p:txBody>
      </p:sp>
      <p:sp>
        <p:nvSpPr>
          <p:cNvPr id="14370" name="Textfeld 59"/>
          <p:cNvSpPr txBox="1">
            <a:spLocks noChangeArrowheads="1"/>
          </p:cNvSpPr>
          <p:nvPr/>
        </p:nvSpPr>
        <p:spPr bwMode="auto">
          <a:xfrm>
            <a:off x="1042988" y="4581525"/>
            <a:ext cx="17287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600" b="1">
                <a:solidFill>
                  <a:srgbClr val="FFC000"/>
                </a:solidFill>
              </a:rPr>
              <a:t>Examensarbeit</a:t>
            </a:r>
          </a:p>
        </p:txBody>
      </p:sp>
      <p:sp>
        <p:nvSpPr>
          <p:cNvPr id="14371" name="Textfeld 60"/>
          <p:cNvSpPr txBox="1">
            <a:spLocks noChangeArrowheads="1"/>
          </p:cNvSpPr>
          <p:nvPr/>
        </p:nvSpPr>
        <p:spPr bwMode="auto">
          <a:xfrm>
            <a:off x="107950" y="2708275"/>
            <a:ext cx="23034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600" b="1">
                <a:solidFill>
                  <a:srgbClr val="FFC000"/>
                </a:solidFill>
              </a:rPr>
              <a:t>Zeitschriften-Aufsatz</a:t>
            </a:r>
          </a:p>
        </p:txBody>
      </p:sp>
      <p:sp>
        <p:nvSpPr>
          <p:cNvPr id="66" name="Textfeld 65"/>
          <p:cNvSpPr txBox="1"/>
          <p:nvPr/>
        </p:nvSpPr>
        <p:spPr>
          <a:xfrm>
            <a:off x="7019925" y="3500438"/>
            <a:ext cx="187325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Gedanken sammeln</a:t>
            </a:r>
          </a:p>
        </p:txBody>
      </p:sp>
      <p:sp>
        <p:nvSpPr>
          <p:cNvPr id="68" name="Textfeld 67"/>
          <p:cNvSpPr txBox="1"/>
          <p:nvPr/>
        </p:nvSpPr>
        <p:spPr>
          <a:xfrm>
            <a:off x="6588125" y="1773238"/>
            <a:ext cx="1871663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Recherche-Strategien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6659563" y="4437063"/>
            <a:ext cx="1800225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Forschungsmethoden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5508625" y="5084763"/>
            <a:ext cx="1366838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Fokussierung</a:t>
            </a:r>
          </a:p>
        </p:txBody>
      </p:sp>
      <p:sp>
        <p:nvSpPr>
          <p:cNvPr id="71" name="Textfeld 70"/>
          <p:cNvSpPr txBox="1"/>
          <p:nvPr/>
        </p:nvSpPr>
        <p:spPr>
          <a:xfrm>
            <a:off x="2555875" y="5661025"/>
            <a:ext cx="1368425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Formatierung</a:t>
            </a:r>
          </a:p>
        </p:txBody>
      </p:sp>
      <p:sp>
        <p:nvSpPr>
          <p:cNvPr id="72" name="Textfeld 71"/>
          <p:cNvSpPr txBox="1"/>
          <p:nvPr/>
        </p:nvSpPr>
        <p:spPr>
          <a:xfrm>
            <a:off x="6732588" y="2924175"/>
            <a:ext cx="1368425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Exzerpieren</a:t>
            </a:r>
          </a:p>
        </p:txBody>
      </p:sp>
      <p:sp>
        <p:nvSpPr>
          <p:cNvPr id="14378" name="Textfeld 72"/>
          <p:cNvSpPr txBox="1">
            <a:spLocks noChangeArrowheads="1"/>
          </p:cNvSpPr>
          <p:nvPr/>
        </p:nvSpPr>
        <p:spPr bwMode="auto">
          <a:xfrm>
            <a:off x="7019925" y="1125538"/>
            <a:ext cx="12239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600" b="1">
                <a:solidFill>
                  <a:srgbClr val="FFC000"/>
                </a:solidFill>
              </a:rPr>
              <a:t>Kataloge</a:t>
            </a:r>
          </a:p>
        </p:txBody>
      </p:sp>
      <p:sp>
        <p:nvSpPr>
          <p:cNvPr id="14379" name="Textfeld 73"/>
          <p:cNvSpPr txBox="1">
            <a:spLocks noChangeArrowheads="1"/>
          </p:cNvSpPr>
          <p:nvPr/>
        </p:nvSpPr>
        <p:spPr bwMode="auto">
          <a:xfrm>
            <a:off x="4140200" y="1412875"/>
            <a:ext cx="18002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600" b="1">
                <a:solidFill>
                  <a:srgbClr val="FFC000"/>
                </a:solidFill>
              </a:rPr>
              <a:t>Suchmaschinen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6372225" y="2349500"/>
            <a:ext cx="1512888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Informationsflut</a:t>
            </a:r>
          </a:p>
        </p:txBody>
      </p:sp>
      <p:sp>
        <p:nvSpPr>
          <p:cNvPr id="77" name="Textfeld 76"/>
          <p:cNvSpPr txBox="1"/>
          <p:nvPr/>
        </p:nvSpPr>
        <p:spPr>
          <a:xfrm>
            <a:off x="4211638" y="6308725"/>
            <a:ext cx="1655762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Geistiges Eigentum</a:t>
            </a:r>
          </a:p>
        </p:txBody>
      </p:sp>
      <p:sp>
        <p:nvSpPr>
          <p:cNvPr id="78" name="Textfeld 77"/>
          <p:cNvSpPr txBox="1"/>
          <p:nvPr/>
        </p:nvSpPr>
        <p:spPr>
          <a:xfrm>
            <a:off x="250825" y="3573463"/>
            <a:ext cx="1728788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Creative </a:t>
            </a: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Commons</a:t>
            </a:r>
            <a:endParaRPr lang="de-DE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9" name="Textfeld 78"/>
          <p:cNvSpPr txBox="1"/>
          <p:nvPr/>
        </p:nvSpPr>
        <p:spPr>
          <a:xfrm>
            <a:off x="395288" y="2060575"/>
            <a:ext cx="1512887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Impact</a:t>
            </a:r>
          </a:p>
        </p:txBody>
      </p:sp>
      <p:sp>
        <p:nvSpPr>
          <p:cNvPr id="80" name="Textfeld 79"/>
          <p:cNvSpPr txBox="1"/>
          <p:nvPr/>
        </p:nvSpPr>
        <p:spPr>
          <a:xfrm>
            <a:off x="7812088" y="6021388"/>
            <a:ext cx="1223962" cy="5540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de-DE" sz="1000" b="1" dirty="0">
                <a:solidFill>
                  <a:schemeClr val="bg1">
                    <a:lumMod val="65000"/>
                  </a:schemeClr>
                </a:solidFill>
              </a:rPr>
              <a:t> Themen zur Reflexion</a:t>
            </a:r>
          </a:p>
          <a:p>
            <a:pPr algn="ctr" eaLnBrk="1" hangingPunct="1">
              <a:defRPr/>
            </a:pPr>
            <a:r>
              <a:rPr lang="de-DE" sz="1000" b="1" dirty="0">
                <a:solidFill>
                  <a:srgbClr val="FFC000"/>
                </a:solidFill>
              </a:rPr>
              <a:t>Werkzeuge</a:t>
            </a:r>
          </a:p>
        </p:txBody>
      </p:sp>
      <p:sp>
        <p:nvSpPr>
          <p:cNvPr id="14385" name="Titel 51"/>
          <p:cNvSpPr txBox="1">
            <a:spLocks/>
          </p:cNvSpPr>
          <p:nvPr/>
        </p:nvSpPr>
        <p:spPr bwMode="auto">
          <a:xfrm>
            <a:off x="250825" y="115888"/>
            <a:ext cx="83740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800" b="1">
                <a:solidFill>
                  <a:srgbClr val="004179"/>
                </a:solidFill>
                <a:latin typeface="Lucida Sans" panose="020B0602030504020204" pitchFamily="34" charset="0"/>
                <a:ea typeface="Lucida Sans" panose="020B0602030504020204" pitchFamily="34" charset="0"/>
                <a:cs typeface="Lucida Sans" panose="020B0602030504020204" pitchFamily="34" charset="0"/>
              </a:rPr>
              <a:t>Life-Cycle </a:t>
            </a:r>
            <a:br>
              <a:rPr lang="de-DE" altLang="de-DE" sz="2800" b="1">
                <a:solidFill>
                  <a:srgbClr val="004179"/>
                </a:solidFill>
                <a:latin typeface="Lucida Sans" panose="020B0602030504020204" pitchFamily="34" charset="0"/>
                <a:ea typeface="Lucida Sans" panose="020B0602030504020204" pitchFamily="34" charset="0"/>
                <a:cs typeface="Lucida Sans" panose="020B0602030504020204" pitchFamily="34" charset="0"/>
              </a:rPr>
            </a:br>
            <a:r>
              <a:rPr lang="de-DE" altLang="de-DE" sz="2800" b="1">
                <a:solidFill>
                  <a:srgbClr val="004179"/>
                </a:solidFill>
                <a:latin typeface="Lucida Sans" panose="020B0602030504020204" pitchFamily="34" charset="0"/>
                <a:ea typeface="Lucida Sans" panose="020B0602030504020204" pitchFamily="34" charset="0"/>
                <a:cs typeface="Lucida Sans" panose="020B0602030504020204" pitchFamily="34" charset="0"/>
              </a:rPr>
              <a:t>Wissenschaftliche Kommunikation</a:t>
            </a:r>
          </a:p>
        </p:txBody>
      </p:sp>
      <p:sp>
        <p:nvSpPr>
          <p:cNvPr id="14386" name="Textfeld 47"/>
          <p:cNvSpPr txBox="1">
            <a:spLocks noChangeArrowheads="1"/>
          </p:cNvSpPr>
          <p:nvPr/>
        </p:nvSpPr>
        <p:spPr bwMode="auto">
          <a:xfrm>
            <a:off x="6227763" y="4724400"/>
            <a:ext cx="19446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600" b="1">
                <a:solidFill>
                  <a:srgbClr val="FFC000"/>
                </a:solidFill>
              </a:rPr>
              <a:t>Labor-Journal</a:t>
            </a:r>
          </a:p>
        </p:txBody>
      </p:sp>
      <p:sp>
        <p:nvSpPr>
          <p:cNvPr id="14387" name="Textfeld 30"/>
          <p:cNvSpPr txBox="1">
            <a:spLocks noChangeArrowheads="1"/>
          </p:cNvSpPr>
          <p:nvPr/>
        </p:nvSpPr>
        <p:spPr bwMode="auto">
          <a:xfrm>
            <a:off x="395288" y="5373688"/>
            <a:ext cx="18732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600" b="1">
                <a:solidFill>
                  <a:srgbClr val="FFC000"/>
                </a:solidFill>
              </a:rPr>
              <a:t>Textverarbeitung</a:t>
            </a:r>
          </a:p>
        </p:txBody>
      </p:sp>
      <p:sp>
        <p:nvSpPr>
          <p:cNvPr id="62" name="Textfeld 61"/>
          <p:cNvSpPr txBox="1"/>
          <p:nvPr/>
        </p:nvSpPr>
        <p:spPr>
          <a:xfrm>
            <a:off x="7770813" y="4645025"/>
            <a:ext cx="1547812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Experimentieren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uppieren 2"/>
          <p:cNvGrpSpPr>
            <a:grpSpLocks/>
          </p:cNvGrpSpPr>
          <p:nvPr/>
        </p:nvGrpSpPr>
        <p:grpSpPr bwMode="auto">
          <a:xfrm>
            <a:off x="1547813" y="1628775"/>
            <a:ext cx="2216150" cy="1166813"/>
            <a:chOff x="1080122" y="-36140"/>
            <a:chExt cx="2216127" cy="1167043"/>
          </a:xfrm>
        </p:grpSpPr>
        <p:sp>
          <p:nvSpPr>
            <p:cNvPr id="4" name="Rechteck 3"/>
            <p:cNvSpPr/>
            <p:nvPr/>
          </p:nvSpPr>
          <p:spPr>
            <a:xfrm>
              <a:off x="1080122" y="35312"/>
              <a:ext cx="2000229" cy="1095591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" name="Rechteck 4"/>
            <p:cNvSpPr/>
            <p:nvPr/>
          </p:nvSpPr>
          <p:spPr>
            <a:xfrm>
              <a:off x="1296020" y="-36140"/>
              <a:ext cx="2000229" cy="10955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7780" tIns="17780" rIns="17780" bIns="17780" spcCol="1270" anchor="ctr"/>
            <a:lstStyle/>
            <a:p>
              <a:pPr algn="ctr" defTabSz="6223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400" b="1" dirty="0">
                  <a:latin typeface="Verdana" pitchFamily="34" charset="0"/>
                </a:rPr>
                <a:t>Thema, Fragestellung, Informationsbedarf finden</a:t>
              </a:r>
            </a:p>
          </p:txBody>
        </p:sp>
      </p:grpSp>
      <p:grpSp>
        <p:nvGrpSpPr>
          <p:cNvPr id="15363" name="Gruppieren 6"/>
          <p:cNvGrpSpPr>
            <a:grpSpLocks/>
          </p:cNvGrpSpPr>
          <p:nvPr/>
        </p:nvGrpSpPr>
        <p:grpSpPr bwMode="auto">
          <a:xfrm>
            <a:off x="4859338" y="1628775"/>
            <a:ext cx="1579562" cy="1149350"/>
            <a:chOff x="3245272" y="-106326"/>
            <a:chExt cx="1579263" cy="1150094"/>
          </a:xfrm>
        </p:grpSpPr>
        <p:sp>
          <p:nvSpPr>
            <p:cNvPr id="8" name="Rechteck 7"/>
            <p:cNvSpPr/>
            <p:nvPr/>
          </p:nvSpPr>
          <p:spPr>
            <a:xfrm>
              <a:off x="3316695" y="38231"/>
              <a:ext cx="1507840" cy="100553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echteck 8"/>
            <p:cNvSpPr/>
            <p:nvPr/>
          </p:nvSpPr>
          <p:spPr>
            <a:xfrm>
              <a:off x="3245272" y="-106326"/>
              <a:ext cx="1507840" cy="10055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7780" tIns="17780" rIns="17780" bIns="17780" spcCol="1270" anchor="ctr"/>
            <a:lstStyle/>
            <a:p>
              <a:pPr algn="ctr" defTabSz="6223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400" b="1" dirty="0">
                  <a:latin typeface="Verdana" pitchFamily="34" charset="0"/>
                </a:rPr>
                <a:t>Sich informieren, Publikationen finden</a:t>
              </a:r>
            </a:p>
          </p:txBody>
        </p:sp>
      </p:grpSp>
      <p:grpSp>
        <p:nvGrpSpPr>
          <p:cNvPr id="15364" name="Gruppieren 9"/>
          <p:cNvGrpSpPr>
            <a:grpSpLocks/>
          </p:cNvGrpSpPr>
          <p:nvPr/>
        </p:nvGrpSpPr>
        <p:grpSpPr bwMode="auto">
          <a:xfrm>
            <a:off x="5795963" y="3429000"/>
            <a:ext cx="1106487" cy="1154113"/>
            <a:chOff x="4125878" y="1870733"/>
            <a:chExt cx="1105780" cy="1153602"/>
          </a:xfrm>
        </p:grpSpPr>
        <p:sp>
          <p:nvSpPr>
            <p:cNvPr id="11" name="Rechteck 10"/>
            <p:cNvSpPr/>
            <p:nvPr/>
          </p:nvSpPr>
          <p:spPr>
            <a:xfrm>
              <a:off x="4125878" y="1870733"/>
              <a:ext cx="1105780" cy="108219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echteck 11"/>
            <p:cNvSpPr/>
            <p:nvPr/>
          </p:nvSpPr>
          <p:spPr>
            <a:xfrm>
              <a:off x="4125878" y="1942139"/>
              <a:ext cx="1105780" cy="10821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7780" tIns="17780" rIns="17780" bIns="17780" spcCol="1270" anchor="ctr"/>
            <a:lstStyle/>
            <a:p>
              <a:pPr algn="ctr" defTabSz="6223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400" b="1" dirty="0" err="1">
                  <a:latin typeface="Verdana" pitchFamily="34" charset="0"/>
                </a:rPr>
                <a:t>Forschen,Lesen</a:t>
              </a:r>
              <a:r>
                <a:rPr lang="de-DE" sz="1400" b="1" dirty="0">
                  <a:latin typeface="Verdana" pitchFamily="34" charset="0"/>
                </a:rPr>
                <a:t>, Bewerten, Verstehen</a:t>
              </a:r>
              <a:endParaRPr lang="de-DE" sz="1400" dirty="0"/>
            </a:p>
          </p:txBody>
        </p:sp>
      </p:grpSp>
      <p:grpSp>
        <p:nvGrpSpPr>
          <p:cNvPr id="15365" name="Gruppieren 12"/>
          <p:cNvGrpSpPr>
            <a:grpSpLocks/>
          </p:cNvGrpSpPr>
          <p:nvPr/>
        </p:nvGrpSpPr>
        <p:grpSpPr bwMode="auto">
          <a:xfrm>
            <a:off x="3348038" y="4652963"/>
            <a:ext cx="1624012" cy="1150937"/>
            <a:chOff x="2279333" y="2816642"/>
            <a:chExt cx="1624285" cy="1150094"/>
          </a:xfrm>
        </p:grpSpPr>
        <p:sp>
          <p:nvSpPr>
            <p:cNvPr id="14" name="Rechteck 13"/>
            <p:cNvSpPr/>
            <p:nvPr/>
          </p:nvSpPr>
          <p:spPr>
            <a:xfrm>
              <a:off x="2279333" y="2960998"/>
              <a:ext cx="1552836" cy="1005738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Rechteck 14"/>
            <p:cNvSpPr/>
            <p:nvPr/>
          </p:nvSpPr>
          <p:spPr>
            <a:xfrm>
              <a:off x="2350782" y="2816642"/>
              <a:ext cx="1552836" cy="10057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7780" tIns="17780" rIns="17780" bIns="17780" spcCol="1270" anchor="ctr"/>
            <a:lstStyle/>
            <a:p>
              <a:pPr algn="ctr" defTabSz="6223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400" b="1" dirty="0">
                  <a:latin typeface="Verdana" pitchFamily="34" charset="0"/>
                </a:rPr>
                <a:t>Wissen organisieren und Schreiben</a:t>
              </a:r>
            </a:p>
          </p:txBody>
        </p:sp>
      </p:grpSp>
      <p:grpSp>
        <p:nvGrpSpPr>
          <p:cNvPr id="15366" name="Gruppieren 15"/>
          <p:cNvGrpSpPr>
            <a:grpSpLocks/>
          </p:cNvGrpSpPr>
          <p:nvPr/>
        </p:nvGrpSpPr>
        <p:grpSpPr bwMode="auto">
          <a:xfrm>
            <a:off x="1619250" y="3357563"/>
            <a:ext cx="1408113" cy="1077912"/>
            <a:chOff x="864341" y="1836483"/>
            <a:chExt cx="1407277" cy="1078086"/>
          </a:xfrm>
        </p:grpSpPr>
        <p:sp>
          <p:nvSpPr>
            <p:cNvPr id="17" name="Rechteck 16"/>
            <p:cNvSpPr/>
            <p:nvPr/>
          </p:nvSpPr>
          <p:spPr>
            <a:xfrm>
              <a:off x="864341" y="1907932"/>
              <a:ext cx="1262900" cy="100663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Rechteck 17"/>
            <p:cNvSpPr/>
            <p:nvPr/>
          </p:nvSpPr>
          <p:spPr>
            <a:xfrm>
              <a:off x="1008718" y="1836483"/>
              <a:ext cx="1262900" cy="10066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7780" tIns="17780" rIns="17780" bIns="17780" spcCol="1270" anchor="ctr"/>
            <a:lstStyle/>
            <a:p>
              <a:pPr algn="ctr" defTabSz="6223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400" b="1" dirty="0">
                  <a:latin typeface="Verdana" pitchFamily="34" charset="0"/>
                </a:rPr>
                <a:t>Publizieren</a:t>
              </a:r>
            </a:p>
          </p:txBody>
        </p:sp>
      </p:grpSp>
      <p:sp>
        <p:nvSpPr>
          <p:cNvPr id="22" name="Pfeil nach rechts 21"/>
          <p:cNvSpPr/>
          <p:nvPr/>
        </p:nvSpPr>
        <p:spPr>
          <a:xfrm>
            <a:off x="3924300" y="1844675"/>
            <a:ext cx="719138" cy="3603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3" name="Pfeil nach rechts 22"/>
          <p:cNvSpPr/>
          <p:nvPr/>
        </p:nvSpPr>
        <p:spPr>
          <a:xfrm rot="8703741">
            <a:off x="5041900" y="4610100"/>
            <a:ext cx="720725" cy="3603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4" name="Pfeil nach rechts 23"/>
          <p:cNvSpPr/>
          <p:nvPr/>
        </p:nvSpPr>
        <p:spPr>
          <a:xfrm rot="4950259">
            <a:off x="5661819" y="2909094"/>
            <a:ext cx="720725" cy="3603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5" name="Pfeil nach rechts 24"/>
          <p:cNvSpPr/>
          <p:nvPr/>
        </p:nvSpPr>
        <p:spPr>
          <a:xfrm rot="17496417">
            <a:off x="2207419" y="2929731"/>
            <a:ext cx="720725" cy="3603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6" name="Pfeil nach rechts 25"/>
          <p:cNvSpPr/>
          <p:nvPr/>
        </p:nvSpPr>
        <p:spPr>
          <a:xfrm rot="13439004">
            <a:off x="2579688" y="4348163"/>
            <a:ext cx="720725" cy="36036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8" name="Ellipse 27"/>
          <p:cNvSpPr/>
          <p:nvPr/>
        </p:nvSpPr>
        <p:spPr>
          <a:xfrm>
            <a:off x="3203575" y="2492375"/>
            <a:ext cx="2160588" cy="2016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15373" name="Textfeld 28"/>
          <p:cNvSpPr txBox="1">
            <a:spLocks noChangeArrowheads="1"/>
          </p:cNvSpPr>
          <p:nvPr/>
        </p:nvSpPr>
        <p:spPr bwMode="auto">
          <a:xfrm>
            <a:off x="3384550" y="2808288"/>
            <a:ext cx="187166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400" b="1">
                <a:latin typeface="Verdana" panose="020B0604030504040204" pitchFamily="34" charset="0"/>
              </a:rPr>
              <a:t>Kritische Reflexion über Informations-, Lern-, Schreib-, Publikations-prozesse 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5867400" y="1196975"/>
            <a:ext cx="122555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Volltexte</a:t>
            </a:r>
          </a:p>
        </p:txBody>
      </p:sp>
      <p:sp>
        <p:nvSpPr>
          <p:cNvPr id="15375" name="Textfeld 29"/>
          <p:cNvSpPr txBox="1">
            <a:spLocks noChangeArrowheads="1"/>
          </p:cNvSpPr>
          <p:nvPr/>
        </p:nvSpPr>
        <p:spPr bwMode="auto">
          <a:xfrm>
            <a:off x="6732588" y="2060575"/>
            <a:ext cx="17272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Fach-Datenbanken</a:t>
            </a:r>
          </a:p>
        </p:txBody>
      </p:sp>
      <p:sp>
        <p:nvSpPr>
          <p:cNvPr id="15376" name="Textfeld 30"/>
          <p:cNvSpPr txBox="1">
            <a:spLocks noChangeArrowheads="1"/>
          </p:cNvSpPr>
          <p:nvPr/>
        </p:nvSpPr>
        <p:spPr bwMode="auto">
          <a:xfrm>
            <a:off x="5508625" y="5805488"/>
            <a:ext cx="24479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Literaturverwaltungs-Software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827088" y="4221163"/>
            <a:ext cx="1223962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Open Access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684213" y="2997200"/>
            <a:ext cx="1223962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Urheberrecht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323850" y="4868863"/>
            <a:ext cx="2016125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Präsentieren / Vortragen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4572000" y="5661025"/>
            <a:ext cx="1223963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Zitieren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2195513" y="5445125"/>
            <a:ext cx="1296987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Plagiat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6804025" y="5157788"/>
            <a:ext cx="136842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Strukturierung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827088" y="1341438"/>
            <a:ext cx="1223962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Kreativität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2771775" y="1125538"/>
            <a:ext cx="2160588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Problem-</a:t>
            </a: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based</a:t>
            </a: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 Learning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1908175" y="5876925"/>
            <a:ext cx="1223963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Zitierstile</a:t>
            </a:r>
            <a:endParaRPr lang="de-DE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395288" y="5661025"/>
            <a:ext cx="1223962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Peer Review</a:t>
            </a:r>
          </a:p>
        </p:txBody>
      </p:sp>
      <p:sp>
        <p:nvSpPr>
          <p:cNvPr id="15387" name="Textfeld 41"/>
          <p:cNvSpPr txBox="1">
            <a:spLocks noChangeArrowheads="1"/>
          </p:cNvSpPr>
          <p:nvPr/>
        </p:nvSpPr>
        <p:spPr bwMode="auto">
          <a:xfrm rot="-959942">
            <a:off x="7343775" y="3100388"/>
            <a:ext cx="15049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600" b="1">
                <a:solidFill>
                  <a:srgbClr val="60D5EC"/>
                </a:solidFill>
              </a:rPr>
              <a:t>Ungewissheit</a:t>
            </a:r>
          </a:p>
        </p:txBody>
      </p:sp>
      <p:sp>
        <p:nvSpPr>
          <p:cNvPr id="15388" name="Textfeld 42"/>
          <p:cNvSpPr txBox="1">
            <a:spLocks noChangeArrowheads="1"/>
          </p:cNvSpPr>
          <p:nvPr/>
        </p:nvSpPr>
        <p:spPr bwMode="auto">
          <a:xfrm rot="1061513">
            <a:off x="1968500" y="1382713"/>
            <a:ext cx="1695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600" b="1">
                <a:solidFill>
                  <a:srgbClr val="60D5EC"/>
                </a:solidFill>
              </a:rPr>
              <a:t>Unsicherheit</a:t>
            </a:r>
          </a:p>
        </p:txBody>
      </p:sp>
      <p:sp>
        <p:nvSpPr>
          <p:cNvPr id="15389" name="Textfeld 43"/>
          <p:cNvSpPr txBox="1">
            <a:spLocks noChangeArrowheads="1"/>
          </p:cNvSpPr>
          <p:nvPr/>
        </p:nvSpPr>
        <p:spPr bwMode="auto">
          <a:xfrm rot="437388">
            <a:off x="5722938" y="5438775"/>
            <a:ext cx="15954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600" b="1">
                <a:solidFill>
                  <a:srgbClr val="60D5EC"/>
                </a:solidFill>
              </a:rPr>
              <a:t>Frustration</a:t>
            </a:r>
          </a:p>
        </p:txBody>
      </p:sp>
      <p:sp>
        <p:nvSpPr>
          <p:cNvPr id="15390" name="Textfeld 44"/>
          <p:cNvSpPr txBox="1">
            <a:spLocks noChangeArrowheads="1"/>
          </p:cNvSpPr>
          <p:nvPr/>
        </p:nvSpPr>
        <p:spPr bwMode="auto">
          <a:xfrm rot="-1029486">
            <a:off x="339725" y="2282825"/>
            <a:ext cx="15509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600" b="1">
                <a:solidFill>
                  <a:srgbClr val="60D5EC"/>
                </a:solidFill>
              </a:rPr>
              <a:t>Anerkennung</a:t>
            </a:r>
          </a:p>
        </p:txBody>
      </p:sp>
      <p:sp>
        <p:nvSpPr>
          <p:cNvPr id="15391" name="Textfeld 45"/>
          <p:cNvSpPr txBox="1">
            <a:spLocks noChangeArrowheads="1"/>
          </p:cNvSpPr>
          <p:nvPr/>
        </p:nvSpPr>
        <p:spPr bwMode="auto">
          <a:xfrm rot="-520700">
            <a:off x="3790950" y="5638800"/>
            <a:ext cx="12239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600" b="1">
                <a:solidFill>
                  <a:srgbClr val="60D5EC"/>
                </a:solidFill>
              </a:rPr>
              <a:t>Spaß</a:t>
            </a:r>
          </a:p>
        </p:txBody>
      </p:sp>
      <p:sp>
        <p:nvSpPr>
          <p:cNvPr id="47" name="Textfeld 46"/>
          <p:cNvSpPr txBox="1"/>
          <p:nvPr/>
        </p:nvSpPr>
        <p:spPr>
          <a:xfrm>
            <a:off x="1835150" y="5157788"/>
            <a:ext cx="136842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Textoptimierung</a:t>
            </a:r>
          </a:p>
        </p:txBody>
      </p:sp>
      <p:sp>
        <p:nvSpPr>
          <p:cNvPr id="15393" name="Textfeld 47"/>
          <p:cNvSpPr txBox="1">
            <a:spLocks noChangeArrowheads="1"/>
          </p:cNvSpPr>
          <p:nvPr/>
        </p:nvSpPr>
        <p:spPr bwMode="auto">
          <a:xfrm>
            <a:off x="7164388" y="3860800"/>
            <a:ext cx="1584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Lern- und Schreib-Tagebuch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3708400" y="6021388"/>
            <a:ext cx="1439863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Visualisierung</a:t>
            </a:r>
          </a:p>
        </p:txBody>
      </p:sp>
      <p:sp>
        <p:nvSpPr>
          <p:cNvPr id="15395" name="Textfeld 49"/>
          <p:cNvSpPr txBox="1">
            <a:spLocks noChangeArrowheads="1"/>
          </p:cNvSpPr>
          <p:nvPr/>
        </p:nvSpPr>
        <p:spPr bwMode="auto">
          <a:xfrm>
            <a:off x="7451725" y="1412875"/>
            <a:ext cx="12239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Bibliothek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6875463" y="2636838"/>
            <a:ext cx="122555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Reviews</a:t>
            </a:r>
          </a:p>
        </p:txBody>
      </p:sp>
      <p:sp>
        <p:nvSpPr>
          <p:cNvPr id="15397" name="Textfeld 52"/>
          <p:cNvSpPr txBox="1">
            <a:spLocks noChangeArrowheads="1"/>
          </p:cNvSpPr>
          <p:nvPr/>
        </p:nvSpPr>
        <p:spPr bwMode="auto">
          <a:xfrm rot="-559028">
            <a:off x="5737225" y="6129338"/>
            <a:ext cx="22606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600" b="1">
                <a:solidFill>
                  <a:srgbClr val="60D5EC"/>
                </a:solidFill>
              </a:rPr>
              <a:t>Durchhaltevermögen</a:t>
            </a:r>
          </a:p>
        </p:txBody>
      </p:sp>
      <p:sp>
        <p:nvSpPr>
          <p:cNvPr id="15398" name="Textfeld 53"/>
          <p:cNvSpPr txBox="1">
            <a:spLocks noChangeArrowheads="1"/>
          </p:cNvSpPr>
          <p:nvPr/>
        </p:nvSpPr>
        <p:spPr bwMode="auto">
          <a:xfrm rot="1097439">
            <a:off x="6221413" y="4729163"/>
            <a:ext cx="14462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600" b="1">
                <a:solidFill>
                  <a:srgbClr val="60D5EC"/>
                </a:solidFill>
              </a:rPr>
              <a:t>Ablenkung</a:t>
            </a:r>
          </a:p>
        </p:txBody>
      </p:sp>
      <p:sp>
        <p:nvSpPr>
          <p:cNvPr id="15399" name="Textfeld 54"/>
          <p:cNvSpPr txBox="1">
            <a:spLocks noChangeArrowheads="1"/>
          </p:cNvSpPr>
          <p:nvPr/>
        </p:nvSpPr>
        <p:spPr bwMode="auto">
          <a:xfrm rot="-977323">
            <a:off x="207963" y="3940175"/>
            <a:ext cx="14890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600" b="1">
                <a:solidFill>
                  <a:srgbClr val="60D5EC"/>
                </a:solidFill>
              </a:rPr>
              <a:t>Befriedigung</a:t>
            </a:r>
          </a:p>
        </p:txBody>
      </p:sp>
      <p:sp>
        <p:nvSpPr>
          <p:cNvPr id="15400" name="Textfeld 55"/>
          <p:cNvSpPr txBox="1">
            <a:spLocks noChangeArrowheads="1"/>
          </p:cNvSpPr>
          <p:nvPr/>
        </p:nvSpPr>
        <p:spPr bwMode="auto">
          <a:xfrm>
            <a:off x="7740650" y="2708275"/>
            <a:ext cx="122396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Weblog</a:t>
            </a:r>
          </a:p>
        </p:txBody>
      </p:sp>
      <p:sp>
        <p:nvSpPr>
          <p:cNvPr id="15401" name="Textfeld 56"/>
          <p:cNvSpPr txBox="1">
            <a:spLocks noChangeArrowheads="1"/>
          </p:cNvSpPr>
          <p:nvPr/>
        </p:nvSpPr>
        <p:spPr bwMode="auto">
          <a:xfrm>
            <a:off x="684213" y="1700213"/>
            <a:ext cx="122396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Mind-Mapping</a:t>
            </a:r>
          </a:p>
        </p:txBody>
      </p:sp>
      <p:sp>
        <p:nvSpPr>
          <p:cNvPr id="15402" name="Textfeld 57"/>
          <p:cNvSpPr txBox="1">
            <a:spLocks noChangeArrowheads="1"/>
          </p:cNvSpPr>
          <p:nvPr/>
        </p:nvSpPr>
        <p:spPr bwMode="auto">
          <a:xfrm rot="-1112647">
            <a:off x="4859338" y="1093788"/>
            <a:ext cx="12255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600" b="1">
                <a:solidFill>
                  <a:srgbClr val="60D5EC"/>
                </a:solidFill>
              </a:rPr>
              <a:t>Neugier</a:t>
            </a:r>
          </a:p>
        </p:txBody>
      </p:sp>
      <p:sp>
        <p:nvSpPr>
          <p:cNvPr id="15403" name="Textfeld 58"/>
          <p:cNvSpPr txBox="1">
            <a:spLocks noChangeArrowheads="1"/>
          </p:cNvSpPr>
          <p:nvPr/>
        </p:nvSpPr>
        <p:spPr bwMode="auto">
          <a:xfrm rot="-475685">
            <a:off x="7524750" y="4765675"/>
            <a:ext cx="12239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600" b="1">
                <a:solidFill>
                  <a:srgbClr val="60D5EC"/>
                </a:solidFill>
              </a:rPr>
              <a:t>Zweifel</a:t>
            </a:r>
          </a:p>
        </p:txBody>
      </p:sp>
      <p:sp>
        <p:nvSpPr>
          <p:cNvPr id="15404" name="Textfeld 59"/>
          <p:cNvSpPr txBox="1">
            <a:spLocks noChangeArrowheads="1"/>
          </p:cNvSpPr>
          <p:nvPr/>
        </p:nvSpPr>
        <p:spPr bwMode="auto">
          <a:xfrm>
            <a:off x="1042988" y="4581525"/>
            <a:ext cx="17287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Examensarbeit</a:t>
            </a:r>
          </a:p>
        </p:txBody>
      </p:sp>
      <p:sp>
        <p:nvSpPr>
          <p:cNvPr id="15405" name="Textfeld 60"/>
          <p:cNvSpPr txBox="1">
            <a:spLocks noChangeArrowheads="1"/>
          </p:cNvSpPr>
          <p:nvPr/>
        </p:nvSpPr>
        <p:spPr bwMode="auto">
          <a:xfrm>
            <a:off x="250825" y="2708275"/>
            <a:ext cx="172878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Zeitschriften-Aufsatz</a:t>
            </a:r>
          </a:p>
        </p:txBody>
      </p:sp>
      <p:sp>
        <p:nvSpPr>
          <p:cNvPr id="15406" name="Textfeld 61"/>
          <p:cNvSpPr txBox="1">
            <a:spLocks noChangeArrowheads="1"/>
          </p:cNvSpPr>
          <p:nvPr/>
        </p:nvSpPr>
        <p:spPr bwMode="auto">
          <a:xfrm rot="1257870">
            <a:off x="774700" y="5207000"/>
            <a:ext cx="9032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600" b="1">
                <a:solidFill>
                  <a:srgbClr val="60D5EC"/>
                </a:solidFill>
              </a:rPr>
              <a:t>Glück</a:t>
            </a:r>
          </a:p>
        </p:txBody>
      </p:sp>
      <p:sp>
        <p:nvSpPr>
          <p:cNvPr id="15407" name="Textfeld 62"/>
          <p:cNvSpPr txBox="1">
            <a:spLocks noChangeArrowheads="1"/>
          </p:cNvSpPr>
          <p:nvPr/>
        </p:nvSpPr>
        <p:spPr bwMode="auto">
          <a:xfrm rot="1050587">
            <a:off x="2674938" y="6181725"/>
            <a:ext cx="1397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600" b="1">
                <a:solidFill>
                  <a:srgbClr val="60D5EC"/>
                </a:solidFill>
              </a:rPr>
              <a:t>Langeweile</a:t>
            </a:r>
          </a:p>
        </p:txBody>
      </p:sp>
      <p:sp>
        <p:nvSpPr>
          <p:cNvPr id="15408" name="Textfeld 63"/>
          <p:cNvSpPr txBox="1">
            <a:spLocks noChangeArrowheads="1"/>
          </p:cNvSpPr>
          <p:nvPr/>
        </p:nvSpPr>
        <p:spPr bwMode="auto">
          <a:xfrm rot="489925">
            <a:off x="841375" y="3267075"/>
            <a:ext cx="12239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600" b="1">
                <a:solidFill>
                  <a:srgbClr val="60D5EC"/>
                </a:solidFill>
              </a:rPr>
              <a:t>Stolz</a:t>
            </a:r>
          </a:p>
        </p:txBody>
      </p:sp>
      <p:sp>
        <p:nvSpPr>
          <p:cNvPr id="15409" name="Textfeld 64"/>
          <p:cNvSpPr txBox="1">
            <a:spLocks noChangeArrowheads="1"/>
          </p:cNvSpPr>
          <p:nvPr/>
        </p:nvSpPr>
        <p:spPr bwMode="auto">
          <a:xfrm rot="-1116687">
            <a:off x="471488" y="5886450"/>
            <a:ext cx="19224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600" b="1">
                <a:solidFill>
                  <a:srgbClr val="60D5EC"/>
                </a:solidFill>
              </a:rPr>
              <a:t>Unzufriedenheit</a:t>
            </a:r>
          </a:p>
        </p:txBody>
      </p:sp>
      <p:sp>
        <p:nvSpPr>
          <p:cNvPr id="66" name="Textfeld 65"/>
          <p:cNvSpPr txBox="1"/>
          <p:nvPr/>
        </p:nvSpPr>
        <p:spPr>
          <a:xfrm>
            <a:off x="7019925" y="3500438"/>
            <a:ext cx="187325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Gedanken sammeln</a:t>
            </a:r>
          </a:p>
        </p:txBody>
      </p:sp>
      <p:sp>
        <p:nvSpPr>
          <p:cNvPr id="15411" name="Textfeld 66"/>
          <p:cNvSpPr txBox="1">
            <a:spLocks noChangeArrowheads="1"/>
          </p:cNvSpPr>
          <p:nvPr/>
        </p:nvSpPr>
        <p:spPr bwMode="auto">
          <a:xfrm rot="397808">
            <a:off x="7170738" y="5437188"/>
            <a:ext cx="16557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600" b="1">
                <a:solidFill>
                  <a:srgbClr val="60D5EC"/>
                </a:solidFill>
              </a:rPr>
              <a:t>Unverständnis</a:t>
            </a:r>
          </a:p>
        </p:txBody>
      </p:sp>
      <p:sp>
        <p:nvSpPr>
          <p:cNvPr id="68" name="Textfeld 67"/>
          <p:cNvSpPr txBox="1"/>
          <p:nvPr/>
        </p:nvSpPr>
        <p:spPr>
          <a:xfrm>
            <a:off x="6588125" y="1773238"/>
            <a:ext cx="1871663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Recherche-Strategien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6659563" y="4437063"/>
            <a:ext cx="1800225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Forschungsmethoden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5508625" y="5084763"/>
            <a:ext cx="1366838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Fokussierung</a:t>
            </a:r>
          </a:p>
        </p:txBody>
      </p:sp>
      <p:sp>
        <p:nvSpPr>
          <p:cNvPr id="71" name="Textfeld 70"/>
          <p:cNvSpPr txBox="1"/>
          <p:nvPr/>
        </p:nvSpPr>
        <p:spPr>
          <a:xfrm>
            <a:off x="2555875" y="5661025"/>
            <a:ext cx="1368425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Formatierung</a:t>
            </a:r>
          </a:p>
        </p:txBody>
      </p:sp>
      <p:sp>
        <p:nvSpPr>
          <p:cNvPr id="72" name="Textfeld 71"/>
          <p:cNvSpPr txBox="1"/>
          <p:nvPr/>
        </p:nvSpPr>
        <p:spPr>
          <a:xfrm>
            <a:off x="6732588" y="2924175"/>
            <a:ext cx="1368425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Exzerpieren</a:t>
            </a:r>
          </a:p>
        </p:txBody>
      </p:sp>
      <p:sp>
        <p:nvSpPr>
          <p:cNvPr id="15417" name="Textfeld 72"/>
          <p:cNvSpPr txBox="1">
            <a:spLocks noChangeArrowheads="1"/>
          </p:cNvSpPr>
          <p:nvPr/>
        </p:nvSpPr>
        <p:spPr bwMode="auto">
          <a:xfrm>
            <a:off x="7019925" y="1125538"/>
            <a:ext cx="12239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Kataloge</a:t>
            </a:r>
          </a:p>
        </p:txBody>
      </p:sp>
      <p:sp>
        <p:nvSpPr>
          <p:cNvPr id="15418" name="Textfeld 73"/>
          <p:cNvSpPr txBox="1">
            <a:spLocks noChangeArrowheads="1"/>
          </p:cNvSpPr>
          <p:nvPr/>
        </p:nvSpPr>
        <p:spPr bwMode="auto">
          <a:xfrm>
            <a:off x="4356100" y="1412875"/>
            <a:ext cx="1584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Suchmaschinen</a:t>
            </a:r>
          </a:p>
        </p:txBody>
      </p:sp>
      <p:sp>
        <p:nvSpPr>
          <p:cNvPr id="15419" name="Textfeld 74"/>
          <p:cNvSpPr txBox="1">
            <a:spLocks noChangeArrowheads="1"/>
          </p:cNvSpPr>
          <p:nvPr/>
        </p:nvSpPr>
        <p:spPr bwMode="auto">
          <a:xfrm rot="434292">
            <a:off x="6010275" y="1477963"/>
            <a:ext cx="18113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600" b="1">
                <a:solidFill>
                  <a:srgbClr val="60D5EC"/>
                </a:solidFill>
              </a:rPr>
              <a:t>Überforderung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6372225" y="2349500"/>
            <a:ext cx="1512888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Informationsflut</a:t>
            </a:r>
          </a:p>
        </p:txBody>
      </p:sp>
      <p:sp>
        <p:nvSpPr>
          <p:cNvPr id="77" name="Textfeld 76"/>
          <p:cNvSpPr txBox="1"/>
          <p:nvPr/>
        </p:nvSpPr>
        <p:spPr>
          <a:xfrm>
            <a:off x="4211638" y="6308725"/>
            <a:ext cx="1655762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Geistiges Eigentum</a:t>
            </a:r>
          </a:p>
        </p:txBody>
      </p:sp>
      <p:sp>
        <p:nvSpPr>
          <p:cNvPr id="78" name="Textfeld 77"/>
          <p:cNvSpPr txBox="1"/>
          <p:nvPr/>
        </p:nvSpPr>
        <p:spPr>
          <a:xfrm>
            <a:off x="250825" y="3573463"/>
            <a:ext cx="1728788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Creative </a:t>
            </a: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Commons</a:t>
            </a:r>
            <a:endParaRPr lang="de-DE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9" name="Textfeld 78"/>
          <p:cNvSpPr txBox="1"/>
          <p:nvPr/>
        </p:nvSpPr>
        <p:spPr>
          <a:xfrm>
            <a:off x="395288" y="2060575"/>
            <a:ext cx="1512887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Impact</a:t>
            </a:r>
          </a:p>
        </p:txBody>
      </p:sp>
      <p:sp>
        <p:nvSpPr>
          <p:cNvPr id="80" name="Textfeld 79"/>
          <p:cNvSpPr txBox="1"/>
          <p:nvPr/>
        </p:nvSpPr>
        <p:spPr>
          <a:xfrm>
            <a:off x="7883525" y="5867400"/>
            <a:ext cx="1223963" cy="68421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de-DE" sz="1000" b="1" dirty="0">
                <a:solidFill>
                  <a:schemeClr val="bg1">
                    <a:lumMod val="65000"/>
                  </a:schemeClr>
                </a:solidFill>
              </a:rPr>
              <a:t> Themen zur Reflexion</a:t>
            </a:r>
          </a:p>
          <a:p>
            <a:pPr algn="ctr" eaLnBrk="1" hangingPunct="1">
              <a:defRPr/>
            </a:pPr>
            <a:r>
              <a:rPr lang="de-DE" sz="1000" b="1" dirty="0">
                <a:solidFill>
                  <a:srgbClr val="FFC000"/>
                </a:solidFill>
              </a:rPr>
              <a:t>Werkzeuge</a:t>
            </a:r>
          </a:p>
          <a:p>
            <a:pPr algn="ctr" eaLnBrk="1" hangingPunct="1">
              <a:defRPr/>
            </a:pPr>
            <a:r>
              <a:rPr lang="de-DE" sz="1000" b="1" dirty="0">
                <a:solidFill>
                  <a:srgbClr val="60D5EC"/>
                </a:solidFill>
              </a:rPr>
              <a:t>Gefühle</a:t>
            </a:r>
            <a:endParaRPr lang="de-DE" sz="1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425" name="Titel 51"/>
          <p:cNvSpPr>
            <a:spLocks noGrp="1"/>
          </p:cNvSpPr>
          <p:nvPr>
            <p:ph type="title"/>
          </p:nvPr>
        </p:nvSpPr>
        <p:spPr bwMode="auto">
          <a:xfrm>
            <a:off x="250825" y="115888"/>
            <a:ext cx="8374063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de-DE" altLang="de-DE" sz="2800" b="1" smtClean="0">
                <a:solidFill>
                  <a:srgbClr val="004179"/>
                </a:solidFill>
                <a:latin typeface="Lucida Sans" panose="020B0602030504020204" pitchFamily="34" charset="0"/>
                <a:ea typeface="Lucida Sans" panose="020B0602030504020204" pitchFamily="34" charset="0"/>
                <a:cs typeface="Lucida Sans" panose="020B0602030504020204" pitchFamily="34" charset="0"/>
              </a:rPr>
              <a:t>Life-Cycle </a:t>
            </a:r>
            <a:br>
              <a:rPr lang="de-DE" altLang="de-DE" sz="2800" b="1" smtClean="0">
                <a:solidFill>
                  <a:srgbClr val="004179"/>
                </a:solidFill>
                <a:latin typeface="Lucida Sans" panose="020B0602030504020204" pitchFamily="34" charset="0"/>
                <a:ea typeface="Lucida Sans" panose="020B0602030504020204" pitchFamily="34" charset="0"/>
                <a:cs typeface="Lucida Sans" panose="020B0602030504020204" pitchFamily="34" charset="0"/>
              </a:rPr>
            </a:br>
            <a:r>
              <a:rPr lang="de-DE" altLang="de-DE" sz="2800" b="1" smtClean="0">
                <a:solidFill>
                  <a:srgbClr val="004179"/>
                </a:solidFill>
                <a:latin typeface="Lucida Sans" panose="020B0602030504020204" pitchFamily="34" charset="0"/>
                <a:ea typeface="Lucida Sans" panose="020B0602030504020204" pitchFamily="34" charset="0"/>
                <a:cs typeface="Lucida Sans" panose="020B0602030504020204" pitchFamily="34" charset="0"/>
              </a:rPr>
              <a:t>Wissenschaftliche Kommunikation</a:t>
            </a:r>
          </a:p>
        </p:txBody>
      </p:sp>
      <p:sp>
        <p:nvSpPr>
          <p:cNvPr id="15426" name="Textfeld 47"/>
          <p:cNvSpPr txBox="1">
            <a:spLocks noChangeArrowheads="1"/>
          </p:cNvSpPr>
          <p:nvPr/>
        </p:nvSpPr>
        <p:spPr bwMode="auto">
          <a:xfrm>
            <a:off x="6875463" y="4652963"/>
            <a:ext cx="194468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Labor-Journal</a:t>
            </a:r>
          </a:p>
        </p:txBody>
      </p:sp>
      <p:sp>
        <p:nvSpPr>
          <p:cNvPr id="15427" name="Textfeld 30"/>
          <p:cNvSpPr txBox="1">
            <a:spLocks noChangeArrowheads="1"/>
          </p:cNvSpPr>
          <p:nvPr/>
        </p:nvSpPr>
        <p:spPr bwMode="auto">
          <a:xfrm>
            <a:off x="684213" y="5445125"/>
            <a:ext cx="18716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Textverarbeitung</a:t>
            </a:r>
          </a:p>
        </p:txBody>
      </p:sp>
      <p:sp>
        <p:nvSpPr>
          <p:cNvPr id="81" name="Textfeld 80"/>
          <p:cNvSpPr txBox="1"/>
          <p:nvPr/>
        </p:nvSpPr>
        <p:spPr>
          <a:xfrm>
            <a:off x="7740650" y="4221163"/>
            <a:ext cx="1547813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Experimentieren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uppieren 2"/>
          <p:cNvGrpSpPr>
            <a:grpSpLocks/>
          </p:cNvGrpSpPr>
          <p:nvPr/>
        </p:nvGrpSpPr>
        <p:grpSpPr bwMode="auto">
          <a:xfrm>
            <a:off x="1547813" y="1628775"/>
            <a:ext cx="2216150" cy="1166813"/>
            <a:chOff x="1080122" y="-36140"/>
            <a:chExt cx="2216127" cy="1167043"/>
          </a:xfrm>
        </p:grpSpPr>
        <p:sp>
          <p:nvSpPr>
            <p:cNvPr id="4" name="Rechteck 3"/>
            <p:cNvSpPr/>
            <p:nvPr/>
          </p:nvSpPr>
          <p:spPr>
            <a:xfrm>
              <a:off x="1080122" y="35312"/>
              <a:ext cx="2000229" cy="1095591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" name="Rechteck 4"/>
            <p:cNvSpPr/>
            <p:nvPr/>
          </p:nvSpPr>
          <p:spPr>
            <a:xfrm>
              <a:off x="1296020" y="-36140"/>
              <a:ext cx="2000229" cy="10955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7780" tIns="17780" rIns="17780" bIns="17780" spcCol="1270" anchor="ctr"/>
            <a:lstStyle/>
            <a:p>
              <a:pPr algn="ctr" defTabSz="6223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400" b="1" dirty="0">
                  <a:latin typeface="Verdana" pitchFamily="34" charset="0"/>
                </a:rPr>
                <a:t>Thema, Fragestellung, Informationsbedarf finden</a:t>
              </a:r>
            </a:p>
          </p:txBody>
        </p:sp>
      </p:grpSp>
      <p:grpSp>
        <p:nvGrpSpPr>
          <p:cNvPr id="37891" name="Gruppieren 6"/>
          <p:cNvGrpSpPr>
            <a:grpSpLocks/>
          </p:cNvGrpSpPr>
          <p:nvPr/>
        </p:nvGrpSpPr>
        <p:grpSpPr bwMode="auto">
          <a:xfrm>
            <a:off x="4859338" y="1628775"/>
            <a:ext cx="1579562" cy="1149350"/>
            <a:chOff x="3245272" y="-106326"/>
            <a:chExt cx="1579263" cy="1150094"/>
          </a:xfrm>
        </p:grpSpPr>
        <p:sp>
          <p:nvSpPr>
            <p:cNvPr id="8" name="Rechteck 7"/>
            <p:cNvSpPr/>
            <p:nvPr/>
          </p:nvSpPr>
          <p:spPr>
            <a:xfrm>
              <a:off x="3316695" y="38231"/>
              <a:ext cx="1507840" cy="100553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echteck 8"/>
            <p:cNvSpPr/>
            <p:nvPr/>
          </p:nvSpPr>
          <p:spPr>
            <a:xfrm>
              <a:off x="3245272" y="-106326"/>
              <a:ext cx="1507840" cy="10055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7780" tIns="17780" rIns="17780" bIns="17780" spcCol="1270" anchor="ctr"/>
            <a:lstStyle/>
            <a:p>
              <a:pPr algn="ctr" defTabSz="6223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400" b="1" dirty="0">
                  <a:latin typeface="Verdana" pitchFamily="34" charset="0"/>
                </a:rPr>
                <a:t>Sich informieren, Publikationen finden</a:t>
              </a:r>
            </a:p>
          </p:txBody>
        </p:sp>
      </p:grpSp>
      <p:grpSp>
        <p:nvGrpSpPr>
          <p:cNvPr id="37892" name="Gruppieren 9"/>
          <p:cNvGrpSpPr>
            <a:grpSpLocks/>
          </p:cNvGrpSpPr>
          <p:nvPr/>
        </p:nvGrpSpPr>
        <p:grpSpPr bwMode="auto">
          <a:xfrm>
            <a:off x="5795963" y="3429000"/>
            <a:ext cx="1106487" cy="1154113"/>
            <a:chOff x="4125878" y="1870733"/>
            <a:chExt cx="1105780" cy="1153602"/>
          </a:xfrm>
        </p:grpSpPr>
        <p:sp>
          <p:nvSpPr>
            <p:cNvPr id="11" name="Rechteck 10"/>
            <p:cNvSpPr/>
            <p:nvPr/>
          </p:nvSpPr>
          <p:spPr>
            <a:xfrm>
              <a:off x="4125878" y="1870733"/>
              <a:ext cx="1105780" cy="108219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echteck 11"/>
            <p:cNvSpPr/>
            <p:nvPr/>
          </p:nvSpPr>
          <p:spPr>
            <a:xfrm>
              <a:off x="4125878" y="1942139"/>
              <a:ext cx="1105780" cy="10821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7780" tIns="17780" rIns="17780" bIns="17780" spcCol="1270" anchor="ctr"/>
            <a:lstStyle/>
            <a:p>
              <a:pPr algn="ctr" defTabSz="6223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400" b="1" dirty="0" err="1">
                  <a:latin typeface="Verdana" pitchFamily="34" charset="0"/>
                </a:rPr>
                <a:t>Forschen,Lesen</a:t>
              </a:r>
              <a:r>
                <a:rPr lang="de-DE" sz="1400" b="1" dirty="0">
                  <a:latin typeface="Verdana" pitchFamily="34" charset="0"/>
                </a:rPr>
                <a:t>, Bewerten, Verstehen</a:t>
              </a:r>
              <a:endParaRPr lang="de-DE" sz="1400" dirty="0"/>
            </a:p>
          </p:txBody>
        </p:sp>
      </p:grpSp>
      <p:grpSp>
        <p:nvGrpSpPr>
          <p:cNvPr id="37893" name="Gruppieren 12"/>
          <p:cNvGrpSpPr>
            <a:grpSpLocks/>
          </p:cNvGrpSpPr>
          <p:nvPr/>
        </p:nvGrpSpPr>
        <p:grpSpPr bwMode="auto">
          <a:xfrm>
            <a:off x="3348038" y="4652963"/>
            <a:ext cx="1624012" cy="1150937"/>
            <a:chOff x="2279333" y="2816642"/>
            <a:chExt cx="1624285" cy="1150094"/>
          </a:xfrm>
        </p:grpSpPr>
        <p:sp>
          <p:nvSpPr>
            <p:cNvPr id="14" name="Rechteck 13"/>
            <p:cNvSpPr/>
            <p:nvPr/>
          </p:nvSpPr>
          <p:spPr>
            <a:xfrm>
              <a:off x="2279333" y="2960998"/>
              <a:ext cx="1552836" cy="1005738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Rechteck 14"/>
            <p:cNvSpPr/>
            <p:nvPr/>
          </p:nvSpPr>
          <p:spPr>
            <a:xfrm>
              <a:off x="2350782" y="2816642"/>
              <a:ext cx="1552836" cy="10057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7780" tIns="17780" rIns="17780" bIns="17780" spcCol="1270" anchor="ctr"/>
            <a:lstStyle/>
            <a:p>
              <a:pPr algn="ctr" defTabSz="6223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400" b="1" dirty="0">
                  <a:latin typeface="Verdana" pitchFamily="34" charset="0"/>
                </a:rPr>
                <a:t>Wissen organisieren und Schreiben</a:t>
              </a:r>
            </a:p>
          </p:txBody>
        </p:sp>
      </p:grpSp>
      <p:grpSp>
        <p:nvGrpSpPr>
          <p:cNvPr id="37894" name="Gruppieren 15"/>
          <p:cNvGrpSpPr>
            <a:grpSpLocks/>
          </p:cNvGrpSpPr>
          <p:nvPr/>
        </p:nvGrpSpPr>
        <p:grpSpPr bwMode="auto">
          <a:xfrm>
            <a:off x="1619250" y="3357563"/>
            <a:ext cx="1408113" cy="1077912"/>
            <a:chOff x="864341" y="1836483"/>
            <a:chExt cx="1407277" cy="1078086"/>
          </a:xfrm>
        </p:grpSpPr>
        <p:sp>
          <p:nvSpPr>
            <p:cNvPr id="17" name="Rechteck 16"/>
            <p:cNvSpPr/>
            <p:nvPr/>
          </p:nvSpPr>
          <p:spPr>
            <a:xfrm>
              <a:off x="864341" y="1907932"/>
              <a:ext cx="1262900" cy="100663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Rechteck 17"/>
            <p:cNvSpPr/>
            <p:nvPr/>
          </p:nvSpPr>
          <p:spPr>
            <a:xfrm>
              <a:off x="1008718" y="1836483"/>
              <a:ext cx="1262900" cy="10066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7780" tIns="17780" rIns="17780" bIns="17780" spcCol="1270" anchor="ctr"/>
            <a:lstStyle/>
            <a:p>
              <a:pPr algn="ctr" defTabSz="6223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400" b="1" dirty="0">
                  <a:solidFill>
                    <a:srgbClr val="FF0000"/>
                  </a:solidFill>
                  <a:latin typeface="Verdana" pitchFamily="34" charset="0"/>
                </a:rPr>
                <a:t>Publizieren</a:t>
              </a:r>
            </a:p>
          </p:txBody>
        </p:sp>
      </p:grpSp>
      <p:sp>
        <p:nvSpPr>
          <p:cNvPr id="22" name="Pfeil nach rechts 21"/>
          <p:cNvSpPr/>
          <p:nvPr/>
        </p:nvSpPr>
        <p:spPr>
          <a:xfrm>
            <a:off x="3924300" y="1844675"/>
            <a:ext cx="719138" cy="3603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3" name="Pfeil nach rechts 22"/>
          <p:cNvSpPr/>
          <p:nvPr/>
        </p:nvSpPr>
        <p:spPr>
          <a:xfrm rot="8703741">
            <a:off x="5041900" y="4610100"/>
            <a:ext cx="720725" cy="3603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4" name="Pfeil nach rechts 23"/>
          <p:cNvSpPr/>
          <p:nvPr/>
        </p:nvSpPr>
        <p:spPr>
          <a:xfrm rot="4950259">
            <a:off x="5661819" y="2909094"/>
            <a:ext cx="720725" cy="3603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5" name="Pfeil nach rechts 24"/>
          <p:cNvSpPr/>
          <p:nvPr/>
        </p:nvSpPr>
        <p:spPr>
          <a:xfrm rot="17496417">
            <a:off x="2207419" y="2929731"/>
            <a:ext cx="720725" cy="3603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6" name="Pfeil nach rechts 25"/>
          <p:cNvSpPr/>
          <p:nvPr/>
        </p:nvSpPr>
        <p:spPr>
          <a:xfrm rot="13439004">
            <a:off x="2579688" y="4348163"/>
            <a:ext cx="720725" cy="36036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28" name="Ellipse 27"/>
          <p:cNvSpPr/>
          <p:nvPr/>
        </p:nvSpPr>
        <p:spPr>
          <a:xfrm>
            <a:off x="3203575" y="2492375"/>
            <a:ext cx="2160588" cy="2016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/>
          </a:p>
        </p:txBody>
      </p:sp>
      <p:sp>
        <p:nvSpPr>
          <p:cNvPr id="37901" name="Textfeld 28"/>
          <p:cNvSpPr txBox="1">
            <a:spLocks noChangeArrowheads="1"/>
          </p:cNvSpPr>
          <p:nvPr/>
        </p:nvSpPr>
        <p:spPr bwMode="auto">
          <a:xfrm>
            <a:off x="3384550" y="2808288"/>
            <a:ext cx="187166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400" b="1">
                <a:latin typeface="Verdana" panose="020B0604030504040204" pitchFamily="34" charset="0"/>
              </a:rPr>
              <a:t>Kritische Reflexion über Informations-, Lern-, Schreib-, Publikations-prozesse 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5867400" y="1196975"/>
            <a:ext cx="122555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Volltexte</a:t>
            </a:r>
          </a:p>
        </p:txBody>
      </p:sp>
      <p:sp>
        <p:nvSpPr>
          <p:cNvPr id="37903" name="Textfeld 29"/>
          <p:cNvSpPr txBox="1">
            <a:spLocks noChangeArrowheads="1"/>
          </p:cNvSpPr>
          <p:nvPr/>
        </p:nvSpPr>
        <p:spPr bwMode="auto">
          <a:xfrm>
            <a:off x="6732588" y="2060575"/>
            <a:ext cx="17272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Fach-Datenbanken</a:t>
            </a:r>
          </a:p>
        </p:txBody>
      </p:sp>
      <p:sp>
        <p:nvSpPr>
          <p:cNvPr id="37904" name="Textfeld 30"/>
          <p:cNvSpPr txBox="1">
            <a:spLocks noChangeArrowheads="1"/>
          </p:cNvSpPr>
          <p:nvPr/>
        </p:nvSpPr>
        <p:spPr bwMode="auto">
          <a:xfrm>
            <a:off x="5508625" y="5805488"/>
            <a:ext cx="24479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Literaturverwaltungs-Software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827088" y="4221163"/>
            <a:ext cx="1223962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Open Access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684213" y="2997200"/>
            <a:ext cx="1223962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Urheberrecht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323850" y="4868863"/>
            <a:ext cx="2016125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Präsentieren / Vortragen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4572000" y="5661025"/>
            <a:ext cx="1223963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Zitieren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2195513" y="5445125"/>
            <a:ext cx="1296987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Plagiat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6804025" y="5157788"/>
            <a:ext cx="136842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Strukturierung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827088" y="1341438"/>
            <a:ext cx="1223962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Kreativität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2771775" y="1125538"/>
            <a:ext cx="2160588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Problem-</a:t>
            </a: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based</a:t>
            </a: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 Learning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1908175" y="5876925"/>
            <a:ext cx="1223963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Zitierstile</a:t>
            </a:r>
            <a:endParaRPr lang="de-DE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395288" y="5661025"/>
            <a:ext cx="1223962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Peer Review</a:t>
            </a:r>
          </a:p>
        </p:txBody>
      </p:sp>
      <p:sp>
        <p:nvSpPr>
          <p:cNvPr id="37915" name="Textfeld 41"/>
          <p:cNvSpPr txBox="1">
            <a:spLocks noChangeArrowheads="1"/>
          </p:cNvSpPr>
          <p:nvPr/>
        </p:nvSpPr>
        <p:spPr bwMode="auto">
          <a:xfrm rot="-959942">
            <a:off x="7451725" y="3141663"/>
            <a:ext cx="12239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Ungewissheit</a:t>
            </a:r>
          </a:p>
        </p:txBody>
      </p:sp>
      <p:sp>
        <p:nvSpPr>
          <p:cNvPr id="37916" name="Textfeld 42"/>
          <p:cNvSpPr txBox="1">
            <a:spLocks noChangeArrowheads="1"/>
          </p:cNvSpPr>
          <p:nvPr/>
        </p:nvSpPr>
        <p:spPr bwMode="auto">
          <a:xfrm rot="1061513">
            <a:off x="1979613" y="1341438"/>
            <a:ext cx="12239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Unsicherheit</a:t>
            </a:r>
          </a:p>
        </p:txBody>
      </p:sp>
      <p:sp>
        <p:nvSpPr>
          <p:cNvPr id="37917" name="Textfeld 43"/>
          <p:cNvSpPr txBox="1">
            <a:spLocks noChangeArrowheads="1"/>
          </p:cNvSpPr>
          <p:nvPr/>
        </p:nvSpPr>
        <p:spPr bwMode="auto">
          <a:xfrm rot="437388">
            <a:off x="5724525" y="5445125"/>
            <a:ext cx="122396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Frustration</a:t>
            </a:r>
          </a:p>
        </p:txBody>
      </p:sp>
      <p:sp>
        <p:nvSpPr>
          <p:cNvPr id="37918" name="Textfeld 44"/>
          <p:cNvSpPr txBox="1">
            <a:spLocks noChangeArrowheads="1"/>
          </p:cNvSpPr>
          <p:nvPr/>
        </p:nvSpPr>
        <p:spPr bwMode="auto">
          <a:xfrm rot="-1029486">
            <a:off x="552450" y="2379663"/>
            <a:ext cx="12255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Anerkennung</a:t>
            </a:r>
          </a:p>
        </p:txBody>
      </p:sp>
      <p:sp>
        <p:nvSpPr>
          <p:cNvPr id="37919" name="Textfeld 45"/>
          <p:cNvSpPr txBox="1">
            <a:spLocks noChangeArrowheads="1"/>
          </p:cNvSpPr>
          <p:nvPr/>
        </p:nvSpPr>
        <p:spPr bwMode="auto">
          <a:xfrm rot="-520700">
            <a:off x="3790950" y="5668963"/>
            <a:ext cx="12239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Spaß</a:t>
            </a:r>
          </a:p>
        </p:txBody>
      </p:sp>
      <p:sp>
        <p:nvSpPr>
          <p:cNvPr id="47" name="Textfeld 46"/>
          <p:cNvSpPr txBox="1"/>
          <p:nvPr/>
        </p:nvSpPr>
        <p:spPr>
          <a:xfrm>
            <a:off x="1835150" y="5157788"/>
            <a:ext cx="136842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Textoptimierung</a:t>
            </a:r>
          </a:p>
        </p:txBody>
      </p:sp>
      <p:sp>
        <p:nvSpPr>
          <p:cNvPr id="37921" name="Textfeld 47"/>
          <p:cNvSpPr txBox="1">
            <a:spLocks noChangeArrowheads="1"/>
          </p:cNvSpPr>
          <p:nvPr/>
        </p:nvSpPr>
        <p:spPr bwMode="auto">
          <a:xfrm>
            <a:off x="7164388" y="3860800"/>
            <a:ext cx="1584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Lern- und Schreib-Tagebuch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3708400" y="6021388"/>
            <a:ext cx="1439863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Visualisierung</a:t>
            </a:r>
          </a:p>
        </p:txBody>
      </p:sp>
      <p:sp>
        <p:nvSpPr>
          <p:cNvPr id="37923" name="Textfeld 49"/>
          <p:cNvSpPr txBox="1">
            <a:spLocks noChangeArrowheads="1"/>
          </p:cNvSpPr>
          <p:nvPr/>
        </p:nvSpPr>
        <p:spPr bwMode="auto">
          <a:xfrm>
            <a:off x="7451725" y="1412875"/>
            <a:ext cx="12239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Bibliothek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6875463" y="2636838"/>
            <a:ext cx="122555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Reviews</a:t>
            </a:r>
          </a:p>
        </p:txBody>
      </p:sp>
      <p:sp>
        <p:nvSpPr>
          <p:cNvPr id="37925" name="Textfeld 52"/>
          <p:cNvSpPr txBox="1">
            <a:spLocks noChangeArrowheads="1"/>
          </p:cNvSpPr>
          <p:nvPr/>
        </p:nvSpPr>
        <p:spPr bwMode="auto">
          <a:xfrm rot="-559028">
            <a:off x="5949950" y="6243638"/>
            <a:ext cx="18732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Durchhaltevermögen</a:t>
            </a:r>
          </a:p>
        </p:txBody>
      </p:sp>
      <p:sp>
        <p:nvSpPr>
          <p:cNvPr id="37926" name="Textfeld 53"/>
          <p:cNvSpPr txBox="1">
            <a:spLocks noChangeArrowheads="1"/>
          </p:cNvSpPr>
          <p:nvPr/>
        </p:nvSpPr>
        <p:spPr bwMode="auto">
          <a:xfrm rot="1097439">
            <a:off x="6227763" y="4724400"/>
            <a:ext cx="12239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Ablenkung</a:t>
            </a:r>
          </a:p>
        </p:txBody>
      </p:sp>
      <p:sp>
        <p:nvSpPr>
          <p:cNvPr id="37927" name="Textfeld 54"/>
          <p:cNvSpPr txBox="1">
            <a:spLocks noChangeArrowheads="1"/>
          </p:cNvSpPr>
          <p:nvPr/>
        </p:nvSpPr>
        <p:spPr bwMode="auto">
          <a:xfrm rot="-977323">
            <a:off x="468313" y="3933825"/>
            <a:ext cx="12239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Befriedigung</a:t>
            </a:r>
          </a:p>
        </p:txBody>
      </p:sp>
      <p:sp>
        <p:nvSpPr>
          <p:cNvPr id="37928" name="Textfeld 55"/>
          <p:cNvSpPr txBox="1">
            <a:spLocks noChangeArrowheads="1"/>
          </p:cNvSpPr>
          <p:nvPr/>
        </p:nvSpPr>
        <p:spPr bwMode="auto">
          <a:xfrm>
            <a:off x="7740650" y="2708275"/>
            <a:ext cx="122396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Weblog</a:t>
            </a:r>
          </a:p>
        </p:txBody>
      </p:sp>
      <p:sp>
        <p:nvSpPr>
          <p:cNvPr id="37929" name="Textfeld 56"/>
          <p:cNvSpPr txBox="1">
            <a:spLocks noChangeArrowheads="1"/>
          </p:cNvSpPr>
          <p:nvPr/>
        </p:nvSpPr>
        <p:spPr bwMode="auto">
          <a:xfrm>
            <a:off x="684213" y="1700213"/>
            <a:ext cx="122396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Mind-Mapping</a:t>
            </a:r>
          </a:p>
        </p:txBody>
      </p:sp>
      <p:sp>
        <p:nvSpPr>
          <p:cNvPr id="37930" name="Textfeld 57"/>
          <p:cNvSpPr txBox="1">
            <a:spLocks noChangeArrowheads="1"/>
          </p:cNvSpPr>
          <p:nvPr/>
        </p:nvSpPr>
        <p:spPr bwMode="auto">
          <a:xfrm rot="-1112647">
            <a:off x="4859338" y="1125538"/>
            <a:ext cx="12255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Neugier</a:t>
            </a:r>
          </a:p>
        </p:txBody>
      </p:sp>
      <p:sp>
        <p:nvSpPr>
          <p:cNvPr id="37931" name="Textfeld 58"/>
          <p:cNvSpPr txBox="1">
            <a:spLocks noChangeArrowheads="1"/>
          </p:cNvSpPr>
          <p:nvPr/>
        </p:nvSpPr>
        <p:spPr bwMode="auto">
          <a:xfrm rot="-475685">
            <a:off x="7524750" y="4797425"/>
            <a:ext cx="12239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Zweifel</a:t>
            </a:r>
          </a:p>
        </p:txBody>
      </p:sp>
      <p:sp>
        <p:nvSpPr>
          <p:cNvPr id="37932" name="Textfeld 59"/>
          <p:cNvSpPr txBox="1">
            <a:spLocks noChangeArrowheads="1"/>
          </p:cNvSpPr>
          <p:nvPr/>
        </p:nvSpPr>
        <p:spPr bwMode="auto">
          <a:xfrm>
            <a:off x="1042988" y="4581525"/>
            <a:ext cx="17287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Examensarbeit</a:t>
            </a:r>
          </a:p>
        </p:txBody>
      </p:sp>
      <p:sp>
        <p:nvSpPr>
          <p:cNvPr id="37933" name="Textfeld 60"/>
          <p:cNvSpPr txBox="1">
            <a:spLocks noChangeArrowheads="1"/>
          </p:cNvSpPr>
          <p:nvPr/>
        </p:nvSpPr>
        <p:spPr bwMode="auto">
          <a:xfrm>
            <a:off x="250825" y="2708275"/>
            <a:ext cx="172878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Zeitschriften-Aufsatz</a:t>
            </a:r>
          </a:p>
        </p:txBody>
      </p:sp>
      <p:sp>
        <p:nvSpPr>
          <p:cNvPr id="37934" name="Textfeld 61"/>
          <p:cNvSpPr txBox="1">
            <a:spLocks noChangeArrowheads="1"/>
          </p:cNvSpPr>
          <p:nvPr/>
        </p:nvSpPr>
        <p:spPr bwMode="auto">
          <a:xfrm rot="1257870">
            <a:off x="774700" y="5237163"/>
            <a:ext cx="9032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Glück</a:t>
            </a:r>
          </a:p>
        </p:txBody>
      </p:sp>
      <p:sp>
        <p:nvSpPr>
          <p:cNvPr id="37935" name="Textfeld 62"/>
          <p:cNvSpPr txBox="1">
            <a:spLocks noChangeArrowheads="1"/>
          </p:cNvSpPr>
          <p:nvPr/>
        </p:nvSpPr>
        <p:spPr bwMode="auto">
          <a:xfrm rot="1050587">
            <a:off x="2843213" y="6237288"/>
            <a:ext cx="122396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Langeweile</a:t>
            </a:r>
          </a:p>
        </p:txBody>
      </p:sp>
      <p:sp>
        <p:nvSpPr>
          <p:cNvPr id="37936" name="Textfeld 63"/>
          <p:cNvSpPr txBox="1">
            <a:spLocks noChangeArrowheads="1"/>
          </p:cNvSpPr>
          <p:nvPr/>
        </p:nvSpPr>
        <p:spPr bwMode="auto">
          <a:xfrm rot="489925">
            <a:off x="841375" y="3298825"/>
            <a:ext cx="12239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Stolz</a:t>
            </a:r>
          </a:p>
        </p:txBody>
      </p:sp>
      <p:sp>
        <p:nvSpPr>
          <p:cNvPr id="37937" name="Textfeld 64"/>
          <p:cNvSpPr txBox="1">
            <a:spLocks noChangeArrowheads="1"/>
          </p:cNvSpPr>
          <p:nvPr/>
        </p:nvSpPr>
        <p:spPr bwMode="auto">
          <a:xfrm rot="-1116687">
            <a:off x="539750" y="6021388"/>
            <a:ext cx="13684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Unzufriedenheit</a:t>
            </a:r>
          </a:p>
        </p:txBody>
      </p:sp>
      <p:sp>
        <p:nvSpPr>
          <p:cNvPr id="66" name="Textfeld 65"/>
          <p:cNvSpPr txBox="1"/>
          <p:nvPr/>
        </p:nvSpPr>
        <p:spPr>
          <a:xfrm>
            <a:off x="7019925" y="3500438"/>
            <a:ext cx="187325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Gedanken sammeln</a:t>
            </a:r>
          </a:p>
        </p:txBody>
      </p:sp>
      <p:sp>
        <p:nvSpPr>
          <p:cNvPr id="37939" name="Textfeld 66"/>
          <p:cNvSpPr txBox="1">
            <a:spLocks noChangeArrowheads="1"/>
          </p:cNvSpPr>
          <p:nvPr/>
        </p:nvSpPr>
        <p:spPr bwMode="auto">
          <a:xfrm rot="942548">
            <a:off x="7524750" y="5516563"/>
            <a:ext cx="12954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Unverständnis</a:t>
            </a:r>
          </a:p>
        </p:txBody>
      </p:sp>
      <p:sp>
        <p:nvSpPr>
          <p:cNvPr id="68" name="Textfeld 67"/>
          <p:cNvSpPr txBox="1"/>
          <p:nvPr/>
        </p:nvSpPr>
        <p:spPr>
          <a:xfrm>
            <a:off x="6588125" y="1773238"/>
            <a:ext cx="1871663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Recherche-Strategien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6659563" y="4437063"/>
            <a:ext cx="1800225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Forschungsmethoden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5508625" y="5084763"/>
            <a:ext cx="1366838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Fokussierung</a:t>
            </a:r>
          </a:p>
        </p:txBody>
      </p:sp>
      <p:sp>
        <p:nvSpPr>
          <p:cNvPr id="71" name="Textfeld 70"/>
          <p:cNvSpPr txBox="1"/>
          <p:nvPr/>
        </p:nvSpPr>
        <p:spPr>
          <a:xfrm>
            <a:off x="2555875" y="5661025"/>
            <a:ext cx="1368425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Formatierung</a:t>
            </a:r>
          </a:p>
        </p:txBody>
      </p:sp>
      <p:sp>
        <p:nvSpPr>
          <p:cNvPr id="72" name="Textfeld 71"/>
          <p:cNvSpPr txBox="1"/>
          <p:nvPr/>
        </p:nvSpPr>
        <p:spPr>
          <a:xfrm>
            <a:off x="6732588" y="2924175"/>
            <a:ext cx="1368425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Exzerpieren</a:t>
            </a:r>
          </a:p>
        </p:txBody>
      </p:sp>
      <p:sp>
        <p:nvSpPr>
          <p:cNvPr id="37945" name="Textfeld 72"/>
          <p:cNvSpPr txBox="1">
            <a:spLocks noChangeArrowheads="1"/>
          </p:cNvSpPr>
          <p:nvPr/>
        </p:nvSpPr>
        <p:spPr bwMode="auto">
          <a:xfrm>
            <a:off x="7019925" y="1125538"/>
            <a:ext cx="12239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Kataloge</a:t>
            </a:r>
          </a:p>
        </p:txBody>
      </p:sp>
      <p:sp>
        <p:nvSpPr>
          <p:cNvPr id="37946" name="Textfeld 73"/>
          <p:cNvSpPr txBox="1">
            <a:spLocks noChangeArrowheads="1"/>
          </p:cNvSpPr>
          <p:nvPr/>
        </p:nvSpPr>
        <p:spPr bwMode="auto">
          <a:xfrm>
            <a:off x="4356100" y="1412875"/>
            <a:ext cx="1584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Suchmaschinen</a:t>
            </a:r>
          </a:p>
        </p:txBody>
      </p:sp>
      <p:sp>
        <p:nvSpPr>
          <p:cNvPr id="37947" name="Textfeld 74"/>
          <p:cNvSpPr txBox="1">
            <a:spLocks noChangeArrowheads="1"/>
          </p:cNvSpPr>
          <p:nvPr/>
        </p:nvSpPr>
        <p:spPr bwMode="auto">
          <a:xfrm rot="434292">
            <a:off x="6011863" y="1484313"/>
            <a:ext cx="143986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Überforderung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6372225" y="2349500"/>
            <a:ext cx="1512888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Informationsflut</a:t>
            </a:r>
          </a:p>
        </p:txBody>
      </p:sp>
      <p:sp>
        <p:nvSpPr>
          <p:cNvPr id="77" name="Textfeld 76"/>
          <p:cNvSpPr txBox="1"/>
          <p:nvPr/>
        </p:nvSpPr>
        <p:spPr>
          <a:xfrm>
            <a:off x="4211638" y="6308725"/>
            <a:ext cx="1655762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Geistiges Eigentum</a:t>
            </a:r>
          </a:p>
        </p:txBody>
      </p:sp>
      <p:sp>
        <p:nvSpPr>
          <p:cNvPr id="78" name="Textfeld 77"/>
          <p:cNvSpPr txBox="1"/>
          <p:nvPr/>
        </p:nvSpPr>
        <p:spPr>
          <a:xfrm>
            <a:off x="250825" y="3573463"/>
            <a:ext cx="1728788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Creative </a:t>
            </a: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Commons</a:t>
            </a:r>
            <a:endParaRPr lang="de-DE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9" name="Textfeld 78"/>
          <p:cNvSpPr txBox="1"/>
          <p:nvPr/>
        </p:nvSpPr>
        <p:spPr>
          <a:xfrm>
            <a:off x="395288" y="2060575"/>
            <a:ext cx="1512887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Impact</a:t>
            </a:r>
          </a:p>
        </p:txBody>
      </p:sp>
      <p:sp>
        <p:nvSpPr>
          <p:cNvPr id="80" name="Textfeld 79"/>
          <p:cNvSpPr txBox="1"/>
          <p:nvPr/>
        </p:nvSpPr>
        <p:spPr>
          <a:xfrm>
            <a:off x="7883525" y="5867400"/>
            <a:ext cx="1223963" cy="68421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de-DE" sz="1000" b="1" dirty="0">
                <a:solidFill>
                  <a:schemeClr val="bg1">
                    <a:lumMod val="65000"/>
                  </a:schemeClr>
                </a:solidFill>
              </a:rPr>
              <a:t> Themen zur Reflexion</a:t>
            </a:r>
          </a:p>
          <a:p>
            <a:pPr algn="ctr" eaLnBrk="1" hangingPunct="1">
              <a:defRPr/>
            </a:pPr>
            <a:r>
              <a:rPr lang="de-DE" sz="1000" b="1" dirty="0">
                <a:solidFill>
                  <a:srgbClr val="FFC000"/>
                </a:solidFill>
              </a:rPr>
              <a:t>Werkzeuge</a:t>
            </a:r>
          </a:p>
          <a:p>
            <a:pPr algn="ctr" eaLnBrk="1" hangingPunct="1">
              <a:defRPr/>
            </a:pPr>
            <a:r>
              <a:rPr lang="de-DE" sz="1000" b="1" dirty="0">
                <a:solidFill>
                  <a:srgbClr val="60D5EC"/>
                </a:solidFill>
              </a:rPr>
              <a:t>Gefühle</a:t>
            </a:r>
            <a:endParaRPr lang="de-DE" sz="1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7953" name="Titel 51"/>
          <p:cNvSpPr>
            <a:spLocks noGrp="1"/>
          </p:cNvSpPr>
          <p:nvPr>
            <p:ph type="title"/>
          </p:nvPr>
        </p:nvSpPr>
        <p:spPr bwMode="auto">
          <a:xfrm>
            <a:off x="250825" y="115888"/>
            <a:ext cx="8374063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de-DE" altLang="de-DE" sz="2800" b="1" smtClean="0">
                <a:solidFill>
                  <a:srgbClr val="004179"/>
                </a:solidFill>
                <a:latin typeface="Lucida Sans" panose="020B0602030504020204" pitchFamily="34" charset="0"/>
                <a:ea typeface="Lucida Sans" panose="020B0602030504020204" pitchFamily="34" charset="0"/>
                <a:cs typeface="Lucida Sans" panose="020B0602030504020204" pitchFamily="34" charset="0"/>
              </a:rPr>
              <a:t>Life-Cycle </a:t>
            </a:r>
            <a:br>
              <a:rPr lang="de-DE" altLang="de-DE" sz="2800" b="1" smtClean="0">
                <a:solidFill>
                  <a:srgbClr val="004179"/>
                </a:solidFill>
                <a:latin typeface="Lucida Sans" panose="020B0602030504020204" pitchFamily="34" charset="0"/>
                <a:ea typeface="Lucida Sans" panose="020B0602030504020204" pitchFamily="34" charset="0"/>
                <a:cs typeface="Lucida Sans" panose="020B0602030504020204" pitchFamily="34" charset="0"/>
              </a:rPr>
            </a:br>
            <a:r>
              <a:rPr lang="de-DE" altLang="de-DE" sz="2800" b="1" smtClean="0">
                <a:solidFill>
                  <a:srgbClr val="004179"/>
                </a:solidFill>
                <a:latin typeface="Lucida Sans" panose="020B0602030504020204" pitchFamily="34" charset="0"/>
                <a:ea typeface="Lucida Sans" panose="020B0602030504020204" pitchFamily="34" charset="0"/>
                <a:cs typeface="Lucida Sans" panose="020B0602030504020204" pitchFamily="34" charset="0"/>
              </a:rPr>
              <a:t>Wissenschaftliche Kommunikation</a:t>
            </a:r>
          </a:p>
        </p:txBody>
      </p:sp>
      <p:sp>
        <p:nvSpPr>
          <p:cNvPr id="37954" name="Textfeld 47"/>
          <p:cNvSpPr txBox="1">
            <a:spLocks noChangeArrowheads="1"/>
          </p:cNvSpPr>
          <p:nvPr/>
        </p:nvSpPr>
        <p:spPr bwMode="auto">
          <a:xfrm>
            <a:off x="6875463" y="4652963"/>
            <a:ext cx="194468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Labor-Journal</a:t>
            </a:r>
          </a:p>
        </p:txBody>
      </p:sp>
      <p:sp>
        <p:nvSpPr>
          <p:cNvPr id="37955" name="Textfeld 30"/>
          <p:cNvSpPr txBox="1">
            <a:spLocks noChangeArrowheads="1"/>
          </p:cNvSpPr>
          <p:nvPr/>
        </p:nvSpPr>
        <p:spPr bwMode="auto">
          <a:xfrm>
            <a:off x="684213" y="5445125"/>
            <a:ext cx="18716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Textverarbeitung</a:t>
            </a:r>
          </a:p>
        </p:txBody>
      </p:sp>
      <p:sp>
        <p:nvSpPr>
          <p:cNvPr id="81" name="Textfeld 80"/>
          <p:cNvSpPr txBox="1"/>
          <p:nvPr/>
        </p:nvSpPr>
        <p:spPr>
          <a:xfrm>
            <a:off x="7740650" y="4221163"/>
            <a:ext cx="1547813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Experimentieren</a:t>
            </a:r>
          </a:p>
        </p:txBody>
      </p:sp>
    </p:spTree>
    <p:extLst>
      <p:ext uri="{BB962C8B-B14F-4D97-AF65-F5344CB8AC3E}">
        <p14:creationId xmlns:p14="http://schemas.microsoft.com/office/powerpoint/2010/main" val="128677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146" name="Gruppieren 2"/>
          <p:cNvGrpSpPr>
            <a:grpSpLocks/>
          </p:cNvGrpSpPr>
          <p:nvPr/>
        </p:nvGrpSpPr>
        <p:grpSpPr bwMode="auto">
          <a:xfrm>
            <a:off x="1547813" y="1628775"/>
            <a:ext cx="2303462" cy="1166813"/>
            <a:chOff x="1080122" y="-36140"/>
            <a:chExt cx="2304082" cy="1167043"/>
          </a:xfrm>
        </p:grpSpPr>
        <p:sp>
          <p:nvSpPr>
            <p:cNvPr id="4" name="Rechteck 3"/>
            <p:cNvSpPr/>
            <p:nvPr/>
          </p:nvSpPr>
          <p:spPr>
            <a:xfrm>
              <a:off x="1080122" y="35312"/>
              <a:ext cx="2000788" cy="1095591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" name="Rechteck 4"/>
            <p:cNvSpPr/>
            <p:nvPr/>
          </p:nvSpPr>
          <p:spPr>
            <a:xfrm>
              <a:off x="1296080" y="-36140"/>
              <a:ext cx="2088124" cy="10955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7780" tIns="17780" rIns="17780" bIns="17780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400" b="1" dirty="0" err="1">
                  <a:latin typeface="Verdana" pitchFamily="34" charset="0"/>
                </a:rPr>
                <a:t>Finding</a:t>
              </a:r>
              <a:r>
                <a:rPr lang="de-DE" sz="1400" b="1" dirty="0">
                  <a:latin typeface="Verdana" pitchFamily="34" charset="0"/>
                </a:rPr>
                <a:t> </a:t>
              </a:r>
              <a:r>
                <a:rPr lang="de-DE" sz="1400" b="1" dirty="0" err="1">
                  <a:latin typeface="Verdana" pitchFamily="34" charset="0"/>
                </a:rPr>
                <a:t>topic</a:t>
              </a:r>
              <a:r>
                <a:rPr lang="de-DE" sz="1400" b="1" dirty="0">
                  <a:latin typeface="Verdana" pitchFamily="34" charset="0"/>
                </a:rPr>
                <a:t>, </a:t>
              </a:r>
              <a:r>
                <a:rPr lang="de-DE" sz="1400" b="1" dirty="0" err="1">
                  <a:latin typeface="Verdana" pitchFamily="34" charset="0"/>
                </a:rPr>
                <a:t>problem</a:t>
              </a:r>
              <a:r>
                <a:rPr lang="de-DE" sz="1400" b="1" dirty="0">
                  <a:latin typeface="Verdana" pitchFamily="34" charset="0"/>
                </a:rPr>
                <a:t>, </a:t>
              </a:r>
              <a:r>
                <a:rPr lang="de-DE" sz="1400" b="1" dirty="0" err="1">
                  <a:latin typeface="Verdana" pitchFamily="34" charset="0"/>
                </a:rPr>
                <a:t>information</a:t>
              </a:r>
              <a:r>
                <a:rPr lang="de-DE" sz="1400" b="1" dirty="0">
                  <a:latin typeface="Verdana" pitchFamily="34" charset="0"/>
                </a:rPr>
                <a:t> </a:t>
              </a:r>
              <a:r>
                <a:rPr lang="de-DE" sz="1400" b="1" dirty="0" err="1">
                  <a:latin typeface="Verdana" pitchFamily="34" charset="0"/>
                </a:rPr>
                <a:t>demand</a:t>
              </a:r>
              <a:endParaRPr lang="de-DE" sz="1400" b="1" dirty="0">
                <a:latin typeface="Verdana" pitchFamily="34" charset="0"/>
              </a:endParaRPr>
            </a:p>
          </p:txBody>
        </p:sp>
      </p:grpSp>
      <p:grpSp>
        <p:nvGrpSpPr>
          <p:cNvPr id="134147" name="Gruppieren 6"/>
          <p:cNvGrpSpPr>
            <a:grpSpLocks/>
          </p:cNvGrpSpPr>
          <p:nvPr/>
        </p:nvGrpSpPr>
        <p:grpSpPr bwMode="auto">
          <a:xfrm>
            <a:off x="4859338" y="1628775"/>
            <a:ext cx="1579562" cy="1149350"/>
            <a:chOff x="3245272" y="-106326"/>
            <a:chExt cx="1579263" cy="1150094"/>
          </a:xfrm>
        </p:grpSpPr>
        <p:sp>
          <p:nvSpPr>
            <p:cNvPr id="8" name="Rechteck 7"/>
            <p:cNvSpPr/>
            <p:nvPr/>
          </p:nvSpPr>
          <p:spPr>
            <a:xfrm>
              <a:off x="3316695" y="38231"/>
              <a:ext cx="1507840" cy="100553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echteck 8"/>
            <p:cNvSpPr/>
            <p:nvPr/>
          </p:nvSpPr>
          <p:spPr>
            <a:xfrm>
              <a:off x="3245272" y="-106326"/>
              <a:ext cx="1507840" cy="10055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7780" tIns="17780" rIns="17780" bIns="17780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400" b="1" dirty="0" err="1">
                  <a:latin typeface="Verdana" pitchFamily="34" charset="0"/>
                </a:rPr>
                <a:t>Informing</a:t>
              </a:r>
              <a:r>
                <a:rPr lang="de-DE" sz="1400" b="1" dirty="0">
                  <a:latin typeface="Verdana" pitchFamily="34" charset="0"/>
                </a:rPr>
                <a:t> </a:t>
              </a:r>
              <a:r>
                <a:rPr lang="de-DE" sz="1400" b="1" dirty="0" err="1">
                  <a:latin typeface="Verdana" pitchFamily="34" charset="0"/>
                </a:rPr>
                <a:t>oneself</a:t>
              </a:r>
              <a:r>
                <a:rPr lang="de-DE" sz="1400" b="1" dirty="0">
                  <a:latin typeface="Verdana" pitchFamily="34" charset="0"/>
                </a:rPr>
                <a:t>, </a:t>
              </a:r>
              <a:r>
                <a:rPr lang="de-DE" sz="1400" b="1" dirty="0" err="1">
                  <a:latin typeface="Verdana" pitchFamily="34" charset="0"/>
                </a:rPr>
                <a:t>finding</a:t>
              </a:r>
              <a:r>
                <a:rPr lang="de-DE" sz="1400" b="1" dirty="0">
                  <a:latin typeface="Verdana" pitchFamily="34" charset="0"/>
                </a:rPr>
                <a:t> </a:t>
              </a:r>
              <a:r>
                <a:rPr lang="de-DE" sz="1400" b="1" dirty="0" err="1">
                  <a:latin typeface="Verdana" pitchFamily="34" charset="0"/>
                </a:rPr>
                <a:t>publications</a:t>
              </a:r>
              <a:endParaRPr lang="de-DE" sz="1400" b="1" dirty="0">
                <a:latin typeface="Verdana" pitchFamily="34" charset="0"/>
              </a:endParaRPr>
            </a:p>
          </p:txBody>
        </p:sp>
      </p:grpSp>
      <p:grpSp>
        <p:nvGrpSpPr>
          <p:cNvPr id="134148" name="Gruppieren 9"/>
          <p:cNvGrpSpPr>
            <a:grpSpLocks/>
          </p:cNvGrpSpPr>
          <p:nvPr/>
        </p:nvGrpSpPr>
        <p:grpSpPr bwMode="auto">
          <a:xfrm>
            <a:off x="5435600" y="3357563"/>
            <a:ext cx="1657350" cy="1154112"/>
            <a:chOff x="3838204" y="1870733"/>
            <a:chExt cx="1393455" cy="1153602"/>
          </a:xfrm>
        </p:grpSpPr>
        <p:sp>
          <p:nvSpPr>
            <p:cNvPr id="11" name="Rechteck 10"/>
            <p:cNvSpPr/>
            <p:nvPr/>
          </p:nvSpPr>
          <p:spPr>
            <a:xfrm>
              <a:off x="4126505" y="1870733"/>
              <a:ext cx="1105154" cy="108219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echteck 11"/>
            <p:cNvSpPr/>
            <p:nvPr/>
          </p:nvSpPr>
          <p:spPr>
            <a:xfrm>
              <a:off x="3838204" y="1942138"/>
              <a:ext cx="1393455" cy="10821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7780" tIns="17780" rIns="17780" bIns="17780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400" b="1" dirty="0" err="1">
                  <a:latin typeface="Verdana" pitchFamily="34" charset="0"/>
                </a:rPr>
                <a:t>Researching</a:t>
              </a:r>
              <a:r>
                <a:rPr lang="de-DE" sz="1400" b="1" dirty="0">
                  <a:latin typeface="Verdana" pitchFamily="34" charset="0"/>
                </a:rPr>
                <a:t>, </a:t>
              </a:r>
              <a:r>
                <a:rPr lang="de-DE" sz="1400" b="1" dirty="0" err="1">
                  <a:latin typeface="Verdana" pitchFamily="34" charset="0"/>
                </a:rPr>
                <a:t>reading</a:t>
              </a:r>
              <a:r>
                <a:rPr lang="de-DE" sz="1400" b="1" dirty="0">
                  <a:latin typeface="Verdana" pitchFamily="34" charset="0"/>
                </a:rPr>
                <a:t>, </a:t>
              </a:r>
              <a:r>
                <a:rPr lang="de-DE" sz="1400" b="1" dirty="0" err="1">
                  <a:latin typeface="Verdana" pitchFamily="34" charset="0"/>
                </a:rPr>
                <a:t>evaluating</a:t>
              </a:r>
              <a:r>
                <a:rPr lang="de-DE" sz="1400" b="1" dirty="0">
                  <a:latin typeface="Verdana" pitchFamily="34" charset="0"/>
                </a:rPr>
                <a:t>, </a:t>
              </a:r>
              <a:r>
                <a:rPr lang="de-DE" sz="1400" b="1" dirty="0" err="1">
                  <a:latin typeface="Verdana" pitchFamily="34" charset="0"/>
                </a:rPr>
                <a:t>understanding</a:t>
              </a:r>
              <a:endParaRPr lang="de-DE" sz="1400" dirty="0"/>
            </a:p>
          </p:txBody>
        </p:sp>
      </p:grpSp>
      <p:grpSp>
        <p:nvGrpSpPr>
          <p:cNvPr id="134149" name="Gruppieren 12"/>
          <p:cNvGrpSpPr>
            <a:grpSpLocks/>
          </p:cNvGrpSpPr>
          <p:nvPr/>
        </p:nvGrpSpPr>
        <p:grpSpPr bwMode="auto">
          <a:xfrm>
            <a:off x="3348038" y="4652963"/>
            <a:ext cx="1624012" cy="1150937"/>
            <a:chOff x="2279333" y="2816642"/>
            <a:chExt cx="1624285" cy="1150094"/>
          </a:xfrm>
        </p:grpSpPr>
        <p:sp>
          <p:nvSpPr>
            <p:cNvPr id="14" name="Rechteck 13"/>
            <p:cNvSpPr/>
            <p:nvPr/>
          </p:nvSpPr>
          <p:spPr>
            <a:xfrm>
              <a:off x="2279333" y="2960998"/>
              <a:ext cx="1552836" cy="1005738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Rechteck 14"/>
            <p:cNvSpPr/>
            <p:nvPr/>
          </p:nvSpPr>
          <p:spPr>
            <a:xfrm>
              <a:off x="2350782" y="2816642"/>
              <a:ext cx="1552836" cy="10057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7780" tIns="17780" rIns="17780" bIns="17780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400" b="1" dirty="0" err="1">
                  <a:latin typeface="Verdana" pitchFamily="34" charset="0"/>
                </a:rPr>
                <a:t>Organising</a:t>
              </a:r>
              <a:r>
                <a:rPr lang="de-DE" sz="1400" b="1" dirty="0">
                  <a:latin typeface="Verdana" pitchFamily="34" charset="0"/>
                </a:rPr>
                <a:t> </a:t>
              </a:r>
              <a:r>
                <a:rPr lang="de-DE" sz="1400" b="1" dirty="0" err="1">
                  <a:latin typeface="Verdana" pitchFamily="34" charset="0"/>
                </a:rPr>
                <a:t>knowledge</a:t>
              </a:r>
              <a:r>
                <a:rPr lang="de-DE" sz="1400" b="1" dirty="0">
                  <a:latin typeface="Verdana" pitchFamily="34" charset="0"/>
                </a:rPr>
                <a:t> </a:t>
              </a:r>
              <a:r>
                <a:rPr lang="de-DE" sz="1400" b="1" dirty="0" err="1">
                  <a:latin typeface="Verdana" pitchFamily="34" charset="0"/>
                </a:rPr>
                <a:t>and</a:t>
              </a:r>
              <a:r>
                <a:rPr lang="de-DE" sz="1400" b="1" dirty="0">
                  <a:latin typeface="Verdana" pitchFamily="34" charset="0"/>
                </a:rPr>
                <a:t> </a:t>
              </a:r>
              <a:r>
                <a:rPr lang="de-DE" sz="1400" b="1" dirty="0" err="1">
                  <a:latin typeface="Verdana" pitchFamily="34" charset="0"/>
                </a:rPr>
                <a:t>writing</a:t>
              </a:r>
              <a:endParaRPr lang="de-DE" sz="1400" b="1" dirty="0">
                <a:latin typeface="Verdana" pitchFamily="34" charset="0"/>
              </a:endParaRPr>
            </a:p>
          </p:txBody>
        </p:sp>
      </p:grpSp>
      <p:grpSp>
        <p:nvGrpSpPr>
          <p:cNvPr id="134150" name="Gruppieren 15"/>
          <p:cNvGrpSpPr>
            <a:grpSpLocks/>
          </p:cNvGrpSpPr>
          <p:nvPr/>
        </p:nvGrpSpPr>
        <p:grpSpPr bwMode="auto">
          <a:xfrm>
            <a:off x="1619250" y="3357563"/>
            <a:ext cx="1408113" cy="1077912"/>
            <a:chOff x="864341" y="1836483"/>
            <a:chExt cx="1407277" cy="1078086"/>
          </a:xfrm>
        </p:grpSpPr>
        <p:sp>
          <p:nvSpPr>
            <p:cNvPr id="17" name="Rechteck 16"/>
            <p:cNvSpPr/>
            <p:nvPr/>
          </p:nvSpPr>
          <p:spPr>
            <a:xfrm>
              <a:off x="864341" y="1907932"/>
              <a:ext cx="1262900" cy="100663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Rechteck 17"/>
            <p:cNvSpPr/>
            <p:nvPr/>
          </p:nvSpPr>
          <p:spPr>
            <a:xfrm>
              <a:off x="1008718" y="1836483"/>
              <a:ext cx="1262900" cy="10066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7780" tIns="17780" rIns="17780" bIns="17780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de-DE" sz="1400" b="1" dirty="0">
                  <a:latin typeface="Verdana" pitchFamily="34" charset="0"/>
                </a:rPr>
                <a:t>Publishing</a:t>
              </a:r>
            </a:p>
          </p:txBody>
        </p:sp>
      </p:grpSp>
      <p:sp>
        <p:nvSpPr>
          <p:cNvPr id="22" name="Pfeil nach rechts 21"/>
          <p:cNvSpPr/>
          <p:nvPr/>
        </p:nvSpPr>
        <p:spPr>
          <a:xfrm>
            <a:off x="3924300" y="1844675"/>
            <a:ext cx="719138" cy="3603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3" name="Pfeil nach rechts 22"/>
          <p:cNvSpPr/>
          <p:nvPr/>
        </p:nvSpPr>
        <p:spPr>
          <a:xfrm rot="8703741">
            <a:off x="5041900" y="4610100"/>
            <a:ext cx="720725" cy="3603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4" name="Pfeil nach rechts 23"/>
          <p:cNvSpPr/>
          <p:nvPr/>
        </p:nvSpPr>
        <p:spPr>
          <a:xfrm rot="4950259">
            <a:off x="5661819" y="2909094"/>
            <a:ext cx="720725" cy="3603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5" name="Pfeil nach rechts 24"/>
          <p:cNvSpPr/>
          <p:nvPr/>
        </p:nvSpPr>
        <p:spPr>
          <a:xfrm rot="17496417">
            <a:off x="2207419" y="2929731"/>
            <a:ext cx="720725" cy="3603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6" name="Pfeil nach rechts 25"/>
          <p:cNvSpPr/>
          <p:nvPr/>
        </p:nvSpPr>
        <p:spPr>
          <a:xfrm rot="13439004">
            <a:off x="2579688" y="4348163"/>
            <a:ext cx="720725" cy="36036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8" name="Ellipse 27"/>
          <p:cNvSpPr/>
          <p:nvPr/>
        </p:nvSpPr>
        <p:spPr>
          <a:xfrm>
            <a:off x="3203575" y="2492375"/>
            <a:ext cx="2160588" cy="2016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34157" name="Textfeld 28"/>
          <p:cNvSpPr txBox="1">
            <a:spLocks noChangeArrowheads="1"/>
          </p:cNvSpPr>
          <p:nvPr/>
        </p:nvSpPr>
        <p:spPr bwMode="auto">
          <a:xfrm>
            <a:off x="3384550" y="2808288"/>
            <a:ext cx="1871663" cy="12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 eaLnBrk="1" hangingPunct="1"/>
            <a:r>
              <a:rPr lang="de-DE" altLang="de-DE" sz="1400" b="1">
                <a:solidFill>
                  <a:schemeClr val="tx1"/>
                </a:solidFill>
                <a:latin typeface="Verdana" panose="020B0604030504040204" pitchFamily="34" charset="0"/>
              </a:rPr>
              <a:t>Critical reflexion on information, learning, writing, and publishing processes 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5867400" y="1196975"/>
            <a:ext cx="1225550" cy="263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full</a:t>
            </a: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texts</a:t>
            </a:r>
            <a:endParaRPr lang="de-DE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4159" name="Textfeld 29"/>
          <p:cNvSpPr txBox="1">
            <a:spLocks noChangeArrowheads="1"/>
          </p:cNvSpPr>
          <p:nvPr/>
        </p:nvSpPr>
        <p:spPr bwMode="auto">
          <a:xfrm>
            <a:off x="6732588" y="2060575"/>
            <a:ext cx="1871662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specialised databases</a:t>
            </a:r>
          </a:p>
        </p:txBody>
      </p:sp>
      <p:sp>
        <p:nvSpPr>
          <p:cNvPr id="134160" name="Textfeld 30"/>
          <p:cNvSpPr txBox="1">
            <a:spLocks noChangeArrowheads="1"/>
          </p:cNvSpPr>
          <p:nvPr/>
        </p:nvSpPr>
        <p:spPr bwMode="auto">
          <a:xfrm>
            <a:off x="5508625" y="5805488"/>
            <a:ext cx="2447925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reference management software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827088" y="4221163"/>
            <a:ext cx="1223962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Open Access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1342510" y="2846716"/>
            <a:ext cx="1223962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200" b="1" dirty="0" err="1" smtClean="0">
                <a:solidFill>
                  <a:schemeClr val="bg1">
                    <a:lumMod val="65000"/>
                  </a:schemeClr>
                </a:solidFill>
              </a:rPr>
              <a:t>copyright</a:t>
            </a:r>
            <a:endParaRPr lang="de-DE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23850" y="4868863"/>
            <a:ext cx="2016125" cy="263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presenting</a:t>
            </a: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reporting</a:t>
            </a:r>
            <a:endParaRPr lang="de-DE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572000" y="5661025"/>
            <a:ext cx="1223963" cy="263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citing</a:t>
            </a:r>
            <a:endParaRPr lang="de-DE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2195513" y="5445125"/>
            <a:ext cx="1296987" cy="263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plagiarism</a:t>
            </a:r>
            <a:endParaRPr lang="de-DE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6804025" y="5157788"/>
            <a:ext cx="1368425" cy="263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structuring</a:t>
            </a:r>
            <a:endParaRPr lang="de-DE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827088" y="1341438"/>
            <a:ext cx="1223962" cy="263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creativity</a:t>
            </a:r>
            <a:endParaRPr lang="de-DE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2771775" y="1125538"/>
            <a:ext cx="2160588" cy="263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problem</a:t>
            </a: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based</a:t>
            </a: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learning</a:t>
            </a:r>
            <a:endParaRPr lang="de-DE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1908175" y="5876925"/>
            <a:ext cx="1368425" cy="263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citation</a:t>
            </a: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styles</a:t>
            </a:r>
            <a:endParaRPr lang="de-DE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395288" y="5661025"/>
            <a:ext cx="1223962" cy="263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peer</a:t>
            </a: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review</a:t>
            </a:r>
            <a:endParaRPr lang="de-DE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4171" name="Textfeld 41"/>
          <p:cNvSpPr txBox="1">
            <a:spLocks noChangeArrowheads="1"/>
          </p:cNvSpPr>
          <p:nvPr/>
        </p:nvSpPr>
        <p:spPr bwMode="auto">
          <a:xfrm rot="-959942">
            <a:off x="7451725" y="3148013"/>
            <a:ext cx="12239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uncertainty</a:t>
            </a:r>
          </a:p>
        </p:txBody>
      </p:sp>
      <p:sp>
        <p:nvSpPr>
          <p:cNvPr id="134172" name="Textfeld 42"/>
          <p:cNvSpPr txBox="1">
            <a:spLocks noChangeArrowheads="1"/>
          </p:cNvSpPr>
          <p:nvPr/>
        </p:nvSpPr>
        <p:spPr bwMode="auto">
          <a:xfrm rot="1061513">
            <a:off x="1979613" y="1347788"/>
            <a:ext cx="1223962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uncertainess</a:t>
            </a:r>
          </a:p>
        </p:txBody>
      </p:sp>
      <p:sp>
        <p:nvSpPr>
          <p:cNvPr id="134173" name="Textfeld 43"/>
          <p:cNvSpPr txBox="1">
            <a:spLocks noChangeArrowheads="1"/>
          </p:cNvSpPr>
          <p:nvPr/>
        </p:nvSpPr>
        <p:spPr bwMode="auto">
          <a:xfrm rot="437388">
            <a:off x="5724525" y="5451475"/>
            <a:ext cx="1223963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frustration</a:t>
            </a:r>
          </a:p>
        </p:txBody>
      </p:sp>
      <p:sp>
        <p:nvSpPr>
          <p:cNvPr id="134174" name="Textfeld 44"/>
          <p:cNvSpPr txBox="1">
            <a:spLocks noChangeArrowheads="1"/>
          </p:cNvSpPr>
          <p:nvPr/>
        </p:nvSpPr>
        <p:spPr bwMode="auto">
          <a:xfrm rot="-1029486">
            <a:off x="552450" y="2386013"/>
            <a:ext cx="122555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recognition</a:t>
            </a:r>
          </a:p>
        </p:txBody>
      </p:sp>
      <p:sp>
        <p:nvSpPr>
          <p:cNvPr id="134175" name="Textfeld 45"/>
          <p:cNvSpPr txBox="1">
            <a:spLocks noChangeArrowheads="1"/>
          </p:cNvSpPr>
          <p:nvPr/>
        </p:nvSpPr>
        <p:spPr bwMode="auto">
          <a:xfrm rot="-520700">
            <a:off x="3790950" y="5675313"/>
            <a:ext cx="1223963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fun</a:t>
            </a:r>
          </a:p>
        </p:txBody>
      </p:sp>
      <p:sp>
        <p:nvSpPr>
          <p:cNvPr id="47" name="Textfeld 46"/>
          <p:cNvSpPr txBox="1"/>
          <p:nvPr/>
        </p:nvSpPr>
        <p:spPr>
          <a:xfrm>
            <a:off x="1835150" y="5157788"/>
            <a:ext cx="1441450" cy="263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text</a:t>
            </a: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optimisation</a:t>
            </a:r>
            <a:endParaRPr lang="de-DE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4177" name="Textfeld 47"/>
          <p:cNvSpPr txBox="1">
            <a:spLocks noChangeArrowheads="1"/>
          </p:cNvSpPr>
          <p:nvPr/>
        </p:nvSpPr>
        <p:spPr bwMode="auto">
          <a:xfrm>
            <a:off x="7164388" y="3860800"/>
            <a:ext cx="1584325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learning and writing diary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3708400" y="6021388"/>
            <a:ext cx="1439863" cy="263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visualisation</a:t>
            </a:r>
            <a:endParaRPr lang="de-DE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4179" name="Textfeld 49"/>
          <p:cNvSpPr txBox="1">
            <a:spLocks noChangeArrowheads="1"/>
          </p:cNvSpPr>
          <p:nvPr/>
        </p:nvSpPr>
        <p:spPr bwMode="auto">
          <a:xfrm>
            <a:off x="7451725" y="1412875"/>
            <a:ext cx="12239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library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6875463" y="2636838"/>
            <a:ext cx="1225550" cy="263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reviews</a:t>
            </a:r>
            <a:endParaRPr lang="de-DE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4181" name="Textfeld 52"/>
          <p:cNvSpPr txBox="1">
            <a:spLocks noChangeArrowheads="1"/>
          </p:cNvSpPr>
          <p:nvPr/>
        </p:nvSpPr>
        <p:spPr bwMode="auto">
          <a:xfrm rot="-559028">
            <a:off x="5949950" y="6249988"/>
            <a:ext cx="187325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power of endurance</a:t>
            </a:r>
          </a:p>
        </p:txBody>
      </p:sp>
      <p:sp>
        <p:nvSpPr>
          <p:cNvPr id="134182" name="Textfeld 53"/>
          <p:cNvSpPr txBox="1">
            <a:spLocks noChangeArrowheads="1"/>
          </p:cNvSpPr>
          <p:nvPr/>
        </p:nvSpPr>
        <p:spPr bwMode="auto">
          <a:xfrm rot="1097439">
            <a:off x="6227763" y="4730750"/>
            <a:ext cx="1223962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distraction</a:t>
            </a:r>
          </a:p>
        </p:txBody>
      </p:sp>
      <p:sp>
        <p:nvSpPr>
          <p:cNvPr id="134183" name="Textfeld 54"/>
          <p:cNvSpPr txBox="1">
            <a:spLocks noChangeArrowheads="1"/>
          </p:cNvSpPr>
          <p:nvPr/>
        </p:nvSpPr>
        <p:spPr bwMode="auto">
          <a:xfrm rot="-977323">
            <a:off x="468313" y="3940175"/>
            <a:ext cx="1223962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satisfaction</a:t>
            </a:r>
          </a:p>
        </p:txBody>
      </p:sp>
      <p:sp>
        <p:nvSpPr>
          <p:cNvPr id="134184" name="Textfeld 55"/>
          <p:cNvSpPr txBox="1">
            <a:spLocks noChangeArrowheads="1"/>
          </p:cNvSpPr>
          <p:nvPr/>
        </p:nvSpPr>
        <p:spPr bwMode="auto">
          <a:xfrm>
            <a:off x="7740650" y="2708275"/>
            <a:ext cx="12239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weblog</a:t>
            </a:r>
          </a:p>
        </p:txBody>
      </p:sp>
      <p:sp>
        <p:nvSpPr>
          <p:cNvPr id="134185" name="Textfeld 56"/>
          <p:cNvSpPr txBox="1">
            <a:spLocks noChangeArrowheads="1"/>
          </p:cNvSpPr>
          <p:nvPr/>
        </p:nvSpPr>
        <p:spPr bwMode="auto">
          <a:xfrm>
            <a:off x="684213" y="1700213"/>
            <a:ext cx="12954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mind mapping</a:t>
            </a:r>
          </a:p>
        </p:txBody>
      </p:sp>
      <p:sp>
        <p:nvSpPr>
          <p:cNvPr id="134186" name="Textfeld 57"/>
          <p:cNvSpPr txBox="1">
            <a:spLocks noChangeArrowheads="1"/>
          </p:cNvSpPr>
          <p:nvPr/>
        </p:nvSpPr>
        <p:spPr bwMode="auto">
          <a:xfrm rot="-1112647">
            <a:off x="4859338" y="1131888"/>
            <a:ext cx="122555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curiosity </a:t>
            </a:r>
          </a:p>
        </p:txBody>
      </p:sp>
      <p:sp>
        <p:nvSpPr>
          <p:cNvPr id="134187" name="Textfeld 58"/>
          <p:cNvSpPr txBox="1">
            <a:spLocks noChangeArrowheads="1"/>
          </p:cNvSpPr>
          <p:nvPr/>
        </p:nvSpPr>
        <p:spPr bwMode="auto">
          <a:xfrm rot="-475685">
            <a:off x="7524750" y="4803775"/>
            <a:ext cx="12239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doubt</a:t>
            </a:r>
          </a:p>
        </p:txBody>
      </p:sp>
      <p:sp>
        <p:nvSpPr>
          <p:cNvPr id="134188" name="Textfeld 59"/>
          <p:cNvSpPr txBox="1">
            <a:spLocks noChangeArrowheads="1"/>
          </p:cNvSpPr>
          <p:nvPr/>
        </p:nvSpPr>
        <p:spPr bwMode="auto">
          <a:xfrm>
            <a:off x="1042988" y="4581525"/>
            <a:ext cx="17287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Examensarbeit</a:t>
            </a:r>
          </a:p>
        </p:txBody>
      </p:sp>
      <p:sp>
        <p:nvSpPr>
          <p:cNvPr id="134189" name="Textfeld 60"/>
          <p:cNvSpPr txBox="1">
            <a:spLocks noChangeArrowheads="1"/>
          </p:cNvSpPr>
          <p:nvPr/>
        </p:nvSpPr>
        <p:spPr bwMode="auto">
          <a:xfrm>
            <a:off x="250825" y="2708275"/>
            <a:ext cx="172878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journal article</a:t>
            </a:r>
          </a:p>
        </p:txBody>
      </p:sp>
      <p:sp>
        <p:nvSpPr>
          <p:cNvPr id="134190" name="Textfeld 61"/>
          <p:cNvSpPr txBox="1">
            <a:spLocks noChangeArrowheads="1"/>
          </p:cNvSpPr>
          <p:nvPr/>
        </p:nvSpPr>
        <p:spPr bwMode="auto">
          <a:xfrm rot="1257870">
            <a:off x="774700" y="5243513"/>
            <a:ext cx="90328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luck</a:t>
            </a:r>
          </a:p>
        </p:txBody>
      </p:sp>
      <p:sp>
        <p:nvSpPr>
          <p:cNvPr id="134191" name="Textfeld 62"/>
          <p:cNvSpPr txBox="1">
            <a:spLocks noChangeArrowheads="1"/>
          </p:cNvSpPr>
          <p:nvPr/>
        </p:nvSpPr>
        <p:spPr bwMode="auto">
          <a:xfrm rot="1050587">
            <a:off x="2855913" y="6199188"/>
            <a:ext cx="1223962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boredom</a:t>
            </a:r>
          </a:p>
        </p:txBody>
      </p:sp>
      <p:sp>
        <p:nvSpPr>
          <p:cNvPr id="134192" name="Textfeld 63"/>
          <p:cNvSpPr txBox="1">
            <a:spLocks noChangeArrowheads="1"/>
          </p:cNvSpPr>
          <p:nvPr/>
        </p:nvSpPr>
        <p:spPr bwMode="auto">
          <a:xfrm rot="489925">
            <a:off x="841375" y="3305175"/>
            <a:ext cx="12239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proud</a:t>
            </a:r>
          </a:p>
        </p:txBody>
      </p:sp>
      <p:sp>
        <p:nvSpPr>
          <p:cNvPr id="134193" name="Textfeld 64"/>
          <p:cNvSpPr txBox="1">
            <a:spLocks noChangeArrowheads="1"/>
          </p:cNvSpPr>
          <p:nvPr/>
        </p:nvSpPr>
        <p:spPr bwMode="auto">
          <a:xfrm rot="-1116687">
            <a:off x="539750" y="6027738"/>
            <a:ext cx="136842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discontent</a:t>
            </a:r>
          </a:p>
        </p:txBody>
      </p:sp>
      <p:sp>
        <p:nvSpPr>
          <p:cNvPr id="66" name="Textfeld 65"/>
          <p:cNvSpPr txBox="1"/>
          <p:nvPr/>
        </p:nvSpPr>
        <p:spPr>
          <a:xfrm>
            <a:off x="7019925" y="3500438"/>
            <a:ext cx="1873250" cy="263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gathering</a:t>
            </a: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ideas</a:t>
            </a:r>
            <a:endParaRPr lang="de-DE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4195" name="Textfeld 66"/>
          <p:cNvSpPr txBox="1">
            <a:spLocks noChangeArrowheads="1"/>
          </p:cNvSpPr>
          <p:nvPr/>
        </p:nvSpPr>
        <p:spPr bwMode="auto">
          <a:xfrm rot="-1176514">
            <a:off x="7199313" y="5362575"/>
            <a:ext cx="129540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lack of understanding </a:t>
            </a:r>
          </a:p>
        </p:txBody>
      </p:sp>
      <p:sp>
        <p:nvSpPr>
          <p:cNvPr id="68" name="Textfeld 67"/>
          <p:cNvSpPr txBox="1"/>
          <p:nvPr/>
        </p:nvSpPr>
        <p:spPr>
          <a:xfrm>
            <a:off x="6588125" y="1773238"/>
            <a:ext cx="1871663" cy="263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research</a:t>
            </a: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strategies</a:t>
            </a:r>
            <a:endParaRPr lang="de-DE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9" name="Textfeld 68"/>
          <p:cNvSpPr txBox="1"/>
          <p:nvPr/>
        </p:nvSpPr>
        <p:spPr>
          <a:xfrm>
            <a:off x="6659563" y="4437063"/>
            <a:ext cx="1800225" cy="263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research</a:t>
            </a: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methods</a:t>
            </a:r>
            <a:endParaRPr lang="de-DE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0" name="Textfeld 69"/>
          <p:cNvSpPr txBox="1"/>
          <p:nvPr/>
        </p:nvSpPr>
        <p:spPr>
          <a:xfrm>
            <a:off x="5508625" y="5084763"/>
            <a:ext cx="1366838" cy="263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focusing</a:t>
            </a:r>
            <a:endParaRPr lang="de-DE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1" name="Textfeld 70"/>
          <p:cNvSpPr txBox="1"/>
          <p:nvPr/>
        </p:nvSpPr>
        <p:spPr>
          <a:xfrm>
            <a:off x="2555875" y="5661025"/>
            <a:ext cx="1368425" cy="263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formatting</a:t>
            </a:r>
            <a:endParaRPr lang="de-DE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2" name="Textfeld 71"/>
          <p:cNvSpPr txBox="1"/>
          <p:nvPr/>
        </p:nvSpPr>
        <p:spPr>
          <a:xfrm>
            <a:off x="6732588" y="2924175"/>
            <a:ext cx="1368425" cy="263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excerption</a:t>
            </a:r>
            <a:endParaRPr lang="de-DE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4201" name="Textfeld 72"/>
          <p:cNvSpPr txBox="1">
            <a:spLocks noChangeArrowheads="1"/>
          </p:cNvSpPr>
          <p:nvPr/>
        </p:nvSpPr>
        <p:spPr bwMode="auto">
          <a:xfrm>
            <a:off x="7019925" y="1125538"/>
            <a:ext cx="12239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catalogs</a:t>
            </a:r>
          </a:p>
        </p:txBody>
      </p:sp>
      <p:sp>
        <p:nvSpPr>
          <p:cNvPr id="134202" name="Textfeld 73"/>
          <p:cNvSpPr txBox="1">
            <a:spLocks noChangeArrowheads="1"/>
          </p:cNvSpPr>
          <p:nvPr/>
        </p:nvSpPr>
        <p:spPr bwMode="auto">
          <a:xfrm>
            <a:off x="4356100" y="1412875"/>
            <a:ext cx="158432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search engines</a:t>
            </a:r>
          </a:p>
        </p:txBody>
      </p:sp>
      <p:sp>
        <p:nvSpPr>
          <p:cNvPr id="134203" name="Textfeld 74"/>
          <p:cNvSpPr txBox="1">
            <a:spLocks noChangeArrowheads="1"/>
          </p:cNvSpPr>
          <p:nvPr/>
        </p:nvSpPr>
        <p:spPr bwMode="auto">
          <a:xfrm rot="434292">
            <a:off x="6011863" y="1501775"/>
            <a:ext cx="159543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60D5EC"/>
                </a:solidFill>
              </a:rPr>
              <a:t>excessive demand 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6372225" y="2349500"/>
            <a:ext cx="1871663" cy="263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information</a:t>
            </a: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overload</a:t>
            </a:r>
            <a:endParaRPr lang="de-DE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7" name="Textfeld 76"/>
          <p:cNvSpPr txBox="1"/>
          <p:nvPr/>
        </p:nvSpPr>
        <p:spPr>
          <a:xfrm>
            <a:off x="4211638" y="6308725"/>
            <a:ext cx="1655762" cy="263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intellectual</a:t>
            </a: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property</a:t>
            </a:r>
            <a:endParaRPr lang="de-DE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8" name="Textfeld 77"/>
          <p:cNvSpPr txBox="1"/>
          <p:nvPr/>
        </p:nvSpPr>
        <p:spPr>
          <a:xfrm>
            <a:off x="250825" y="3573463"/>
            <a:ext cx="1728788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200" b="1" dirty="0">
                <a:solidFill>
                  <a:schemeClr val="bg1">
                    <a:lumMod val="65000"/>
                  </a:schemeClr>
                </a:solidFill>
              </a:rPr>
              <a:t>Creative </a:t>
            </a: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Commons</a:t>
            </a:r>
            <a:endParaRPr lang="de-DE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9" name="Textfeld 78"/>
          <p:cNvSpPr txBox="1"/>
          <p:nvPr/>
        </p:nvSpPr>
        <p:spPr>
          <a:xfrm>
            <a:off x="395288" y="2060575"/>
            <a:ext cx="1512887" cy="263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impact</a:t>
            </a:r>
            <a:endParaRPr lang="de-DE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0" name="Textfeld 79"/>
          <p:cNvSpPr txBox="1"/>
          <p:nvPr/>
        </p:nvSpPr>
        <p:spPr>
          <a:xfrm>
            <a:off x="7883525" y="5867400"/>
            <a:ext cx="1223963" cy="68421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10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DE" sz="1000" b="1" dirty="0" err="1">
                <a:solidFill>
                  <a:schemeClr val="bg1">
                    <a:lumMod val="65000"/>
                  </a:schemeClr>
                </a:solidFill>
              </a:rPr>
              <a:t>Issues</a:t>
            </a:r>
            <a:r>
              <a:rPr lang="de-DE" sz="10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DE" sz="1000" b="1" dirty="0" err="1">
                <a:solidFill>
                  <a:schemeClr val="bg1">
                    <a:lumMod val="65000"/>
                  </a:schemeClr>
                </a:solidFill>
              </a:rPr>
              <a:t>for</a:t>
            </a:r>
            <a:r>
              <a:rPr lang="de-DE" sz="10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DE" sz="1000" b="1" dirty="0" err="1">
                <a:solidFill>
                  <a:schemeClr val="bg1">
                    <a:lumMod val="65000"/>
                  </a:schemeClr>
                </a:solidFill>
              </a:rPr>
              <a:t>reflection</a:t>
            </a:r>
            <a:endParaRPr lang="de-DE" sz="1000" b="1" dirty="0">
              <a:solidFill>
                <a:schemeClr val="bg1">
                  <a:lumMod val="65000"/>
                </a:schemeClr>
              </a:solidFill>
            </a:endParaRPr>
          </a:p>
          <a:p>
            <a:pPr algn="ctr">
              <a:defRPr/>
            </a:pPr>
            <a:r>
              <a:rPr lang="de-DE" sz="1000" b="1" dirty="0" err="1">
                <a:solidFill>
                  <a:srgbClr val="FFC000"/>
                </a:solidFill>
              </a:rPr>
              <a:t>tools</a:t>
            </a:r>
            <a:endParaRPr lang="de-DE" sz="1000" b="1" dirty="0">
              <a:solidFill>
                <a:srgbClr val="FFC000"/>
              </a:solidFill>
            </a:endParaRPr>
          </a:p>
          <a:p>
            <a:pPr algn="ctr">
              <a:defRPr/>
            </a:pPr>
            <a:r>
              <a:rPr lang="de-DE" sz="1000" b="1" dirty="0" err="1">
                <a:solidFill>
                  <a:srgbClr val="60D5EC"/>
                </a:solidFill>
              </a:rPr>
              <a:t>emotions</a:t>
            </a:r>
            <a:endParaRPr lang="de-DE" sz="1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4209" name="Titel 51"/>
          <p:cNvSpPr>
            <a:spLocks noGrp="1"/>
          </p:cNvSpPr>
          <p:nvPr>
            <p:ph type="title"/>
          </p:nvPr>
        </p:nvSpPr>
        <p:spPr bwMode="auto">
          <a:xfrm>
            <a:off x="250825" y="115888"/>
            <a:ext cx="8374063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de-DE" altLang="de-DE" sz="2800" b="1" smtClean="0">
                <a:solidFill>
                  <a:srgbClr val="004179"/>
                </a:solidFill>
                <a:latin typeface="Lucida Sans" panose="020B0602030504020204" pitchFamily="34" charset="0"/>
                <a:ea typeface="Lucida Sans" panose="020B0602030504020204" pitchFamily="34" charset="0"/>
                <a:cs typeface="Lucida Sans" panose="020B0602030504020204" pitchFamily="34" charset="0"/>
              </a:rPr>
              <a:t>Life cycle </a:t>
            </a:r>
            <a:br>
              <a:rPr lang="de-DE" altLang="de-DE" sz="2800" b="1" smtClean="0">
                <a:solidFill>
                  <a:srgbClr val="004179"/>
                </a:solidFill>
                <a:latin typeface="Lucida Sans" panose="020B0602030504020204" pitchFamily="34" charset="0"/>
                <a:ea typeface="Lucida Sans" panose="020B0602030504020204" pitchFamily="34" charset="0"/>
                <a:cs typeface="Lucida Sans" panose="020B0602030504020204" pitchFamily="34" charset="0"/>
              </a:rPr>
            </a:br>
            <a:r>
              <a:rPr lang="de-DE" altLang="de-DE" sz="2800" b="1" smtClean="0">
                <a:solidFill>
                  <a:srgbClr val="004179"/>
                </a:solidFill>
                <a:latin typeface="Lucida Sans" panose="020B0602030504020204" pitchFamily="34" charset="0"/>
                <a:ea typeface="Lucida Sans" panose="020B0602030504020204" pitchFamily="34" charset="0"/>
                <a:cs typeface="Lucida Sans" panose="020B0602030504020204" pitchFamily="34" charset="0"/>
              </a:rPr>
              <a:t>of scholarly communication</a:t>
            </a:r>
          </a:p>
        </p:txBody>
      </p:sp>
      <p:sp>
        <p:nvSpPr>
          <p:cNvPr id="134210" name="Textfeld 47"/>
          <p:cNvSpPr txBox="1">
            <a:spLocks noChangeArrowheads="1"/>
          </p:cNvSpPr>
          <p:nvPr/>
        </p:nvSpPr>
        <p:spPr bwMode="auto">
          <a:xfrm>
            <a:off x="6875463" y="4652963"/>
            <a:ext cx="194468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lab notebook</a:t>
            </a:r>
          </a:p>
        </p:txBody>
      </p:sp>
      <p:sp>
        <p:nvSpPr>
          <p:cNvPr id="134211" name="Textfeld 30"/>
          <p:cNvSpPr txBox="1">
            <a:spLocks noChangeArrowheads="1"/>
          </p:cNvSpPr>
          <p:nvPr/>
        </p:nvSpPr>
        <p:spPr bwMode="auto">
          <a:xfrm>
            <a:off x="684213" y="5445125"/>
            <a:ext cx="1871662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/>
            <a:r>
              <a:rPr lang="de-DE" altLang="de-DE" sz="1200" b="1">
                <a:solidFill>
                  <a:srgbClr val="FFC000"/>
                </a:solidFill>
              </a:rPr>
              <a:t>text processing</a:t>
            </a:r>
          </a:p>
        </p:txBody>
      </p:sp>
      <p:sp>
        <p:nvSpPr>
          <p:cNvPr id="81" name="Textfeld 80"/>
          <p:cNvSpPr txBox="1"/>
          <p:nvPr/>
        </p:nvSpPr>
        <p:spPr>
          <a:xfrm>
            <a:off x="7559675" y="4238625"/>
            <a:ext cx="1873250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200" b="1" dirty="0" err="1">
                <a:solidFill>
                  <a:schemeClr val="bg1">
                    <a:lumMod val="65000"/>
                  </a:schemeClr>
                </a:solidFill>
              </a:rPr>
              <a:t>experimenting</a:t>
            </a:r>
            <a:endParaRPr lang="de-DE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2" name="Textfeld 81"/>
          <p:cNvSpPr txBox="1"/>
          <p:nvPr/>
        </p:nvSpPr>
        <p:spPr>
          <a:xfrm>
            <a:off x="127152" y="3057552"/>
            <a:ext cx="171729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200" b="1" dirty="0" err="1" smtClean="0">
                <a:solidFill>
                  <a:schemeClr val="bg1">
                    <a:lumMod val="65000"/>
                  </a:schemeClr>
                </a:solidFill>
              </a:rPr>
              <a:t>Intellectual</a:t>
            </a:r>
            <a:r>
              <a:rPr lang="de-DE" sz="1200" b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DE" sz="1200" b="1" dirty="0" err="1" smtClean="0">
                <a:solidFill>
                  <a:schemeClr val="bg1">
                    <a:lumMod val="65000"/>
                  </a:schemeClr>
                </a:solidFill>
              </a:rPr>
              <a:t>property</a:t>
            </a:r>
            <a:endParaRPr lang="de-DE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52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haltsfoli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590</Words>
  <Application>Microsoft Office PowerPoint</Application>
  <PresentationFormat>Bildschirmpräsentation (4:3)</PresentationFormat>
  <Paragraphs>336</Paragraphs>
  <Slides>6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Arial</vt:lpstr>
      <vt:lpstr>Calibri</vt:lpstr>
      <vt:lpstr>Lucida Sans</vt:lpstr>
      <vt:lpstr>Lucida Sans Unicode</vt:lpstr>
      <vt:lpstr>Verdana</vt:lpstr>
      <vt:lpstr>Inhaltsfolie</vt:lpstr>
      <vt:lpstr>Life-Cycle  Wissenschaftliche Kommunikation</vt:lpstr>
      <vt:lpstr>Life-Cycle  Wissenschaftliche Kommunikation</vt:lpstr>
      <vt:lpstr>PowerPoint-Präsentation</vt:lpstr>
      <vt:lpstr>Life-Cycle  Wissenschaftliche Kommunikation</vt:lpstr>
      <vt:lpstr>Life-Cycle  Wissenschaftliche Kommunikation</vt:lpstr>
      <vt:lpstr>Life cycle  of scholarly communication</vt:lpstr>
    </vt:vector>
  </TitlesOfParts>
  <Company>TuTech Innovation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Donofrio, Vanessa</dc:creator>
  <cp:lastModifiedBy>Thomas Hapke</cp:lastModifiedBy>
  <cp:revision>495</cp:revision>
  <cp:lastPrinted>2019-01-24T09:27:02Z</cp:lastPrinted>
  <dcterms:created xsi:type="dcterms:W3CDTF">2013-01-17T08:31:29Z</dcterms:created>
  <dcterms:modified xsi:type="dcterms:W3CDTF">2019-01-25T09:13:00Z</dcterms:modified>
</cp:coreProperties>
</file>