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4" r:id="rId7"/>
    <p:sldId id="265" r:id="rId8"/>
    <p:sldId id="262" r:id="rId9"/>
    <p:sldId id="263"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16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a:prstGeom prst="rect">
            <a:avLst/>
          </a:prstGeo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a:prstGeom prst="rect">
            <a:avLst/>
          </a:prstGeo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2497832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a:prstGeom prst="rect">
            <a:avLst/>
          </a:prstGeo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a:prstGeom prst="rect">
            <a:avLst/>
          </a:prstGeo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2164532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a:prstGeom prst="rect">
            <a:avLst/>
          </a:prstGeo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a:prstGeom prst="rect">
            <a:avLst/>
          </a:prstGeo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a:prstGeom prst="rect">
            <a:avLst/>
          </a:prstGeo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36111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a:prstGeom prst="rect">
            <a:avLst/>
          </a:prstGeo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a:prstGeom prst="rect">
            <a:avLst/>
          </a:prstGeo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3430956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a:prstGeom prst="rect">
            <a:avLst/>
          </a:prstGeo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a:prstGeom prst="rect">
            <a:avLst/>
          </a:prstGeo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a:prstGeom prst="rect">
            <a:avLst/>
          </a:prstGeo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7966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a:prstGeom prst="rect">
            <a:avLst/>
          </a:prstGeo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a:prstGeom prst="rect">
            <a:avLst/>
          </a:prstGeo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a:prstGeom prst="rect">
            <a:avLst/>
          </a:prstGeo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3907252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4" y="2160589"/>
            <a:ext cx="8596668" cy="388077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2662948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a:prstGeom prst="rect">
            <a:avLst/>
          </a:prstGeo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3895590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677334" y="2160589"/>
            <a:ext cx="8596668" cy="388077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284087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a:prstGeom prst="rect">
            <a:avLst/>
          </a:prstGeo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73481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308723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a:prstGeom prst="rect">
            <a:avLst/>
          </a:prstGeo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a:prstGeom prst="rect">
            <a:avLst/>
          </a:prstGeo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a:prstGeom prst="rect">
            <a:avLst/>
          </a:prstGeo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a:prstGeom prst="rect">
            <a:avLst/>
          </a:prstGeo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8" name="Footer Placeholder 7"/>
          <p:cNvSpPr>
            <a:spLocks noGrp="1"/>
          </p:cNvSpPr>
          <p:nvPr>
            <p:ph type="ftr" sz="quarter" idx="11"/>
          </p:nvPr>
        </p:nvSpPr>
        <p:spPr>
          <a:xfrm>
            <a:off x="677334" y="6041362"/>
            <a:ext cx="6297612"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85248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4" name="Footer Placeholder 3"/>
          <p:cNvSpPr>
            <a:spLocks noGrp="1"/>
          </p:cNvSpPr>
          <p:nvPr>
            <p:ph type="ftr" sz="quarter" idx="11"/>
          </p:nvPr>
        </p:nvSpPr>
        <p:spPr>
          <a:xfrm>
            <a:off x="677334" y="6041362"/>
            <a:ext cx="6297612"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2243994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3" name="Footer Placeholder 2"/>
          <p:cNvSpPr>
            <a:spLocks noGrp="1"/>
          </p:cNvSpPr>
          <p:nvPr>
            <p:ph type="ftr" sz="quarter" idx="11"/>
          </p:nvPr>
        </p:nvSpPr>
        <p:spPr>
          <a:xfrm>
            <a:off x="677334" y="6041362"/>
            <a:ext cx="6297612"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287383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a:prstGeom prst="rect">
            <a:avLst/>
          </a:prstGeo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a:prstGeom prst="rect">
            <a:avLst/>
          </a:prstGeo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a:prstGeom prst="rect">
            <a:avLst/>
          </a:prstGeo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94296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a:prstGeom prst="rect">
            <a:avLst/>
          </a:prstGeo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a:prstGeom prst="rect">
            <a:avLst/>
          </a:prstGeo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D7A16A98-18DE-4996-B7AA-8D9BD7D35521}" type="datetimeFigureOut">
              <a:rPr lang="en-US" smtClean="0"/>
              <a:t>10/24/2022</a:t>
            </a:fld>
            <a:endParaRPr lang="en-US"/>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399F2D86-002D-4B27-8E4D-73AA0B93C447}" type="slidenum">
              <a:rPr lang="en-US" smtClean="0"/>
              <a:t>‹#›</a:t>
            </a:fld>
            <a:endParaRPr lang="en-US"/>
          </a:p>
        </p:txBody>
      </p:sp>
    </p:spTree>
    <p:extLst>
      <p:ext uri="{BB962C8B-B14F-4D97-AF65-F5344CB8AC3E}">
        <p14:creationId xmlns:p14="http://schemas.microsoft.com/office/powerpoint/2010/main" val="25892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26" Type="http://schemas.openxmlformats.org/officeDocument/2006/relationships/image" Target="../media/image9.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5" Type="http://schemas.openxmlformats.org/officeDocument/2006/relationships/image" Target="../media/image8.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7.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6.png"/><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 name="Rectangle 7"/>
          <p:cNvSpPr/>
          <p:nvPr userDrawn="1"/>
        </p:nvSpPr>
        <p:spPr>
          <a:xfrm>
            <a:off x="0" y="15570"/>
            <a:ext cx="1136850" cy="276999"/>
          </a:xfrm>
          <a:prstGeom prst="rect">
            <a:avLst/>
          </a:prstGeom>
        </p:spPr>
        <p:txBody>
          <a:bodyPr wrap="none">
            <a:spAutoFit/>
          </a:bodyPr>
          <a:lstStyle/>
          <a:p>
            <a:r>
              <a:rPr lang="en-US" sz="1200" dirty="0" smtClean="0"/>
              <a:t>Organized by:</a:t>
            </a:r>
            <a:endParaRPr lang="en-US" sz="1200" dirty="0"/>
          </a:p>
        </p:txBody>
      </p:sp>
      <p:pic>
        <p:nvPicPr>
          <p:cNvPr id="9" name="Picture 8"/>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413435" y="126097"/>
            <a:ext cx="754528" cy="754528"/>
          </a:xfrm>
          <a:prstGeom prst="rect">
            <a:avLst/>
          </a:prstGeom>
        </p:spPr>
      </p:pic>
      <p:pic>
        <p:nvPicPr>
          <p:cNvPr id="10" name="Picture 9"/>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353750" y="279954"/>
            <a:ext cx="446814" cy="446814"/>
          </a:xfrm>
          <a:prstGeom prst="rect">
            <a:avLst/>
          </a:prstGeom>
        </p:spPr>
      </p:pic>
      <p:sp>
        <p:nvSpPr>
          <p:cNvPr id="30" name="Rectangle 29"/>
          <p:cNvSpPr/>
          <p:nvPr userDrawn="1"/>
        </p:nvSpPr>
        <p:spPr>
          <a:xfrm>
            <a:off x="123028" y="5852148"/>
            <a:ext cx="1146468" cy="276999"/>
          </a:xfrm>
          <a:prstGeom prst="rect">
            <a:avLst/>
          </a:prstGeom>
        </p:spPr>
        <p:txBody>
          <a:bodyPr wrap="none">
            <a:spAutoFit/>
          </a:bodyPr>
          <a:lstStyle/>
          <a:p>
            <a:r>
              <a:rPr lang="en-US" sz="1200" dirty="0" smtClean="0"/>
              <a:t>Supported by:</a:t>
            </a:r>
            <a:endParaRPr lang="en-US" sz="1200" dirty="0"/>
          </a:p>
        </p:txBody>
      </p:sp>
      <p:pic>
        <p:nvPicPr>
          <p:cNvPr id="11" name="Picture 10"/>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4835452" y="5992580"/>
            <a:ext cx="1300848" cy="667769"/>
          </a:xfrm>
          <a:prstGeom prst="rect">
            <a:avLst/>
          </a:prstGeom>
        </p:spPr>
      </p:pic>
      <p:pic>
        <p:nvPicPr>
          <p:cNvPr id="12" name="Picture 11"/>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962932" y="5974555"/>
            <a:ext cx="634365" cy="634365"/>
          </a:xfrm>
          <a:prstGeom prst="rect">
            <a:avLst/>
          </a:prstGeom>
        </p:spPr>
      </p:pic>
      <p:pic>
        <p:nvPicPr>
          <p:cNvPr id="13" name="Picture 12"/>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453574" y="6048717"/>
            <a:ext cx="518023" cy="518023"/>
          </a:xfrm>
          <a:prstGeom prst="rect">
            <a:avLst/>
          </a:prstGeom>
        </p:spPr>
      </p:pic>
      <p:pic>
        <p:nvPicPr>
          <p:cNvPr id="14" name="Picture 13"/>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307106" y="5990648"/>
            <a:ext cx="589302" cy="589302"/>
          </a:xfrm>
          <a:prstGeom prst="rect">
            <a:avLst/>
          </a:prstGeom>
        </p:spPr>
      </p:pic>
      <p:pic>
        <p:nvPicPr>
          <p:cNvPr id="15" name="Picture 14"/>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896409" y="6029146"/>
            <a:ext cx="557166" cy="557166"/>
          </a:xfrm>
          <a:prstGeom prst="rect">
            <a:avLst/>
          </a:prstGeom>
        </p:spPr>
      </p:pic>
      <p:pic>
        <p:nvPicPr>
          <p:cNvPr id="16" name="Picture 15"/>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2597297" y="6065791"/>
            <a:ext cx="386805" cy="451892"/>
          </a:xfrm>
          <a:prstGeom prst="rect">
            <a:avLst/>
          </a:prstGeom>
        </p:spPr>
      </p:pic>
      <p:pic>
        <p:nvPicPr>
          <p:cNvPr id="17" name="Picture 16"/>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3034989" y="6143832"/>
            <a:ext cx="1804022" cy="365267"/>
          </a:xfrm>
          <a:prstGeom prst="rect">
            <a:avLst/>
          </a:prstGeom>
        </p:spPr>
      </p:pic>
      <p:sp>
        <p:nvSpPr>
          <p:cNvPr id="2" name="TextBox 1"/>
          <p:cNvSpPr txBox="1"/>
          <p:nvPr userDrawn="1"/>
        </p:nvSpPr>
        <p:spPr>
          <a:xfrm>
            <a:off x="711525" y="394252"/>
            <a:ext cx="1754006" cy="230832"/>
          </a:xfrm>
          <a:prstGeom prst="rect">
            <a:avLst/>
          </a:prstGeom>
          <a:noFill/>
        </p:spPr>
        <p:txBody>
          <a:bodyPr wrap="none" rtlCol="0">
            <a:spAutoFit/>
          </a:bodyPr>
          <a:lstStyle/>
          <a:p>
            <a:pPr algn="ctr"/>
            <a:r>
              <a:rPr lang="en-US" sz="900" dirty="0" smtClean="0"/>
              <a:t>LPPM UPN Veteran Yogyakarta</a:t>
            </a:r>
          </a:p>
        </p:txBody>
      </p:sp>
    </p:spTree>
    <p:extLst>
      <p:ext uri="{BB962C8B-B14F-4D97-AF65-F5344CB8AC3E}">
        <p14:creationId xmlns:p14="http://schemas.microsoft.com/office/powerpoint/2010/main" val="32122672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72" y="1377117"/>
            <a:ext cx="11876314" cy="1320800"/>
          </a:xfrm>
        </p:spPr>
        <p:txBody>
          <a:bodyPr>
            <a:noAutofit/>
          </a:bodyPr>
          <a:lstStyle/>
          <a:p>
            <a:r>
              <a:rPr lang="ms-MY" b="1" dirty="0" smtClean="0"/>
              <a:t>               </a:t>
            </a:r>
            <a:r>
              <a:rPr lang="ms-MY" b="1" dirty="0" smtClean="0">
                <a:solidFill>
                  <a:schemeClr val="tx1"/>
                </a:solidFill>
              </a:rPr>
              <a:t>Estimating </a:t>
            </a:r>
            <a:r>
              <a:rPr lang="ms-MY" b="1" dirty="0">
                <a:solidFill>
                  <a:schemeClr val="tx1"/>
                </a:solidFill>
              </a:rPr>
              <a:t>Groundwater Potential </a:t>
            </a:r>
            <a:r>
              <a:rPr lang="ms-MY" b="1" dirty="0" smtClean="0">
                <a:solidFill>
                  <a:schemeClr val="tx1"/>
                </a:solidFill>
              </a:rPr>
              <a:t/>
            </a:r>
            <a:br>
              <a:rPr lang="ms-MY" b="1" dirty="0" smtClean="0">
                <a:solidFill>
                  <a:schemeClr val="tx1"/>
                </a:solidFill>
              </a:rPr>
            </a:br>
            <a:r>
              <a:rPr lang="ms-MY" sz="3200" b="1" dirty="0" smtClean="0">
                <a:solidFill>
                  <a:schemeClr val="tx1"/>
                </a:solidFill>
              </a:rPr>
              <a:t>with </a:t>
            </a:r>
            <a:r>
              <a:rPr lang="ms-MY" sz="3200" b="1" dirty="0">
                <a:solidFill>
                  <a:schemeClr val="tx1"/>
                </a:solidFill>
              </a:rPr>
              <a:t>The Schlumberger Configuration Geoelectric Method</a:t>
            </a:r>
            <a:r>
              <a:rPr lang="en-US" sz="3200" dirty="0">
                <a:solidFill>
                  <a:schemeClr val="tx1"/>
                </a:solidFill>
              </a:rPr>
              <a:t/>
            </a:r>
            <a:br>
              <a:rPr lang="en-US" sz="3200" dirty="0">
                <a:solidFill>
                  <a:schemeClr val="tx1"/>
                </a:solidFill>
              </a:rPr>
            </a:br>
            <a:r>
              <a:rPr lang="ms-MY" b="1" dirty="0">
                <a:solidFill>
                  <a:schemeClr val="tx1"/>
                </a:solidFill>
              </a:rPr>
              <a:t> </a:t>
            </a:r>
            <a:r>
              <a:rPr lang="ms-MY" sz="3200" b="1" dirty="0">
                <a:solidFill>
                  <a:schemeClr val="tx1"/>
                </a:solidFill>
              </a:rPr>
              <a:t>in Tegalrejo Village Gedangsari District </a:t>
            </a:r>
            <a:r>
              <a:rPr lang="ms-MY" sz="3200" b="1" dirty="0" smtClean="0">
                <a:solidFill>
                  <a:schemeClr val="tx1"/>
                </a:solidFill>
              </a:rPr>
              <a:t>Gunungkidul </a:t>
            </a:r>
            <a:r>
              <a:rPr lang="ms-MY" sz="3200" b="1" dirty="0">
                <a:solidFill>
                  <a:schemeClr val="tx1"/>
                </a:solidFill>
              </a:rPr>
              <a:t>Regency</a:t>
            </a:r>
            <a:r>
              <a:rPr lang="en-US" sz="3200" dirty="0">
                <a:solidFill>
                  <a:schemeClr val="tx1"/>
                </a:solidFill>
              </a:rPr>
              <a:t/>
            </a:r>
            <a:br>
              <a:rPr lang="en-US" sz="3200" dirty="0">
                <a:solidFill>
                  <a:schemeClr val="tx1"/>
                </a:solidFill>
              </a:rPr>
            </a:br>
            <a:r>
              <a:rPr lang="sk-SK" dirty="0">
                <a:solidFill>
                  <a:schemeClr val="tx1"/>
                </a:solidFill>
              </a:rPr>
              <a:t> </a:t>
            </a:r>
            <a:r>
              <a:rPr lang="en-US" dirty="0">
                <a:solidFill>
                  <a:schemeClr val="tx1"/>
                </a:solidFill>
              </a:rPr>
              <a:t/>
            </a:r>
            <a:br>
              <a:rPr lang="en-US" dirty="0">
                <a:solidFill>
                  <a:schemeClr val="tx1"/>
                </a:solidFill>
              </a:rPr>
            </a:br>
            <a:r>
              <a:rPr lang="en-US" dirty="0"/>
              <a:t/>
            </a:r>
            <a:br>
              <a:rPr lang="en-US" dirty="0"/>
            </a:br>
            <a:endParaRPr lang="en-US" dirty="0"/>
          </a:p>
        </p:txBody>
      </p:sp>
      <p:sp>
        <p:nvSpPr>
          <p:cNvPr id="3" name="Content Placeholder 2"/>
          <p:cNvSpPr>
            <a:spLocks noGrp="1"/>
          </p:cNvSpPr>
          <p:nvPr>
            <p:ph idx="1"/>
          </p:nvPr>
        </p:nvSpPr>
        <p:spPr>
          <a:xfrm>
            <a:off x="1462780" y="4516928"/>
            <a:ext cx="8596668" cy="3880773"/>
          </a:xfrm>
        </p:spPr>
        <p:txBody>
          <a:bodyPr/>
          <a:lstStyle/>
          <a:p>
            <a:pPr marL="0" algn="ctr">
              <a:lnSpc>
                <a:spcPts val="1200"/>
              </a:lnSpc>
              <a:spcBef>
                <a:spcPts val="0"/>
              </a:spcBef>
            </a:pPr>
            <a:r>
              <a:rPr lang="ms-MY" b="1" dirty="0"/>
              <a:t>Purwanto</a:t>
            </a:r>
            <a:r>
              <a:rPr lang="ms-MY" b="1" baseline="30000" dirty="0"/>
              <a:t>1</a:t>
            </a:r>
            <a:r>
              <a:rPr lang="ms-MY" b="1" dirty="0"/>
              <a:t>, Siti Hamidah</a:t>
            </a:r>
            <a:r>
              <a:rPr lang="ms-MY" b="1" baseline="30000" dirty="0"/>
              <a:t>2</a:t>
            </a:r>
            <a:r>
              <a:rPr lang="ms-MY" b="1" dirty="0"/>
              <a:t>, Wulandari Dwi Etika Rini</a:t>
            </a:r>
            <a:r>
              <a:rPr lang="ms-MY" b="1" baseline="30000" dirty="0"/>
              <a:t>3</a:t>
            </a:r>
            <a:endParaRPr lang="en-US" dirty="0"/>
          </a:p>
          <a:p>
            <a:pPr marL="0" algn="ctr">
              <a:lnSpc>
                <a:spcPts val="1200"/>
              </a:lnSpc>
              <a:spcBef>
                <a:spcPts val="0"/>
              </a:spcBef>
            </a:pPr>
            <a:endParaRPr lang="en-US" sz="2000" dirty="0">
              <a:effectLst/>
              <a:latin typeface="Calibri"/>
              <a:ea typeface="Calibri"/>
              <a:cs typeface="Times New Roman"/>
            </a:endParaRPr>
          </a:p>
        </p:txBody>
      </p:sp>
    </p:spTree>
    <p:extLst>
      <p:ext uri="{BB962C8B-B14F-4D97-AF65-F5344CB8AC3E}">
        <p14:creationId xmlns:p14="http://schemas.microsoft.com/office/powerpoint/2010/main" val="3576695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cap="small" dirty="0"/>
              <a:t>REFERENCES</a:t>
            </a:r>
            <a:r>
              <a:rPr lang="en-US" dirty="0"/>
              <a:t/>
            </a:r>
            <a:br>
              <a:rPr lang="en-US" dirty="0"/>
            </a:br>
            <a:endParaRPr lang="en-US" dirty="0"/>
          </a:p>
        </p:txBody>
      </p:sp>
      <p:sp>
        <p:nvSpPr>
          <p:cNvPr id="3" name="Content Placeholder 2"/>
          <p:cNvSpPr>
            <a:spLocks noGrp="1"/>
          </p:cNvSpPr>
          <p:nvPr>
            <p:ph idx="1"/>
          </p:nvPr>
        </p:nvSpPr>
        <p:spPr>
          <a:xfrm>
            <a:off x="689057" y="1257912"/>
            <a:ext cx="10506481" cy="3806457"/>
          </a:xfrm>
        </p:spPr>
        <p:txBody>
          <a:bodyPr/>
          <a:lstStyle/>
          <a:p>
            <a:pPr algn="just"/>
            <a:r>
              <a:rPr lang="en-US" sz="1200" dirty="0" err="1"/>
              <a:t>Gunungkidul</a:t>
            </a:r>
            <a:r>
              <a:rPr lang="en-US" sz="1200" dirty="0"/>
              <a:t> Central Statistics Agency, 2009, </a:t>
            </a:r>
            <a:r>
              <a:rPr lang="en-US" sz="1200" i="1" dirty="0" err="1"/>
              <a:t>Gunung</a:t>
            </a:r>
            <a:r>
              <a:rPr lang="en-US" sz="1200" i="1" dirty="0"/>
              <a:t> </a:t>
            </a:r>
            <a:r>
              <a:rPr lang="en-US" sz="1200" i="1" dirty="0" err="1"/>
              <a:t>Kidul</a:t>
            </a:r>
            <a:r>
              <a:rPr lang="en-US" sz="1200" i="1" dirty="0"/>
              <a:t> in Figures 2009</a:t>
            </a:r>
            <a:endParaRPr lang="en-US" sz="1200" dirty="0"/>
          </a:p>
          <a:p>
            <a:pPr algn="just"/>
            <a:r>
              <a:rPr lang="en-US" sz="1200" dirty="0" err="1"/>
              <a:t>Gunungkidul</a:t>
            </a:r>
            <a:r>
              <a:rPr lang="en-US" sz="1200" dirty="0"/>
              <a:t> Central Statistics Agency, 2010, </a:t>
            </a:r>
            <a:r>
              <a:rPr lang="en-US" sz="1200" i="1" dirty="0" err="1"/>
              <a:t>Gunung</a:t>
            </a:r>
            <a:r>
              <a:rPr lang="en-US" sz="1200" i="1" dirty="0"/>
              <a:t> </a:t>
            </a:r>
            <a:r>
              <a:rPr lang="en-US" sz="1200" i="1" dirty="0" err="1"/>
              <a:t>Kidul</a:t>
            </a:r>
            <a:r>
              <a:rPr lang="en-US" sz="1200" i="1" dirty="0"/>
              <a:t> in Figures 2010</a:t>
            </a:r>
            <a:endParaRPr lang="en-US" sz="1200" dirty="0"/>
          </a:p>
          <a:p>
            <a:pPr algn="just"/>
            <a:r>
              <a:rPr lang="en-US" sz="1200" dirty="0" err="1"/>
              <a:t>Gunungkidul</a:t>
            </a:r>
            <a:r>
              <a:rPr lang="en-US" sz="1200" dirty="0"/>
              <a:t> Central Statistics Agency, 2014, </a:t>
            </a:r>
            <a:r>
              <a:rPr lang="en-US" sz="1200" i="1" dirty="0" err="1"/>
              <a:t>Gunung</a:t>
            </a:r>
            <a:r>
              <a:rPr lang="en-US" sz="1200" i="1" dirty="0"/>
              <a:t> </a:t>
            </a:r>
            <a:r>
              <a:rPr lang="en-US" sz="1200" i="1" dirty="0" err="1"/>
              <a:t>Kidul</a:t>
            </a:r>
            <a:r>
              <a:rPr lang="en-US" sz="1200" i="1" dirty="0"/>
              <a:t> in Figures 2014</a:t>
            </a:r>
            <a:endParaRPr lang="en-US" sz="1200" dirty="0"/>
          </a:p>
          <a:p>
            <a:pPr algn="just"/>
            <a:r>
              <a:rPr lang="en-US" sz="1200" dirty="0" err="1"/>
              <a:t>Gunungkidul</a:t>
            </a:r>
            <a:r>
              <a:rPr lang="en-US" sz="1200" dirty="0"/>
              <a:t> Central Statistics Agency, 2015, </a:t>
            </a:r>
            <a:r>
              <a:rPr lang="en-US" sz="1200" i="1" dirty="0" err="1"/>
              <a:t>Gunung</a:t>
            </a:r>
            <a:r>
              <a:rPr lang="en-US" sz="1200" i="1" dirty="0"/>
              <a:t> </a:t>
            </a:r>
            <a:r>
              <a:rPr lang="en-US" sz="1200" i="1" dirty="0" err="1"/>
              <a:t>Kidul</a:t>
            </a:r>
            <a:r>
              <a:rPr lang="en-US" sz="1200" i="1" dirty="0"/>
              <a:t> in Figures 2015</a:t>
            </a:r>
            <a:endParaRPr lang="en-US" sz="1200" dirty="0"/>
          </a:p>
          <a:p>
            <a:pPr algn="just"/>
            <a:r>
              <a:rPr lang="en-US" sz="1200" dirty="0"/>
              <a:t>Citra </a:t>
            </a:r>
            <a:r>
              <a:rPr lang="en-US" sz="1200" dirty="0" err="1"/>
              <a:t>Selaras</a:t>
            </a:r>
            <a:r>
              <a:rPr lang="en-US" sz="1200" dirty="0"/>
              <a:t> </a:t>
            </a:r>
            <a:r>
              <a:rPr lang="en-US" sz="1200" dirty="0" err="1"/>
              <a:t>Mandiri</a:t>
            </a:r>
            <a:r>
              <a:rPr lang="en-US" sz="1200" dirty="0"/>
              <a:t> CV, Drilling, Trading, Contractors, 2010, </a:t>
            </a:r>
            <a:r>
              <a:rPr lang="en-US" sz="1200" i="1" dirty="0"/>
              <a:t>Deep Well Drilling in </a:t>
            </a:r>
            <a:r>
              <a:rPr lang="en-US" sz="1200" i="1" dirty="0" err="1"/>
              <a:t>Puring</a:t>
            </a:r>
            <a:r>
              <a:rPr lang="en-US" sz="1200" i="1" dirty="0"/>
              <a:t> </a:t>
            </a:r>
            <a:r>
              <a:rPr lang="en-US" sz="1200" i="1" dirty="0" err="1"/>
              <a:t>Suling</a:t>
            </a:r>
            <a:r>
              <a:rPr lang="en-US" sz="1200" i="1" dirty="0"/>
              <a:t>, Bandung Village, </a:t>
            </a:r>
            <a:r>
              <a:rPr lang="en-US" sz="1200" i="1" dirty="0" err="1"/>
              <a:t>Playen</a:t>
            </a:r>
            <a:r>
              <a:rPr lang="en-US" sz="1200" i="1" dirty="0"/>
              <a:t> District, </a:t>
            </a:r>
            <a:r>
              <a:rPr lang="en-US" sz="1200" i="1" dirty="0" err="1"/>
              <a:t>Gunungkidul</a:t>
            </a:r>
            <a:r>
              <a:rPr lang="en-US" sz="1200" i="1" dirty="0"/>
              <a:t> Regency</a:t>
            </a:r>
            <a:endParaRPr lang="en-US" sz="1200" dirty="0"/>
          </a:p>
          <a:p>
            <a:pPr algn="just"/>
            <a:r>
              <a:rPr lang="en-US" sz="1200" dirty="0" err="1"/>
              <a:t>Christianasen</a:t>
            </a:r>
            <a:r>
              <a:rPr lang="en-US" sz="1200" dirty="0"/>
              <a:t> and Hamblin, 2014, </a:t>
            </a:r>
            <a:r>
              <a:rPr lang="en-US" sz="1200" i="1" dirty="0"/>
              <a:t>Planer Earth</a:t>
            </a:r>
            <a:endParaRPr lang="en-US" sz="1200" dirty="0"/>
          </a:p>
          <a:p>
            <a:pPr algn="just"/>
            <a:r>
              <a:rPr lang="en-US" sz="1200" dirty="0"/>
              <a:t>Department of National Education, </a:t>
            </a:r>
            <a:r>
              <a:rPr lang="en-US" sz="1200" dirty="0" err="1"/>
              <a:t>Gadjah</a:t>
            </a:r>
            <a:r>
              <a:rPr lang="en-US" sz="1200" dirty="0"/>
              <a:t> </a:t>
            </a:r>
            <a:r>
              <a:rPr lang="en-US" sz="1200" dirty="0" err="1"/>
              <a:t>Mada</a:t>
            </a:r>
            <a:r>
              <a:rPr lang="en-US" sz="1200" dirty="0"/>
              <a:t> University, Faculty of Engineering, Department of Geological Engineering, 2002, </a:t>
            </a:r>
            <a:r>
              <a:rPr lang="en-US" sz="1200" i="1" dirty="0"/>
              <a:t>Technical Guidelines for Mapping the Vulnerability of Land Movement Zones in the Special Region of Yogyakarta Province</a:t>
            </a:r>
            <a:endParaRPr lang="en-US" sz="1200" dirty="0"/>
          </a:p>
          <a:p>
            <a:pPr algn="just"/>
            <a:r>
              <a:rPr lang="en-US" sz="1200" dirty="0"/>
              <a:t>PUP Department - ESDM D.I. YOGYAKARTA, 2015, </a:t>
            </a:r>
            <a:r>
              <a:rPr lang="en-US" sz="1200" i="1" dirty="0"/>
              <a:t>Construction of Groundwater Drilling Well in Package 3: </a:t>
            </a:r>
            <a:r>
              <a:rPr lang="en-US" sz="1200" i="1" dirty="0" err="1"/>
              <a:t>Gunungkidul</a:t>
            </a:r>
            <a:endParaRPr lang="en-US" sz="1200" dirty="0"/>
          </a:p>
          <a:p>
            <a:pPr algn="just"/>
            <a:r>
              <a:rPr lang="en-US" sz="1200" dirty="0"/>
              <a:t>Ministry of Energy and Mineral Resources, Geological Agency Center for Groundwater Resources and Environmental Geology, 2013, </a:t>
            </a:r>
            <a:r>
              <a:rPr lang="en-US" sz="1200" i="1" dirty="0"/>
              <a:t>Exploration and Clean Water Services through Groundwater Drilling in Package SB - 16 </a:t>
            </a:r>
            <a:r>
              <a:rPr lang="en-US" sz="1200" i="1" dirty="0" err="1"/>
              <a:t>Dusun</a:t>
            </a:r>
            <a:r>
              <a:rPr lang="en-US" sz="1200" i="1" dirty="0"/>
              <a:t> </a:t>
            </a:r>
            <a:r>
              <a:rPr lang="en-US" sz="1200" i="1" dirty="0" err="1"/>
              <a:t>Mengger</a:t>
            </a:r>
            <a:r>
              <a:rPr lang="en-US" sz="1200" i="1" dirty="0"/>
              <a:t>, </a:t>
            </a:r>
            <a:r>
              <a:rPr lang="en-US" sz="1200" i="1" dirty="0" err="1"/>
              <a:t>Karangasem</a:t>
            </a:r>
            <a:r>
              <a:rPr lang="en-US" sz="1200" i="1" dirty="0"/>
              <a:t> Village, </a:t>
            </a:r>
            <a:r>
              <a:rPr lang="en-US" sz="1200" i="1" dirty="0" err="1"/>
              <a:t>Paliyan</a:t>
            </a:r>
            <a:r>
              <a:rPr lang="en-US" sz="1200" i="1" dirty="0"/>
              <a:t> District, </a:t>
            </a:r>
            <a:r>
              <a:rPr lang="en-US" sz="1200" i="1" dirty="0" err="1"/>
              <a:t>Gunungkidul</a:t>
            </a:r>
            <a:r>
              <a:rPr lang="en-US" sz="1200" i="1" dirty="0"/>
              <a:t> Regency, </a:t>
            </a:r>
            <a:r>
              <a:rPr lang="en-US" sz="1200" i="1" dirty="0" smtClean="0"/>
              <a:t>DIY</a:t>
            </a:r>
          </a:p>
          <a:p>
            <a:pPr algn="just"/>
            <a:r>
              <a:rPr lang="en-US" sz="1200" dirty="0"/>
              <a:t>Ministry of Energy and Mineral Resources Geological Agency Center for Groundwater Resources and Environmental Geology, 2012, </a:t>
            </a:r>
            <a:r>
              <a:rPr lang="en-US" sz="1200" i="1" dirty="0"/>
              <a:t>Exploration and Clean Water Services through Groundwater Drilling in Package SB - 20 </a:t>
            </a:r>
            <a:r>
              <a:rPr lang="en-US" sz="1200" i="1" dirty="0" err="1"/>
              <a:t>Dusun</a:t>
            </a:r>
            <a:r>
              <a:rPr lang="en-US" sz="1200" i="1" dirty="0"/>
              <a:t> </a:t>
            </a:r>
            <a:r>
              <a:rPr lang="en-US" sz="1200" i="1" dirty="0" err="1"/>
              <a:t>Sambeng</a:t>
            </a:r>
            <a:r>
              <a:rPr lang="en-US" sz="1200" i="1" dirty="0"/>
              <a:t> II, </a:t>
            </a:r>
            <a:r>
              <a:rPr lang="en-US" sz="1200" i="1" dirty="0" err="1"/>
              <a:t>Ngawen</a:t>
            </a:r>
            <a:r>
              <a:rPr lang="en-US" sz="1200" i="1" dirty="0"/>
              <a:t> District, </a:t>
            </a:r>
            <a:r>
              <a:rPr lang="en-US" sz="1200" i="1" dirty="0" err="1"/>
              <a:t>Gunungkidul</a:t>
            </a:r>
            <a:r>
              <a:rPr lang="en-US" sz="1200" i="1" dirty="0"/>
              <a:t> Regency, DIY</a:t>
            </a:r>
            <a:endParaRPr lang="en-US" sz="1200" dirty="0"/>
          </a:p>
          <a:p>
            <a:pPr algn="just"/>
            <a:r>
              <a:rPr lang="en-US" sz="1200" dirty="0"/>
              <a:t>Ministry of Energy and Mineral Resources, Geological Agency Center for Groundwater Resources and Environmental Geology, 2012, </a:t>
            </a:r>
            <a:r>
              <a:rPr lang="en-US" sz="1200" i="1" dirty="0"/>
              <a:t>Exploration and Clean Water Services through Groundwater Drilling in the SB - 20 Package, </a:t>
            </a:r>
            <a:r>
              <a:rPr lang="en-US" sz="1200" i="1" dirty="0" err="1"/>
              <a:t>Salak</a:t>
            </a:r>
            <a:r>
              <a:rPr lang="en-US" sz="1200" i="1" dirty="0"/>
              <a:t> Hamlet, </a:t>
            </a:r>
            <a:r>
              <a:rPr lang="en-US" sz="1200" i="1" dirty="0" err="1"/>
              <a:t>Semoyo</a:t>
            </a:r>
            <a:r>
              <a:rPr lang="en-US" sz="1200" i="1" dirty="0"/>
              <a:t> Village, </a:t>
            </a:r>
            <a:r>
              <a:rPr lang="en-US" sz="1200" i="1" dirty="0" err="1"/>
              <a:t>Patuk</a:t>
            </a:r>
            <a:r>
              <a:rPr lang="en-US" sz="1200" i="1" dirty="0"/>
              <a:t> District, </a:t>
            </a:r>
            <a:r>
              <a:rPr lang="en-US" sz="1200" i="1" dirty="0" err="1"/>
              <a:t>Gunungkidul</a:t>
            </a:r>
            <a:r>
              <a:rPr lang="en-US" sz="1200" i="1" dirty="0"/>
              <a:t> Regency, DIY</a:t>
            </a:r>
            <a:endParaRPr lang="en-US" sz="1200" dirty="0"/>
          </a:p>
          <a:p>
            <a:endParaRPr lang="en-US" sz="1200" i="1" dirty="0" smtClean="0"/>
          </a:p>
          <a:p>
            <a:endParaRPr lang="en-US" sz="1200" dirty="0"/>
          </a:p>
          <a:p>
            <a:endParaRPr lang="en-US" sz="1200" dirty="0"/>
          </a:p>
        </p:txBody>
      </p:sp>
    </p:spTree>
    <p:extLst>
      <p:ext uri="{BB962C8B-B14F-4D97-AF65-F5344CB8AC3E}">
        <p14:creationId xmlns:p14="http://schemas.microsoft.com/office/powerpoint/2010/main" val="271278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0441" y="1539265"/>
            <a:ext cx="10611989" cy="3880773"/>
          </a:xfrm>
        </p:spPr>
        <p:txBody>
          <a:bodyPr/>
          <a:lstStyle/>
          <a:p>
            <a:pPr algn="just"/>
            <a:r>
              <a:rPr lang="en-US" sz="1200" dirty="0" err="1" smtClean="0"/>
              <a:t>Pangea</a:t>
            </a:r>
            <a:r>
              <a:rPr lang="en-US" sz="1200" dirty="0" smtClean="0"/>
              <a:t> </a:t>
            </a:r>
            <a:r>
              <a:rPr lang="en-US" sz="1200" dirty="0"/>
              <a:t>Cruiser, 2009, Cave Mapping, Underground River Tracking, </a:t>
            </a:r>
            <a:r>
              <a:rPr lang="en-US" sz="1200" i="1" dirty="0"/>
              <a:t>Geological Mapping, Geomorphological Mapping, Limestone </a:t>
            </a:r>
            <a:r>
              <a:rPr lang="en-US" sz="1200" i="1" dirty="0" err="1"/>
              <a:t>Facies</a:t>
            </a:r>
            <a:r>
              <a:rPr lang="en-US" sz="1200" i="1" dirty="0"/>
              <a:t> Mapping, </a:t>
            </a:r>
            <a:r>
              <a:rPr lang="en-US" sz="1200" i="1" dirty="0" err="1"/>
              <a:t>Jepitu</a:t>
            </a:r>
            <a:r>
              <a:rPr lang="en-US" sz="1200" i="1" dirty="0"/>
              <a:t> and Surrounding Areas, </a:t>
            </a:r>
            <a:r>
              <a:rPr lang="en-US" sz="1200" i="1" dirty="0" err="1"/>
              <a:t>Girisubo</a:t>
            </a:r>
            <a:r>
              <a:rPr lang="en-US" sz="1200" i="1" dirty="0"/>
              <a:t> District, </a:t>
            </a:r>
            <a:r>
              <a:rPr lang="en-US" sz="1200" i="1" dirty="0" err="1"/>
              <a:t>Gunungkidul</a:t>
            </a:r>
            <a:r>
              <a:rPr lang="en-US" sz="1200" i="1" dirty="0"/>
              <a:t> Regency, DIY</a:t>
            </a:r>
            <a:endParaRPr lang="en-US" sz="1200" dirty="0"/>
          </a:p>
          <a:p>
            <a:pPr algn="just"/>
            <a:r>
              <a:rPr lang="en-US" sz="1200" dirty="0"/>
              <a:t>Regional Government, Yogyakarta Special Region, 2015, </a:t>
            </a:r>
            <a:r>
              <a:rPr lang="en-US" sz="1200" i="1" dirty="0"/>
              <a:t>Report on the Accountability Statement of the Governor of the Special Region of Yogyakarta</a:t>
            </a:r>
            <a:endParaRPr lang="en-US" sz="1200" dirty="0"/>
          </a:p>
          <a:p>
            <a:pPr algn="just"/>
            <a:r>
              <a:rPr lang="en-US" sz="1200" dirty="0"/>
              <a:t>Provincial Government of the Special Region of Yogyakarta Public Works, Housing and Energy, Mineral Resources, 2011, </a:t>
            </a:r>
            <a:r>
              <a:rPr lang="en-US" sz="1200" i="1" dirty="0"/>
              <a:t>Mapping of Groundwater Conservation Zoning in CAT Yogyakarta - </a:t>
            </a:r>
            <a:r>
              <a:rPr lang="en-US" sz="1200" i="1" dirty="0" err="1"/>
              <a:t>Sleman</a:t>
            </a:r>
            <a:endParaRPr lang="en-US" sz="1200" dirty="0"/>
          </a:p>
          <a:p>
            <a:pPr algn="just"/>
            <a:r>
              <a:rPr lang="en-US" sz="1200" dirty="0"/>
              <a:t>Provincial Government of the Special Region of Yogyakarta Public Works, Housing and Energy, Mineral Resources, 2011, </a:t>
            </a:r>
            <a:r>
              <a:rPr lang="en-US" sz="1200" i="1" dirty="0"/>
              <a:t>Determination of Basin Geometry and Configuration of the Groundwater Aquifer System for the Yogyakarta - </a:t>
            </a:r>
            <a:r>
              <a:rPr lang="en-US" sz="1200" i="1" dirty="0" err="1"/>
              <a:t>Sleman</a:t>
            </a:r>
            <a:r>
              <a:rPr lang="en-US" sz="1200" i="1" dirty="0"/>
              <a:t> Basin</a:t>
            </a:r>
            <a:endParaRPr lang="en-US" sz="1200" dirty="0"/>
          </a:p>
          <a:p>
            <a:pPr algn="just"/>
            <a:r>
              <a:rPr lang="en-US" sz="1200" dirty="0"/>
              <a:t>Provincial Government of Yogyakarta Special Region Public Works, Housing and Energy, Mineral Resources, 2011, </a:t>
            </a:r>
            <a:r>
              <a:rPr lang="en-US" sz="1200" i="1" dirty="0"/>
              <a:t>Investigative Survey on Underground River Water Drilling Design.</a:t>
            </a:r>
            <a:endParaRPr lang="en-US" sz="1200" dirty="0"/>
          </a:p>
          <a:p>
            <a:pPr algn="just"/>
            <a:r>
              <a:rPr lang="en-US" sz="1200" dirty="0"/>
              <a:t>Provincial Government of Yogyakarta Special Region Public Works, Housing and Energy Mineral Resources, 2015, </a:t>
            </a:r>
            <a:r>
              <a:rPr lang="en-US" sz="1200" i="1" dirty="0"/>
              <a:t>Investigative Survey of Groundwater Production Drilling Well Design in </a:t>
            </a:r>
            <a:r>
              <a:rPr lang="en-US" sz="1200" i="1" dirty="0" err="1"/>
              <a:t>Nglipar</a:t>
            </a:r>
            <a:r>
              <a:rPr lang="en-US" sz="1200" i="1" dirty="0"/>
              <a:t>, </a:t>
            </a:r>
            <a:r>
              <a:rPr lang="en-US" sz="1200" i="1" dirty="0" err="1"/>
              <a:t>Karangmojo</a:t>
            </a:r>
            <a:r>
              <a:rPr lang="en-US" sz="1200" i="1" dirty="0"/>
              <a:t> and </a:t>
            </a:r>
            <a:r>
              <a:rPr lang="en-US" sz="1200" i="1" dirty="0" err="1"/>
              <a:t>Semin</a:t>
            </a:r>
            <a:r>
              <a:rPr lang="en-US" sz="1200" i="1" dirty="0"/>
              <a:t> District, </a:t>
            </a:r>
            <a:r>
              <a:rPr lang="en-US" sz="1200" i="1" dirty="0" err="1"/>
              <a:t>Gunungkidul</a:t>
            </a:r>
            <a:r>
              <a:rPr lang="en-US" sz="1200" i="1" dirty="0"/>
              <a:t> Regency, DIY.</a:t>
            </a:r>
            <a:endParaRPr lang="en-US" sz="1200" dirty="0"/>
          </a:p>
          <a:p>
            <a:pPr algn="just"/>
            <a:r>
              <a:rPr lang="en-US" sz="1200" dirty="0"/>
              <a:t>Provincial Government of Yogyakarta Special Region Mining Service, 1996-1997, </a:t>
            </a:r>
            <a:r>
              <a:rPr lang="en-US" sz="1200" i="1" dirty="0"/>
              <a:t>Work of Preparation of Groundwater Use Zone Plans in </a:t>
            </a:r>
            <a:r>
              <a:rPr lang="en-US" sz="1200" i="1" dirty="0" err="1"/>
              <a:t>Gedangsari</a:t>
            </a:r>
            <a:r>
              <a:rPr lang="en-US" sz="1200" i="1" dirty="0"/>
              <a:t>, </a:t>
            </a:r>
            <a:r>
              <a:rPr lang="en-US" sz="1200" i="1" dirty="0" err="1"/>
              <a:t>Karangmojo</a:t>
            </a:r>
            <a:r>
              <a:rPr lang="en-US" sz="1200" i="1" dirty="0"/>
              <a:t>, </a:t>
            </a:r>
            <a:r>
              <a:rPr lang="en-US" sz="1200" i="1" dirty="0" err="1"/>
              <a:t>Ngawen</a:t>
            </a:r>
            <a:r>
              <a:rPr lang="en-US" sz="1200" i="1" dirty="0"/>
              <a:t>, </a:t>
            </a:r>
            <a:r>
              <a:rPr lang="en-US" sz="1200" i="1" dirty="0" err="1"/>
              <a:t>Nglipar</a:t>
            </a:r>
            <a:r>
              <a:rPr lang="en-US" sz="1200" i="1" dirty="0"/>
              <a:t>, </a:t>
            </a:r>
            <a:r>
              <a:rPr lang="en-US" sz="1200" i="1" dirty="0" err="1"/>
              <a:t>Patuk</a:t>
            </a:r>
            <a:r>
              <a:rPr lang="en-US" sz="1200" i="1" dirty="0"/>
              <a:t>, </a:t>
            </a:r>
            <a:r>
              <a:rPr lang="en-US" sz="1200" i="1" dirty="0" err="1"/>
              <a:t>Ponjong</a:t>
            </a:r>
            <a:r>
              <a:rPr lang="en-US" sz="1200" i="1" dirty="0"/>
              <a:t> and </a:t>
            </a:r>
            <a:r>
              <a:rPr lang="en-US" sz="1200" i="1" dirty="0" err="1"/>
              <a:t>Semin</a:t>
            </a:r>
            <a:r>
              <a:rPr lang="en-US" sz="1200" i="1" dirty="0"/>
              <a:t> North </a:t>
            </a:r>
            <a:r>
              <a:rPr lang="en-US" sz="1200" i="1" dirty="0" err="1"/>
              <a:t>Gunungkidul</a:t>
            </a:r>
            <a:r>
              <a:rPr lang="en-US" sz="1200" i="1" dirty="0"/>
              <a:t> District, DIY</a:t>
            </a:r>
            <a:endParaRPr lang="en-US" sz="1200" dirty="0"/>
          </a:p>
          <a:p>
            <a:endParaRPr lang="en-US" dirty="0"/>
          </a:p>
        </p:txBody>
      </p:sp>
    </p:spTree>
    <p:extLst>
      <p:ext uri="{BB962C8B-B14F-4D97-AF65-F5344CB8AC3E}">
        <p14:creationId xmlns:p14="http://schemas.microsoft.com/office/powerpoint/2010/main" val="260483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cap="small" dirty="0" smtClean="0"/>
              <a:t>INTRODUCTION</a:t>
            </a:r>
            <a:r>
              <a:rPr lang="en-US" b="1" cap="small" dirty="0" smtClean="0"/>
              <a:t/>
            </a:r>
            <a:br>
              <a:rPr lang="en-US" b="1" cap="small" dirty="0" smtClean="0"/>
            </a:br>
            <a:endParaRPr lang="en-US" dirty="0"/>
          </a:p>
        </p:txBody>
      </p:sp>
      <p:sp>
        <p:nvSpPr>
          <p:cNvPr id="3" name="Content Placeholder 2"/>
          <p:cNvSpPr>
            <a:spLocks noGrp="1"/>
          </p:cNvSpPr>
          <p:nvPr>
            <p:ph idx="1"/>
          </p:nvPr>
        </p:nvSpPr>
        <p:spPr>
          <a:xfrm>
            <a:off x="2283395" y="1633051"/>
            <a:ext cx="8596668" cy="3880773"/>
          </a:xfrm>
        </p:spPr>
        <p:txBody>
          <a:bodyPr/>
          <a:lstStyle/>
          <a:p>
            <a:pPr algn="just"/>
            <a:r>
              <a:rPr lang="en-GB" dirty="0"/>
              <a:t>Water as a natural resource is very important and necessary for all living </a:t>
            </a:r>
            <a:r>
              <a:rPr lang="en-GB" dirty="0" smtClean="0"/>
              <a:t>things.</a:t>
            </a:r>
          </a:p>
          <a:p>
            <a:pPr algn="just"/>
            <a:r>
              <a:rPr lang="en-GB" dirty="0"/>
              <a:t>Most of the water that is used for daily life for the people in the Special Region of Yogyakarta is shallow well </a:t>
            </a:r>
            <a:r>
              <a:rPr lang="en-GB" dirty="0" smtClean="0"/>
              <a:t>water.</a:t>
            </a:r>
          </a:p>
          <a:p>
            <a:pPr algn="just"/>
            <a:r>
              <a:rPr lang="en-GB" dirty="0"/>
              <a:t>The development of physical development occurred in the Province of Yogyakarta Special Region, makes a decrease in the quantity of groundwater because of the catchment area for the Special Region of Yogyakarta Province in the northern region (</a:t>
            </a:r>
            <a:r>
              <a:rPr lang="en-GB" dirty="0" err="1"/>
              <a:t>Sleman</a:t>
            </a:r>
            <a:r>
              <a:rPr lang="en-GB" dirty="0"/>
              <a:t> Regency). </a:t>
            </a:r>
            <a:endParaRPr lang="en-GB" dirty="0" smtClean="0"/>
          </a:p>
          <a:p>
            <a:pPr algn="just"/>
            <a:r>
              <a:rPr lang="en-GB" dirty="0"/>
              <a:t>Determination of drilling locations, well depths, and a study of potential aquifer conditions in water-scarce areas are needed before drilling for groundwater to be successful as expected based on geological, geomorphological, hydrogeological, and climatological data.</a:t>
            </a:r>
            <a:endParaRPr lang="en-US" dirty="0"/>
          </a:p>
          <a:p>
            <a:endParaRPr lang="en-US" dirty="0"/>
          </a:p>
        </p:txBody>
      </p:sp>
    </p:spTree>
    <p:extLst>
      <p:ext uri="{BB962C8B-B14F-4D97-AF65-F5344CB8AC3E}">
        <p14:creationId xmlns:p14="http://schemas.microsoft.com/office/powerpoint/2010/main" val="2571110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b="1" cap="small" dirty="0"/>
              <a:t>LITERATURE REVIEW</a:t>
            </a:r>
            <a:endParaRPr lang="en-US" b="1" cap="small" dirty="0"/>
          </a:p>
        </p:txBody>
      </p:sp>
      <p:sp>
        <p:nvSpPr>
          <p:cNvPr id="3" name="Content Placeholder 2"/>
          <p:cNvSpPr>
            <a:spLocks noGrp="1"/>
          </p:cNvSpPr>
          <p:nvPr>
            <p:ph idx="1"/>
          </p:nvPr>
        </p:nvSpPr>
        <p:spPr>
          <a:xfrm>
            <a:off x="1029026" y="1844066"/>
            <a:ext cx="8596668" cy="3880773"/>
          </a:xfrm>
        </p:spPr>
        <p:txBody>
          <a:bodyPr/>
          <a:lstStyle/>
          <a:p>
            <a:r>
              <a:rPr lang="en-GB" dirty="0"/>
              <a:t>Van </a:t>
            </a:r>
            <a:r>
              <a:rPr lang="en-GB" dirty="0" err="1"/>
              <a:t>Bemmelen</a:t>
            </a:r>
            <a:r>
              <a:rPr lang="en-GB" dirty="0"/>
              <a:t> (1949), the study area is included in the Java Central Depression Zone</a:t>
            </a:r>
            <a:r>
              <a:rPr lang="en-GB" dirty="0" smtClean="0"/>
              <a:t>.</a:t>
            </a:r>
          </a:p>
          <a:p>
            <a:r>
              <a:rPr lang="en-GB" dirty="0" err="1"/>
              <a:t>Rahardjo</a:t>
            </a:r>
            <a:r>
              <a:rPr lang="en-GB" dirty="0"/>
              <a:t> and </a:t>
            </a:r>
            <a:r>
              <a:rPr lang="en-GB" dirty="0" err="1"/>
              <a:t>Surono</a:t>
            </a:r>
            <a:r>
              <a:rPr lang="en-GB" dirty="0"/>
              <a:t> with </a:t>
            </a:r>
            <a:r>
              <a:rPr lang="en-GB" dirty="0" smtClean="0"/>
              <a:t>changes (1994), The </a:t>
            </a:r>
            <a:r>
              <a:rPr lang="en-GB" dirty="0"/>
              <a:t>lithology of the research area consists of volcanic </a:t>
            </a:r>
            <a:r>
              <a:rPr lang="en-GB" dirty="0" err="1"/>
              <a:t>breccias</a:t>
            </a:r>
            <a:r>
              <a:rPr lang="en-GB" dirty="0"/>
              <a:t>, agglomerates, tuffs, and andesite-basal lava flows and andesite lava. </a:t>
            </a:r>
            <a:endParaRPr lang="en-GB" dirty="0" smtClean="0"/>
          </a:p>
          <a:p>
            <a:r>
              <a:rPr lang="en-GB" dirty="0" smtClean="0"/>
              <a:t>Fetter (1994), </a:t>
            </a:r>
            <a:r>
              <a:rPr lang="sk-SK" dirty="0"/>
              <a:t>The most important are aquifers, which is namely rock formation that can store and drain water in sufficient </a:t>
            </a:r>
            <a:r>
              <a:rPr lang="sk-SK" dirty="0" smtClean="0"/>
              <a:t>quantities</a:t>
            </a:r>
            <a:r>
              <a:rPr lang="en-GB" dirty="0" smtClean="0"/>
              <a:t>. </a:t>
            </a:r>
            <a:endParaRPr lang="en-US" dirty="0"/>
          </a:p>
        </p:txBody>
      </p:sp>
    </p:spTree>
    <p:extLst>
      <p:ext uri="{BB962C8B-B14F-4D97-AF65-F5344CB8AC3E}">
        <p14:creationId xmlns:p14="http://schemas.microsoft.com/office/powerpoint/2010/main" val="1908880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7314"/>
          </a:xfrm>
        </p:spPr>
        <p:txBody>
          <a:bodyPr>
            <a:normAutofit fontScale="90000"/>
          </a:bodyPr>
          <a:lstStyle/>
          <a:p>
            <a:pPr lvl="0"/>
            <a:r>
              <a:rPr lang="en-GB" b="1" cap="small" dirty="0"/>
              <a:t>RESEARCH METHODOLOGY</a:t>
            </a:r>
            <a:r>
              <a:rPr lang="en-US" b="1" cap="small" dirty="0"/>
              <a:t/>
            </a:r>
            <a:br>
              <a:rPr lang="en-US" b="1" cap="small" dirty="0"/>
            </a:br>
            <a:endParaRPr lang="en-US" dirty="0"/>
          </a:p>
        </p:txBody>
      </p:sp>
      <p:sp>
        <p:nvSpPr>
          <p:cNvPr id="3" name="Content Placeholder 2"/>
          <p:cNvSpPr>
            <a:spLocks noGrp="1"/>
          </p:cNvSpPr>
          <p:nvPr>
            <p:ph idx="1"/>
          </p:nvPr>
        </p:nvSpPr>
        <p:spPr>
          <a:xfrm>
            <a:off x="677334" y="1360715"/>
            <a:ext cx="8596668" cy="4680648"/>
          </a:xfrm>
        </p:spPr>
        <p:txBody>
          <a:bodyPr/>
          <a:lstStyle/>
          <a:p>
            <a:r>
              <a:rPr lang="en-US" dirty="0"/>
              <a:t>C</a:t>
            </a:r>
            <a:r>
              <a:rPr lang="en-US" dirty="0" smtClean="0"/>
              <a:t>ompilation </a:t>
            </a:r>
            <a:r>
              <a:rPr lang="en-US" dirty="0"/>
              <a:t>of regional geological </a:t>
            </a:r>
            <a:r>
              <a:rPr lang="en-US" dirty="0" smtClean="0"/>
              <a:t>data</a:t>
            </a:r>
          </a:p>
          <a:p>
            <a:r>
              <a:rPr lang="en-US" dirty="0"/>
              <a:t>Retrieval and analysis of </a:t>
            </a:r>
            <a:r>
              <a:rPr lang="en-US" dirty="0" err="1"/>
              <a:t>geoelectric</a:t>
            </a:r>
            <a:r>
              <a:rPr lang="en-US" dirty="0"/>
              <a:t> </a:t>
            </a:r>
            <a:r>
              <a:rPr lang="en-US" dirty="0" smtClean="0"/>
              <a:t>data</a:t>
            </a:r>
          </a:p>
          <a:p>
            <a:pPr marL="0" indent="0">
              <a:buNone/>
            </a:pPr>
            <a:endParaRPr lang="en-US" dirty="0"/>
          </a:p>
          <a:p>
            <a:pPr marL="0" indent="0">
              <a:buNone/>
            </a:pPr>
            <a:endParaRPr lang="en-US" dirty="0" smtClean="0"/>
          </a:p>
          <a:p>
            <a:pPr marL="0" indent="0">
              <a:buNone/>
            </a:pPr>
            <a:endParaRPr lang="en-US" dirty="0" smtClean="0"/>
          </a:p>
          <a:p>
            <a:endParaRPr lang="en-US" dirty="0" smtClean="0"/>
          </a:p>
          <a:p>
            <a:endParaRPr lang="en-US" dirty="0" smtClean="0"/>
          </a:p>
          <a:p>
            <a:endParaRPr lang="en-US" dirty="0"/>
          </a:p>
          <a:p>
            <a:r>
              <a:rPr lang="en-US" dirty="0" smtClean="0"/>
              <a:t>Evaluate </a:t>
            </a:r>
            <a:r>
              <a:rPr lang="en-US" dirty="0"/>
              <a:t>and analyze the data </a:t>
            </a:r>
            <a:endParaRPr lang="en-US" dirty="0" smtClean="0"/>
          </a:p>
          <a:p>
            <a:r>
              <a:rPr lang="en-US" dirty="0"/>
              <a:t>M</a:t>
            </a:r>
            <a:r>
              <a:rPr lang="en-US" dirty="0" smtClean="0"/>
              <a:t>akes </a:t>
            </a:r>
            <a:r>
              <a:rPr lang="en-US" dirty="0"/>
              <a:t>recommendations for groundwater development and provides technical documents for its development</a:t>
            </a:r>
          </a:p>
        </p:txBody>
      </p:sp>
      <p:pic>
        <p:nvPicPr>
          <p:cNvPr id="5" name="Picture 4"/>
          <p:cNvPicPr>
            <a:picLocks noChangeAspect="1"/>
          </p:cNvPicPr>
          <p:nvPr/>
        </p:nvPicPr>
        <p:blipFill>
          <a:blip r:embed="rId2"/>
          <a:stretch>
            <a:fillRect/>
          </a:stretch>
        </p:blipFill>
        <p:spPr>
          <a:xfrm>
            <a:off x="1045029" y="2068068"/>
            <a:ext cx="7918865" cy="2171700"/>
          </a:xfrm>
          <a:prstGeom prst="rect">
            <a:avLst/>
          </a:prstGeom>
        </p:spPr>
      </p:pic>
    </p:spTree>
    <p:extLst>
      <p:ext uri="{BB962C8B-B14F-4D97-AF65-F5344CB8AC3E}">
        <p14:creationId xmlns:p14="http://schemas.microsoft.com/office/powerpoint/2010/main" val="1708817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630" y="738553"/>
            <a:ext cx="10469756" cy="1320800"/>
          </a:xfrm>
        </p:spPr>
        <p:txBody>
          <a:bodyPr>
            <a:normAutofit/>
          </a:bodyPr>
          <a:lstStyle/>
          <a:p>
            <a:pPr lvl="0"/>
            <a:r>
              <a:rPr lang="en-GB" b="1" cap="small" dirty="0"/>
              <a:t>FINDING </a:t>
            </a:r>
            <a:r>
              <a:rPr lang="en-GB" b="1" cap="small" dirty="0" smtClean="0"/>
              <a:t>AND </a:t>
            </a:r>
            <a:r>
              <a:rPr lang="en-GB" b="1" cap="small" dirty="0"/>
              <a:t>DISCUSSION</a:t>
            </a:r>
            <a:r>
              <a:rPr lang="en-US" b="1" cap="small" dirty="0"/>
              <a:t/>
            </a:r>
            <a:br>
              <a:rPr lang="en-US" b="1" cap="small" dirty="0"/>
            </a:br>
            <a:endParaRPr lang="en-US" dirty="0"/>
          </a:p>
        </p:txBody>
      </p:sp>
      <p:sp>
        <p:nvSpPr>
          <p:cNvPr id="4" name="Rectangle 3"/>
          <p:cNvSpPr/>
          <p:nvPr/>
        </p:nvSpPr>
        <p:spPr>
          <a:xfrm>
            <a:off x="468922" y="4832666"/>
            <a:ext cx="6096000" cy="523220"/>
          </a:xfrm>
          <a:prstGeom prst="rect">
            <a:avLst/>
          </a:prstGeom>
        </p:spPr>
        <p:txBody>
          <a:bodyPr>
            <a:spAutoFit/>
          </a:bodyPr>
          <a:lstStyle/>
          <a:p>
            <a:pPr algn="ctr"/>
            <a:r>
              <a:rPr lang="en-US" sz="1400" dirty="0"/>
              <a:t>Figure 1. </a:t>
            </a:r>
            <a:r>
              <a:rPr lang="en-US" sz="1400" dirty="0" err="1"/>
              <a:t>Geoelectric</a:t>
            </a:r>
            <a:r>
              <a:rPr lang="en-US" sz="1400" dirty="0"/>
              <a:t> Measurement Points of </a:t>
            </a:r>
            <a:r>
              <a:rPr lang="en-US" sz="1400" dirty="0" err="1"/>
              <a:t>Munggur</a:t>
            </a:r>
            <a:r>
              <a:rPr lang="en-US" sz="1400" dirty="0"/>
              <a:t> Hamlet, </a:t>
            </a:r>
            <a:endParaRPr lang="en-US" sz="1400" dirty="0" smtClean="0"/>
          </a:p>
          <a:p>
            <a:pPr algn="ctr"/>
            <a:r>
              <a:rPr lang="en-US" sz="1400" dirty="0" err="1" smtClean="0"/>
              <a:t>Watusigar</a:t>
            </a:r>
            <a:r>
              <a:rPr lang="en-US" sz="1400" dirty="0" smtClean="0"/>
              <a:t> </a:t>
            </a:r>
            <a:r>
              <a:rPr lang="en-US" sz="1400" dirty="0"/>
              <a:t>Village</a:t>
            </a:r>
          </a:p>
        </p:txBody>
      </p:sp>
      <p:sp>
        <p:nvSpPr>
          <p:cNvPr id="5" name="Rectangle 4"/>
          <p:cNvSpPr/>
          <p:nvPr/>
        </p:nvSpPr>
        <p:spPr>
          <a:xfrm>
            <a:off x="6096000" y="5630709"/>
            <a:ext cx="6096000" cy="1415772"/>
          </a:xfrm>
          <a:prstGeom prst="rect">
            <a:avLst/>
          </a:prstGeom>
        </p:spPr>
        <p:txBody>
          <a:bodyPr>
            <a:spAutoFit/>
          </a:bodyPr>
          <a:lstStyle/>
          <a:p>
            <a:pPr lvl="0"/>
            <a:r>
              <a:rPr lang="en-US" sz="1400" dirty="0"/>
              <a:t>MGW1, </a:t>
            </a:r>
            <a:r>
              <a:rPr lang="en-US" dirty="0"/>
              <a:t>Constituent rocks in the form of volcanic sandstone interspersions-clay and </a:t>
            </a:r>
            <a:r>
              <a:rPr lang="en-US" dirty="0" err="1"/>
              <a:t>brection</a:t>
            </a:r>
            <a:r>
              <a:rPr lang="en-US" dirty="0"/>
              <a:t> rocks. The depth of the </a:t>
            </a:r>
            <a:r>
              <a:rPr lang="en-US" dirty="0" smtClean="0"/>
              <a:t>groundwater aquifer  </a:t>
            </a:r>
            <a:r>
              <a:rPr lang="en-US" dirty="0"/>
              <a:t>at a depth of 95 - 125 m, with a thickness of 30 m and its resistivity is 44.31 ohm-m.</a:t>
            </a:r>
          </a:p>
          <a:p>
            <a:endParaRPr lang="en-US" sz="1400" dirty="0"/>
          </a:p>
        </p:txBody>
      </p:sp>
      <p:pic>
        <p:nvPicPr>
          <p:cNvPr id="7" name="Picture 6" descr="D:\SED 2020\Data Geolistrik\GK37.bmp"/>
          <p:cNvPicPr/>
          <p:nvPr/>
        </p:nvPicPr>
        <p:blipFill>
          <a:blip r:embed="rId2">
            <a:extLst>
              <a:ext uri="{28A0092B-C50C-407E-A947-70E740481C1C}">
                <a14:useLocalDpi xmlns:a14="http://schemas.microsoft.com/office/drawing/2010/main" val="0"/>
              </a:ext>
            </a:extLst>
          </a:blip>
          <a:srcRect/>
          <a:stretch>
            <a:fillRect/>
          </a:stretch>
        </p:blipFill>
        <p:spPr bwMode="auto">
          <a:xfrm>
            <a:off x="7484658" y="141514"/>
            <a:ext cx="3934456" cy="5029200"/>
          </a:xfrm>
          <a:prstGeom prst="rect">
            <a:avLst/>
          </a:prstGeom>
          <a:noFill/>
          <a:ln>
            <a:noFill/>
          </a:ln>
        </p:spPr>
      </p:pic>
      <p:sp>
        <p:nvSpPr>
          <p:cNvPr id="3" name="Rectangle 2"/>
          <p:cNvSpPr/>
          <p:nvPr/>
        </p:nvSpPr>
        <p:spPr>
          <a:xfrm>
            <a:off x="239481" y="5056598"/>
            <a:ext cx="4599949" cy="369332"/>
          </a:xfrm>
          <a:prstGeom prst="rect">
            <a:avLst/>
          </a:prstGeom>
        </p:spPr>
        <p:txBody>
          <a:bodyPr wrap="square">
            <a:spAutoFit/>
          </a:bodyPr>
          <a:lstStyle/>
          <a:p>
            <a:pPr algn="ctr"/>
            <a:r>
              <a:rPr lang="en-US" b="1" dirty="0">
                <a:solidFill>
                  <a:srgbClr val="000000"/>
                </a:solidFill>
                <a:latin typeface="Times New Roman" panose="02020603050405020304" pitchFamily="18" charset="0"/>
                <a:ea typeface="Times New Roman" panose="02020603050405020304" pitchFamily="18" charset="0"/>
              </a:rPr>
              <a:t>Figure </a:t>
            </a:r>
            <a:r>
              <a:rPr lang="en-US" dirty="0">
                <a:solidFill>
                  <a:srgbClr val="000000"/>
                </a:solidFill>
                <a:latin typeface="Times New Roman" panose="02020603050405020304" pitchFamily="18" charset="0"/>
                <a:ea typeface="Times New Roman" panose="02020603050405020304" pitchFamily="18" charset="0"/>
              </a:rPr>
              <a:t> </a:t>
            </a:r>
            <a:r>
              <a:rPr lang="en-US" b="1" dirty="0">
                <a:solidFill>
                  <a:srgbClr val="000000"/>
                </a:solidFill>
                <a:latin typeface="Times New Roman" panose="02020603050405020304" pitchFamily="18" charset="0"/>
                <a:ea typeface="Times New Roman" panose="02020603050405020304" pitchFamily="18" charset="0"/>
              </a:rPr>
              <a:t>3.</a:t>
            </a:r>
            <a:r>
              <a:rPr lang="en-US" dirty="0">
                <a:solidFill>
                  <a:srgbClr val="000000"/>
                </a:solidFill>
                <a:latin typeface="Times New Roman" panose="02020603050405020304" pitchFamily="18" charset="0"/>
                <a:ea typeface="Times New Roman" panose="02020603050405020304" pitchFamily="18" charset="0"/>
              </a:rPr>
              <a:t> </a:t>
            </a:r>
            <a:r>
              <a:rPr lang="en-US" dirty="0" smtClean="0">
                <a:solidFill>
                  <a:srgbClr val="000000"/>
                </a:solidFill>
                <a:latin typeface="Times New Roman" panose="02020603050405020304" pitchFamily="18" charset="0"/>
                <a:ea typeface="Times New Roman" panose="02020603050405020304" pitchFamily="18" charset="0"/>
              </a:rPr>
              <a:t> </a:t>
            </a:r>
            <a:r>
              <a:rPr lang="en-US" dirty="0">
                <a:solidFill>
                  <a:srgbClr val="000000"/>
                </a:solidFill>
                <a:latin typeface="Times New Roman" panose="02020603050405020304" pitchFamily="18" charset="0"/>
                <a:ea typeface="Times New Roman" panose="02020603050405020304" pitchFamily="18" charset="0"/>
              </a:rPr>
              <a:t>GK 17.1</a:t>
            </a:r>
            <a:endParaRPr lang="en-US" sz="2000" dirty="0">
              <a:solidFill>
                <a:srgbClr val="000000"/>
              </a:solidFill>
              <a:effectLst/>
              <a:latin typeface="Times New Roman" panose="02020603050405020304" pitchFamily="18" charset="0"/>
              <a:ea typeface="Times New Roman" panose="02020603050405020304" pitchFamily="18" charset="0"/>
            </a:endParaRPr>
          </a:p>
        </p:txBody>
      </p:sp>
      <p:sp>
        <p:nvSpPr>
          <p:cNvPr id="6" name="Rectangle 5"/>
          <p:cNvSpPr/>
          <p:nvPr/>
        </p:nvSpPr>
        <p:spPr>
          <a:xfrm>
            <a:off x="3773154" y="4985125"/>
            <a:ext cx="6096000" cy="990015"/>
          </a:xfrm>
          <a:prstGeom prst="rect">
            <a:avLst/>
          </a:prstGeom>
        </p:spPr>
        <p:txBody>
          <a:bodyPr>
            <a:spAutoFit/>
          </a:bodyPr>
          <a:lstStyle/>
          <a:p>
            <a:pPr>
              <a:spcAft>
                <a:spcPts val="1000"/>
              </a:spcAft>
            </a:pPr>
            <a:r>
              <a:rPr lang="en-US" b="1" dirty="0" smtClean="0">
                <a:latin typeface="Times New Roman" panose="02020603050405020304" pitchFamily="18" charset="0"/>
                <a:ea typeface="Times New Roman" panose="02020603050405020304" pitchFamily="18" charset="0"/>
                <a:cs typeface="Arial" panose="020B0604020202020204" pitchFamily="34" charset="0"/>
              </a:rPr>
              <a:t>             Figure   4</a:t>
            </a:r>
            <a:r>
              <a:rPr lang="en-US" b="1" dirty="0">
                <a:latin typeface="Times New Roman" panose="02020603050405020304" pitchFamily="18" charset="0"/>
                <a:ea typeface="Times New Roman" panose="02020603050405020304" pitchFamily="18" charset="0"/>
                <a:cs typeface="Arial" panose="020B0604020202020204" pitchFamily="34" charset="0"/>
              </a:rPr>
              <a:t>. </a:t>
            </a:r>
            <a:r>
              <a:rPr lang="en-US" dirty="0" smtClean="0">
                <a:latin typeface="Times New Roman" panose="02020603050405020304" pitchFamily="18" charset="0"/>
                <a:ea typeface="Times New Roman" panose="02020603050405020304" pitchFamily="18" charset="0"/>
                <a:cs typeface="Arial" panose="020B0604020202020204" pitchFamily="34" charset="0"/>
              </a:rPr>
              <a:t>GK </a:t>
            </a:r>
            <a:r>
              <a:rPr lang="en-US" dirty="0">
                <a:latin typeface="Times New Roman" panose="02020603050405020304" pitchFamily="18" charset="0"/>
                <a:ea typeface="Times New Roman" panose="02020603050405020304" pitchFamily="18" charset="0"/>
                <a:cs typeface="Arial" panose="020B0604020202020204" pitchFamily="34" charset="0"/>
              </a:rPr>
              <a:t>17.2</a:t>
            </a:r>
            <a:endParaRPr lang="en-US" sz="2800" dirty="0">
              <a:latin typeface="Arial Narrow" panose="020B0606020202030204" pitchFamily="34" charset="0"/>
              <a:ea typeface="Times New Roman" panose="02020603050405020304" pitchFamily="18" charset="0"/>
              <a:cs typeface="Arial" panose="020B0604020202020204" pitchFamily="34" charset="0"/>
            </a:endParaRPr>
          </a:p>
          <a:p>
            <a:pPr marL="252730" marR="0" indent="179705">
              <a:spcBef>
                <a:spcPts val="0"/>
              </a:spcBef>
              <a:spcAft>
                <a:spcPts val="0"/>
              </a:spcAft>
            </a:pPr>
            <a:r>
              <a:rPr lang="ms-MY" sz="3200" dirty="0">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p:txBody>
      </p:sp>
      <p:sp>
        <p:nvSpPr>
          <p:cNvPr id="8" name="Rectangle 7"/>
          <p:cNvSpPr/>
          <p:nvPr/>
        </p:nvSpPr>
        <p:spPr>
          <a:xfrm>
            <a:off x="8419757" y="5280077"/>
            <a:ext cx="1975862" cy="400110"/>
          </a:xfrm>
          <a:prstGeom prst="rect">
            <a:avLst/>
          </a:prstGeom>
        </p:spPr>
        <p:txBody>
          <a:bodyPr wrap="none">
            <a:spAutoFit/>
          </a:bodyPr>
          <a:lstStyle/>
          <a:p>
            <a:r>
              <a:rPr lang="en-US" sz="2000" b="1" dirty="0">
                <a:latin typeface="Arial Narrow" panose="020B0606020202030204" pitchFamily="34" charset="0"/>
                <a:ea typeface="Times New Roman" panose="02020603050405020304" pitchFamily="18" charset="0"/>
                <a:cs typeface="Arial" panose="020B0604020202020204" pitchFamily="34" charset="0"/>
              </a:rPr>
              <a:t> </a:t>
            </a:r>
            <a:r>
              <a:rPr lang="en-US" b="1" dirty="0">
                <a:latin typeface="Times New Roman" panose="02020603050405020304" pitchFamily="18" charset="0"/>
                <a:ea typeface="Times New Roman" panose="02020603050405020304" pitchFamily="18" charset="0"/>
                <a:cs typeface="Arial" panose="020B0604020202020204" pitchFamily="34" charset="0"/>
              </a:rPr>
              <a:t>Figure </a:t>
            </a:r>
            <a:r>
              <a:rPr lang="en-US" b="1" dirty="0" smtClean="0">
                <a:latin typeface="Times New Roman" panose="02020603050405020304" pitchFamily="18" charset="0"/>
                <a:ea typeface="Times New Roman" panose="02020603050405020304" pitchFamily="18" charset="0"/>
                <a:cs typeface="Arial" panose="020B0604020202020204" pitchFamily="34" charset="0"/>
              </a:rPr>
              <a:t>1. </a:t>
            </a:r>
            <a:r>
              <a:rPr lang="en-US" dirty="0" smtClean="0">
                <a:latin typeface="Times New Roman" panose="02020603050405020304" pitchFamily="18" charset="0"/>
                <a:ea typeface="Times New Roman" panose="02020603050405020304" pitchFamily="18" charset="0"/>
                <a:cs typeface="Arial" panose="020B0604020202020204" pitchFamily="34" charset="0"/>
              </a:rPr>
              <a:t>GK.17.1</a:t>
            </a:r>
            <a:endParaRPr lang="en-US" dirty="0"/>
          </a:p>
        </p:txBody>
      </p:sp>
    </p:spTree>
    <p:extLst>
      <p:ext uri="{BB962C8B-B14F-4D97-AF65-F5344CB8AC3E}">
        <p14:creationId xmlns:p14="http://schemas.microsoft.com/office/powerpoint/2010/main" val="141115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98984" y="451228"/>
            <a:ext cx="3845170" cy="2339102"/>
          </a:xfrm>
          <a:prstGeom prst="rect">
            <a:avLst/>
          </a:prstGeom>
        </p:spPr>
        <p:txBody>
          <a:bodyPr wrap="square">
            <a:spAutoFit/>
          </a:bodyPr>
          <a:lstStyle/>
          <a:p>
            <a:pPr lvl="0"/>
            <a:r>
              <a:rPr lang="en-US" dirty="0" smtClean="0"/>
              <a:t>The</a:t>
            </a:r>
            <a:r>
              <a:rPr lang="id-ID" sz="2400" dirty="0" smtClean="0"/>
              <a:t> </a:t>
            </a:r>
            <a:r>
              <a:rPr lang="en-US" dirty="0"/>
              <a:t>Constituent rocks  in the form of volcanic sandstones, </a:t>
            </a:r>
            <a:r>
              <a:rPr lang="en-US" dirty="0" err="1"/>
              <a:t>claystones</a:t>
            </a:r>
            <a:r>
              <a:rPr lang="en-US" dirty="0"/>
              <a:t>, and </a:t>
            </a:r>
            <a:r>
              <a:rPr lang="en-US" dirty="0" err="1"/>
              <a:t>brections</a:t>
            </a:r>
            <a:r>
              <a:rPr lang="en-US" dirty="0"/>
              <a:t>. The depth of the aquifer groundwater at a depth of 100 - 123 m, with a thickness of 23 m and its resistivity of 21.55 ohms-m.</a:t>
            </a:r>
          </a:p>
          <a:p>
            <a:endParaRPr lang="en-US" sz="1400" dirty="0"/>
          </a:p>
        </p:txBody>
      </p:sp>
      <p:sp>
        <p:nvSpPr>
          <p:cNvPr id="7" name="Curved Left Arrow 6"/>
          <p:cNvSpPr/>
          <p:nvPr/>
        </p:nvSpPr>
        <p:spPr>
          <a:xfrm>
            <a:off x="3903783" y="2307771"/>
            <a:ext cx="1005674" cy="136670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ectangle 7"/>
          <p:cNvSpPr/>
          <p:nvPr/>
        </p:nvSpPr>
        <p:spPr>
          <a:xfrm>
            <a:off x="3903783" y="3616459"/>
            <a:ext cx="4208585" cy="2800767"/>
          </a:xfrm>
          <a:prstGeom prst="rect">
            <a:avLst/>
          </a:prstGeom>
        </p:spPr>
        <p:txBody>
          <a:bodyPr wrap="square">
            <a:spAutoFit/>
          </a:bodyPr>
          <a:lstStyle/>
          <a:p>
            <a:pPr lvl="0"/>
            <a:r>
              <a:rPr lang="en-US" dirty="0" smtClean="0"/>
              <a:t>The Constituent </a:t>
            </a:r>
            <a:r>
              <a:rPr lang="en-US" dirty="0"/>
              <a:t>rocks  in the form of volcanic sandstones, </a:t>
            </a:r>
            <a:r>
              <a:rPr lang="en-US" dirty="0" err="1"/>
              <a:t>claystones</a:t>
            </a:r>
            <a:r>
              <a:rPr lang="en-US" dirty="0"/>
              <a:t>, and </a:t>
            </a:r>
            <a:r>
              <a:rPr lang="en-US" dirty="0" err="1"/>
              <a:t>brections</a:t>
            </a:r>
            <a:r>
              <a:rPr lang="en-US" dirty="0"/>
              <a:t>. The depth of the aquifer groundwater at a depth of 132 - 175 m with a thickness of 43 m and its resistivity is 47.34 ohm-m, as well as at a depth of 175 - 180 m , with a thickness of 5 m and its resistivity is 14.94 ohm-m.</a:t>
            </a:r>
          </a:p>
          <a:p>
            <a:r>
              <a:rPr lang="en-US" sz="1400" dirty="0" smtClean="0"/>
              <a:t>.</a:t>
            </a:r>
            <a:endParaRPr lang="en-US" sz="1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990113" y="3102579"/>
            <a:ext cx="188564" cy="2980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descr="D:\SED 2020\Data Geolistrik\GK38.bmp"/>
          <p:cNvPicPr/>
          <p:nvPr/>
        </p:nvPicPr>
        <p:blipFill>
          <a:blip r:embed="rId3">
            <a:extLst>
              <a:ext uri="{28A0092B-C50C-407E-A947-70E740481C1C}">
                <a14:useLocalDpi xmlns:a14="http://schemas.microsoft.com/office/drawing/2010/main" val="0"/>
              </a:ext>
            </a:extLst>
          </a:blip>
          <a:srcRect/>
          <a:stretch>
            <a:fillRect/>
          </a:stretch>
        </p:blipFill>
        <p:spPr bwMode="auto">
          <a:xfrm>
            <a:off x="235340" y="775683"/>
            <a:ext cx="3359797" cy="4863117"/>
          </a:xfrm>
          <a:prstGeom prst="rect">
            <a:avLst/>
          </a:prstGeom>
          <a:noFill/>
          <a:ln>
            <a:noFill/>
          </a:ln>
        </p:spPr>
      </p:pic>
      <p:pic>
        <p:nvPicPr>
          <p:cNvPr id="10" name="Picture 9" descr="D:\SED 2020\Data Geolistrik\GK39.bmp"/>
          <p:cNvPicPr/>
          <p:nvPr/>
        </p:nvPicPr>
        <p:blipFill>
          <a:blip r:embed="rId4">
            <a:extLst>
              <a:ext uri="{28A0092B-C50C-407E-A947-70E740481C1C}">
                <a14:useLocalDpi xmlns:a14="http://schemas.microsoft.com/office/drawing/2010/main" val="0"/>
              </a:ext>
            </a:extLst>
          </a:blip>
          <a:srcRect/>
          <a:stretch>
            <a:fillRect/>
          </a:stretch>
        </p:blipFill>
        <p:spPr bwMode="auto">
          <a:xfrm>
            <a:off x="8178678" y="451228"/>
            <a:ext cx="3440385" cy="5447254"/>
          </a:xfrm>
          <a:prstGeom prst="rect">
            <a:avLst/>
          </a:prstGeom>
          <a:noFill/>
          <a:ln>
            <a:noFill/>
          </a:ln>
        </p:spPr>
      </p:pic>
      <p:sp>
        <p:nvSpPr>
          <p:cNvPr id="3" name="Rectangle 2"/>
          <p:cNvSpPr/>
          <p:nvPr/>
        </p:nvSpPr>
        <p:spPr>
          <a:xfrm>
            <a:off x="235340" y="5593923"/>
            <a:ext cx="1975862" cy="369332"/>
          </a:xfrm>
          <a:prstGeom prst="rect">
            <a:avLst/>
          </a:prstGeom>
        </p:spPr>
        <p:txBody>
          <a:bodyPr wrap="none">
            <a:spAutoFit/>
          </a:bodyPr>
          <a:lstStyle/>
          <a:p>
            <a:r>
              <a:rPr lang="en-US" b="1" dirty="0">
                <a:latin typeface="Times New Roman" panose="02020603050405020304" pitchFamily="18" charset="0"/>
                <a:ea typeface="Times New Roman" panose="02020603050405020304" pitchFamily="18" charset="0"/>
              </a:rPr>
              <a:t>Figure </a:t>
            </a:r>
            <a:r>
              <a:rPr lang="en-US" b="1" dirty="0" smtClean="0">
                <a:latin typeface="Times New Roman" panose="02020603050405020304" pitchFamily="18" charset="0"/>
                <a:ea typeface="Times New Roman" panose="02020603050405020304" pitchFamily="18" charset="0"/>
              </a:rPr>
              <a:t>2.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GK </a:t>
            </a:r>
            <a:r>
              <a:rPr lang="en-US" dirty="0" smtClean="0">
                <a:latin typeface="Times New Roman" panose="02020603050405020304" pitchFamily="18" charset="0"/>
                <a:ea typeface="Times New Roman" panose="02020603050405020304" pitchFamily="18" charset="0"/>
              </a:rPr>
              <a:t>17.2</a:t>
            </a:r>
            <a:endParaRPr lang="en-US" dirty="0"/>
          </a:p>
        </p:txBody>
      </p:sp>
      <p:sp>
        <p:nvSpPr>
          <p:cNvPr id="11" name="Rectangle 10"/>
          <p:cNvSpPr/>
          <p:nvPr/>
        </p:nvSpPr>
        <p:spPr>
          <a:xfrm>
            <a:off x="7444153" y="5898482"/>
            <a:ext cx="1975862" cy="369332"/>
          </a:xfrm>
          <a:prstGeom prst="rect">
            <a:avLst/>
          </a:prstGeom>
        </p:spPr>
        <p:txBody>
          <a:bodyPr wrap="none">
            <a:spAutoFit/>
          </a:bodyPr>
          <a:lstStyle/>
          <a:p>
            <a:r>
              <a:rPr lang="en-US" b="1" dirty="0">
                <a:latin typeface="Times New Roman" panose="02020603050405020304" pitchFamily="18" charset="0"/>
                <a:ea typeface="Times New Roman" panose="02020603050405020304" pitchFamily="18" charset="0"/>
              </a:rPr>
              <a:t>Figure </a:t>
            </a:r>
            <a:r>
              <a:rPr lang="en-US" b="1" dirty="0" smtClean="0">
                <a:latin typeface="Times New Roman" panose="02020603050405020304" pitchFamily="18" charset="0"/>
                <a:ea typeface="Times New Roman" panose="02020603050405020304" pitchFamily="18" charset="0"/>
              </a:rPr>
              <a:t>3.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GK 17.3</a:t>
            </a:r>
            <a:endParaRPr lang="en-US" dirty="0"/>
          </a:p>
        </p:txBody>
      </p:sp>
    </p:spTree>
    <p:extLst>
      <p:ext uri="{BB962C8B-B14F-4D97-AF65-F5344CB8AC3E}">
        <p14:creationId xmlns:p14="http://schemas.microsoft.com/office/powerpoint/2010/main" val="874763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121038"/>
            <a:ext cx="6270170" cy="2585323"/>
          </a:xfrm>
          <a:prstGeom prst="rect">
            <a:avLst/>
          </a:prstGeom>
        </p:spPr>
        <p:txBody>
          <a:bodyPr wrap="square">
            <a:spAutoFit/>
          </a:bodyPr>
          <a:lstStyle/>
          <a:p>
            <a:r>
              <a:rPr lang="ms-MY" dirty="0" smtClean="0"/>
              <a:t>From </a:t>
            </a:r>
            <a:r>
              <a:rPr lang="ms-MY" dirty="0"/>
              <a:t>the three survey points, it was found that the results with the most potential for groundwater drilling are GK 17.1 with an aquifer resistivity value of 33.41 ohm-m at a depth of 30 m. The estimated average discharge of this area is 2-3 liters per second. And the type of aquifer at the location point is composed of volcanic sandstone lithology. It is hoped that further research will be able to take more location points in order to obtain accurate groundwater source locations with large water </a:t>
            </a:r>
            <a:r>
              <a:rPr lang="ms-MY" dirty="0" smtClean="0"/>
              <a:t>discharges.</a:t>
            </a:r>
            <a:endParaRPr lang="en-US" sz="1400" dirty="0"/>
          </a:p>
        </p:txBody>
      </p:sp>
      <p:pic>
        <p:nvPicPr>
          <p:cNvPr id="6" name="Picture 5" descr="D:\SED 2020\Paparan SED GK 50\Hasil Geolistrik JPG\Tegalrej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7385" y="370114"/>
            <a:ext cx="4643120" cy="5736771"/>
          </a:xfrm>
          <a:prstGeom prst="rect">
            <a:avLst/>
          </a:prstGeom>
          <a:noFill/>
          <a:ln>
            <a:noFill/>
          </a:ln>
        </p:spPr>
      </p:pic>
    </p:spTree>
    <p:extLst>
      <p:ext uri="{BB962C8B-B14F-4D97-AF65-F5344CB8AC3E}">
        <p14:creationId xmlns:p14="http://schemas.microsoft.com/office/powerpoint/2010/main" val="2810693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b="1" cap="small" dirty="0"/>
              <a:t>CONCLUSION AND FURTHER RESEARCH</a:t>
            </a:r>
            <a:r>
              <a:rPr lang="en-US" b="1" cap="small" dirty="0"/>
              <a:t/>
            </a:r>
            <a:br>
              <a:rPr lang="en-US" b="1" cap="small" dirty="0"/>
            </a:br>
            <a:endParaRPr lang="en-US" dirty="0"/>
          </a:p>
        </p:txBody>
      </p:sp>
      <p:sp>
        <p:nvSpPr>
          <p:cNvPr id="3" name="Content Placeholder 2"/>
          <p:cNvSpPr>
            <a:spLocks noGrp="1"/>
          </p:cNvSpPr>
          <p:nvPr>
            <p:ph idx="1"/>
          </p:nvPr>
        </p:nvSpPr>
        <p:spPr>
          <a:xfrm>
            <a:off x="1755857" y="1844066"/>
            <a:ext cx="8596668" cy="3880773"/>
          </a:xfrm>
        </p:spPr>
        <p:txBody>
          <a:bodyPr/>
          <a:lstStyle/>
          <a:p>
            <a:r>
              <a:rPr lang="en-GB" dirty="0"/>
              <a:t>the provision of raw water for several locations scattered in </a:t>
            </a:r>
            <a:r>
              <a:rPr lang="en-GB" dirty="0" err="1"/>
              <a:t>Gunungkidul</a:t>
            </a:r>
            <a:r>
              <a:rPr lang="en-GB" dirty="0"/>
              <a:t> Regency is </a:t>
            </a:r>
            <a:r>
              <a:rPr lang="en-GB" dirty="0" smtClean="0"/>
              <a:t>very needed.</a:t>
            </a:r>
          </a:p>
          <a:p>
            <a:r>
              <a:rPr lang="sk-SK" dirty="0"/>
              <a:t>Detailed Exploration Survey for Groundwater Production Drilling Wells in Tegalrejo Hamlet, Tegalrejo Village, Gedangsari District, Gunungkidul Regency was carried out using the Schlumberger method, using the Vertical Electical Sounding (</a:t>
            </a:r>
            <a:r>
              <a:rPr lang="sk-SK" dirty="0" smtClean="0"/>
              <a:t>VES)</a:t>
            </a:r>
            <a:r>
              <a:rPr lang="en-US" dirty="0" smtClean="0"/>
              <a:t>. </a:t>
            </a:r>
            <a:endParaRPr lang="en-GB" dirty="0" smtClean="0"/>
          </a:p>
          <a:p>
            <a:r>
              <a:rPr lang="ms-MY" dirty="0"/>
              <a:t>From the three survey points, it was found that the results with the most potential for groundwater drilling are GK 17.1 with an aquifer resistivity value of 33.41 ohm-m at a depth of 30 m. The estimated average discharge of this area is 2-3 liters per second. And the type of aquifer at the location point is composed of volcanic sandstone </a:t>
            </a:r>
            <a:r>
              <a:rPr lang="ms-MY" dirty="0" smtClean="0"/>
              <a:t>lithology.</a:t>
            </a:r>
            <a:endParaRPr lang="en-US" dirty="0"/>
          </a:p>
          <a:p>
            <a:r>
              <a:rPr lang="ms-MY" dirty="0"/>
              <a:t> </a:t>
            </a:r>
            <a:endParaRPr lang="en-US" dirty="0"/>
          </a:p>
          <a:p>
            <a:endParaRPr lang="en-US" dirty="0" smtClean="0"/>
          </a:p>
          <a:p>
            <a:endParaRPr lang="en-US" dirty="0"/>
          </a:p>
        </p:txBody>
      </p:sp>
    </p:spTree>
    <p:extLst>
      <p:ext uri="{BB962C8B-B14F-4D97-AF65-F5344CB8AC3E}">
        <p14:creationId xmlns:p14="http://schemas.microsoft.com/office/powerpoint/2010/main" val="3183865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id-ID" b="1" cap="small" dirty="0"/>
              <a:t>ACKNOWLEDGEMENTS</a:t>
            </a:r>
            <a:r>
              <a:rPr lang="en-US" b="1" cap="small" dirty="0"/>
              <a:t/>
            </a:r>
            <a:br>
              <a:rPr lang="en-US" b="1" cap="small" dirty="0"/>
            </a:br>
            <a:endParaRPr lang="en-US" dirty="0"/>
          </a:p>
        </p:txBody>
      </p:sp>
      <p:sp>
        <p:nvSpPr>
          <p:cNvPr id="3" name="Content Placeholder 2"/>
          <p:cNvSpPr>
            <a:spLocks noGrp="1"/>
          </p:cNvSpPr>
          <p:nvPr>
            <p:ph idx="1"/>
          </p:nvPr>
        </p:nvSpPr>
        <p:spPr>
          <a:xfrm>
            <a:off x="1509672" y="1797174"/>
            <a:ext cx="8596668" cy="3880773"/>
          </a:xfrm>
        </p:spPr>
        <p:txBody>
          <a:bodyPr/>
          <a:lstStyle/>
          <a:p>
            <a:pPr marL="0" indent="0" algn="just">
              <a:buNone/>
            </a:pPr>
            <a:r>
              <a:rPr lang="en-GB" sz="2800" dirty="0"/>
              <a:t>We express our gratitude because of the assistance of internal funding from the Institute for Research and Community Service (LPPM) UPN "Veteran" Yogyakarta, this research can be carried out well and smoothly.</a:t>
            </a:r>
            <a:endParaRPr lang="en-US" sz="2800" dirty="0"/>
          </a:p>
        </p:txBody>
      </p:sp>
    </p:spTree>
    <p:extLst>
      <p:ext uri="{BB962C8B-B14F-4D97-AF65-F5344CB8AC3E}">
        <p14:creationId xmlns:p14="http://schemas.microsoft.com/office/powerpoint/2010/main" val="541648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2">
      <a:dk1>
        <a:sysClr val="windowText" lastClr="000000"/>
      </a:dk1>
      <a:lt1>
        <a:sysClr val="window" lastClr="FFFFFF"/>
      </a:lt1>
      <a:dk2>
        <a:srgbClr val="2C3C43"/>
      </a:dk2>
      <a:lt2>
        <a:srgbClr val="EBEBEB"/>
      </a:lt2>
      <a:accent1>
        <a:srgbClr val="E76618"/>
      </a:accent1>
      <a:accent2>
        <a:srgbClr val="E6B91E"/>
      </a:accent2>
      <a:accent3>
        <a:srgbClr val="E6B91E"/>
      </a:accent3>
      <a:accent4>
        <a:srgbClr val="E76618"/>
      </a:accent4>
      <a:accent5>
        <a:srgbClr val="C42F1A"/>
      </a:accent5>
      <a:accent6>
        <a:srgbClr val="FFC000"/>
      </a:accent6>
      <a:hlink>
        <a:srgbClr val="C00000"/>
      </a:hlink>
      <a:folHlink>
        <a:srgbClr val="FFFFFF"/>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503</TotalTime>
  <Words>1194</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Narrow</vt:lpstr>
      <vt:lpstr>Calibri</vt:lpstr>
      <vt:lpstr>Times New Roman</vt:lpstr>
      <vt:lpstr>Trebuchet MS</vt:lpstr>
      <vt:lpstr>Wingdings 3</vt:lpstr>
      <vt:lpstr>Facet</vt:lpstr>
      <vt:lpstr>               Estimating Groundwater Potential  with The Schlumberger Configuration Geoelectric Method  in Tegalrejo Village Gedangsari District Gunungkidul Regency    </vt:lpstr>
      <vt:lpstr>INTRODUCTION </vt:lpstr>
      <vt:lpstr>LITERATURE REVIEW</vt:lpstr>
      <vt:lpstr>RESEARCH METHODOLOGY </vt:lpstr>
      <vt:lpstr>FINDING AND DISCUSSION </vt:lpstr>
      <vt:lpstr>PowerPoint Presentation</vt:lpstr>
      <vt:lpstr>PowerPoint Presentation</vt:lpstr>
      <vt:lpstr>CONCLUSION AND FURTHER RESEARCH </vt:lpstr>
      <vt:lpstr>ACKNOWLEDGEMENTS </vt:lpstr>
      <vt:lpstr>REFERENCES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User</dc:creator>
  <cp:lastModifiedBy>LENOVO</cp:lastModifiedBy>
  <cp:revision>24</cp:revision>
  <dcterms:created xsi:type="dcterms:W3CDTF">2020-10-07T09:43:52Z</dcterms:created>
  <dcterms:modified xsi:type="dcterms:W3CDTF">2022-10-24T08:05:15Z</dcterms:modified>
</cp:coreProperties>
</file>