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8" r:id="rId2"/>
    <p:sldId id="266" r:id="rId3"/>
    <p:sldId id="274" r:id="rId4"/>
    <p:sldId id="259" r:id="rId5"/>
    <p:sldId id="263" r:id="rId6"/>
    <p:sldId id="264" r:id="rId7"/>
    <p:sldId id="265" r:id="rId8"/>
    <p:sldId id="267" r:id="rId9"/>
    <p:sldId id="275" r:id="rId10"/>
    <p:sldId id="270" r:id="rId11"/>
    <p:sldId id="271" r:id="rId12"/>
    <p:sldId id="272" r:id="rId13"/>
    <p:sldId id="273" r:id="rId14"/>
    <p:sldId id="268" r:id="rId15"/>
    <p:sldId id="269" r:id="rId16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>
        <p:scale>
          <a:sx n="66" d="100"/>
          <a:sy n="66" d="100"/>
        </p:scale>
        <p:origin x="67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90FEB7-97E9-442B-9247-A836AC456A36}" type="datetimeFigureOut">
              <a:rPr lang="de-DE" smtClean="0"/>
              <a:t>09.06.2022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E16888-F2B1-4A21-97AF-31A82FFC824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605974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2FA09-3B79-4418-B45D-BEDC161449D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686438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2FA09-3B79-4418-B45D-BEDC161449D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842782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2FA09-3B79-4418-B45D-BEDC161449D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573626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de-DE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de-DE" sz="32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985128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2FA09-3B79-4418-B45D-BEDC161449D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511485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2FA09-3B79-4418-B45D-BEDC161449D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337128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2FA09-3B79-4418-B45D-BEDC161449D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1364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2FA09-3B79-4418-B45D-BEDC161449D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749168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2FA09-3B79-4418-B45D-BEDC161449D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722896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2FA09-3B79-4418-B45D-BEDC161449D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768045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2FA09-3B79-4418-B45D-BEDC161449D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191536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2FA09-3B79-4418-B45D-BEDC161449D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783950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F2FA09-3B79-4418-B45D-BEDC161449D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92039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.princeton.edu/~blei/papers/BleiNgJordan2003.pdf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tandfonline.com/doi/abs/10.1080/19331681.2019.1657048?journalCode=witp20" TargetMode="External"/><Relationship Id="rId3" Type="http://schemas.openxmlformats.org/officeDocument/2006/relationships/hyperlink" Target="http://inhaltsanalyse-mit-r.de/" TargetMode="External"/><Relationship Id="rId7" Type="http://schemas.openxmlformats.org/officeDocument/2006/relationships/hyperlink" Target="https://www.tandfonline.com/doi/abs/10.1080/15228835.2019.1616350?journalCode=wths20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6" Type="http://schemas.openxmlformats.org/officeDocument/2006/relationships/hyperlink" Target="https://academic.oup.com/esr/advance-article/doi/10.1093/esr/jcac006/6523885" TargetMode="External"/><Relationship Id="rId5" Type="http://schemas.openxmlformats.org/officeDocument/2006/relationships/hyperlink" Target="https://data-se.netlify.app/2017/11/28/textmining-grundlagen/" TargetMode="External"/><Relationship Id="rId4" Type="http://schemas.openxmlformats.org/officeDocument/2006/relationships/hyperlink" Target="https://tutorials.quanteda.io/introduction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CustomShape 1"/>
          <p:cNvSpPr/>
          <p:nvPr/>
        </p:nvSpPr>
        <p:spPr>
          <a:xfrm>
            <a:off x="0" y="0"/>
            <a:ext cx="12191760" cy="1157760"/>
          </a:xfrm>
          <a:prstGeom prst="rect">
            <a:avLst/>
          </a:prstGeom>
          <a:solidFill>
            <a:srgbClr val="008B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42" name="Grafik 4"/>
          <p:cNvPicPr/>
          <p:nvPr/>
        </p:nvPicPr>
        <p:blipFill>
          <a:blip r:embed="rId2"/>
          <a:stretch/>
        </p:blipFill>
        <p:spPr>
          <a:xfrm>
            <a:off x="9919440" y="-174240"/>
            <a:ext cx="2326680" cy="1506240"/>
          </a:xfrm>
          <a:prstGeom prst="rect">
            <a:avLst/>
          </a:prstGeom>
          <a:ln>
            <a:noFill/>
          </a:ln>
        </p:spPr>
      </p:pic>
      <p:sp>
        <p:nvSpPr>
          <p:cNvPr id="43" name="CustomShape 2"/>
          <p:cNvSpPr/>
          <p:nvPr/>
        </p:nvSpPr>
        <p:spPr>
          <a:xfrm>
            <a:off x="330840" y="4961160"/>
            <a:ext cx="2992850" cy="934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201"/>
              </a:spcBef>
            </a:pPr>
            <a:r>
              <a:rPr lang="de-DE" sz="2000" b="0" strike="noStrike" spc="-1" dirty="0" smtClean="0">
                <a:solidFill>
                  <a:srgbClr val="000000"/>
                </a:solidFill>
                <a:latin typeface="Roboto Condensed"/>
                <a:ea typeface="Roboto Condensed"/>
              </a:rPr>
              <a:t>Manuel </a:t>
            </a:r>
            <a:r>
              <a:rPr lang="de-DE" sz="2000" b="0" strike="noStrike" spc="-1" dirty="0">
                <a:solidFill>
                  <a:srgbClr val="000000"/>
                </a:solidFill>
                <a:latin typeface="Roboto Condensed"/>
                <a:ea typeface="Roboto Condensed"/>
              </a:rPr>
              <a:t>Holz, </a:t>
            </a:r>
            <a:r>
              <a:rPr lang="de-DE" sz="2000" b="0" strike="noStrike" spc="-1" dirty="0" err="1">
                <a:solidFill>
                  <a:srgbClr val="000000"/>
                </a:solidFill>
                <a:latin typeface="Roboto Condensed"/>
                <a:ea typeface="Roboto Condensed"/>
              </a:rPr>
              <a:t>M.Sc</a:t>
            </a:r>
            <a:r>
              <a:rPr lang="de-DE" sz="2000" b="0" strike="noStrike" spc="-1" dirty="0">
                <a:solidFill>
                  <a:srgbClr val="000000"/>
                </a:solidFill>
                <a:latin typeface="Roboto Condensed"/>
                <a:ea typeface="Roboto Condensed"/>
              </a:rPr>
              <a:t>.</a:t>
            </a:r>
            <a:endParaRPr lang="de-DE" sz="2000" b="0" strike="noStrike" spc="-1" dirty="0">
              <a:latin typeface="Arial"/>
            </a:endParaRPr>
          </a:p>
        </p:txBody>
      </p:sp>
      <p:sp>
        <p:nvSpPr>
          <p:cNvPr id="6" name="CustomShape 3"/>
          <p:cNvSpPr/>
          <p:nvPr/>
        </p:nvSpPr>
        <p:spPr>
          <a:xfrm>
            <a:off x="330840" y="3174575"/>
            <a:ext cx="11477520" cy="107576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de-DE" sz="3200" b="1" strike="noStrike" spc="-1" dirty="0" smtClean="0">
                <a:solidFill>
                  <a:srgbClr val="000000"/>
                </a:solidFill>
                <a:latin typeface="Roboto Condensed"/>
                <a:ea typeface="Roboto Condensed"/>
              </a:rPr>
              <a:t>Methoden der Internetforschung</a:t>
            </a:r>
          </a:p>
          <a:p>
            <a:pPr>
              <a:lnSpc>
                <a:spcPct val="100000"/>
              </a:lnSpc>
            </a:pPr>
            <a:r>
              <a:rPr lang="de-DE" sz="3200" b="1" spc="-1" dirty="0" smtClean="0">
                <a:solidFill>
                  <a:srgbClr val="000000"/>
                </a:solidFill>
                <a:latin typeface="Roboto Condensed"/>
              </a:rPr>
              <a:t>- </a:t>
            </a:r>
            <a:r>
              <a:rPr lang="de-DE" sz="3200" spc="-1" dirty="0" smtClean="0">
                <a:solidFill>
                  <a:srgbClr val="000000"/>
                </a:solidFill>
                <a:latin typeface="Roboto Condensed"/>
              </a:rPr>
              <a:t>Methoden und praktische Anwendung</a:t>
            </a:r>
            <a:endParaRPr lang="de-DE" sz="3200" strike="noStrike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93732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CustomShape 1"/>
          <p:cNvSpPr/>
          <p:nvPr/>
        </p:nvSpPr>
        <p:spPr>
          <a:xfrm>
            <a:off x="0" y="0"/>
            <a:ext cx="12191760" cy="1157760"/>
          </a:xfrm>
          <a:prstGeom prst="rect">
            <a:avLst/>
          </a:prstGeom>
          <a:solidFill>
            <a:srgbClr val="008B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42" name="Grafik 4"/>
          <p:cNvPicPr/>
          <p:nvPr/>
        </p:nvPicPr>
        <p:blipFill>
          <a:blip r:embed="rId2"/>
          <a:stretch/>
        </p:blipFill>
        <p:spPr>
          <a:xfrm>
            <a:off x="9919440" y="-174240"/>
            <a:ext cx="2326680" cy="1506240"/>
          </a:xfrm>
          <a:prstGeom prst="rect">
            <a:avLst/>
          </a:prstGeom>
          <a:ln>
            <a:noFill/>
          </a:ln>
        </p:spPr>
      </p:pic>
      <p:pic>
        <p:nvPicPr>
          <p:cNvPr id="13" name="image1.png"/>
          <p:cNvPicPr/>
          <p:nvPr/>
        </p:nvPicPr>
        <p:blipFill>
          <a:blip r:embed="rId3"/>
          <a:srcRect/>
          <a:stretch>
            <a:fillRect/>
          </a:stretch>
        </p:blipFill>
        <p:spPr>
          <a:xfrm>
            <a:off x="304315" y="1405174"/>
            <a:ext cx="9229509" cy="5161227"/>
          </a:xfrm>
          <a:prstGeom prst="rect">
            <a:avLst/>
          </a:prstGeom>
          <a:ln/>
        </p:spPr>
      </p:pic>
      <p:sp>
        <p:nvSpPr>
          <p:cNvPr id="2" name="Rechteck 1"/>
          <p:cNvSpPr/>
          <p:nvPr/>
        </p:nvSpPr>
        <p:spPr>
          <a:xfrm>
            <a:off x="2292417" y="324975"/>
            <a:ext cx="7299158" cy="72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de-DE" b="1" dirty="0">
                <a:solidFill>
                  <a:schemeClr val="bg1"/>
                </a:solidFill>
                <a:latin typeface="Roboto Condensed"/>
                <a:ea typeface="Calibri" panose="020F0502020204030204" pitchFamily="34" charset="0"/>
              </a:rPr>
              <a:t>Internet- und Medienexposition und der Zusammenhang mit Einstellungen und Verhalten während der COVID-19-Pandemie</a:t>
            </a:r>
            <a:endParaRPr lang="de-DE" dirty="0">
              <a:solidFill>
                <a:schemeClr val="bg1"/>
              </a:solidFill>
              <a:latin typeface="Roboto Condensed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6649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CustomShape 1"/>
          <p:cNvSpPr/>
          <p:nvPr/>
        </p:nvSpPr>
        <p:spPr>
          <a:xfrm>
            <a:off x="0" y="0"/>
            <a:ext cx="12191760" cy="1157760"/>
          </a:xfrm>
          <a:prstGeom prst="rect">
            <a:avLst/>
          </a:prstGeom>
          <a:solidFill>
            <a:srgbClr val="008B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42" name="Grafik 4"/>
          <p:cNvPicPr/>
          <p:nvPr/>
        </p:nvPicPr>
        <p:blipFill>
          <a:blip r:embed="rId2"/>
          <a:stretch/>
        </p:blipFill>
        <p:spPr>
          <a:xfrm>
            <a:off x="9919440" y="-174240"/>
            <a:ext cx="2326680" cy="1506240"/>
          </a:xfrm>
          <a:prstGeom prst="rect">
            <a:avLst/>
          </a:prstGeom>
          <a:ln>
            <a:noFill/>
          </a:ln>
        </p:spPr>
      </p:pic>
      <p:sp>
        <p:nvSpPr>
          <p:cNvPr id="6" name="Textfeld 5"/>
          <p:cNvSpPr txBox="1"/>
          <p:nvPr/>
        </p:nvSpPr>
        <p:spPr>
          <a:xfrm>
            <a:off x="340091" y="1617704"/>
            <a:ext cx="9270734" cy="64633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de-DE" b="1" dirty="0" err="1" smtClean="0"/>
              <a:t>Mergen</a:t>
            </a:r>
            <a:r>
              <a:rPr lang="de-DE" b="1" dirty="0" smtClean="0"/>
              <a:t>/Fusionieren/Zusammenkleben von Tweets über die Zeit mit Umfragedaten und Epidemiologischen Daten</a:t>
            </a:r>
            <a:endParaRPr lang="de-DE" dirty="0" smtClean="0"/>
          </a:p>
        </p:txBody>
      </p:sp>
      <p:sp>
        <p:nvSpPr>
          <p:cNvPr id="7" name="Textfeld 6"/>
          <p:cNvSpPr txBox="1"/>
          <p:nvPr/>
        </p:nvSpPr>
        <p:spPr>
          <a:xfrm>
            <a:off x="1823986" y="2492942"/>
            <a:ext cx="4639378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de-DE" b="1" dirty="0" smtClean="0"/>
              <a:t>- SHARE, NEPS, SOEP, etc.</a:t>
            </a:r>
            <a:endParaRPr lang="de-DE" b="1" dirty="0" smtClean="0"/>
          </a:p>
        </p:txBody>
      </p:sp>
      <p:sp>
        <p:nvSpPr>
          <p:cNvPr id="8" name="Textfeld 7"/>
          <p:cNvSpPr txBox="1"/>
          <p:nvPr/>
        </p:nvSpPr>
        <p:spPr>
          <a:xfrm>
            <a:off x="1823986" y="2991851"/>
            <a:ext cx="4639378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de-DE" b="1" dirty="0" smtClean="0"/>
              <a:t>- Tweets: </a:t>
            </a:r>
            <a:r>
              <a:rPr lang="de-DE" b="1" dirty="0" err="1" smtClean="0"/>
              <a:t>user</a:t>
            </a:r>
            <a:r>
              <a:rPr lang="de-DE" b="1" dirty="0" smtClean="0"/>
              <a:t> </a:t>
            </a:r>
            <a:r>
              <a:rPr lang="de-DE" b="1" dirty="0" err="1" smtClean="0"/>
              <a:t>and</a:t>
            </a:r>
            <a:r>
              <a:rPr lang="de-DE" b="1" dirty="0" smtClean="0"/>
              <a:t> </a:t>
            </a:r>
            <a:r>
              <a:rPr lang="de-DE" b="1" dirty="0" err="1" smtClean="0"/>
              <a:t>media</a:t>
            </a:r>
            <a:endParaRPr lang="de-DE" b="1" dirty="0" smtClean="0"/>
          </a:p>
        </p:txBody>
      </p:sp>
      <p:sp>
        <p:nvSpPr>
          <p:cNvPr id="9" name="Textfeld 8"/>
          <p:cNvSpPr txBox="1"/>
          <p:nvPr/>
        </p:nvSpPr>
        <p:spPr>
          <a:xfrm>
            <a:off x="1823986" y="3543699"/>
            <a:ext cx="4639378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de-DE" b="1" dirty="0" smtClean="0"/>
              <a:t>- CDC/RKI Infektionsgeschehen</a:t>
            </a:r>
            <a:endParaRPr lang="de-DE" b="1" dirty="0" smtClean="0"/>
          </a:p>
        </p:txBody>
      </p:sp>
      <p:sp>
        <p:nvSpPr>
          <p:cNvPr id="11" name="Textfeld 10"/>
          <p:cNvSpPr txBox="1"/>
          <p:nvPr/>
        </p:nvSpPr>
        <p:spPr>
          <a:xfrm>
            <a:off x="336080" y="4625774"/>
            <a:ext cx="11436418" cy="64633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de-DE" b="1" dirty="0" smtClean="0"/>
              <a:t>Einhalten von Maßnahme (Umfragedaten) = Einstellung zu Maßnahme (Umfragedaten) + aktuelles Infektionsgeschehen (RKI Daten) + Prävalenz von </a:t>
            </a:r>
            <a:r>
              <a:rPr lang="de-DE" b="1" dirty="0" err="1" smtClean="0"/>
              <a:t>Fakenews</a:t>
            </a:r>
            <a:r>
              <a:rPr lang="de-DE" b="1" dirty="0" smtClean="0"/>
              <a:t> (</a:t>
            </a:r>
            <a:r>
              <a:rPr lang="de-DE" b="1" dirty="0" err="1" smtClean="0"/>
              <a:t>Twitterdaten</a:t>
            </a:r>
            <a:r>
              <a:rPr lang="de-DE" b="1" dirty="0" smtClean="0"/>
              <a:t>)</a:t>
            </a:r>
            <a:endParaRPr lang="de-DE" b="1" dirty="0" smtClean="0"/>
          </a:p>
        </p:txBody>
      </p:sp>
      <p:sp>
        <p:nvSpPr>
          <p:cNvPr id="12" name="Textfeld 11"/>
          <p:cNvSpPr txBox="1"/>
          <p:nvPr/>
        </p:nvSpPr>
        <p:spPr>
          <a:xfrm>
            <a:off x="336080" y="4102627"/>
            <a:ext cx="4639378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de-DE" b="1" dirty="0" smtClean="0"/>
              <a:t>Grobe Modellierung:</a:t>
            </a:r>
            <a:endParaRPr lang="de-DE" b="1" dirty="0" smtClean="0"/>
          </a:p>
        </p:txBody>
      </p:sp>
      <p:sp>
        <p:nvSpPr>
          <p:cNvPr id="14" name="Textfeld 13"/>
          <p:cNvSpPr txBox="1"/>
          <p:nvPr/>
        </p:nvSpPr>
        <p:spPr>
          <a:xfrm>
            <a:off x="805691" y="5408883"/>
            <a:ext cx="10966807" cy="64633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de-DE" b="1" dirty="0" smtClean="0"/>
              <a:t>Einstellung zu Maßnahme (Umfragedaten) = aktuelles Infektionsgeschehen (RKI Daten) + Prävalenz von </a:t>
            </a:r>
            <a:r>
              <a:rPr lang="de-DE" b="1" dirty="0" err="1" smtClean="0"/>
              <a:t>Fakenews</a:t>
            </a:r>
            <a:r>
              <a:rPr lang="de-DE" b="1" dirty="0" smtClean="0"/>
              <a:t> (</a:t>
            </a:r>
            <a:r>
              <a:rPr lang="de-DE" b="1" dirty="0" err="1" smtClean="0"/>
              <a:t>Twitterdaten</a:t>
            </a:r>
            <a:r>
              <a:rPr lang="de-DE" b="1" dirty="0" smtClean="0"/>
              <a:t>)</a:t>
            </a:r>
            <a:endParaRPr lang="de-DE" b="1" dirty="0" smtClean="0"/>
          </a:p>
        </p:txBody>
      </p:sp>
    </p:spTree>
    <p:extLst>
      <p:ext uri="{BB962C8B-B14F-4D97-AF65-F5344CB8AC3E}">
        <p14:creationId xmlns:p14="http://schemas.microsoft.com/office/powerpoint/2010/main" val="21213351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CustomShape 1"/>
          <p:cNvSpPr/>
          <p:nvPr/>
        </p:nvSpPr>
        <p:spPr>
          <a:xfrm>
            <a:off x="0" y="0"/>
            <a:ext cx="12191760" cy="1157760"/>
          </a:xfrm>
          <a:prstGeom prst="rect">
            <a:avLst/>
          </a:prstGeom>
          <a:solidFill>
            <a:srgbClr val="008B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42" name="Grafik 4"/>
          <p:cNvPicPr/>
          <p:nvPr/>
        </p:nvPicPr>
        <p:blipFill>
          <a:blip r:embed="rId2"/>
          <a:stretch/>
        </p:blipFill>
        <p:spPr>
          <a:xfrm>
            <a:off x="9919440" y="-174240"/>
            <a:ext cx="2326680" cy="1506240"/>
          </a:xfrm>
          <a:prstGeom prst="rect">
            <a:avLst/>
          </a:prstGeom>
          <a:ln>
            <a:noFill/>
          </a:ln>
        </p:spPr>
      </p:pic>
      <p:sp>
        <p:nvSpPr>
          <p:cNvPr id="10" name="Rechteck 9"/>
          <p:cNvSpPr/>
          <p:nvPr/>
        </p:nvSpPr>
        <p:spPr>
          <a:xfrm>
            <a:off x="2292417" y="324975"/>
            <a:ext cx="7299158" cy="3838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de-DE" b="1" dirty="0" smtClean="0">
                <a:solidFill>
                  <a:schemeClr val="bg1"/>
                </a:solidFill>
                <a:latin typeface="Roboto Condensed"/>
                <a:ea typeface="Calibri" panose="020F0502020204030204" pitchFamily="34" charset="0"/>
              </a:rPr>
              <a:t>Hypothesen</a:t>
            </a:r>
            <a:endParaRPr lang="de-DE" dirty="0">
              <a:solidFill>
                <a:schemeClr val="bg1"/>
              </a:solidFill>
              <a:latin typeface="Roboto Condensed"/>
              <a:ea typeface="Calibri" panose="020F0502020204030204" pitchFamily="34" charset="0"/>
            </a:endParaRPr>
          </a:p>
        </p:txBody>
      </p:sp>
      <p:sp>
        <p:nvSpPr>
          <p:cNvPr id="13" name="Rechteck 12"/>
          <p:cNvSpPr/>
          <p:nvPr/>
        </p:nvSpPr>
        <p:spPr>
          <a:xfrm>
            <a:off x="564442" y="1459859"/>
            <a:ext cx="6327246" cy="584775"/>
          </a:xfrm>
          <a:prstGeom prst="rect">
            <a:avLst/>
          </a:prstGeom>
          <a:solidFill>
            <a:srgbClr val="FFFFFF">
              <a:alpha val="67059"/>
            </a:srgbClr>
          </a:solidFill>
          <a:ln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rgbClr val="C0000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Higher infection rates lead to higher social media coverage </a:t>
            </a:r>
            <a:r>
              <a:rPr lang="en-US" sz="1600" dirty="0" smtClean="0">
                <a:solidFill>
                  <a:srgbClr val="C0000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(</a:t>
            </a:r>
            <a:r>
              <a:rPr lang="en-US" sz="1600" dirty="0" err="1" smtClean="0">
                <a:solidFill>
                  <a:srgbClr val="C0000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einfach</a:t>
            </a:r>
            <a:r>
              <a:rPr lang="en-US" sz="1600" dirty="0" smtClean="0">
                <a:solidFill>
                  <a:srgbClr val="C0000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 smtClean="0">
                <a:solidFill>
                  <a:srgbClr val="C0000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umseztbar</a:t>
            </a:r>
            <a:r>
              <a:rPr lang="en-US" sz="1600" dirty="0" smtClean="0">
                <a:solidFill>
                  <a:srgbClr val="C0000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, </a:t>
            </a:r>
            <a:r>
              <a:rPr lang="en-US" sz="1600" dirty="0" err="1" smtClean="0">
                <a:solidFill>
                  <a:srgbClr val="C0000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passt</a:t>
            </a:r>
            <a:r>
              <a:rPr lang="en-US" sz="1600" dirty="0" smtClean="0">
                <a:solidFill>
                  <a:srgbClr val="C0000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smtClean="0">
                <a:solidFill>
                  <a:srgbClr val="C0000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gut ins </a:t>
            </a:r>
            <a:r>
              <a:rPr lang="en-US" sz="1600" dirty="0" err="1" smtClean="0">
                <a:solidFill>
                  <a:srgbClr val="C0000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modell</a:t>
            </a:r>
            <a:r>
              <a:rPr lang="en-US" sz="1600" dirty="0" smtClean="0">
                <a:solidFill>
                  <a:srgbClr val="C0000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) </a:t>
            </a:r>
            <a:r>
              <a:rPr lang="en-US" sz="1600" b="1" dirty="0" smtClean="0">
                <a:solidFill>
                  <a:srgbClr val="C0000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(</a:t>
            </a:r>
            <a:r>
              <a:rPr lang="en-US" sz="1600" b="1" dirty="0" err="1" smtClean="0">
                <a:solidFill>
                  <a:srgbClr val="C0000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zeitliche</a:t>
            </a:r>
            <a:r>
              <a:rPr lang="en-US" sz="1600" b="1" dirty="0" smtClean="0">
                <a:solidFill>
                  <a:srgbClr val="C0000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b="1" dirty="0" err="1" smtClean="0">
                <a:solidFill>
                  <a:srgbClr val="C0000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Nähe</a:t>
            </a:r>
            <a:r>
              <a:rPr lang="en-US" sz="1600" b="1" dirty="0" smtClean="0">
                <a:solidFill>
                  <a:srgbClr val="C0000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)</a:t>
            </a:r>
            <a:endParaRPr lang="de-DE" sz="1600" dirty="0">
              <a:solidFill>
                <a:srgbClr val="C00000"/>
              </a:solidFill>
            </a:endParaRPr>
          </a:p>
        </p:txBody>
      </p:sp>
      <p:sp>
        <p:nvSpPr>
          <p:cNvPr id="14" name="Rechteck 13"/>
          <p:cNvSpPr/>
          <p:nvPr/>
        </p:nvSpPr>
        <p:spPr>
          <a:xfrm>
            <a:off x="564442" y="2283608"/>
            <a:ext cx="6370560" cy="584775"/>
          </a:xfrm>
          <a:prstGeom prst="rect">
            <a:avLst/>
          </a:prstGeom>
          <a:solidFill>
            <a:srgbClr val="FFFFFF">
              <a:alpha val="67059"/>
            </a:srgbClr>
          </a:solidFill>
          <a:ln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r>
              <a:rPr lang="en-US" sz="1600" b="1" dirty="0" smtClean="0">
                <a:solidFill>
                  <a:srgbClr val="C0000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Events </a:t>
            </a:r>
            <a:r>
              <a:rPr lang="en-US" sz="1600" b="1" dirty="0" err="1" smtClean="0">
                <a:solidFill>
                  <a:srgbClr val="C0000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führen</a:t>
            </a:r>
            <a:r>
              <a:rPr lang="en-US" sz="1600" b="1" dirty="0" smtClean="0">
                <a:solidFill>
                  <a:srgbClr val="C0000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b="1" dirty="0" err="1" smtClean="0">
                <a:solidFill>
                  <a:srgbClr val="C0000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zu</a:t>
            </a:r>
            <a:r>
              <a:rPr lang="en-US" sz="1600" b="1" dirty="0" smtClean="0">
                <a:solidFill>
                  <a:srgbClr val="C0000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higher compliance </a:t>
            </a:r>
          </a:p>
          <a:p>
            <a:r>
              <a:rPr lang="en-US" sz="1600" b="1" dirty="0" err="1" smtClean="0">
                <a:solidFill>
                  <a:srgbClr val="C0000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Beschränkungen</a:t>
            </a:r>
            <a:r>
              <a:rPr lang="en-US" sz="1600" b="1" dirty="0" smtClean="0">
                <a:solidFill>
                  <a:srgbClr val="C0000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; 1Mio.Tote</a:t>
            </a:r>
            <a:endParaRPr lang="de-DE" sz="1600" b="1" dirty="0">
              <a:solidFill>
                <a:srgbClr val="C00000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20" name="Rechteck 19"/>
          <p:cNvSpPr/>
          <p:nvPr/>
        </p:nvSpPr>
        <p:spPr>
          <a:xfrm>
            <a:off x="549030" y="4464177"/>
            <a:ext cx="6385971" cy="584775"/>
          </a:xfrm>
          <a:prstGeom prst="rect">
            <a:avLst/>
          </a:prstGeom>
          <a:solidFill>
            <a:srgbClr val="FFFFFF">
              <a:alpha val="67059"/>
            </a:srgbClr>
          </a:solidFill>
          <a:ln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rgbClr val="C0000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More activity of </a:t>
            </a:r>
            <a:r>
              <a:rPr lang="en-US" sz="1600" b="1" dirty="0">
                <a:solidFill>
                  <a:srgbClr val="C0000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fake news </a:t>
            </a:r>
            <a:r>
              <a:rPr lang="en-US" sz="1600" dirty="0">
                <a:solidFill>
                  <a:srgbClr val="C0000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and </a:t>
            </a:r>
            <a:r>
              <a:rPr lang="en-US" sz="1600" b="1" dirty="0">
                <a:solidFill>
                  <a:srgbClr val="C0000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conspiracy</a:t>
            </a:r>
            <a:r>
              <a:rPr lang="en-US" sz="1600" dirty="0">
                <a:solidFill>
                  <a:srgbClr val="C0000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theorists leads to </a:t>
            </a:r>
            <a:r>
              <a:rPr lang="en-US" sz="1600" b="1" dirty="0">
                <a:solidFill>
                  <a:srgbClr val="C0000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less</a:t>
            </a:r>
            <a:r>
              <a:rPr lang="en-US" sz="1600" dirty="0">
                <a:solidFill>
                  <a:srgbClr val="C0000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b="1" dirty="0">
                <a:solidFill>
                  <a:srgbClr val="C0000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concern</a:t>
            </a:r>
            <a:r>
              <a:rPr lang="en-US" sz="1600" dirty="0">
                <a:solidFill>
                  <a:srgbClr val="C0000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about the </a:t>
            </a:r>
            <a:r>
              <a:rPr lang="en-US" sz="1600" dirty="0" smtClean="0">
                <a:solidFill>
                  <a:srgbClr val="C0000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pandemic (</a:t>
            </a:r>
            <a:r>
              <a:rPr lang="en-US" sz="1600" b="1" dirty="0" smtClean="0">
                <a:solidFill>
                  <a:srgbClr val="C0000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more conspiracy</a:t>
            </a:r>
            <a:r>
              <a:rPr lang="en-US" sz="1600" dirty="0" smtClean="0">
                <a:solidFill>
                  <a:srgbClr val="C0000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) (alternative frames)</a:t>
            </a:r>
            <a:endParaRPr lang="de-DE" sz="1600" dirty="0">
              <a:solidFill>
                <a:srgbClr val="C00000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21" name="Rechteck 20"/>
          <p:cNvSpPr/>
          <p:nvPr/>
        </p:nvSpPr>
        <p:spPr>
          <a:xfrm>
            <a:off x="543414" y="3017723"/>
            <a:ext cx="6391588" cy="338554"/>
          </a:xfrm>
          <a:prstGeom prst="rect">
            <a:avLst/>
          </a:prstGeom>
          <a:solidFill>
            <a:srgbClr val="FFFFFF">
              <a:alpha val="67059"/>
            </a:srgbClr>
          </a:solidFill>
          <a:ln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rgbClr val="C0000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Higher social media </a:t>
            </a:r>
            <a:r>
              <a:rPr lang="en-US" sz="1600" b="1" dirty="0">
                <a:solidFill>
                  <a:srgbClr val="C0000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coverage</a:t>
            </a:r>
            <a:r>
              <a:rPr lang="en-US" sz="1600" dirty="0">
                <a:solidFill>
                  <a:srgbClr val="C0000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leads to higher </a:t>
            </a:r>
            <a:r>
              <a:rPr lang="en-US" sz="1600" b="1" dirty="0" smtClean="0">
                <a:solidFill>
                  <a:srgbClr val="C0000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concern (more news)</a:t>
            </a:r>
            <a:endParaRPr lang="de-DE" sz="1600" b="1" dirty="0">
              <a:solidFill>
                <a:srgbClr val="C00000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22" name="Rechteck 21"/>
          <p:cNvSpPr/>
          <p:nvPr/>
        </p:nvSpPr>
        <p:spPr>
          <a:xfrm>
            <a:off x="7365672" y="2925390"/>
            <a:ext cx="4396400" cy="830997"/>
          </a:xfrm>
          <a:prstGeom prst="rect">
            <a:avLst/>
          </a:prstGeom>
          <a:solidFill>
            <a:srgbClr val="FFFFFF">
              <a:alpha val="67059"/>
            </a:srgbClr>
          </a:solidFill>
          <a:ln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rgbClr val="C00000"/>
                </a:solidFill>
                <a:latin typeface="Roboto" panose="02000000000000000000" pitchFamily="2" charset="0"/>
                <a:ea typeface="Roboto" panose="02000000000000000000" pitchFamily="2" charset="0"/>
                <a:sym typeface="Wingdings" panose="05000000000000000000" pitchFamily="2" charset="2"/>
              </a:rPr>
              <a:t>Je </a:t>
            </a:r>
            <a:r>
              <a:rPr lang="en-US" sz="1600" b="1" dirty="0" err="1">
                <a:solidFill>
                  <a:srgbClr val="C00000"/>
                </a:solidFill>
                <a:latin typeface="Roboto" panose="02000000000000000000" pitchFamily="2" charset="0"/>
                <a:ea typeface="Roboto" panose="02000000000000000000" pitchFamily="2" charset="0"/>
                <a:sym typeface="Wingdings" panose="05000000000000000000" pitchFamily="2" charset="2"/>
              </a:rPr>
              <a:t>näher</a:t>
            </a:r>
            <a:r>
              <a:rPr lang="en-US" sz="1600" dirty="0">
                <a:solidFill>
                  <a:srgbClr val="C00000"/>
                </a:solidFill>
                <a:latin typeface="Roboto" panose="02000000000000000000" pitchFamily="2" charset="0"/>
                <a:ea typeface="Roboto" panose="02000000000000000000" pitchFamily="2" charset="0"/>
                <a:sym typeface="Wingdings" panose="05000000000000000000" pitchFamily="2" charset="2"/>
              </a:rPr>
              <a:t> das </a:t>
            </a:r>
            <a:r>
              <a:rPr lang="en-US" sz="1600" dirty="0" err="1">
                <a:solidFill>
                  <a:srgbClr val="C00000"/>
                </a:solidFill>
                <a:latin typeface="Roboto" panose="02000000000000000000" pitchFamily="2" charset="0"/>
                <a:ea typeface="Roboto" panose="02000000000000000000" pitchFamily="2" charset="0"/>
                <a:sym typeface="Wingdings" panose="05000000000000000000" pitchFamily="2" charset="2"/>
              </a:rPr>
              <a:t>hohe</a:t>
            </a:r>
            <a:r>
              <a:rPr lang="en-US" sz="1600" dirty="0">
                <a:solidFill>
                  <a:srgbClr val="C00000"/>
                </a:solidFill>
                <a:latin typeface="Roboto" panose="02000000000000000000" pitchFamily="2" charset="0"/>
                <a:ea typeface="Roboto" panose="02000000000000000000" pitchFamily="2" charset="0"/>
                <a:sym typeface="Wingdings" panose="05000000000000000000" pitchFamily="2" charset="2"/>
              </a:rPr>
              <a:t> </a:t>
            </a:r>
            <a:r>
              <a:rPr lang="en-US" sz="1600" dirty="0" err="1">
                <a:solidFill>
                  <a:srgbClr val="C00000"/>
                </a:solidFill>
                <a:latin typeface="Roboto" panose="02000000000000000000" pitchFamily="2" charset="0"/>
                <a:ea typeface="Roboto" panose="02000000000000000000" pitchFamily="2" charset="0"/>
                <a:sym typeface="Wingdings" panose="05000000000000000000" pitchFamily="2" charset="2"/>
              </a:rPr>
              <a:t>infektionsgeschehen</a:t>
            </a:r>
            <a:r>
              <a:rPr lang="en-US" sz="1600" dirty="0">
                <a:solidFill>
                  <a:srgbClr val="C00000"/>
                </a:solidFill>
                <a:latin typeface="Roboto" panose="02000000000000000000" pitchFamily="2" charset="0"/>
                <a:ea typeface="Roboto" panose="02000000000000000000" pitchFamily="2" charset="0"/>
                <a:sym typeface="Wingdings" panose="05000000000000000000" pitchFamily="2" charset="2"/>
              </a:rPr>
              <a:t> </a:t>
            </a:r>
            <a:r>
              <a:rPr lang="en-US" sz="1600" dirty="0" err="1">
                <a:solidFill>
                  <a:srgbClr val="C00000"/>
                </a:solidFill>
                <a:latin typeface="Roboto" panose="02000000000000000000" pitchFamily="2" charset="0"/>
                <a:ea typeface="Roboto" panose="02000000000000000000" pitchFamily="2" charset="0"/>
                <a:sym typeface="Wingdings" panose="05000000000000000000" pitchFamily="2" charset="2"/>
              </a:rPr>
              <a:t>desto</a:t>
            </a:r>
            <a:r>
              <a:rPr lang="en-US" sz="1600" dirty="0">
                <a:solidFill>
                  <a:srgbClr val="C00000"/>
                </a:solidFill>
                <a:latin typeface="Roboto" panose="02000000000000000000" pitchFamily="2" charset="0"/>
                <a:ea typeface="Roboto" panose="02000000000000000000" pitchFamily="2" charset="0"/>
                <a:sym typeface="Wingdings" panose="05000000000000000000" pitchFamily="2" charset="2"/>
              </a:rPr>
              <a:t> (</a:t>
            </a:r>
            <a:r>
              <a:rPr lang="en-US" sz="1600" dirty="0" err="1">
                <a:solidFill>
                  <a:srgbClr val="C00000"/>
                </a:solidFill>
                <a:latin typeface="Roboto" panose="02000000000000000000" pitchFamily="2" charset="0"/>
                <a:ea typeface="Roboto" panose="02000000000000000000" pitchFamily="2" charset="0"/>
                <a:sym typeface="Wingdings" panose="05000000000000000000" pitchFamily="2" charset="2"/>
              </a:rPr>
              <a:t>höher</a:t>
            </a:r>
            <a:r>
              <a:rPr lang="en-US" sz="1600" dirty="0">
                <a:solidFill>
                  <a:srgbClr val="C00000"/>
                </a:solidFill>
                <a:latin typeface="Roboto" panose="02000000000000000000" pitchFamily="2" charset="0"/>
                <a:ea typeface="Roboto" panose="02000000000000000000" pitchFamily="2" charset="0"/>
                <a:sym typeface="Wingdings" panose="05000000000000000000" pitchFamily="2" charset="2"/>
              </a:rPr>
              <a:t> die </a:t>
            </a:r>
            <a:r>
              <a:rPr lang="en-US" sz="1600" dirty="0" err="1">
                <a:solidFill>
                  <a:srgbClr val="C00000"/>
                </a:solidFill>
                <a:latin typeface="Roboto" panose="02000000000000000000" pitchFamily="2" charset="0"/>
                <a:ea typeface="Roboto" panose="02000000000000000000" pitchFamily="2" charset="0"/>
                <a:sym typeface="Wingdings" panose="05000000000000000000" pitchFamily="2" charset="2"/>
              </a:rPr>
              <a:t>Medienaktivität</a:t>
            </a:r>
            <a:r>
              <a:rPr lang="en-US" sz="1600" dirty="0" smtClean="0">
                <a:solidFill>
                  <a:srgbClr val="C00000"/>
                </a:solidFill>
                <a:latin typeface="Roboto" panose="02000000000000000000" pitchFamily="2" charset="0"/>
                <a:ea typeface="Roboto" panose="02000000000000000000" pitchFamily="2" charset="0"/>
                <a:sym typeface="Wingdings" panose="05000000000000000000" pitchFamily="2" charset="2"/>
              </a:rPr>
              <a:t>) </a:t>
            </a:r>
            <a:r>
              <a:rPr lang="en-US" sz="1600" dirty="0" err="1" smtClean="0">
                <a:solidFill>
                  <a:srgbClr val="C00000"/>
                </a:solidFill>
                <a:latin typeface="Roboto" panose="02000000000000000000" pitchFamily="2" charset="0"/>
                <a:ea typeface="Roboto" panose="02000000000000000000" pitchFamily="2" charset="0"/>
                <a:sym typeface="Wingdings" panose="05000000000000000000" pitchFamily="2" charset="2"/>
              </a:rPr>
              <a:t>höher</a:t>
            </a:r>
            <a:r>
              <a:rPr lang="en-US" sz="1600" dirty="0" smtClean="0">
                <a:solidFill>
                  <a:srgbClr val="C00000"/>
                </a:solidFill>
                <a:latin typeface="Roboto" panose="02000000000000000000" pitchFamily="2" charset="0"/>
                <a:ea typeface="Roboto" panose="02000000000000000000" pitchFamily="2" charset="0"/>
                <a:sym typeface="Wingdings" panose="05000000000000000000" pitchFamily="2" charset="2"/>
              </a:rPr>
              <a:t> </a:t>
            </a:r>
            <a:r>
              <a:rPr lang="en-US" sz="1600" dirty="0">
                <a:solidFill>
                  <a:srgbClr val="C00000"/>
                </a:solidFill>
                <a:latin typeface="Roboto" panose="02000000000000000000" pitchFamily="2" charset="0"/>
                <a:ea typeface="Roboto" panose="02000000000000000000" pitchFamily="2" charset="0"/>
                <a:sym typeface="Wingdings" panose="05000000000000000000" pitchFamily="2" charset="2"/>
              </a:rPr>
              <a:t>die </a:t>
            </a:r>
            <a:r>
              <a:rPr lang="en-US" sz="1600" b="1" dirty="0" smtClean="0">
                <a:solidFill>
                  <a:srgbClr val="C00000"/>
                </a:solidFill>
                <a:latin typeface="Roboto" panose="02000000000000000000" pitchFamily="2" charset="0"/>
                <a:ea typeface="Roboto" panose="02000000000000000000" pitchFamily="2" charset="0"/>
                <a:sym typeface="Wingdings" panose="05000000000000000000" pitchFamily="2" charset="2"/>
              </a:rPr>
              <a:t>concern</a:t>
            </a:r>
            <a:r>
              <a:rPr lang="en-US" sz="1600" dirty="0" smtClean="0">
                <a:solidFill>
                  <a:srgbClr val="C00000"/>
                </a:solidFill>
                <a:latin typeface="Roboto" panose="02000000000000000000" pitchFamily="2" charset="0"/>
                <a:ea typeface="Roboto" panose="02000000000000000000" pitchFamily="2" charset="0"/>
                <a:sym typeface="Wingdings" panose="05000000000000000000" pitchFamily="2" charset="2"/>
              </a:rPr>
              <a:t> </a:t>
            </a:r>
            <a:r>
              <a:rPr lang="en-US" sz="1600" dirty="0" err="1" smtClean="0">
                <a:solidFill>
                  <a:srgbClr val="C00000"/>
                </a:solidFill>
                <a:latin typeface="Roboto" panose="02000000000000000000" pitchFamily="2" charset="0"/>
                <a:ea typeface="Roboto" panose="02000000000000000000" pitchFamily="2" charset="0"/>
                <a:sym typeface="Wingdings" panose="05000000000000000000" pitchFamily="2" charset="2"/>
              </a:rPr>
              <a:t>R</a:t>
            </a:r>
            <a:r>
              <a:rPr lang="en-US" sz="1600" b="1" dirty="0" err="1" smtClean="0">
                <a:solidFill>
                  <a:srgbClr val="C00000"/>
                </a:solidFill>
                <a:latin typeface="Roboto" panose="02000000000000000000" pitchFamily="2" charset="0"/>
                <a:ea typeface="Roboto" panose="02000000000000000000" pitchFamily="2" charset="0"/>
                <a:sym typeface="Wingdings" panose="05000000000000000000" pitchFamily="2" charset="2"/>
              </a:rPr>
              <a:t>isikowahrnehmung</a:t>
            </a:r>
            <a:r>
              <a:rPr lang="en-US" sz="1600" b="1" dirty="0" smtClean="0">
                <a:solidFill>
                  <a:srgbClr val="C00000"/>
                </a:solidFill>
                <a:latin typeface="Roboto" panose="02000000000000000000" pitchFamily="2" charset="0"/>
                <a:ea typeface="Roboto" panose="02000000000000000000" pitchFamily="2" charset="0"/>
                <a:sym typeface="Wingdings" panose="05000000000000000000" pitchFamily="2" charset="2"/>
              </a:rPr>
              <a:t> (</a:t>
            </a:r>
            <a:r>
              <a:rPr lang="en-US" sz="1600" b="1" dirty="0" err="1" smtClean="0">
                <a:solidFill>
                  <a:srgbClr val="C00000"/>
                </a:solidFill>
                <a:latin typeface="Roboto" panose="02000000000000000000" pitchFamily="2" charset="0"/>
                <a:ea typeface="Roboto" panose="02000000000000000000" pitchFamily="2" charset="0"/>
                <a:sym typeface="Wingdings" panose="05000000000000000000" pitchFamily="2" charset="2"/>
              </a:rPr>
              <a:t>räumliche</a:t>
            </a:r>
            <a:r>
              <a:rPr lang="en-US" sz="1600" b="1" dirty="0" smtClean="0">
                <a:solidFill>
                  <a:srgbClr val="C00000"/>
                </a:solidFill>
                <a:latin typeface="Roboto" panose="02000000000000000000" pitchFamily="2" charset="0"/>
                <a:ea typeface="Roboto" panose="02000000000000000000" pitchFamily="2" charset="0"/>
                <a:sym typeface="Wingdings" panose="05000000000000000000" pitchFamily="2" charset="2"/>
              </a:rPr>
              <a:t> </a:t>
            </a:r>
            <a:r>
              <a:rPr lang="en-US" sz="1600" b="1" dirty="0" err="1" smtClean="0">
                <a:solidFill>
                  <a:srgbClr val="C00000"/>
                </a:solidFill>
                <a:latin typeface="Roboto" panose="02000000000000000000" pitchFamily="2" charset="0"/>
                <a:ea typeface="Roboto" panose="02000000000000000000" pitchFamily="2" charset="0"/>
                <a:sym typeface="Wingdings" panose="05000000000000000000" pitchFamily="2" charset="2"/>
              </a:rPr>
              <a:t>Nähe</a:t>
            </a:r>
            <a:r>
              <a:rPr lang="en-US" sz="1600" b="1" dirty="0" smtClean="0">
                <a:solidFill>
                  <a:srgbClr val="C00000"/>
                </a:solidFill>
                <a:latin typeface="Roboto" panose="02000000000000000000" pitchFamily="2" charset="0"/>
                <a:ea typeface="Roboto" panose="02000000000000000000" pitchFamily="2" charset="0"/>
                <a:sym typeface="Wingdings" panose="05000000000000000000" pitchFamily="2" charset="2"/>
              </a:rPr>
              <a:t>)</a:t>
            </a:r>
            <a:endParaRPr lang="en-US" sz="1600" b="1" dirty="0">
              <a:solidFill>
                <a:srgbClr val="C00000"/>
              </a:solidFill>
              <a:latin typeface="Roboto" panose="02000000000000000000" pitchFamily="2" charset="0"/>
              <a:ea typeface="Roboto" panose="02000000000000000000" pitchFamily="2" charset="0"/>
              <a:sym typeface="Wingdings" panose="05000000000000000000" pitchFamily="2" charset="2"/>
            </a:endParaRPr>
          </a:p>
        </p:txBody>
      </p:sp>
      <p:sp>
        <p:nvSpPr>
          <p:cNvPr id="23" name="Rechteck 22"/>
          <p:cNvSpPr/>
          <p:nvPr/>
        </p:nvSpPr>
        <p:spPr>
          <a:xfrm>
            <a:off x="7365672" y="1459859"/>
            <a:ext cx="4396400" cy="1077218"/>
          </a:xfrm>
          <a:prstGeom prst="rect">
            <a:avLst/>
          </a:prstGeom>
          <a:solidFill>
            <a:srgbClr val="FFFFFF">
              <a:alpha val="67059"/>
            </a:srgbClr>
          </a:solidFill>
          <a:ln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rgbClr val="C0000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Demographic similarity </a:t>
            </a:r>
            <a:r>
              <a:rPr lang="en-US" sz="1600" dirty="0">
                <a:solidFill>
                  <a:srgbClr val="C0000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in patients/victims mentioned in articles lead to higher pandemic </a:t>
            </a:r>
            <a:r>
              <a:rPr lang="en-US" sz="1600" b="1" dirty="0">
                <a:solidFill>
                  <a:srgbClr val="C0000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concern</a:t>
            </a:r>
            <a:r>
              <a:rPr lang="en-US" sz="1600" dirty="0">
                <a:solidFill>
                  <a:srgbClr val="C0000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of respondents (</a:t>
            </a:r>
            <a:r>
              <a:rPr lang="en-US" sz="1600" dirty="0" err="1">
                <a:solidFill>
                  <a:srgbClr val="C0000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Risikogruppe</a:t>
            </a:r>
            <a:r>
              <a:rPr lang="en-US" sz="1600" dirty="0">
                <a:solidFill>
                  <a:srgbClr val="C0000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j/n </a:t>
            </a:r>
            <a:r>
              <a:rPr lang="en-US" sz="1600" dirty="0" err="1">
                <a:solidFill>
                  <a:srgbClr val="C0000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moderiert</a:t>
            </a:r>
            <a:r>
              <a:rPr lang="en-US" sz="1600" dirty="0">
                <a:solidFill>
                  <a:srgbClr val="C0000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solidFill>
                  <a:srgbClr val="C0000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iene</a:t>
            </a:r>
            <a:r>
              <a:rPr lang="en-US" sz="1600" dirty="0">
                <a:solidFill>
                  <a:srgbClr val="C0000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solidFill>
                  <a:srgbClr val="C0000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sorge</a:t>
            </a:r>
            <a:r>
              <a:rPr lang="en-US" sz="1600" dirty="0" smtClean="0">
                <a:solidFill>
                  <a:srgbClr val="C0000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) </a:t>
            </a:r>
            <a:r>
              <a:rPr lang="en-US" sz="1600" b="1" dirty="0" smtClean="0">
                <a:solidFill>
                  <a:srgbClr val="C0000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(</a:t>
            </a:r>
            <a:r>
              <a:rPr lang="en-US" sz="1600" b="1" dirty="0" err="1" smtClean="0">
                <a:solidFill>
                  <a:srgbClr val="C0000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soziale</a:t>
            </a:r>
            <a:r>
              <a:rPr lang="en-US" sz="1600" b="1" dirty="0" smtClean="0">
                <a:solidFill>
                  <a:srgbClr val="C0000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b="1" dirty="0" err="1" smtClean="0">
                <a:solidFill>
                  <a:srgbClr val="C0000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Nähe</a:t>
            </a:r>
            <a:r>
              <a:rPr lang="en-US" sz="1600" b="1" dirty="0" smtClean="0">
                <a:solidFill>
                  <a:srgbClr val="C0000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)</a:t>
            </a:r>
            <a:endParaRPr lang="de-DE" sz="1600" dirty="0">
              <a:solidFill>
                <a:srgbClr val="C00000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24" name="Rechteck 23"/>
          <p:cNvSpPr/>
          <p:nvPr/>
        </p:nvSpPr>
        <p:spPr>
          <a:xfrm>
            <a:off x="543414" y="3587062"/>
            <a:ext cx="6348274" cy="584775"/>
          </a:xfrm>
          <a:prstGeom prst="rect">
            <a:avLst/>
          </a:prstGeom>
          <a:solidFill>
            <a:srgbClr val="FFFFFF">
              <a:alpha val="67059"/>
            </a:srgbClr>
          </a:solidFill>
          <a:ln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rgbClr val="C0000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Higher coverage of </a:t>
            </a:r>
            <a:r>
              <a:rPr lang="en-US" sz="1600" b="1" dirty="0">
                <a:solidFill>
                  <a:srgbClr val="C0000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negative pandemic news </a:t>
            </a:r>
            <a:r>
              <a:rPr lang="en-US" sz="1600" dirty="0">
                <a:solidFill>
                  <a:srgbClr val="C0000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leads to higher pandemic </a:t>
            </a:r>
            <a:r>
              <a:rPr lang="en-US" sz="1600" b="1" dirty="0" smtClean="0">
                <a:solidFill>
                  <a:srgbClr val="C0000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concern (more negative news)</a:t>
            </a:r>
            <a:endParaRPr lang="de-DE" sz="1600" b="1" dirty="0">
              <a:solidFill>
                <a:srgbClr val="C00000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25" name="Rechteck 24"/>
          <p:cNvSpPr/>
          <p:nvPr/>
        </p:nvSpPr>
        <p:spPr>
          <a:xfrm>
            <a:off x="543414" y="5356025"/>
            <a:ext cx="6391587" cy="584775"/>
          </a:xfrm>
          <a:prstGeom prst="rect">
            <a:avLst/>
          </a:prstGeom>
          <a:solidFill>
            <a:srgbClr val="FFFFFF">
              <a:alpha val="67059"/>
            </a:srgbClr>
          </a:solidFill>
          <a:ln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r>
              <a:rPr lang="en-US" sz="1600" dirty="0" err="1" smtClean="0">
                <a:solidFill>
                  <a:srgbClr val="C0000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Nur</a:t>
            </a:r>
            <a:r>
              <a:rPr lang="en-US" sz="1600" dirty="0" smtClean="0">
                <a:solidFill>
                  <a:srgbClr val="C0000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 smtClean="0">
                <a:solidFill>
                  <a:srgbClr val="C0000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wenn</a:t>
            </a:r>
            <a:r>
              <a:rPr lang="en-US" sz="1600" dirty="0" smtClean="0">
                <a:solidFill>
                  <a:srgbClr val="C0000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b="1" dirty="0" smtClean="0">
                <a:solidFill>
                  <a:srgbClr val="C0000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infection </a:t>
            </a:r>
            <a:r>
              <a:rPr lang="en-US" sz="1600" b="1" dirty="0" smtClean="0">
                <a:solidFill>
                  <a:srgbClr val="C0000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rates </a:t>
            </a:r>
            <a:r>
              <a:rPr lang="en-US" sz="1600" b="1" dirty="0" err="1" smtClean="0">
                <a:solidFill>
                  <a:srgbClr val="C0000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kommuniziert</a:t>
            </a:r>
            <a:r>
              <a:rPr lang="en-US" sz="1600" b="1" dirty="0" smtClean="0">
                <a:solidFill>
                  <a:srgbClr val="C0000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 smtClean="0">
                <a:solidFill>
                  <a:srgbClr val="C0000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werden</a:t>
            </a:r>
            <a:r>
              <a:rPr lang="en-US" sz="1600" dirty="0" smtClean="0">
                <a:solidFill>
                  <a:srgbClr val="C0000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, </a:t>
            </a:r>
            <a:r>
              <a:rPr lang="en-US" sz="1600" dirty="0" err="1" smtClean="0">
                <a:solidFill>
                  <a:srgbClr val="C0000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gibt</a:t>
            </a:r>
            <a:r>
              <a:rPr lang="en-US" sz="1600" dirty="0" smtClean="0">
                <a:solidFill>
                  <a:srgbClr val="C0000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 smtClean="0">
                <a:solidFill>
                  <a:srgbClr val="C0000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es</a:t>
            </a:r>
            <a:r>
              <a:rPr lang="en-US" sz="1600" dirty="0" smtClean="0">
                <a:solidFill>
                  <a:srgbClr val="C0000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higher </a:t>
            </a:r>
            <a:r>
              <a:rPr lang="en-US" sz="1600" b="1" dirty="0" smtClean="0">
                <a:solidFill>
                  <a:srgbClr val="C0000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concern (Moderation) (</a:t>
            </a:r>
            <a:r>
              <a:rPr lang="en-US" sz="1600" b="1" dirty="0" err="1" smtClean="0">
                <a:solidFill>
                  <a:srgbClr val="C0000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zeitliche</a:t>
            </a:r>
            <a:r>
              <a:rPr lang="en-US" sz="1600" b="1" dirty="0" smtClean="0">
                <a:solidFill>
                  <a:srgbClr val="C0000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b="1" dirty="0" err="1" smtClean="0">
                <a:solidFill>
                  <a:srgbClr val="C0000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Nähe</a:t>
            </a:r>
            <a:r>
              <a:rPr lang="en-US" sz="1600" b="1" dirty="0" smtClean="0">
                <a:solidFill>
                  <a:srgbClr val="C0000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) </a:t>
            </a:r>
            <a:endParaRPr lang="de-DE" sz="16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01015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Rechteck 115"/>
          <p:cNvSpPr/>
          <p:nvPr/>
        </p:nvSpPr>
        <p:spPr>
          <a:xfrm>
            <a:off x="238674" y="3010634"/>
            <a:ext cx="9407281" cy="3595209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125" name="Rechteck 124"/>
          <p:cNvSpPr/>
          <p:nvPr/>
        </p:nvSpPr>
        <p:spPr>
          <a:xfrm>
            <a:off x="239281" y="760424"/>
            <a:ext cx="9407281" cy="1032499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117" name="Rechteck 116"/>
          <p:cNvSpPr/>
          <p:nvPr/>
        </p:nvSpPr>
        <p:spPr>
          <a:xfrm>
            <a:off x="239281" y="1787896"/>
            <a:ext cx="9407281" cy="1637827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14" name="Rechteck 13"/>
          <p:cNvSpPr/>
          <p:nvPr/>
        </p:nvSpPr>
        <p:spPr>
          <a:xfrm>
            <a:off x="529840" y="1904905"/>
            <a:ext cx="2476168" cy="67627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26" name="Rechteck 25"/>
          <p:cNvSpPr/>
          <p:nvPr/>
        </p:nvSpPr>
        <p:spPr>
          <a:xfrm>
            <a:off x="529839" y="924821"/>
            <a:ext cx="2487043" cy="615553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de-DE" sz="1000" b="1" dirty="0">
                <a:latin typeface="Roboto" panose="02000000000000000000" pitchFamily="2" charset="0"/>
                <a:ea typeface="Roboto" panose="02000000000000000000" pitchFamily="2" charset="0"/>
              </a:rPr>
              <a:t>Regionaler und zeitlicher Kontext</a:t>
            </a:r>
          </a:p>
          <a:p>
            <a:pPr algn="ctr"/>
            <a:r>
              <a:rPr lang="de-DE" sz="800" dirty="0" smtClean="0">
                <a:latin typeface="Roboto" panose="02000000000000000000" pitchFamily="2" charset="0"/>
                <a:ea typeface="Roboto" panose="02000000000000000000" pitchFamily="2" charset="0"/>
              </a:rPr>
              <a:t>Erscheinungsformen der </a:t>
            </a:r>
            <a:r>
              <a:rPr lang="de-DE" sz="800" dirty="0">
                <a:latin typeface="Roboto" panose="02000000000000000000" pitchFamily="2" charset="0"/>
                <a:ea typeface="Roboto" panose="02000000000000000000" pitchFamily="2" charset="0"/>
              </a:rPr>
              <a:t>aktuellen </a:t>
            </a:r>
            <a:r>
              <a:rPr lang="de-DE" sz="800" dirty="0" smtClean="0">
                <a:latin typeface="Roboto" panose="02000000000000000000" pitchFamily="2" charset="0"/>
                <a:ea typeface="Roboto" panose="02000000000000000000" pitchFamily="2" charset="0"/>
              </a:rPr>
              <a:t>Pandemie</a:t>
            </a:r>
          </a:p>
          <a:p>
            <a:pPr algn="ctr"/>
            <a:r>
              <a:rPr lang="de-DE" sz="800" dirty="0" smtClean="0">
                <a:latin typeface="Roboto" panose="02000000000000000000" pitchFamily="2" charset="0"/>
                <a:ea typeface="Roboto" panose="02000000000000000000" pitchFamily="2" charset="0"/>
              </a:rPr>
              <a:t>durch </a:t>
            </a:r>
            <a:r>
              <a:rPr lang="de-DE" sz="800" u="sng" dirty="0">
                <a:latin typeface="Roboto" panose="02000000000000000000" pitchFamily="2" charset="0"/>
                <a:ea typeface="Roboto" panose="02000000000000000000" pitchFamily="2" charset="0"/>
              </a:rPr>
              <a:t>makroökonomische</a:t>
            </a:r>
            <a:r>
              <a:rPr lang="de-DE" sz="800" dirty="0">
                <a:latin typeface="Roboto" panose="02000000000000000000" pitchFamily="2" charset="0"/>
                <a:ea typeface="Roboto" panose="02000000000000000000" pitchFamily="2" charset="0"/>
              </a:rPr>
              <a:t> und </a:t>
            </a:r>
            <a:r>
              <a:rPr lang="de-DE" sz="800" u="sng" dirty="0">
                <a:latin typeface="Roboto" panose="02000000000000000000" pitchFamily="2" charset="0"/>
                <a:ea typeface="Roboto" panose="02000000000000000000" pitchFamily="2" charset="0"/>
              </a:rPr>
              <a:t>pandemische</a:t>
            </a:r>
            <a:r>
              <a:rPr lang="de-DE" sz="80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de-DE" sz="800" dirty="0" smtClean="0">
                <a:latin typeface="Roboto" panose="02000000000000000000" pitchFamily="2" charset="0"/>
                <a:ea typeface="Roboto" panose="02000000000000000000" pitchFamily="2" charset="0"/>
              </a:rPr>
              <a:t>Kontextinformationen</a:t>
            </a:r>
            <a:endParaRPr lang="de-DE" sz="800" dirty="0" smtClean="0">
              <a:solidFill>
                <a:srgbClr val="00B050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cxnSp>
        <p:nvCxnSpPr>
          <p:cNvPr id="27" name="Gerade Verbindung mit Pfeil 26"/>
          <p:cNvCxnSpPr>
            <a:stCxn id="14" idx="0"/>
            <a:endCxn id="26" idx="2"/>
          </p:cNvCxnSpPr>
          <p:nvPr/>
        </p:nvCxnSpPr>
        <p:spPr>
          <a:xfrm flipV="1">
            <a:off x="1767924" y="1540374"/>
            <a:ext cx="5437" cy="364531"/>
          </a:xfrm>
          <a:prstGeom prst="straightConnector1">
            <a:avLst/>
          </a:prstGeom>
          <a:ln w="12700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Textfeld 79"/>
          <p:cNvSpPr txBox="1"/>
          <p:nvPr/>
        </p:nvSpPr>
        <p:spPr>
          <a:xfrm>
            <a:off x="618357" y="1890398"/>
            <a:ext cx="2267194" cy="246221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1000" b="1" dirty="0">
                <a:latin typeface="Roboto" panose="02000000000000000000" pitchFamily="2" charset="0"/>
                <a:ea typeface="Roboto" panose="02000000000000000000" pitchFamily="2" charset="0"/>
              </a:rPr>
              <a:t>Darstellung</a:t>
            </a:r>
            <a:r>
              <a:rPr lang="de-DE" sz="1000" b="1" dirty="0" smtClean="0">
                <a:latin typeface="Roboto" panose="02000000000000000000" pitchFamily="2" charset="0"/>
                <a:ea typeface="Roboto" panose="02000000000000000000" pitchFamily="2" charset="0"/>
              </a:rPr>
              <a:t> der Informationen</a:t>
            </a:r>
            <a:r>
              <a:rPr lang="de-DE" sz="1000" dirty="0" smtClean="0">
                <a:latin typeface="Roboto" panose="02000000000000000000" pitchFamily="2" charset="0"/>
                <a:ea typeface="Roboto" panose="02000000000000000000" pitchFamily="2" charset="0"/>
              </a:rPr>
              <a:t> in</a:t>
            </a:r>
            <a:endParaRPr lang="de-DE" sz="1000" dirty="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126" name="Textfeld 125"/>
          <p:cNvSpPr txBox="1"/>
          <p:nvPr/>
        </p:nvSpPr>
        <p:spPr>
          <a:xfrm>
            <a:off x="9003681" y="3566223"/>
            <a:ext cx="771525" cy="246221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1000" b="1" dirty="0" smtClean="0">
                <a:solidFill>
                  <a:schemeClr val="bg2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Mirko</a:t>
            </a:r>
            <a:endParaRPr lang="de-DE" sz="1000" b="1" dirty="0">
              <a:solidFill>
                <a:schemeClr val="bg2">
                  <a:lumMod val="50000"/>
                </a:schemeClr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127" name="Textfeld 126"/>
          <p:cNvSpPr txBox="1"/>
          <p:nvPr/>
        </p:nvSpPr>
        <p:spPr>
          <a:xfrm>
            <a:off x="8961893" y="1782610"/>
            <a:ext cx="771525" cy="246221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1000" b="1" dirty="0" err="1" smtClean="0">
                <a:solidFill>
                  <a:schemeClr val="bg2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Meso</a:t>
            </a:r>
            <a:endParaRPr lang="de-DE" sz="1000" b="1" dirty="0">
              <a:solidFill>
                <a:schemeClr val="bg2">
                  <a:lumMod val="50000"/>
                </a:schemeClr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128" name="Textfeld 127"/>
          <p:cNvSpPr txBox="1"/>
          <p:nvPr/>
        </p:nvSpPr>
        <p:spPr>
          <a:xfrm>
            <a:off x="9003200" y="777201"/>
            <a:ext cx="771525" cy="246221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1000" b="1" dirty="0" smtClean="0">
                <a:solidFill>
                  <a:schemeClr val="bg2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Makro</a:t>
            </a:r>
            <a:endParaRPr lang="de-DE" sz="1000" b="1" dirty="0">
              <a:solidFill>
                <a:schemeClr val="bg2">
                  <a:lumMod val="50000"/>
                </a:schemeClr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cxnSp>
        <p:nvCxnSpPr>
          <p:cNvPr id="49" name="Gerade Verbindung mit Pfeil 48"/>
          <p:cNvCxnSpPr>
            <a:cxnSpLocks/>
            <a:stCxn id="59" idx="3"/>
            <a:endCxn id="20" idx="1"/>
          </p:cNvCxnSpPr>
          <p:nvPr/>
        </p:nvCxnSpPr>
        <p:spPr>
          <a:xfrm flipV="1">
            <a:off x="6557163" y="5591147"/>
            <a:ext cx="1013745" cy="829"/>
          </a:xfrm>
          <a:prstGeom prst="straightConnector1">
            <a:avLst/>
          </a:prstGeom>
          <a:ln w="1270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Rechteck 104"/>
          <p:cNvSpPr/>
          <p:nvPr/>
        </p:nvSpPr>
        <p:spPr>
          <a:xfrm>
            <a:off x="9856695" y="1690154"/>
            <a:ext cx="2102345" cy="36933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de-DE" sz="1000" dirty="0" err="1">
                <a:latin typeface="Roboto" panose="02000000000000000000" pitchFamily="2" charset="0"/>
                <a:ea typeface="Roboto" panose="02000000000000000000" pitchFamily="2" charset="0"/>
              </a:rPr>
              <a:t>Theory</a:t>
            </a:r>
            <a:r>
              <a:rPr lang="de-DE" sz="100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de-DE" sz="1000" dirty="0" err="1">
                <a:latin typeface="Roboto" panose="02000000000000000000" pitchFamily="2" charset="0"/>
                <a:ea typeface="Roboto" panose="02000000000000000000" pitchFamily="2" charset="0"/>
              </a:rPr>
              <a:t>of</a:t>
            </a:r>
            <a:r>
              <a:rPr lang="de-DE" sz="100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de-DE" sz="1000" dirty="0" err="1">
                <a:latin typeface="Roboto" panose="02000000000000000000" pitchFamily="2" charset="0"/>
                <a:ea typeface="Roboto" panose="02000000000000000000" pitchFamily="2" charset="0"/>
              </a:rPr>
              <a:t>Planned</a:t>
            </a:r>
            <a:r>
              <a:rPr lang="de-DE" sz="100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de-DE" sz="1000" dirty="0" err="1">
                <a:latin typeface="Roboto" panose="02000000000000000000" pitchFamily="2" charset="0"/>
                <a:ea typeface="Roboto" panose="02000000000000000000" pitchFamily="2" charset="0"/>
              </a:rPr>
              <a:t>Behavior</a:t>
            </a:r>
            <a:r>
              <a:rPr lang="de-DE" sz="100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de-DE" sz="800" dirty="0">
                <a:latin typeface="Roboto" panose="02000000000000000000" pitchFamily="2" charset="0"/>
                <a:ea typeface="Roboto" panose="02000000000000000000" pitchFamily="2" charset="0"/>
              </a:rPr>
              <a:t>(</a:t>
            </a:r>
            <a:r>
              <a:rPr lang="de-DE" sz="800" dirty="0" err="1">
                <a:latin typeface="Roboto" panose="02000000000000000000" pitchFamily="2" charset="0"/>
                <a:ea typeface="Roboto" panose="02000000000000000000" pitchFamily="2" charset="0"/>
              </a:rPr>
              <a:t>Ajzen</a:t>
            </a:r>
            <a:r>
              <a:rPr lang="de-DE" sz="800" dirty="0">
                <a:latin typeface="Roboto" panose="02000000000000000000" pitchFamily="2" charset="0"/>
                <a:ea typeface="Roboto" panose="02000000000000000000" pitchFamily="2" charset="0"/>
              </a:rPr>
              <a:t> &amp; </a:t>
            </a:r>
            <a:r>
              <a:rPr lang="de-DE" sz="800" dirty="0" err="1">
                <a:latin typeface="Roboto" panose="02000000000000000000" pitchFamily="2" charset="0"/>
                <a:ea typeface="Roboto" panose="02000000000000000000" pitchFamily="2" charset="0"/>
              </a:rPr>
              <a:t>Fishbein</a:t>
            </a:r>
            <a:r>
              <a:rPr lang="de-DE" sz="800" dirty="0">
                <a:latin typeface="Roboto" panose="02000000000000000000" pitchFamily="2" charset="0"/>
                <a:ea typeface="Roboto" panose="02000000000000000000" pitchFamily="2" charset="0"/>
              </a:rPr>
              <a:t> 1980, 2010)</a:t>
            </a:r>
          </a:p>
        </p:txBody>
      </p:sp>
      <p:sp>
        <p:nvSpPr>
          <p:cNvPr id="65" name="Textfeld 64"/>
          <p:cNvSpPr txBox="1"/>
          <p:nvPr/>
        </p:nvSpPr>
        <p:spPr>
          <a:xfrm>
            <a:off x="294467" y="230873"/>
            <a:ext cx="4023154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Roboto" panose="02000000000000000000" pitchFamily="2" charset="0"/>
                <a:ea typeface="Roboto" panose="02000000000000000000" pitchFamily="2" charset="0"/>
              </a:rPr>
              <a:t>Abb.8: Abb7 verkürzt</a:t>
            </a:r>
            <a:endParaRPr lang="de-DE" b="1" dirty="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72" name="Rechteck 71"/>
          <p:cNvSpPr/>
          <p:nvPr/>
        </p:nvSpPr>
        <p:spPr>
          <a:xfrm>
            <a:off x="8054248" y="4643435"/>
            <a:ext cx="1507282" cy="590803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000" b="1" dirty="0" smtClean="0">
                <a:solidFill>
                  <a:srgbClr val="00B05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Medienverhalten</a:t>
            </a:r>
            <a:endParaRPr lang="de-DE" sz="1000" b="1" dirty="0">
              <a:solidFill>
                <a:srgbClr val="00B050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algn="ctr"/>
            <a:r>
              <a:rPr lang="de-DE" sz="1000" dirty="0" smtClean="0">
                <a:solidFill>
                  <a:srgbClr val="00B05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Medienkonsum, Medienkommunikation</a:t>
            </a:r>
            <a:endParaRPr lang="de-DE" sz="1000" dirty="0">
              <a:solidFill>
                <a:srgbClr val="00B050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cxnSp>
        <p:nvCxnSpPr>
          <p:cNvPr id="73" name="Gerade Verbindung mit Pfeil 72"/>
          <p:cNvCxnSpPr>
            <a:cxnSpLocks/>
            <a:stCxn id="70" idx="3"/>
            <a:endCxn id="72" idx="1"/>
          </p:cNvCxnSpPr>
          <p:nvPr/>
        </p:nvCxnSpPr>
        <p:spPr>
          <a:xfrm>
            <a:off x="6757632" y="4936015"/>
            <a:ext cx="1296616" cy="2822"/>
          </a:xfrm>
          <a:prstGeom prst="straightConnector1">
            <a:avLst/>
          </a:prstGeom>
          <a:ln w="127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Rechteck 87"/>
          <p:cNvSpPr/>
          <p:nvPr/>
        </p:nvSpPr>
        <p:spPr>
          <a:xfrm>
            <a:off x="9856695" y="1037826"/>
            <a:ext cx="2102345" cy="212058"/>
          </a:xfrm>
          <a:prstGeom prst="rect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1000" dirty="0" smtClean="0">
                <a:solidFill>
                  <a:srgbClr val="00B0F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Gesundheitsverhalten (blau)</a:t>
            </a:r>
            <a:endParaRPr lang="de-DE" sz="1000" dirty="0">
              <a:solidFill>
                <a:srgbClr val="00B0F0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89" name="Rechteck 88"/>
          <p:cNvSpPr/>
          <p:nvPr/>
        </p:nvSpPr>
        <p:spPr>
          <a:xfrm>
            <a:off x="9856695" y="1232461"/>
            <a:ext cx="2102345" cy="212058"/>
          </a:xfrm>
          <a:prstGeom prst="rect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1000" dirty="0" smtClean="0">
                <a:solidFill>
                  <a:srgbClr val="00B05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Medienkonsum (grün)</a:t>
            </a:r>
            <a:endParaRPr lang="de-DE" sz="1000" dirty="0">
              <a:solidFill>
                <a:srgbClr val="00B050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cxnSp>
        <p:nvCxnSpPr>
          <p:cNvPr id="92" name="Gerade Verbindung mit Pfeil 91"/>
          <p:cNvCxnSpPr>
            <a:stCxn id="72" idx="0"/>
            <a:endCxn id="90" idx="2"/>
          </p:cNvCxnSpPr>
          <p:nvPr/>
        </p:nvCxnSpPr>
        <p:spPr>
          <a:xfrm flipH="1" flipV="1">
            <a:off x="8775027" y="2763066"/>
            <a:ext cx="32862" cy="1880369"/>
          </a:xfrm>
          <a:prstGeom prst="straightConnector1">
            <a:avLst/>
          </a:prstGeom>
          <a:ln w="127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Gerade Verbindung mit Pfeil 22"/>
          <p:cNvCxnSpPr>
            <a:stCxn id="20" idx="0"/>
            <a:endCxn id="19" idx="2"/>
          </p:cNvCxnSpPr>
          <p:nvPr/>
        </p:nvCxnSpPr>
        <p:spPr>
          <a:xfrm flipH="1" flipV="1">
            <a:off x="8352213" y="3013964"/>
            <a:ext cx="40686" cy="2146296"/>
          </a:xfrm>
          <a:prstGeom prst="straightConnector1">
            <a:avLst/>
          </a:prstGeom>
          <a:ln w="1270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Gewinkelter Verbinder 112"/>
          <p:cNvCxnSpPr>
            <a:stCxn id="90" idx="0"/>
          </p:cNvCxnSpPr>
          <p:nvPr/>
        </p:nvCxnSpPr>
        <p:spPr>
          <a:xfrm rot="16200000" flipV="1">
            <a:off x="5276332" y="-1289627"/>
            <a:ext cx="1235952" cy="5761438"/>
          </a:xfrm>
          <a:prstGeom prst="bentConnector2">
            <a:avLst/>
          </a:prstGeom>
          <a:ln w="12700">
            <a:solidFill>
              <a:srgbClr val="00B050"/>
            </a:solidFill>
            <a:prstDash val="dash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Gewinkelter Verbinder 112"/>
          <p:cNvCxnSpPr>
            <a:stCxn id="19" idx="1"/>
            <a:endCxn id="14" idx="3"/>
          </p:cNvCxnSpPr>
          <p:nvPr/>
        </p:nvCxnSpPr>
        <p:spPr>
          <a:xfrm rot="10800000">
            <a:off x="3006008" y="2243043"/>
            <a:ext cx="4524214" cy="493922"/>
          </a:xfrm>
          <a:prstGeom prst="bentConnector3">
            <a:avLst>
              <a:gd name="adj1" fmla="val 36736"/>
            </a:avLst>
          </a:prstGeom>
          <a:ln w="12700">
            <a:solidFill>
              <a:srgbClr val="00B0F0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feld 74"/>
          <p:cNvSpPr txBox="1"/>
          <p:nvPr/>
        </p:nvSpPr>
        <p:spPr>
          <a:xfrm rot="16200000">
            <a:off x="8063061" y="3417485"/>
            <a:ext cx="1004306" cy="245914"/>
          </a:xfrm>
          <a:prstGeom prst="rect">
            <a:avLst/>
          </a:prstGeom>
          <a:noFill/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algn="ctr">
              <a:defRPr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de-DE" sz="1000" dirty="0" smtClean="0">
                <a:solidFill>
                  <a:schemeClr val="bg1">
                    <a:lumMod val="6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Aggregation</a:t>
            </a:r>
            <a:endParaRPr lang="de-DE" sz="1000" dirty="0">
              <a:solidFill>
                <a:schemeClr val="bg1">
                  <a:lumMod val="65000"/>
                </a:schemeClr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110" name="Textfeld 109"/>
          <p:cNvSpPr txBox="1"/>
          <p:nvPr/>
        </p:nvSpPr>
        <p:spPr>
          <a:xfrm>
            <a:off x="6719599" y="5071839"/>
            <a:ext cx="903583" cy="359075"/>
          </a:xfrm>
          <a:prstGeom prst="rect">
            <a:avLst/>
          </a:prstGeom>
          <a:noFill/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algn="ctr">
              <a:defRPr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de-DE" sz="1000" dirty="0" smtClean="0">
                <a:solidFill>
                  <a:schemeClr val="bg1">
                    <a:lumMod val="6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Handlungs-selektion</a:t>
            </a:r>
            <a:endParaRPr lang="de-DE" sz="1000" dirty="0">
              <a:solidFill>
                <a:schemeClr val="bg1">
                  <a:lumMod val="65000"/>
                </a:schemeClr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153" name="Rechteck 152"/>
          <p:cNvSpPr/>
          <p:nvPr/>
        </p:nvSpPr>
        <p:spPr>
          <a:xfrm>
            <a:off x="9856695" y="1444519"/>
            <a:ext cx="2102345" cy="24622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de-DE" sz="1000" dirty="0" err="1" smtClean="0">
                <a:latin typeface="Roboto" panose="02000000000000000000" pitchFamily="2" charset="0"/>
                <a:ea typeface="Roboto" panose="02000000000000000000" pitchFamily="2" charset="0"/>
              </a:rPr>
              <a:t>Framing</a:t>
            </a:r>
            <a:r>
              <a:rPr lang="de-DE" sz="1000" dirty="0" smtClean="0">
                <a:latin typeface="Roboto" panose="02000000000000000000" pitchFamily="2" charset="0"/>
                <a:ea typeface="Roboto" panose="02000000000000000000" pitchFamily="2" charset="0"/>
              </a:rPr>
              <a:t> Esser </a:t>
            </a:r>
            <a:r>
              <a:rPr lang="de-DE" sz="800" dirty="0" smtClean="0">
                <a:latin typeface="Roboto" panose="02000000000000000000" pitchFamily="2" charset="0"/>
                <a:ea typeface="Roboto" panose="02000000000000000000" pitchFamily="2" charset="0"/>
              </a:rPr>
              <a:t>(</a:t>
            </a:r>
            <a:r>
              <a:rPr lang="de-DE" sz="800" dirty="0" err="1" smtClean="0">
                <a:latin typeface="Roboto" panose="02000000000000000000" pitchFamily="2" charset="0"/>
                <a:ea typeface="Roboto" panose="02000000000000000000" pitchFamily="2" charset="0"/>
              </a:rPr>
              <a:t>Mayerl</a:t>
            </a:r>
            <a:r>
              <a:rPr lang="de-DE" sz="800" dirty="0" smtClean="0">
                <a:latin typeface="Roboto" panose="02000000000000000000" pitchFamily="2" charset="0"/>
                <a:ea typeface="Roboto" panose="02000000000000000000" pitchFamily="2" charset="0"/>
              </a:rPr>
              <a:t> 2009, 176)</a:t>
            </a:r>
            <a:endParaRPr lang="de-DE" sz="800" dirty="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197" name="Rechteck 196"/>
          <p:cNvSpPr/>
          <p:nvPr/>
        </p:nvSpPr>
        <p:spPr>
          <a:xfrm>
            <a:off x="529839" y="3139440"/>
            <a:ext cx="4568885" cy="3402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96" name="Textfeld 195"/>
          <p:cNvSpPr txBox="1"/>
          <p:nvPr/>
        </p:nvSpPr>
        <p:spPr>
          <a:xfrm>
            <a:off x="703901" y="3210642"/>
            <a:ext cx="3852205" cy="677108"/>
          </a:xfrm>
          <a:prstGeom prst="rect">
            <a:avLst/>
          </a:prstGeom>
          <a:noFill/>
          <a:ln w="12700">
            <a:noFill/>
          </a:ln>
        </p:spPr>
        <p:txBody>
          <a:bodyPr wrap="square">
            <a:spAutoFit/>
          </a:bodyPr>
          <a:lstStyle>
            <a:defPPr>
              <a:defRPr lang="de-DE"/>
            </a:defPPr>
            <a:lvl1pPr algn="ctr">
              <a:defRPr sz="1000" b="1">
                <a:latin typeface="Roboto" panose="02000000000000000000" pitchFamily="2" charset="0"/>
                <a:ea typeface="Roboto" panose="02000000000000000000" pitchFamily="2" charset="0"/>
              </a:defRPr>
            </a:lvl1pPr>
          </a:lstStyle>
          <a:p>
            <a:pPr algn="l"/>
            <a:r>
              <a:rPr lang="de-DE" dirty="0" smtClean="0"/>
              <a:t>3) Prozess des </a:t>
            </a:r>
            <a:r>
              <a:rPr lang="de-DE" dirty="0" err="1" smtClean="0"/>
              <a:t>Framings</a:t>
            </a:r>
            <a:r>
              <a:rPr lang="de-DE" dirty="0"/>
              <a:t> </a:t>
            </a:r>
            <a:endParaRPr lang="de-DE" dirty="0" smtClean="0"/>
          </a:p>
          <a:p>
            <a:pPr algn="l"/>
            <a:r>
              <a:rPr lang="de-DE" sz="800" b="0" dirty="0" smtClean="0"/>
              <a:t>(Auswahl einer Orientierung)</a:t>
            </a:r>
          </a:p>
          <a:p>
            <a:pPr algn="l"/>
            <a:r>
              <a:rPr lang="de-DE" b="0" dirty="0" smtClean="0"/>
              <a:t>Frame = Mögliche Einstellungsmuster </a:t>
            </a:r>
          </a:p>
          <a:p>
            <a:pPr algn="l"/>
            <a:r>
              <a:rPr lang="de-DE" b="0" dirty="0" smtClean="0"/>
              <a:t>Skript = Mögliche Verhaltensmuster</a:t>
            </a:r>
            <a:endParaRPr lang="de-DE" b="0" dirty="0"/>
          </a:p>
        </p:txBody>
      </p:sp>
      <p:sp>
        <p:nvSpPr>
          <p:cNvPr id="214" name="Rechteck 213"/>
          <p:cNvSpPr/>
          <p:nvPr/>
        </p:nvSpPr>
        <p:spPr>
          <a:xfrm>
            <a:off x="1382244" y="2095562"/>
            <a:ext cx="923800" cy="40011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de-DE" sz="1000" dirty="0" smtClean="0">
                <a:latin typeface="Roboto" panose="02000000000000000000" pitchFamily="2" charset="0"/>
                <a:ea typeface="Roboto" panose="02000000000000000000" pitchFamily="2" charset="0"/>
              </a:rPr>
              <a:t>sozialen Netzwerken</a:t>
            </a:r>
            <a:endParaRPr lang="de-DE" sz="1000" dirty="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6" name="Rechteck 5"/>
          <p:cNvSpPr/>
          <p:nvPr/>
        </p:nvSpPr>
        <p:spPr>
          <a:xfrm>
            <a:off x="618356" y="2092680"/>
            <a:ext cx="866590" cy="40011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de-DE" sz="1000" dirty="0" smtClean="0">
                <a:latin typeface="Roboto" panose="02000000000000000000" pitchFamily="2" charset="0"/>
                <a:ea typeface="Roboto" panose="02000000000000000000" pitchFamily="2" charset="0"/>
              </a:rPr>
              <a:t>klassischen Medien</a:t>
            </a:r>
            <a:endParaRPr lang="de-DE" sz="1000" dirty="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7" name="Rechteck 6"/>
          <p:cNvSpPr/>
          <p:nvPr/>
        </p:nvSpPr>
        <p:spPr>
          <a:xfrm>
            <a:off x="2186326" y="2097112"/>
            <a:ext cx="699225" cy="40011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de-DE" sz="1000" dirty="0" smtClean="0">
                <a:latin typeface="Roboto" panose="02000000000000000000" pitchFamily="2" charset="0"/>
                <a:ea typeface="Roboto" panose="02000000000000000000" pitchFamily="2" charset="0"/>
              </a:rPr>
              <a:t>sozialen Medien</a:t>
            </a:r>
            <a:endParaRPr lang="de-DE" sz="1000" dirty="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70" name="Rechteck 69"/>
          <p:cNvSpPr/>
          <p:nvPr/>
        </p:nvSpPr>
        <p:spPr>
          <a:xfrm>
            <a:off x="5235166" y="4543812"/>
            <a:ext cx="1522466" cy="784406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000" b="1" dirty="0">
                <a:solidFill>
                  <a:srgbClr val="00B05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Verhaltensabsicht</a:t>
            </a:r>
            <a:r>
              <a:rPr lang="de-DE" sz="1000" dirty="0">
                <a:solidFill>
                  <a:srgbClr val="00B05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de-DE" sz="1000" dirty="0" smtClean="0">
                <a:solidFill>
                  <a:srgbClr val="00B05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zum Medienkonsum</a:t>
            </a:r>
            <a:endParaRPr lang="de-DE" sz="1000" dirty="0">
              <a:solidFill>
                <a:srgbClr val="00B050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59" name="Rechteck 58"/>
          <p:cNvSpPr/>
          <p:nvPr/>
        </p:nvSpPr>
        <p:spPr>
          <a:xfrm>
            <a:off x="5147389" y="5199773"/>
            <a:ext cx="1409774" cy="784406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000" b="1" dirty="0">
                <a:solidFill>
                  <a:srgbClr val="00B0F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Verhaltensabsicht</a:t>
            </a:r>
            <a:r>
              <a:rPr lang="de-DE" sz="1000" dirty="0">
                <a:solidFill>
                  <a:srgbClr val="00B0F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zur Nutzung</a:t>
            </a:r>
            <a:br>
              <a:rPr lang="de-DE" sz="1000" dirty="0">
                <a:solidFill>
                  <a:srgbClr val="00B0F0"/>
                </a:solidFill>
                <a:latin typeface="Roboto" panose="02000000000000000000" pitchFamily="2" charset="0"/>
                <a:ea typeface="Roboto" panose="02000000000000000000" pitchFamily="2" charset="0"/>
              </a:rPr>
            </a:br>
            <a:r>
              <a:rPr lang="de-DE" sz="1000" dirty="0">
                <a:solidFill>
                  <a:srgbClr val="00B0F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der Maßnahmen</a:t>
            </a:r>
          </a:p>
        </p:txBody>
      </p:sp>
      <p:sp>
        <p:nvSpPr>
          <p:cNvPr id="87" name="Rechteck 86"/>
          <p:cNvSpPr/>
          <p:nvPr/>
        </p:nvSpPr>
        <p:spPr>
          <a:xfrm>
            <a:off x="9870111" y="801710"/>
            <a:ext cx="901044" cy="24622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r>
              <a:rPr lang="de-DE" sz="1000" b="1" dirty="0" smtClean="0">
                <a:latin typeface="Roboto" panose="02000000000000000000" pitchFamily="2" charset="0"/>
                <a:ea typeface="Roboto" panose="02000000000000000000" pitchFamily="2" charset="0"/>
              </a:rPr>
              <a:t>Legende:</a:t>
            </a:r>
            <a:endParaRPr lang="de-DE" sz="1000" b="1" dirty="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111" name="Textfeld 110"/>
          <p:cNvSpPr txBox="1"/>
          <p:nvPr/>
        </p:nvSpPr>
        <p:spPr>
          <a:xfrm>
            <a:off x="2294344" y="3171593"/>
            <a:ext cx="1487015" cy="235791"/>
          </a:xfrm>
          <a:prstGeom prst="rect">
            <a:avLst/>
          </a:prstGeom>
          <a:noFill/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algn="ctr">
              <a:defRPr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de-DE" sz="1000" dirty="0" smtClean="0">
                <a:solidFill>
                  <a:schemeClr val="bg1">
                    <a:lumMod val="6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Definition der Situation</a:t>
            </a:r>
            <a:endParaRPr lang="de-DE" sz="1000" dirty="0">
              <a:solidFill>
                <a:schemeClr val="bg1">
                  <a:lumMod val="65000"/>
                </a:schemeClr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250" name="Textfeld 249"/>
          <p:cNvSpPr txBox="1"/>
          <p:nvPr/>
        </p:nvSpPr>
        <p:spPr>
          <a:xfrm>
            <a:off x="5202470" y="4353379"/>
            <a:ext cx="1053494" cy="246221"/>
          </a:xfrm>
          <a:prstGeom prst="rect">
            <a:avLst/>
          </a:prstGeom>
          <a:ln w="12700">
            <a:noFill/>
          </a:ln>
        </p:spPr>
        <p:txBody>
          <a:bodyPr wrap="none">
            <a:spAutoFit/>
          </a:bodyPr>
          <a:lstStyle>
            <a:defPPr>
              <a:defRPr lang="de-DE"/>
            </a:defPPr>
            <a:lvl1pPr>
              <a:defRPr sz="1000">
                <a:latin typeface="Roboto" panose="02000000000000000000" pitchFamily="2" charset="0"/>
                <a:ea typeface="Roboto" panose="02000000000000000000" pitchFamily="2" charset="0"/>
              </a:defRPr>
            </a:lvl1pPr>
          </a:lstStyle>
          <a:p>
            <a:r>
              <a:rPr lang="de-DE" b="1" dirty="0" err="1"/>
              <a:t>Skriptselection</a:t>
            </a:r>
            <a:endParaRPr lang="de-DE" b="1" dirty="0"/>
          </a:p>
        </p:txBody>
      </p:sp>
      <p:sp>
        <p:nvSpPr>
          <p:cNvPr id="253" name="Rechteck 252"/>
          <p:cNvSpPr/>
          <p:nvPr/>
        </p:nvSpPr>
        <p:spPr>
          <a:xfrm>
            <a:off x="820826" y="4105769"/>
            <a:ext cx="3936241" cy="228811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41" name="Gewinkelter Verbinder 140"/>
          <p:cNvCxnSpPr>
            <a:stCxn id="14" idx="2"/>
            <a:endCxn id="60" idx="1"/>
          </p:cNvCxnSpPr>
          <p:nvPr/>
        </p:nvCxnSpPr>
        <p:spPr>
          <a:xfrm rot="5400000">
            <a:off x="-128000" y="3643702"/>
            <a:ext cx="2958447" cy="833403"/>
          </a:xfrm>
          <a:prstGeom prst="bentConnector4">
            <a:avLst>
              <a:gd name="adj1" fmla="val 20704"/>
              <a:gd name="adj2" fmla="val 127430"/>
            </a:avLst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Gewinkelter Verbinder 143"/>
          <p:cNvCxnSpPr>
            <a:stCxn id="14" idx="2"/>
            <a:endCxn id="62" idx="1"/>
          </p:cNvCxnSpPr>
          <p:nvPr/>
        </p:nvCxnSpPr>
        <p:spPr>
          <a:xfrm rot="5400000">
            <a:off x="-285794" y="3801714"/>
            <a:ext cx="3274252" cy="833185"/>
          </a:xfrm>
          <a:prstGeom prst="bentConnector4">
            <a:avLst>
              <a:gd name="adj1" fmla="val 18907"/>
              <a:gd name="adj2" fmla="val 127437"/>
            </a:avLst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Gewinkelter Verbinder 146"/>
          <p:cNvCxnSpPr>
            <a:stCxn id="14" idx="2"/>
            <a:endCxn id="64" idx="1"/>
          </p:cNvCxnSpPr>
          <p:nvPr/>
        </p:nvCxnSpPr>
        <p:spPr>
          <a:xfrm rot="5400000">
            <a:off x="-439421" y="3959881"/>
            <a:ext cx="3586047" cy="828644"/>
          </a:xfrm>
          <a:prstGeom prst="bentConnector4">
            <a:avLst>
              <a:gd name="adj1" fmla="val 17177"/>
              <a:gd name="adj2" fmla="val 127587"/>
            </a:avLst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2" name="Rechteck 251"/>
          <p:cNvSpPr/>
          <p:nvPr/>
        </p:nvSpPr>
        <p:spPr>
          <a:xfrm>
            <a:off x="771844" y="4073916"/>
            <a:ext cx="2510624" cy="246221"/>
          </a:xfrm>
          <a:prstGeom prst="rect">
            <a:avLst/>
          </a:prstGeom>
          <a:ln w="12700">
            <a:noFill/>
          </a:ln>
        </p:spPr>
        <p:txBody>
          <a:bodyPr wrap="none">
            <a:spAutoFit/>
          </a:bodyPr>
          <a:lstStyle/>
          <a:p>
            <a:r>
              <a:rPr lang="de-DE" sz="1000" b="1" dirty="0" err="1" smtClean="0">
                <a:latin typeface="Roboto" panose="02000000000000000000" pitchFamily="2" charset="0"/>
                <a:ea typeface="Roboto" panose="02000000000000000000" pitchFamily="2" charset="0"/>
                <a:sym typeface="Wingdings" panose="05000000000000000000" pitchFamily="2" charset="2"/>
              </a:rPr>
              <a:t>Frameconsideration</a:t>
            </a:r>
            <a:r>
              <a:rPr lang="de-DE" sz="1000" b="1" dirty="0" smtClean="0">
                <a:latin typeface="Roboto" panose="02000000000000000000" pitchFamily="2" charset="0"/>
                <a:ea typeface="Roboto" panose="02000000000000000000" pitchFamily="2" charset="0"/>
                <a:sym typeface="Wingdings" panose="05000000000000000000" pitchFamily="2" charset="2"/>
              </a:rPr>
              <a:t> und </a:t>
            </a:r>
            <a:r>
              <a:rPr lang="de-DE" sz="1000" b="1" dirty="0" err="1" smtClean="0">
                <a:latin typeface="Roboto" panose="02000000000000000000" pitchFamily="2" charset="0"/>
                <a:ea typeface="Roboto" panose="02000000000000000000" pitchFamily="2" charset="0"/>
                <a:sym typeface="Wingdings" panose="05000000000000000000" pitchFamily="2" charset="2"/>
              </a:rPr>
              <a:t>Frameselection</a:t>
            </a:r>
            <a:endParaRPr lang="de-DE" sz="1000" b="1" dirty="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60" name="Rechteck 59"/>
          <p:cNvSpPr/>
          <p:nvPr/>
        </p:nvSpPr>
        <p:spPr>
          <a:xfrm>
            <a:off x="934521" y="5378630"/>
            <a:ext cx="1695483" cy="321994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000" dirty="0" err="1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Behaviorale</a:t>
            </a:r>
            <a:r>
              <a:rPr lang="de-DE" sz="1000" dirty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Beliefs </a:t>
            </a:r>
          </a:p>
          <a:p>
            <a:pPr algn="ctr"/>
            <a:r>
              <a:rPr lang="de-DE" sz="800" dirty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(Kosten/Nutzen)</a:t>
            </a:r>
          </a:p>
        </p:txBody>
      </p:sp>
      <p:sp>
        <p:nvSpPr>
          <p:cNvPr id="62" name="Rechteck 61"/>
          <p:cNvSpPr/>
          <p:nvPr/>
        </p:nvSpPr>
        <p:spPr>
          <a:xfrm>
            <a:off x="934739" y="5699352"/>
            <a:ext cx="1695266" cy="312159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000" dirty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Normative Beliefs </a:t>
            </a:r>
            <a:r>
              <a:rPr lang="de-DE" sz="800" dirty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(entscheidungs-prägende Peers)</a:t>
            </a:r>
          </a:p>
        </p:txBody>
      </p:sp>
      <p:sp>
        <p:nvSpPr>
          <p:cNvPr id="64" name="Rechteck 63"/>
          <p:cNvSpPr/>
          <p:nvPr/>
        </p:nvSpPr>
        <p:spPr>
          <a:xfrm>
            <a:off x="939280" y="6000867"/>
            <a:ext cx="1690725" cy="33272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000" dirty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Kontroll-</a:t>
            </a:r>
            <a:r>
              <a:rPr lang="de-DE" sz="1000" dirty="0" err="1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Beliefs</a:t>
            </a:r>
            <a:r>
              <a:rPr lang="de-DE" sz="1000" dirty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br>
              <a:rPr lang="de-DE" sz="1000" dirty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</a:rPr>
            </a:br>
            <a:r>
              <a:rPr lang="de-DE" sz="800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(Förderer, Hinderungsgründe</a:t>
            </a:r>
            <a:r>
              <a:rPr lang="de-DE" sz="800" dirty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)</a:t>
            </a:r>
          </a:p>
        </p:txBody>
      </p:sp>
      <p:cxnSp>
        <p:nvCxnSpPr>
          <p:cNvPr id="52" name="Gerade Verbindung mit Pfeil 51">
            <a:extLst>
              <a:ext uri="{FF2B5EF4-FFF2-40B4-BE49-F238E27FC236}">
                <a16:creationId xmlns:a16="http://schemas.microsoft.com/office/drawing/2014/main" id="{08C3EE02-669C-4339-836F-6AEE2FF8AD88}"/>
              </a:ext>
            </a:extLst>
          </p:cNvPr>
          <p:cNvCxnSpPr>
            <a:cxnSpLocks/>
            <a:stCxn id="61" idx="1"/>
            <a:endCxn id="62" idx="3"/>
          </p:cNvCxnSpPr>
          <p:nvPr/>
        </p:nvCxnSpPr>
        <p:spPr>
          <a:xfrm flipH="1">
            <a:off x="2630005" y="5850110"/>
            <a:ext cx="316532" cy="5322"/>
          </a:xfrm>
          <a:prstGeom prst="straightConnector1">
            <a:avLst/>
          </a:prstGeom>
          <a:ln w="12700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Gerade Verbindung mit Pfeil 54">
            <a:extLst>
              <a:ext uri="{FF2B5EF4-FFF2-40B4-BE49-F238E27FC236}">
                <a16:creationId xmlns:a16="http://schemas.microsoft.com/office/drawing/2014/main" id="{08C3EE02-669C-4339-836F-6AEE2FF8AD88}"/>
              </a:ext>
            </a:extLst>
          </p:cNvPr>
          <p:cNvCxnSpPr>
            <a:cxnSpLocks/>
            <a:stCxn id="53" idx="1"/>
            <a:endCxn id="64" idx="3"/>
          </p:cNvCxnSpPr>
          <p:nvPr/>
        </p:nvCxnSpPr>
        <p:spPr>
          <a:xfrm flipH="1">
            <a:off x="2630005" y="6166994"/>
            <a:ext cx="316532" cy="233"/>
          </a:xfrm>
          <a:prstGeom prst="straightConnector1">
            <a:avLst/>
          </a:prstGeom>
          <a:ln w="12700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hteck 3"/>
          <p:cNvSpPr/>
          <p:nvPr/>
        </p:nvSpPr>
        <p:spPr>
          <a:xfrm>
            <a:off x="2947144" y="4485384"/>
            <a:ext cx="1727659" cy="1214582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000" dirty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Einstellungen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800" dirty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zur Pandemie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800" dirty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Gesellschaftspolitisch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800" dirty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zu Gesundheit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800" dirty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Gesundheitsverhalten, Regierungsleistung,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800" dirty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Vertrauen </a:t>
            </a:r>
            <a:r>
              <a:rPr lang="de-DE" sz="800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in Demokratie</a:t>
            </a:r>
            <a:endParaRPr lang="de-DE" sz="800" dirty="0">
              <a:solidFill>
                <a:schemeClr val="tx1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800" dirty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Fremdenfeindlichkeit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800" dirty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Umwelteinstellungen</a:t>
            </a:r>
          </a:p>
        </p:txBody>
      </p:sp>
      <p:sp>
        <p:nvSpPr>
          <p:cNvPr id="53" name="Rechteck 52"/>
          <p:cNvSpPr/>
          <p:nvPr/>
        </p:nvSpPr>
        <p:spPr>
          <a:xfrm>
            <a:off x="2946537" y="6003481"/>
            <a:ext cx="1728265" cy="327025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000" dirty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Verhaltens-kontrolle</a:t>
            </a:r>
          </a:p>
        </p:txBody>
      </p:sp>
      <p:sp>
        <p:nvSpPr>
          <p:cNvPr id="61" name="Rechteck 60"/>
          <p:cNvSpPr/>
          <p:nvPr/>
        </p:nvSpPr>
        <p:spPr>
          <a:xfrm>
            <a:off x="2946537" y="5699352"/>
            <a:ext cx="1728265" cy="301515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000" dirty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Norm</a:t>
            </a:r>
          </a:p>
        </p:txBody>
      </p:sp>
      <p:sp>
        <p:nvSpPr>
          <p:cNvPr id="66" name="Rechteck 65"/>
          <p:cNvSpPr/>
          <p:nvPr/>
        </p:nvSpPr>
        <p:spPr>
          <a:xfrm>
            <a:off x="2898479" y="4307029"/>
            <a:ext cx="946093" cy="246221"/>
          </a:xfrm>
          <a:prstGeom prst="rect">
            <a:avLst/>
          </a:prstGeom>
          <a:ln w="12700">
            <a:noFill/>
          </a:ln>
        </p:spPr>
        <p:txBody>
          <a:bodyPr wrap="none">
            <a:spAutoFit/>
          </a:bodyPr>
          <a:lstStyle/>
          <a:p>
            <a:r>
              <a:rPr lang="de-DE" sz="1000" b="1" dirty="0" smtClean="0">
                <a:latin typeface="Roboto" panose="02000000000000000000" pitchFamily="2" charset="0"/>
                <a:ea typeface="Roboto" panose="02000000000000000000" pitchFamily="2" charset="0"/>
              </a:rPr>
              <a:t>Bilanzurteile</a:t>
            </a:r>
            <a:r>
              <a:rPr lang="de-DE" sz="1000" b="1" dirty="0" smtClean="0">
                <a:latin typeface="Roboto" panose="02000000000000000000" pitchFamily="2" charset="0"/>
                <a:ea typeface="Roboto" panose="02000000000000000000" pitchFamily="2" charset="0"/>
                <a:sym typeface="Wingdings" panose="05000000000000000000" pitchFamily="2" charset="2"/>
              </a:rPr>
              <a:t> </a:t>
            </a:r>
            <a:endParaRPr lang="de-DE" sz="1000" b="1" dirty="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cxnSp>
        <p:nvCxnSpPr>
          <p:cNvPr id="299" name="Gewinkelter Verbinder 146"/>
          <p:cNvCxnSpPr>
            <a:stCxn id="60" idx="3"/>
            <a:endCxn id="4" idx="1"/>
          </p:cNvCxnSpPr>
          <p:nvPr/>
        </p:nvCxnSpPr>
        <p:spPr>
          <a:xfrm flipV="1">
            <a:off x="2630004" y="5092675"/>
            <a:ext cx="317140" cy="446952"/>
          </a:xfrm>
          <a:prstGeom prst="bentConnector3">
            <a:avLst>
              <a:gd name="adj1" fmla="val 50000"/>
            </a:avLst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Rechteck 68"/>
          <p:cNvSpPr/>
          <p:nvPr/>
        </p:nvSpPr>
        <p:spPr>
          <a:xfrm>
            <a:off x="866154" y="5205389"/>
            <a:ext cx="987771" cy="246221"/>
          </a:xfrm>
          <a:prstGeom prst="rect">
            <a:avLst/>
          </a:prstGeom>
          <a:ln w="12700">
            <a:noFill/>
          </a:ln>
        </p:spPr>
        <p:txBody>
          <a:bodyPr wrap="none">
            <a:spAutoFit/>
          </a:bodyPr>
          <a:lstStyle/>
          <a:p>
            <a:r>
              <a:rPr lang="de-DE" sz="1000" b="1" dirty="0">
                <a:latin typeface="Roboto" panose="02000000000000000000" pitchFamily="2" charset="0"/>
                <a:ea typeface="Roboto" panose="02000000000000000000" pitchFamily="2" charset="0"/>
              </a:rPr>
              <a:t>Einzelaspekte</a:t>
            </a:r>
          </a:p>
        </p:txBody>
      </p:sp>
      <p:sp>
        <p:nvSpPr>
          <p:cNvPr id="11" name="Textfeld 10"/>
          <p:cNvSpPr txBox="1"/>
          <p:nvPr/>
        </p:nvSpPr>
        <p:spPr>
          <a:xfrm>
            <a:off x="529840" y="2745481"/>
            <a:ext cx="2476168" cy="246221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1000" b="1" dirty="0" smtClean="0">
                <a:latin typeface="Roboto" panose="02000000000000000000" pitchFamily="2" charset="0"/>
                <a:ea typeface="Roboto" panose="02000000000000000000" pitchFamily="2" charset="0"/>
              </a:rPr>
              <a:t>Informationsexposition</a:t>
            </a:r>
            <a:endParaRPr lang="de-DE" sz="1000" b="1" dirty="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170" name="Textfeld 169"/>
          <p:cNvSpPr txBox="1"/>
          <p:nvPr/>
        </p:nvSpPr>
        <p:spPr>
          <a:xfrm>
            <a:off x="8007313" y="4453195"/>
            <a:ext cx="742511" cy="246221"/>
          </a:xfrm>
          <a:prstGeom prst="rect">
            <a:avLst/>
          </a:prstGeom>
          <a:ln w="12700">
            <a:noFill/>
          </a:ln>
        </p:spPr>
        <p:txBody>
          <a:bodyPr wrap="none">
            <a:spAutoFit/>
          </a:bodyPr>
          <a:lstStyle>
            <a:defPPr>
              <a:defRPr lang="de-DE"/>
            </a:defPPr>
            <a:lvl1pPr>
              <a:defRPr sz="1000">
                <a:latin typeface="Roboto" panose="02000000000000000000" pitchFamily="2" charset="0"/>
                <a:ea typeface="Roboto" panose="02000000000000000000" pitchFamily="2" charset="0"/>
              </a:defRPr>
            </a:lvl1pPr>
          </a:lstStyle>
          <a:p>
            <a:r>
              <a:rPr lang="de-DE" b="1" dirty="0" smtClean="0"/>
              <a:t>Verhalten</a:t>
            </a:r>
            <a:endParaRPr lang="de-DE" b="1" dirty="0"/>
          </a:p>
        </p:txBody>
      </p:sp>
      <p:sp>
        <p:nvSpPr>
          <p:cNvPr id="20" name="Rechteck 19"/>
          <p:cNvSpPr/>
          <p:nvPr/>
        </p:nvSpPr>
        <p:spPr>
          <a:xfrm>
            <a:off x="7570908" y="5160260"/>
            <a:ext cx="1643982" cy="861774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000" b="1" dirty="0" smtClean="0">
                <a:solidFill>
                  <a:srgbClr val="00B0F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Gesundheitsverhalten</a:t>
            </a:r>
            <a:endParaRPr lang="de-DE" sz="1000" b="1" dirty="0">
              <a:solidFill>
                <a:srgbClr val="00B0F0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algn="ctr"/>
            <a:r>
              <a:rPr lang="de-DE" sz="1000" dirty="0">
                <a:solidFill>
                  <a:srgbClr val="00B0F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Einhalten von Corona-Schutzmaßnahmen, Impfverhalten, Corona-</a:t>
            </a:r>
            <a:r>
              <a:rPr lang="de-DE" sz="1000" dirty="0" err="1">
                <a:solidFill>
                  <a:srgbClr val="00B0F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Leugnerschaft</a:t>
            </a:r>
            <a:endParaRPr lang="de-DE" sz="1000" dirty="0">
              <a:solidFill>
                <a:srgbClr val="00B0F0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cxnSp>
        <p:nvCxnSpPr>
          <p:cNvPr id="17" name="Gerade Verbindung mit Pfeil 16"/>
          <p:cNvCxnSpPr>
            <a:stCxn id="4" idx="0"/>
            <a:endCxn id="18" idx="2"/>
          </p:cNvCxnSpPr>
          <p:nvPr/>
        </p:nvCxnSpPr>
        <p:spPr>
          <a:xfrm flipV="1">
            <a:off x="3810974" y="3015661"/>
            <a:ext cx="6048" cy="1469723"/>
          </a:xfrm>
          <a:prstGeom prst="straightConnector1">
            <a:avLst/>
          </a:prstGeom>
          <a:ln w="1270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" name="Gerade Verbindung mit Pfeil 189"/>
          <p:cNvCxnSpPr>
            <a:endCxn id="189" idx="2"/>
          </p:cNvCxnSpPr>
          <p:nvPr/>
        </p:nvCxnSpPr>
        <p:spPr>
          <a:xfrm flipH="1" flipV="1">
            <a:off x="4177655" y="2882330"/>
            <a:ext cx="7572" cy="1594159"/>
          </a:xfrm>
          <a:prstGeom prst="straightConnector1">
            <a:avLst/>
          </a:prstGeom>
          <a:ln w="127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9" name="Rechteck 188"/>
          <p:cNvSpPr/>
          <p:nvPr/>
        </p:nvSpPr>
        <p:spPr>
          <a:xfrm>
            <a:off x="3459870" y="2328332"/>
            <a:ext cx="1435570" cy="553998"/>
          </a:xfrm>
          <a:prstGeom prst="rect">
            <a:avLst/>
          </a:prstGeom>
          <a:solidFill>
            <a:schemeClr val="bg1"/>
          </a:solidFill>
          <a:ln w="12700">
            <a:solidFill>
              <a:srgbClr val="00B05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de-DE" sz="1000" b="1" dirty="0">
                <a:solidFill>
                  <a:srgbClr val="00B05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Einstellungsmuster</a:t>
            </a:r>
            <a:r>
              <a:rPr lang="de-DE" sz="1000" b="1" dirty="0">
                <a:solidFill>
                  <a:srgbClr val="00B050"/>
                </a:solidFill>
                <a:latin typeface="Roboto" panose="02000000000000000000" pitchFamily="2" charset="0"/>
                <a:ea typeface="Roboto" panose="02000000000000000000" pitchFamily="2" charset="0"/>
                <a:sym typeface="Wingdings" panose="05000000000000000000" pitchFamily="2" charset="2"/>
              </a:rPr>
              <a:t> </a:t>
            </a:r>
            <a:r>
              <a:rPr lang="de-DE" sz="1000" dirty="0" err="1">
                <a:solidFill>
                  <a:srgbClr val="00B050"/>
                </a:solidFill>
                <a:latin typeface="Roboto" panose="02000000000000000000" pitchFamily="2" charset="0"/>
                <a:ea typeface="Roboto" panose="02000000000000000000" pitchFamily="2" charset="0"/>
                <a:sym typeface="Wingdings" panose="05000000000000000000" pitchFamily="2" charset="2"/>
              </a:rPr>
              <a:t>Sozidemo</a:t>
            </a:r>
            <a:r>
              <a:rPr lang="de-DE" sz="1000" dirty="0">
                <a:solidFill>
                  <a:srgbClr val="00B050"/>
                </a:solidFill>
                <a:latin typeface="Roboto" panose="02000000000000000000" pitchFamily="2" charset="0"/>
                <a:ea typeface="Roboto" panose="02000000000000000000" pitchFamily="2" charset="0"/>
                <a:sym typeface="Wingdings" panose="05000000000000000000" pitchFamily="2" charset="2"/>
              </a:rPr>
              <a:t>. Gruppen identifizieren </a:t>
            </a:r>
            <a:endParaRPr lang="de-DE" sz="1000" dirty="0">
              <a:solidFill>
                <a:srgbClr val="00B050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18" name="Rechteck 17"/>
          <p:cNvSpPr/>
          <p:nvPr/>
        </p:nvSpPr>
        <p:spPr>
          <a:xfrm>
            <a:off x="3099237" y="2461663"/>
            <a:ext cx="1435570" cy="553998"/>
          </a:xfrm>
          <a:prstGeom prst="rect">
            <a:avLst/>
          </a:prstGeom>
          <a:solidFill>
            <a:schemeClr val="bg1"/>
          </a:solidFill>
          <a:ln w="12700">
            <a:solidFill>
              <a:srgbClr val="00B0F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de-DE" sz="1000" b="1" dirty="0">
                <a:solidFill>
                  <a:srgbClr val="00B0F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Einstellungsmuster</a:t>
            </a:r>
            <a:r>
              <a:rPr lang="de-DE" sz="1000" b="1" dirty="0">
                <a:solidFill>
                  <a:srgbClr val="00B0F0"/>
                </a:solidFill>
                <a:latin typeface="Roboto" panose="02000000000000000000" pitchFamily="2" charset="0"/>
                <a:ea typeface="Roboto" panose="02000000000000000000" pitchFamily="2" charset="0"/>
                <a:sym typeface="Wingdings" panose="05000000000000000000" pitchFamily="2" charset="2"/>
              </a:rPr>
              <a:t> </a:t>
            </a:r>
            <a:r>
              <a:rPr lang="de-DE" sz="1000" dirty="0" err="1">
                <a:solidFill>
                  <a:srgbClr val="00B0F0"/>
                </a:solidFill>
                <a:latin typeface="Roboto" panose="02000000000000000000" pitchFamily="2" charset="0"/>
                <a:ea typeface="Roboto" panose="02000000000000000000" pitchFamily="2" charset="0"/>
                <a:sym typeface="Wingdings" panose="05000000000000000000" pitchFamily="2" charset="2"/>
              </a:rPr>
              <a:t>Sozidemo</a:t>
            </a:r>
            <a:r>
              <a:rPr lang="de-DE" sz="1000" dirty="0">
                <a:solidFill>
                  <a:srgbClr val="00B0F0"/>
                </a:solidFill>
                <a:latin typeface="Roboto" panose="02000000000000000000" pitchFamily="2" charset="0"/>
                <a:ea typeface="Roboto" panose="02000000000000000000" pitchFamily="2" charset="0"/>
                <a:sym typeface="Wingdings" panose="05000000000000000000" pitchFamily="2" charset="2"/>
              </a:rPr>
              <a:t>. Gruppen identifizieren </a:t>
            </a:r>
            <a:endParaRPr lang="de-DE" sz="1000" dirty="0">
              <a:solidFill>
                <a:srgbClr val="00B0F0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cxnSp>
        <p:nvCxnSpPr>
          <p:cNvPr id="199" name="Gewinkelter Verbinder 112"/>
          <p:cNvCxnSpPr>
            <a:stCxn id="90" idx="1"/>
          </p:cNvCxnSpPr>
          <p:nvPr/>
        </p:nvCxnSpPr>
        <p:spPr>
          <a:xfrm rot="10800000">
            <a:off x="3006008" y="1988665"/>
            <a:ext cx="4947028" cy="497403"/>
          </a:xfrm>
          <a:prstGeom prst="bentConnector3">
            <a:avLst>
              <a:gd name="adj1" fmla="val 39411"/>
            </a:avLst>
          </a:prstGeom>
          <a:ln w="12700">
            <a:solidFill>
              <a:srgbClr val="00B050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Rechteck 89"/>
          <p:cNvSpPr/>
          <p:nvPr/>
        </p:nvSpPr>
        <p:spPr>
          <a:xfrm>
            <a:off x="7953036" y="2209068"/>
            <a:ext cx="1643982" cy="553998"/>
          </a:xfrm>
          <a:prstGeom prst="rect">
            <a:avLst/>
          </a:prstGeom>
          <a:solidFill>
            <a:schemeClr val="bg1"/>
          </a:solidFill>
          <a:ln w="12700">
            <a:solidFill>
              <a:srgbClr val="00B05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de-DE" sz="1000" b="1" dirty="0" smtClean="0">
                <a:solidFill>
                  <a:srgbClr val="00B05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Verhaltensmuster</a:t>
            </a:r>
          </a:p>
          <a:p>
            <a:pPr algn="ctr"/>
            <a:r>
              <a:rPr lang="de-DE" sz="1000" dirty="0" err="1" smtClean="0">
                <a:solidFill>
                  <a:srgbClr val="00B050"/>
                </a:solidFill>
                <a:latin typeface="Roboto" panose="02000000000000000000" pitchFamily="2" charset="0"/>
                <a:ea typeface="Roboto" panose="02000000000000000000" pitchFamily="2" charset="0"/>
                <a:sym typeface="Wingdings" panose="05000000000000000000" pitchFamily="2" charset="2"/>
              </a:rPr>
              <a:t>Sozidemo</a:t>
            </a:r>
            <a:r>
              <a:rPr lang="de-DE" sz="1000" dirty="0" smtClean="0">
                <a:solidFill>
                  <a:srgbClr val="00B050"/>
                </a:solidFill>
                <a:latin typeface="Roboto" panose="02000000000000000000" pitchFamily="2" charset="0"/>
                <a:ea typeface="Roboto" panose="02000000000000000000" pitchFamily="2" charset="0"/>
                <a:sym typeface="Wingdings" panose="05000000000000000000" pitchFamily="2" charset="2"/>
              </a:rPr>
              <a:t>. Gruppen </a:t>
            </a:r>
            <a:r>
              <a:rPr lang="de-DE" sz="1000" dirty="0">
                <a:solidFill>
                  <a:srgbClr val="00B050"/>
                </a:solidFill>
                <a:latin typeface="Roboto" panose="02000000000000000000" pitchFamily="2" charset="0"/>
                <a:ea typeface="Roboto" panose="02000000000000000000" pitchFamily="2" charset="0"/>
                <a:sym typeface="Wingdings" panose="05000000000000000000" pitchFamily="2" charset="2"/>
              </a:rPr>
              <a:t>identifizieren</a:t>
            </a:r>
            <a:endParaRPr lang="de-DE" sz="1000" b="1" dirty="0">
              <a:solidFill>
                <a:srgbClr val="00B050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19" name="Rechteck 18"/>
          <p:cNvSpPr/>
          <p:nvPr/>
        </p:nvSpPr>
        <p:spPr>
          <a:xfrm>
            <a:off x="7530222" y="2459966"/>
            <a:ext cx="1643982" cy="553998"/>
          </a:xfrm>
          <a:prstGeom prst="rect">
            <a:avLst/>
          </a:prstGeom>
          <a:solidFill>
            <a:schemeClr val="bg1"/>
          </a:solidFill>
          <a:ln w="12700">
            <a:solidFill>
              <a:srgbClr val="00B0F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de-DE" sz="1000" b="1" dirty="0" smtClean="0">
                <a:solidFill>
                  <a:srgbClr val="00B0F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Verhaltensmuster</a:t>
            </a:r>
          </a:p>
          <a:p>
            <a:pPr algn="ctr"/>
            <a:r>
              <a:rPr lang="de-DE" sz="1000" dirty="0" err="1" smtClean="0">
                <a:solidFill>
                  <a:srgbClr val="00B0F0"/>
                </a:solidFill>
                <a:latin typeface="Roboto" panose="02000000000000000000" pitchFamily="2" charset="0"/>
                <a:ea typeface="Roboto" panose="02000000000000000000" pitchFamily="2" charset="0"/>
                <a:sym typeface="Wingdings" panose="05000000000000000000" pitchFamily="2" charset="2"/>
              </a:rPr>
              <a:t>Sozidemo</a:t>
            </a:r>
            <a:r>
              <a:rPr lang="de-DE" sz="1000" dirty="0" smtClean="0">
                <a:solidFill>
                  <a:srgbClr val="00B0F0"/>
                </a:solidFill>
                <a:latin typeface="Roboto" panose="02000000000000000000" pitchFamily="2" charset="0"/>
                <a:ea typeface="Roboto" panose="02000000000000000000" pitchFamily="2" charset="0"/>
                <a:sym typeface="Wingdings" panose="05000000000000000000" pitchFamily="2" charset="2"/>
              </a:rPr>
              <a:t>. Gruppen </a:t>
            </a:r>
            <a:r>
              <a:rPr lang="de-DE" sz="1000" dirty="0">
                <a:solidFill>
                  <a:srgbClr val="00B0F0"/>
                </a:solidFill>
                <a:latin typeface="Roboto" panose="02000000000000000000" pitchFamily="2" charset="0"/>
                <a:ea typeface="Roboto" panose="02000000000000000000" pitchFamily="2" charset="0"/>
                <a:sym typeface="Wingdings" panose="05000000000000000000" pitchFamily="2" charset="2"/>
              </a:rPr>
              <a:t>identifizieren</a:t>
            </a:r>
            <a:endParaRPr lang="de-DE" sz="1000" b="1" dirty="0">
              <a:solidFill>
                <a:srgbClr val="00B0F0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cxnSp>
        <p:nvCxnSpPr>
          <p:cNvPr id="113" name="Gewinkelter Verbinder 112"/>
          <p:cNvCxnSpPr>
            <a:stCxn id="19" idx="0"/>
            <a:endCxn id="26" idx="3"/>
          </p:cNvCxnSpPr>
          <p:nvPr/>
        </p:nvCxnSpPr>
        <p:spPr>
          <a:xfrm rot="16200000" flipV="1">
            <a:off x="5070864" y="-821384"/>
            <a:ext cx="1227368" cy="5335331"/>
          </a:xfrm>
          <a:prstGeom prst="bentConnector2">
            <a:avLst/>
          </a:prstGeom>
          <a:ln w="12700">
            <a:solidFill>
              <a:srgbClr val="00B0F0"/>
            </a:solidFill>
            <a:prstDash val="dash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echteck 45"/>
          <p:cNvSpPr/>
          <p:nvPr/>
        </p:nvSpPr>
        <p:spPr>
          <a:xfrm>
            <a:off x="5015897" y="961609"/>
            <a:ext cx="1642790" cy="1323439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tx1"/>
            </a:solidFill>
            <a:prstDash val="dash"/>
          </a:ln>
        </p:spPr>
        <p:txBody>
          <a:bodyPr wrap="square">
            <a:spAutoFit/>
          </a:bodyPr>
          <a:lstStyle/>
          <a:p>
            <a:pPr algn="ctr"/>
            <a:r>
              <a:rPr lang="de-DE" sz="1000" dirty="0">
                <a:latin typeface="Roboto" panose="02000000000000000000" pitchFamily="2" charset="0"/>
                <a:ea typeface="Roboto" panose="02000000000000000000" pitchFamily="2" charset="0"/>
              </a:rPr>
              <a:t>Einfluss der </a:t>
            </a:r>
            <a:r>
              <a:rPr lang="de-DE" sz="1000" b="1" dirty="0">
                <a:latin typeface="Roboto" panose="02000000000000000000" pitchFamily="2" charset="0"/>
                <a:ea typeface="Roboto" panose="02000000000000000000" pitchFamily="2" charset="0"/>
              </a:rPr>
              <a:t>Pandemie-Entwicklung</a:t>
            </a:r>
            <a:r>
              <a:rPr lang="de-DE" sz="1000" dirty="0">
                <a:latin typeface="Roboto" panose="02000000000000000000" pitchFamily="2" charset="0"/>
                <a:ea typeface="Roboto" panose="02000000000000000000" pitchFamily="2" charset="0"/>
              </a:rPr>
              <a:t> auf die individuelle Bildung </a:t>
            </a:r>
            <a:r>
              <a:rPr lang="de-DE" sz="1000" u="sng" dirty="0" smtClean="0">
                <a:latin typeface="Roboto" panose="02000000000000000000" pitchFamily="2" charset="0"/>
                <a:ea typeface="Roboto" panose="02000000000000000000" pitchFamily="2" charset="0"/>
              </a:rPr>
              <a:t>gesellschafts-politischer</a:t>
            </a:r>
            <a:r>
              <a:rPr lang="de-DE" sz="1000" dirty="0" smtClean="0">
                <a:latin typeface="Roboto" panose="02000000000000000000" pitchFamily="2" charset="0"/>
                <a:ea typeface="Roboto" panose="02000000000000000000" pitchFamily="2" charset="0"/>
              </a:rPr>
              <a:t> Einstellungen </a:t>
            </a:r>
          </a:p>
          <a:p>
            <a:pPr algn="ctr"/>
            <a:r>
              <a:rPr lang="de-DE" sz="1000" dirty="0" smtClean="0">
                <a:latin typeface="Roboto" panose="02000000000000000000" pitchFamily="2" charset="0"/>
                <a:ea typeface="Roboto" panose="02000000000000000000" pitchFamily="2" charset="0"/>
              </a:rPr>
              <a:t>(und deren Wechselwirkung auf die Gesundheitskrise)</a:t>
            </a:r>
            <a:endParaRPr lang="de-DE" sz="1000" dirty="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212" name="Textfeld 211"/>
          <p:cNvSpPr txBox="1"/>
          <p:nvPr/>
        </p:nvSpPr>
        <p:spPr>
          <a:xfrm rot="16200000">
            <a:off x="3500308" y="3417485"/>
            <a:ext cx="1004306" cy="245914"/>
          </a:xfrm>
          <a:prstGeom prst="rect">
            <a:avLst/>
          </a:prstGeom>
          <a:noFill/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algn="ctr">
              <a:defRPr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de-DE" sz="1000" dirty="0" smtClean="0">
                <a:solidFill>
                  <a:schemeClr val="bg1">
                    <a:lumMod val="6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Aggregation</a:t>
            </a:r>
            <a:endParaRPr lang="de-DE" sz="1000" dirty="0">
              <a:solidFill>
                <a:schemeClr val="bg1">
                  <a:lumMod val="65000"/>
                </a:schemeClr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cxnSp>
        <p:nvCxnSpPr>
          <p:cNvPr id="3" name="Gerade Verbindung mit Pfeil 2"/>
          <p:cNvCxnSpPr>
            <a:stCxn id="4" idx="3"/>
            <a:endCxn id="70" idx="1"/>
          </p:cNvCxnSpPr>
          <p:nvPr/>
        </p:nvCxnSpPr>
        <p:spPr>
          <a:xfrm flipV="1">
            <a:off x="4674803" y="4936015"/>
            <a:ext cx="560363" cy="156660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Gerade Verbindung mit Pfeil 76"/>
          <p:cNvCxnSpPr>
            <a:stCxn id="61" idx="3"/>
            <a:endCxn id="70" idx="1"/>
          </p:cNvCxnSpPr>
          <p:nvPr/>
        </p:nvCxnSpPr>
        <p:spPr>
          <a:xfrm flipV="1">
            <a:off x="4674802" y="4936015"/>
            <a:ext cx="560364" cy="914095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Gerade Verbindung mit Pfeil 80"/>
          <p:cNvCxnSpPr>
            <a:stCxn id="53" idx="3"/>
            <a:endCxn id="70" idx="1"/>
          </p:cNvCxnSpPr>
          <p:nvPr/>
        </p:nvCxnSpPr>
        <p:spPr>
          <a:xfrm flipV="1">
            <a:off x="4674802" y="4936015"/>
            <a:ext cx="560364" cy="1230979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Gerade Verbindung mit Pfeil 82"/>
          <p:cNvCxnSpPr>
            <a:stCxn id="4" idx="3"/>
            <a:endCxn id="59" idx="1"/>
          </p:cNvCxnSpPr>
          <p:nvPr/>
        </p:nvCxnSpPr>
        <p:spPr>
          <a:xfrm>
            <a:off x="4674803" y="5092675"/>
            <a:ext cx="472586" cy="499301"/>
          </a:xfrm>
          <a:prstGeom prst="straightConnector1">
            <a:avLst/>
          </a:prstGeom>
          <a:ln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Gerade Verbindung mit Pfeil 90"/>
          <p:cNvCxnSpPr>
            <a:stCxn id="61" idx="3"/>
            <a:endCxn id="59" idx="1"/>
          </p:cNvCxnSpPr>
          <p:nvPr/>
        </p:nvCxnSpPr>
        <p:spPr>
          <a:xfrm flipV="1">
            <a:off x="4674802" y="5591976"/>
            <a:ext cx="472587" cy="258134"/>
          </a:xfrm>
          <a:prstGeom prst="straightConnector1">
            <a:avLst/>
          </a:prstGeom>
          <a:ln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Gerade Verbindung mit Pfeil 93"/>
          <p:cNvCxnSpPr>
            <a:stCxn id="53" idx="3"/>
            <a:endCxn id="59" idx="1"/>
          </p:cNvCxnSpPr>
          <p:nvPr/>
        </p:nvCxnSpPr>
        <p:spPr>
          <a:xfrm flipV="1">
            <a:off x="4674802" y="5591976"/>
            <a:ext cx="472587" cy="575018"/>
          </a:xfrm>
          <a:prstGeom prst="straightConnector1">
            <a:avLst/>
          </a:prstGeom>
          <a:ln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2FA09-3B79-4418-B45D-BEDC161449D8}" type="slidenum">
              <a:rPr lang="de-DE" smtClean="0"/>
              <a:t>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24273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CustomShape 1"/>
          <p:cNvSpPr/>
          <p:nvPr/>
        </p:nvSpPr>
        <p:spPr>
          <a:xfrm>
            <a:off x="0" y="0"/>
            <a:ext cx="12191760" cy="1157760"/>
          </a:xfrm>
          <a:prstGeom prst="rect">
            <a:avLst/>
          </a:prstGeom>
          <a:solidFill>
            <a:srgbClr val="008B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42" name="Grafik 4"/>
          <p:cNvPicPr/>
          <p:nvPr/>
        </p:nvPicPr>
        <p:blipFill>
          <a:blip r:embed="rId2"/>
          <a:stretch/>
        </p:blipFill>
        <p:spPr>
          <a:xfrm>
            <a:off x="9919440" y="-174240"/>
            <a:ext cx="2326680" cy="1506240"/>
          </a:xfrm>
          <a:prstGeom prst="rect">
            <a:avLst/>
          </a:prstGeom>
          <a:ln>
            <a:noFill/>
          </a:ln>
        </p:spPr>
      </p:pic>
      <p:sp>
        <p:nvSpPr>
          <p:cNvPr id="11" name="CustomShape 3"/>
          <p:cNvSpPr/>
          <p:nvPr/>
        </p:nvSpPr>
        <p:spPr>
          <a:xfrm>
            <a:off x="2000824" y="464277"/>
            <a:ext cx="7037299" cy="46021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de-DE" sz="2400" b="1" strike="noStrike" spc="-1" dirty="0" smtClean="0">
                <a:solidFill>
                  <a:schemeClr val="bg1"/>
                </a:solidFill>
                <a:latin typeface="Roboto Condensed"/>
                <a:ea typeface="Roboto Condensed"/>
              </a:rPr>
              <a:t>Literatur</a:t>
            </a:r>
            <a:endParaRPr lang="de-DE" sz="2400" b="0" strike="noStrike" spc="-1" dirty="0">
              <a:solidFill>
                <a:schemeClr val="bg1"/>
              </a:solidFill>
              <a:latin typeface="Arial"/>
            </a:endParaRPr>
          </a:p>
        </p:txBody>
      </p:sp>
      <p:sp>
        <p:nvSpPr>
          <p:cNvPr id="2" name="Rechteck 1"/>
          <p:cNvSpPr/>
          <p:nvPr/>
        </p:nvSpPr>
        <p:spPr>
          <a:xfrm>
            <a:off x="221381" y="1586110"/>
            <a:ext cx="8696425" cy="39549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</a:pPr>
            <a:r>
              <a:rPr lang="de-DE" dirty="0">
                <a:latin typeface="Times New Roman" panose="02020603050405020304" pitchFamily="18" charset="0"/>
                <a:ea typeface="MS Mincho"/>
              </a:rPr>
              <a:t>Blei, David M., Andrew Y. </a:t>
            </a:r>
            <a:r>
              <a:rPr lang="de-DE" dirty="0" err="1">
                <a:latin typeface="Times New Roman" panose="02020603050405020304" pitchFamily="18" charset="0"/>
                <a:ea typeface="MS Mincho"/>
              </a:rPr>
              <a:t>Ng</a:t>
            </a:r>
            <a:r>
              <a:rPr lang="de-DE" dirty="0">
                <a:latin typeface="Times New Roman" panose="02020603050405020304" pitchFamily="18" charset="0"/>
                <a:ea typeface="MS Mincho"/>
              </a:rPr>
              <a:t>, </a:t>
            </a:r>
            <a:r>
              <a:rPr lang="de-DE" dirty="0" err="1">
                <a:latin typeface="Times New Roman" panose="02020603050405020304" pitchFamily="18" charset="0"/>
                <a:ea typeface="MS Mincho"/>
              </a:rPr>
              <a:t>and</a:t>
            </a:r>
            <a:r>
              <a:rPr lang="de-DE" dirty="0">
                <a:latin typeface="Times New Roman" panose="02020603050405020304" pitchFamily="18" charset="0"/>
                <a:ea typeface="MS Mincho"/>
              </a:rPr>
              <a:t> Michael I. Jordan. </a:t>
            </a:r>
            <a:r>
              <a:rPr lang="en-US" u="sng" dirty="0">
                <a:solidFill>
                  <a:srgbClr val="0000FF"/>
                </a:solidFill>
                <a:latin typeface="Times New Roman" panose="02020603050405020304" pitchFamily="18" charset="0"/>
                <a:ea typeface="MS Mincho"/>
                <a:hlinkClick r:id="rId3"/>
              </a:rPr>
              <a:t>Latent </a:t>
            </a:r>
            <a:r>
              <a:rPr lang="en-US" u="sng" dirty="0" err="1">
                <a:solidFill>
                  <a:srgbClr val="0000FF"/>
                </a:solidFill>
                <a:latin typeface="Times New Roman" panose="02020603050405020304" pitchFamily="18" charset="0"/>
                <a:ea typeface="MS Mincho"/>
                <a:hlinkClick r:id="rId3"/>
              </a:rPr>
              <a:t>dirichlet</a:t>
            </a:r>
            <a:r>
              <a:rPr lang="en-US" u="sng" dirty="0">
                <a:solidFill>
                  <a:srgbClr val="0000FF"/>
                </a:solidFill>
                <a:latin typeface="Times New Roman" panose="02020603050405020304" pitchFamily="18" charset="0"/>
                <a:ea typeface="MS Mincho"/>
                <a:hlinkClick r:id="rId3"/>
              </a:rPr>
              <a:t> allocation</a:t>
            </a:r>
            <a:r>
              <a:rPr lang="en-US" dirty="0">
                <a:latin typeface="Times New Roman" panose="02020603050405020304" pitchFamily="18" charset="0"/>
                <a:ea typeface="MS Mincho"/>
              </a:rPr>
              <a:t>. the Journal of machine Learning research 3 (2003): 993-1022</a:t>
            </a:r>
            <a:r>
              <a:rPr lang="en-US" dirty="0" smtClean="0">
                <a:latin typeface="Times New Roman" panose="02020603050405020304" pitchFamily="18" charset="0"/>
                <a:ea typeface="MS Mincho"/>
              </a:rPr>
              <a:t>.</a:t>
            </a:r>
          </a:p>
          <a:p>
            <a:pPr algn="just">
              <a:spcAft>
                <a:spcPts val="600"/>
              </a:spcAft>
            </a:pPr>
            <a:endParaRPr lang="en-US" dirty="0">
              <a:latin typeface="Times New Roman" panose="02020603050405020304" pitchFamily="18" charset="0"/>
              <a:ea typeface="MS Mincho"/>
            </a:endParaRPr>
          </a:p>
          <a:p>
            <a:pPr algn="just">
              <a:spcAft>
                <a:spcPts val="600"/>
              </a:spcAft>
            </a:pPr>
            <a:r>
              <a:rPr lang="en-US" dirty="0"/>
              <a:t>Roberts, M. E., Stewart, B. M., </a:t>
            </a:r>
            <a:r>
              <a:rPr lang="en-US" dirty="0" err="1"/>
              <a:t>Tingley</a:t>
            </a:r>
            <a:r>
              <a:rPr lang="en-US" dirty="0"/>
              <a:t>, D., Lucas, C., </a:t>
            </a:r>
            <a:r>
              <a:rPr lang="en-US" dirty="0" err="1"/>
              <a:t>Leder</a:t>
            </a:r>
            <a:r>
              <a:rPr lang="en-US" dirty="0"/>
              <a:t>‐Luis, J., </a:t>
            </a:r>
            <a:r>
              <a:rPr lang="en-US" dirty="0" err="1"/>
              <a:t>Gadarian</a:t>
            </a:r>
            <a:r>
              <a:rPr lang="en-US" dirty="0"/>
              <a:t>, S. K., ... &amp; Rand, D. G. (2014). Structural topic models for open‐ended survey responses. </a:t>
            </a:r>
            <a:r>
              <a:rPr lang="en-US" i="1" dirty="0"/>
              <a:t>American Journal of Political Science</a:t>
            </a:r>
            <a:r>
              <a:rPr lang="en-US" dirty="0"/>
              <a:t>, </a:t>
            </a:r>
            <a:r>
              <a:rPr lang="en-US" i="1" dirty="0"/>
              <a:t>58</a:t>
            </a:r>
            <a:r>
              <a:rPr lang="en-US" dirty="0"/>
              <a:t>(4), 1064-1082.</a:t>
            </a:r>
            <a:endParaRPr lang="de-DE" dirty="0"/>
          </a:p>
          <a:p>
            <a:pPr algn="just">
              <a:spcAft>
                <a:spcPts val="600"/>
              </a:spcAft>
            </a:pPr>
            <a:endParaRPr lang="en-US" dirty="0" smtClean="0"/>
          </a:p>
          <a:p>
            <a:pPr algn="just">
              <a:spcAft>
                <a:spcPts val="600"/>
              </a:spcAft>
            </a:pPr>
            <a:r>
              <a:rPr lang="en-US" dirty="0" smtClean="0"/>
              <a:t>Roberts</a:t>
            </a:r>
            <a:r>
              <a:rPr lang="en-US" dirty="0"/>
              <a:t>, M. E., Stewart, B. M., &amp; </a:t>
            </a:r>
            <a:r>
              <a:rPr lang="en-US" dirty="0" err="1"/>
              <a:t>Tingley</a:t>
            </a:r>
            <a:r>
              <a:rPr lang="en-US" dirty="0"/>
              <a:t>, D. (2019). </a:t>
            </a:r>
            <a:r>
              <a:rPr lang="en-US" dirty="0" err="1"/>
              <a:t>Stm</a:t>
            </a:r>
            <a:r>
              <a:rPr lang="en-US" dirty="0"/>
              <a:t>: An R package for structural topic models. </a:t>
            </a:r>
            <a:r>
              <a:rPr lang="en-US" i="1" dirty="0"/>
              <a:t>Journal of Statistical Software</a:t>
            </a:r>
            <a:r>
              <a:rPr lang="en-US" dirty="0"/>
              <a:t>, </a:t>
            </a:r>
            <a:r>
              <a:rPr lang="en-US" i="1" dirty="0"/>
              <a:t>91</a:t>
            </a:r>
            <a:r>
              <a:rPr lang="en-US" dirty="0"/>
              <a:t>(1), 1-40.</a:t>
            </a:r>
            <a:endParaRPr lang="de-DE" dirty="0"/>
          </a:p>
          <a:p>
            <a:pPr algn="just">
              <a:spcAft>
                <a:spcPts val="600"/>
              </a:spcAft>
            </a:pPr>
            <a:endParaRPr lang="en-US" dirty="0" smtClean="0">
              <a:latin typeface="Times New Roman" panose="02020603050405020304" pitchFamily="18" charset="0"/>
              <a:ea typeface="MS Mincho"/>
            </a:endParaRPr>
          </a:p>
          <a:p>
            <a:pPr algn="just">
              <a:spcAft>
                <a:spcPts val="600"/>
              </a:spcAft>
            </a:pPr>
            <a:endParaRPr lang="en-US" dirty="0">
              <a:latin typeface="Times New Roman" panose="02020603050405020304" pitchFamily="18" charset="0"/>
              <a:ea typeface="MS Mincho"/>
            </a:endParaRPr>
          </a:p>
          <a:p>
            <a:pPr algn="just">
              <a:spcAft>
                <a:spcPts val="600"/>
              </a:spcAft>
            </a:pPr>
            <a:endParaRPr lang="de-DE" dirty="0">
              <a:latin typeface="Times New Roman" panose="02020603050405020304" pitchFamily="18" charset="0"/>
              <a:ea typeface="MS Mincho"/>
            </a:endParaRPr>
          </a:p>
        </p:txBody>
      </p:sp>
    </p:spTree>
    <p:extLst>
      <p:ext uri="{BB962C8B-B14F-4D97-AF65-F5344CB8AC3E}">
        <p14:creationId xmlns:p14="http://schemas.microsoft.com/office/powerpoint/2010/main" val="15070156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CustomShape 1"/>
          <p:cNvSpPr/>
          <p:nvPr/>
        </p:nvSpPr>
        <p:spPr>
          <a:xfrm>
            <a:off x="0" y="0"/>
            <a:ext cx="12191760" cy="1157760"/>
          </a:xfrm>
          <a:prstGeom prst="rect">
            <a:avLst/>
          </a:prstGeom>
          <a:solidFill>
            <a:srgbClr val="008B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42" name="Grafik 4"/>
          <p:cNvPicPr/>
          <p:nvPr/>
        </p:nvPicPr>
        <p:blipFill>
          <a:blip r:embed="rId2"/>
          <a:stretch/>
        </p:blipFill>
        <p:spPr>
          <a:xfrm>
            <a:off x="9919440" y="-174240"/>
            <a:ext cx="2326680" cy="1506240"/>
          </a:xfrm>
          <a:prstGeom prst="rect">
            <a:avLst/>
          </a:prstGeom>
          <a:ln>
            <a:noFill/>
          </a:ln>
        </p:spPr>
      </p:pic>
      <p:sp>
        <p:nvSpPr>
          <p:cNvPr id="11" name="CustomShape 3"/>
          <p:cNvSpPr/>
          <p:nvPr/>
        </p:nvSpPr>
        <p:spPr>
          <a:xfrm>
            <a:off x="2000824" y="464277"/>
            <a:ext cx="7037299" cy="46021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de-DE" sz="2400" b="1" strike="noStrike" spc="-1" dirty="0" smtClean="0">
                <a:solidFill>
                  <a:schemeClr val="bg1"/>
                </a:solidFill>
                <a:latin typeface="Roboto Condensed"/>
                <a:ea typeface="Roboto Condensed"/>
              </a:rPr>
              <a:t>Weiterführend</a:t>
            </a:r>
            <a:endParaRPr lang="de-DE" sz="2400" b="0" strike="noStrike" spc="-1" dirty="0">
              <a:solidFill>
                <a:schemeClr val="bg1"/>
              </a:solidFill>
              <a:latin typeface="Arial"/>
            </a:endParaRPr>
          </a:p>
        </p:txBody>
      </p:sp>
      <p:sp>
        <p:nvSpPr>
          <p:cNvPr id="2" name="Rechteck 1"/>
          <p:cNvSpPr/>
          <p:nvPr/>
        </p:nvSpPr>
        <p:spPr>
          <a:xfrm>
            <a:off x="341698" y="2620826"/>
            <a:ext cx="8696425" cy="21390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</a:pPr>
            <a:r>
              <a:rPr lang="en-US" dirty="0">
                <a:latin typeface="Times New Roman" panose="02020603050405020304" pitchFamily="18" charset="0"/>
                <a:ea typeface="MS Mincho"/>
                <a:hlinkClick r:id="rId3"/>
              </a:rPr>
              <a:t>http://inhaltsanalyse-mit-r.de</a:t>
            </a:r>
            <a:r>
              <a:rPr lang="en-US" dirty="0" smtClean="0">
                <a:latin typeface="Times New Roman" panose="02020603050405020304" pitchFamily="18" charset="0"/>
                <a:ea typeface="MS Mincho"/>
                <a:hlinkClick r:id="rId3"/>
              </a:rPr>
              <a:t>/</a:t>
            </a:r>
            <a:endParaRPr lang="en-US" dirty="0" smtClean="0">
              <a:latin typeface="Times New Roman" panose="02020603050405020304" pitchFamily="18" charset="0"/>
              <a:ea typeface="MS Mincho"/>
            </a:endParaRPr>
          </a:p>
          <a:p>
            <a:pPr algn="just">
              <a:spcAft>
                <a:spcPts val="600"/>
              </a:spcAft>
            </a:pPr>
            <a:endParaRPr lang="en-US" dirty="0">
              <a:latin typeface="Times New Roman" panose="02020603050405020304" pitchFamily="18" charset="0"/>
              <a:ea typeface="MS Mincho"/>
            </a:endParaRPr>
          </a:p>
          <a:p>
            <a:pPr algn="just">
              <a:spcAft>
                <a:spcPts val="600"/>
              </a:spcAft>
            </a:pPr>
            <a:r>
              <a:rPr lang="en-US" dirty="0">
                <a:latin typeface="Times New Roman" panose="02020603050405020304" pitchFamily="18" charset="0"/>
                <a:ea typeface="MS Mincho"/>
                <a:hlinkClick r:id="rId4"/>
              </a:rPr>
              <a:t>https://tutorials.quanteda.io/introduction</a:t>
            </a:r>
            <a:r>
              <a:rPr lang="en-US" dirty="0" smtClean="0">
                <a:latin typeface="Times New Roman" panose="02020603050405020304" pitchFamily="18" charset="0"/>
                <a:ea typeface="MS Mincho"/>
                <a:hlinkClick r:id="rId4"/>
              </a:rPr>
              <a:t>/</a:t>
            </a:r>
            <a:endParaRPr lang="en-US" dirty="0" smtClean="0">
              <a:latin typeface="Times New Roman" panose="02020603050405020304" pitchFamily="18" charset="0"/>
              <a:ea typeface="MS Mincho"/>
            </a:endParaRPr>
          </a:p>
          <a:p>
            <a:pPr algn="just">
              <a:spcAft>
                <a:spcPts val="600"/>
              </a:spcAft>
            </a:pPr>
            <a:endParaRPr lang="en-US" dirty="0">
              <a:latin typeface="Times New Roman" panose="02020603050405020304" pitchFamily="18" charset="0"/>
              <a:ea typeface="MS Mincho"/>
            </a:endParaRPr>
          </a:p>
          <a:p>
            <a:pPr algn="just">
              <a:spcAft>
                <a:spcPts val="600"/>
              </a:spcAft>
            </a:pPr>
            <a:r>
              <a:rPr lang="en-US" dirty="0">
                <a:latin typeface="Times New Roman" panose="02020603050405020304" pitchFamily="18" charset="0"/>
                <a:ea typeface="MS Mincho"/>
                <a:hlinkClick r:id="rId5"/>
              </a:rPr>
              <a:t>https://data-se.netlify.app/2017/11/28/textmining-grundlagen</a:t>
            </a:r>
            <a:r>
              <a:rPr lang="en-US" dirty="0" smtClean="0">
                <a:latin typeface="Times New Roman" panose="02020603050405020304" pitchFamily="18" charset="0"/>
                <a:ea typeface="MS Mincho"/>
                <a:hlinkClick r:id="rId5"/>
              </a:rPr>
              <a:t>/</a:t>
            </a:r>
            <a:endParaRPr lang="en-US" dirty="0">
              <a:latin typeface="Times New Roman" panose="02020603050405020304" pitchFamily="18" charset="0"/>
              <a:ea typeface="MS Mincho"/>
            </a:endParaRPr>
          </a:p>
          <a:p>
            <a:pPr algn="just">
              <a:spcAft>
                <a:spcPts val="600"/>
              </a:spcAft>
            </a:pPr>
            <a:endParaRPr lang="de-DE" dirty="0">
              <a:latin typeface="Times New Roman" panose="02020603050405020304" pitchFamily="18" charset="0"/>
              <a:ea typeface="MS Mincho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394636" y="1771048"/>
            <a:ext cx="55297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/>
              <a:t>Topic </a:t>
            </a:r>
            <a:r>
              <a:rPr lang="de-DE" b="1" dirty="0" err="1" smtClean="0"/>
              <a:t>Modelling</a:t>
            </a:r>
            <a:r>
              <a:rPr lang="de-DE" b="1" dirty="0" smtClean="0"/>
              <a:t>, Quantitative Inhaltsanalyse, Textmining</a:t>
            </a:r>
            <a:endParaRPr lang="de-DE" b="1" dirty="0"/>
          </a:p>
        </p:txBody>
      </p:sp>
      <p:sp>
        <p:nvSpPr>
          <p:cNvPr id="5" name="Rechteck 4"/>
          <p:cNvSpPr/>
          <p:nvPr/>
        </p:nvSpPr>
        <p:spPr>
          <a:xfrm>
            <a:off x="341698" y="5088880"/>
            <a:ext cx="7700209" cy="23391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</a:pPr>
            <a:r>
              <a:rPr lang="en-US" dirty="0" smtClean="0">
                <a:latin typeface="Times New Roman" panose="02020603050405020304" pitchFamily="18" charset="0"/>
                <a:ea typeface="MS Mincho"/>
                <a:hlinkClick r:id="rId6"/>
              </a:rPr>
              <a:t>https</a:t>
            </a:r>
            <a:r>
              <a:rPr lang="en-US" dirty="0">
                <a:latin typeface="Times New Roman" panose="02020603050405020304" pitchFamily="18" charset="0"/>
                <a:ea typeface="MS Mincho"/>
                <a:hlinkClick r:id="rId6"/>
              </a:rPr>
              <a:t>://</a:t>
            </a:r>
            <a:r>
              <a:rPr lang="en-US" dirty="0" smtClean="0">
                <a:latin typeface="Times New Roman" panose="02020603050405020304" pitchFamily="18" charset="0"/>
                <a:ea typeface="MS Mincho"/>
                <a:hlinkClick r:id="rId6"/>
              </a:rPr>
              <a:t>academic.oup.com/esr/advance-article/doi/10.1093/esr/jcac006/6523885</a:t>
            </a:r>
            <a:endParaRPr lang="en-US" dirty="0" smtClean="0">
              <a:latin typeface="Times New Roman" panose="02020603050405020304" pitchFamily="18" charset="0"/>
              <a:ea typeface="MS Mincho"/>
            </a:endParaRPr>
          </a:p>
          <a:p>
            <a:pPr algn="just">
              <a:spcAft>
                <a:spcPts val="600"/>
              </a:spcAft>
            </a:pPr>
            <a:r>
              <a:rPr lang="en-US" dirty="0" smtClean="0">
                <a:latin typeface="Times New Roman" panose="02020603050405020304" pitchFamily="18" charset="0"/>
                <a:ea typeface="MS Mincho"/>
                <a:hlinkClick r:id="rId7"/>
              </a:rPr>
              <a:t>https</a:t>
            </a:r>
            <a:r>
              <a:rPr lang="en-US" dirty="0">
                <a:latin typeface="Times New Roman" panose="02020603050405020304" pitchFamily="18" charset="0"/>
                <a:ea typeface="MS Mincho"/>
                <a:hlinkClick r:id="rId7"/>
              </a:rPr>
              <a:t>://</a:t>
            </a:r>
            <a:r>
              <a:rPr lang="en-US" dirty="0" smtClean="0">
                <a:latin typeface="Times New Roman" panose="02020603050405020304" pitchFamily="18" charset="0"/>
                <a:ea typeface="MS Mincho"/>
                <a:hlinkClick r:id="rId7"/>
              </a:rPr>
              <a:t>www.tandfonline.com/doi/abs/10.1080/15228835.2019.1616350?journalCode=wths20</a:t>
            </a:r>
            <a:endParaRPr lang="en-US" dirty="0" smtClean="0">
              <a:latin typeface="Times New Roman" panose="02020603050405020304" pitchFamily="18" charset="0"/>
              <a:ea typeface="MS Mincho"/>
            </a:endParaRPr>
          </a:p>
          <a:p>
            <a:pPr algn="just">
              <a:spcAft>
                <a:spcPts val="600"/>
              </a:spcAft>
            </a:pPr>
            <a:r>
              <a:rPr lang="en-US" dirty="0">
                <a:latin typeface="Times New Roman" panose="02020603050405020304" pitchFamily="18" charset="0"/>
                <a:ea typeface="MS Mincho"/>
                <a:hlinkClick r:id="rId8"/>
              </a:rPr>
              <a:t>https://</a:t>
            </a:r>
            <a:r>
              <a:rPr lang="en-US" dirty="0" smtClean="0">
                <a:latin typeface="Times New Roman" panose="02020603050405020304" pitchFamily="18" charset="0"/>
                <a:ea typeface="MS Mincho"/>
                <a:hlinkClick r:id="rId8"/>
              </a:rPr>
              <a:t>www.tandfonline.com/doi/abs/10.1080/19331681.2019.1657048?journalCode=witp20</a:t>
            </a:r>
            <a:endParaRPr lang="en-US" dirty="0" smtClean="0">
              <a:latin typeface="Times New Roman" panose="02020603050405020304" pitchFamily="18" charset="0"/>
              <a:ea typeface="MS Mincho"/>
            </a:endParaRPr>
          </a:p>
          <a:p>
            <a:pPr algn="just">
              <a:spcAft>
                <a:spcPts val="600"/>
              </a:spcAft>
            </a:pPr>
            <a:endParaRPr lang="en-US" dirty="0">
              <a:latin typeface="Times New Roman" panose="02020603050405020304" pitchFamily="18" charset="0"/>
              <a:ea typeface="MS Mincho"/>
            </a:endParaRPr>
          </a:p>
          <a:p>
            <a:pPr algn="just">
              <a:spcAft>
                <a:spcPts val="600"/>
              </a:spcAft>
            </a:pPr>
            <a:endParaRPr lang="en-US" dirty="0">
              <a:latin typeface="Times New Roman" panose="02020603050405020304" pitchFamily="18" charset="0"/>
              <a:ea typeface="MS Mincho"/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341698" y="4719548"/>
            <a:ext cx="55297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/>
              <a:t>Anwendung</a:t>
            </a:r>
            <a:endParaRPr lang="de-DE" b="1" dirty="0"/>
          </a:p>
        </p:txBody>
      </p:sp>
    </p:spTree>
    <p:extLst>
      <p:ext uri="{BB962C8B-B14F-4D97-AF65-F5344CB8AC3E}">
        <p14:creationId xmlns:p14="http://schemas.microsoft.com/office/powerpoint/2010/main" val="16947989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CustomShape 1"/>
          <p:cNvSpPr/>
          <p:nvPr/>
        </p:nvSpPr>
        <p:spPr>
          <a:xfrm>
            <a:off x="0" y="0"/>
            <a:ext cx="12191760" cy="1157760"/>
          </a:xfrm>
          <a:prstGeom prst="rect">
            <a:avLst/>
          </a:prstGeom>
          <a:solidFill>
            <a:srgbClr val="008B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42" name="Grafik 4"/>
          <p:cNvPicPr/>
          <p:nvPr/>
        </p:nvPicPr>
        <p:blipFill>
          <a:blip r:embed="rId2"/>
          <a:stretch/>
        </p:blipFill>
        <p:spPr>
          <a:xfrm>
            <a:off x="9919440" y="-174240"/>
            <a:ext cx="2326680" cy="1506240"/>
          </a:xfrm>
          <a:prstGeom prst="rect">
            <a:avLst/>
          </a:prstGeom>
          <a:ln>
            <a:noFill/>
          </a:ln>
        </p:spPr>
      </p:pic>
      <p:sp>
        <p:nvSpPr>
          <p:cNvPr id="7" name="Textfeld 6"/>
          <p:cNvSpPr txBox="1"/>
          <p:nvPr/>
        </p:nvSpPr>
        <p:spPr>
          <a:xfrm>
            <a:off x="556660" y="1879190"/>
            <a:ext cx="1180700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de-DE" i="1" dirty="0" err="1" smtClean="0"/>
              <a:t>Overtüre</a:t>
            </a:r>
            <a:r>
              <a:rPr lang="de-DE" i="1" dirty="0" smtClean="0"/>
              <a:t>: </a:t>
            </a:r>
            <a:endParaRPr lang="de-DE" i="1" dirty="0" smtClean="0"/>
          </a:p>
        </p:txBody>
      </p:sp>
      <p:sp>
        <p:nvSpPr>
          <p:cNvPr id="8" name="Textfeld 7"/>
          <p:cNvSpPr txBox="1"/>
          <p:nvPr/>
        </p:nvSpPr>
        <p:spPr>
          <a:xfrm>
            <a:off x="556660" y="2392537"/>
            <a:ext cx="6147336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de-DE" b="1" dirty="0" smtClean="0"/>
              <a:t>Einfache Wikipedia-Tabellen </a:t>
            </a:r>
            <a:r>
              <a:rPr lang="de-DE" dirty="0" smtClean="0"/>
              <a:t>– </a:t>
            </a:r>
            <a:r>
              <a:rPr lang="de-DE" dirty="0" err="1" smtClean="0"/>
              <a:t>Years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Peace</a:t>
            </a:r>
            <a:r>
              <a:rPr lang="de-DE" dirty="0" smtClean="0"/>
              <a:t> in </a:t>
            </a:r>
            <a:r>
              <a:rPr lang="de-DE" dirty="0" err="1" smtClean="0"/>
              <a:t>Ancient</a:t>
            </a:r>
            <a:r>
              <a:rPr lang="de-DE" dirty="0" smtClean="0"/>
              <a:t> </a:t>
            </a:r>
            <a:r>
              <a:rPr lang="de-DE" dirty="0" err="1" smtClean="0"/>
              <a:t>Greece</a:t>
            </a:r>
            <a:endParaRPr lang="de-DE" dirty="0" smtClean="0"/>
          </a:p>
        </p:txBody>
      </p:sp>
      <p:sp>
        <p:nvSpPr>
          <p:cNvPr id="10" name="Textfeld 9"/>
          <p:cNvSpPr txBox="1"/>
          <p:nvPr/>
        </p:nvSpPr>
        <p:spPr>
          <a:xfrm>
            <a:off x="556660" y="3545965"/>
            <a:ext cx="6147336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de-DE" b="1" dirty="0" smtClean="0"/>
              <a:t>Topic </a:t>
            </a:r>
            <a:r>
              <a:rPr lang="de-DE" b="1" dirty="0" err="1" smtClean="0"/>
              <a:t>Modelling</a:t>
            </a:r>
            <a:r>
              <a:rPr lang="de-DE" dirty="0" smtClean="0"/>
              <a:t>– Tweets über Geflüchtete Spätsommer 2015 </a:t>
            </a:r>
            <a:endParaRPr lang="de-DE" dirty="0" smtClean="0"/>
          </a:p>
        </p:txBody>
      </p:sp>
      <p:sp>
        <p:nvSpPr>
          <p:cNvPr id="11" name="Textfeld 10"/>
          <p:cNvSpPr txBox="1"/>
          <p:nvPr/>
        </p:nvSpPr>
        <p:spPr>
          <a:xfrm>
            <a:off x="556660" y="4081009"/>
            <a:ext cx="1301016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de-DE" i="1" dirty="0" smtClean="0"/>
              <a:t>Epilog</a:t>
            </a:r>
            <a:r>
              <a:rPr lang="de-DE" i="1" dirty="0" smtClean="0"/>
              <a:t>: </a:t>
            </a:r>
            <a:endParaRPr lang="de-DE" i="1" dirty="0" smtClean="0"/>
          </a:p>
        </p:txBody>
      </p:sp>
      <p:sp>
        <p:nvSpPr>
          <p:cNvPr id="12" name="Textfeld 11"/>
          <p:cNvSpPr txBox="1"/>
          <p:nvPr/>
        </p:nvSpPr>
        <p:spPr>
          <a:xfrm>
            <a:off x="521367" y="3032618"/>
            <a:ext cx="1418124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de-DE" i="1" dirty="0" smtClean="0"/>
              <a:t>Zweiter Akt</a:t>
            </a:r>
            <a:r>
              <a:rPr lang="de-DE" i="1" dirty="0" smtClean="0"/>
              <a:t>: </a:t>
            </a:r>
            <a:endParaRPr lang="de-DE" i="1" dirty="0" smtClean="0"/>
          </a:p>
        </p:txBody>
      </p:sp>
      <p:sp>
        <p:nvSpPr>
          <p:cNvPr id="13" name="Textfeld 12"/>
          <p:cNvSpPr txBox="1"/>
          <p:nvPr/>
        </p:nvSpPr>
        <p:spPr>
          <a:xfrm>
            <a:off x="556660" y="4652006"/>
            <a:ext cx="6147336" cy="64633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de-DE" b="1" dirty="0" smtClean="0"/>
              <a:t>Aktuelles Forschungsprojekt</a:t>
            </a:r>
            <a:r>
              <a:rPr lang="de-DE" dirty="0"/>
              <a:t> </a:t>
            </a:r>
            <a:r>
              <a:rPr lang="de-DE" dirty="0" smtClean="0"/>
              <a:t>– Internet- und Medienexposition während der Pandemie </a:t>
            </a: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7658458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CustomShape 1"/>
          <p:cNvSpPr/>
          <p:nvPr/>
        </p:nvSpPr>
        <p:spPr>
          <a:xfrm>
            <a:off x="0" y="0"/>
            <a:ext cx="12191760" cy="1157760"/>
          </a:xfrm>
          <a:prstGeom prst="rect">
            <a:avLst/>
          </a:prstGeom>
          <a:solidFill>
            <a:srgbClr val="008B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42" name="Grafik 4"/>
          <p:cNvPicPr/>
          <p:nvPr/>
        </p:nvPicPr>
        <p:blipFill>
          <a:blip r:embed="rId2"/>
          <a:stretch/>
        </p:blipFill>
        <p:spPr>
          <a:xfrm>
            <a:off x="9919440" y="-174240"/>
            <a:ext cx="2326680" cy="1506240"/>
          </a:xfrm>
          <a:prstGeom prst="rect">
            <a:avLst/>
          </a:prstGeom>
          <a:ln>
            <a:noFill/>
          </a:ln>
        </p:spPr>
      </p:pic>
      <p:sp>
        <p:nvSpPr>
          <p:cNvPr id="6" name="CustomShape 3"/>
          <p:cNvSpPr/>
          <p:nvPr/>
        </p:nvSpPr>
        <p:spPr>
          <a:xfrm>
            <a:off x="330840" y="3174575"/>
            <a:ext cx="11477520" cy="58332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de-DE" sz="3200" b="1" strike="noStrike" spc="-1" dirty="0" smtClean="0">
                <a:solidFill>
                  <a:srgbClr val="000000"/>
                </a:solidFill>
                <a:latin typeface="Roboto Condensed"/>
                <a:ea typeface="Roboto Condensed"/>
              </a:rPr>
              <a:t>Topic </a:t>
            </a:r>
            <a:r>
              <a:rPr lang="de-DE" sz="3200" b="1" strike="noStrike" spc="-1" dirty="0" err="1" smtClean="0">
                <a:solidFill>
                  <a:srgbClr val="000000"/>
                </a:solidFill>
                <a:latin typeface="Roboto Condensed"/>
                <a:ea typeface="Roboto Condensed"/>
              </a:rPr>
              <a:t>Modelling</a:t>
            </a:r>
            <a:endParaRPr lang="de-DE" sz="3200" strike="noStrike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07720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CustomShape 1"/>
          <p:cNvSpPr/>
          <p:nvPr/>
        </p:nvSpPr>
        <p:spPr>
          <a:xfrm>
            <a:off x="0" y="0"/>
            <a:ext cx="12191760" cy="1157760"/>
          </a:xfrm>
          <a:prstGeom prst="rect">
            <a:avLst/>
          </a:prstGeom>
          <a:solidFill>
            <a:srgbClr val="008B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42" name="Grafik 4"/>
          <p:cNvPicPr/>
          <p:nvPr/>
        </p:nvPicPr>
        <p:blipFill>
          <a:blip r:embed="rId2"/>
          <a:stretch/>
        </p:blipFill>
        <p:spPr>
          <a:xfrm>
            <a:off x="9919440" y="-174240"/>
            <a:ext cx="2326680" cy="1506240"/>
          </a:xfrm>
          <a:prstGeom prst="rect">
            <a:avLst/>
          </a:prstGeom>
          <a:ln>
            <a:noFill/>
          </a:ln>
        </p:spPr>
      </p:pic>
      <p:sp>
        <p:nvSpPr>
          <p:cNvPr id="10" name="Textfeld 9"/>
          <p:cNvSpPr txBox="1"/>
          <p:nvPr/>
        </p:nvSpPr>
        <p:spPr>
          <a:xfrm>
            <a:off x="134753" y="1426142"/>
            <a:ext cx="4292868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de-DE" b="1" dirty="0" smtClean="0"/>
              <a:t>Latent </a:t>
            </a:r>
            <a:r>
              <a:rPr lang="de-DE" b="1" dirty="0" err="1" smtClean="0"/>
              <a:t>Dirichlet</a:t>
            </a:r>
            <a:r>
              <a:rPr lang="de-DE" b="1" dirty="0" smtClean="0"/>
              <a:t> </a:t>
            </a:r>
            <a:r>
              <a:rPr lang="de-DE" b="1" dirty="0" err="1" smtClean="0"/>
              <a:t>Allocation</a:t>
            </a:r>
            <a:r>
              <a:rPr lang="de-DE" b="1" dirty="0" smtClean="0"/>
              <a:t> (</a:t>
            </a:r>
            <a:r>
              <a:rPr lang="en-GB" dirty="0" err="1"/>
              <a:t>Blei</a:t>
            </a:r>
            <a:r>
              <a:rPr lang="en-GB" dirty="0"/>
              <a:t> et al. </a:t>
            </a:r>
            <a:r>
              <a:rPr lang="en-GB" dirty="0" smtClean="0"/>
              <a:t>2003)</a:t>
            </a:r>
            <a:endParaRPr lang="de-DE" b="1" dirty="0" smtClean="0"/>
          </a:p>
        </p:txBody>
      </p:sp>
      <p:sp>
        <p:nvSpPr>
          <p:cNvPr id="11" name="CustomShape 3"/>
          <p:cNvSpPr/>
          <p:nvPr/>
        </p:nvSpPr>
        <p:spPr>
          <a:xfrm>
            <a:off x="2000824" y="464277"/>
            <a:ext cx="7037299" cy="46021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de-DE" sz="2400" b="1" strike="noStrike" spc="-1" dirty="0" smtClean="0">
                <a:solidFill>
                  <a:schemeClr val="bg1"/>
                </a:solidFill>
                <a:latin typeface="Roboto Condensed"/>
                <a:ea typeface="Roboto Condensed"/>
              </a:rPr>
              <a:t>Topic </a:t>
            </a:r>
            <a:r>
              <a:rPr lang="de-DE" sz="2400" b="1" strike="noStrike" spc="-1" dirty="0" err="1" smtClean="0">
                <a:solidFill>
                  <a:schemeClr val="bg1"/>
                </a:solidFill>
                <a:latin typeface="Roboto Condensed"/>
                <a:ea typeface="Roboto Condensed"/>
              </a:rPr>
              <a:t>Modelling</a:t>
            </a:r>
            <a:endParaRPr lang="de-DE" sz="2400" b="0" strike="noStrike" spc="-1" dirty="0">
              <a:solidFill>
                <a:schemeClr val="bg1"/>
              </a:solidFill>
              <a:latin typeface="Arial"/>
            </a:endParaRPr>
          </a:p>
        </p:txBody>
      </p:sp>
      <p:sp>
        <p:nvSpPr>
          <p:cNvPr id="12" name="Textfeld 11"/>
          <p:cNvSpPr txBox="1"/>
          <p:nvPr/>
        </p:nvSpPr>
        <p:spPr>
          <a:xfrm>
            <a:off x="556659" y="1871203"/>
            <a:ext cx="7143551" cy="92333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de-DE" b="1" dirty="0" smtClean="0"/>
              <a:t>Annahme: </a:t>
            </a:r>
          </a:p>
          <a:p>
            <a:pPr marL="285750" indent="-285750">
              <a:buFontTx/>
              <a:buChar char="-"/>
            </a:pPr>
            <a:r>
              <a:rPr lang="de-DE" dirty="0" smtClean="0"/>
              <a:t>Dokumente haben gegebene Anzahl an Themen</a:t>
            </a:r>
          </a:p>
          <a:p>
            <a:pPr marL="285750" indent="-285750">
              <a:buFontTx/>
              <a:buChar char="-"/>
            </a:pPr>
            <a:r>
              <a:rPr lang="de-DE" dirty="0" smtClean="0"/>
              <a:t>Themen korrespondieren mit einer Wortverteilung</a:t>
            </a:r>
            <a:endParaRPr lang="de-DE" dirty="0" smtClean="0"/>
          </a:p>
        </p:txBody>
      </p:sp>
      <p:sp>
        <p:nvSpPr>
          <p:cNvPr id="14" name="Textfeld 13"/>
          <p:cNvSpPr txBox="1"/>
          <p:nvPr/>
        </p:nvSpPr>
        <p:spPr>
          <a:xfrm>
            <a:off x="556658" y="3027805"/>
            <a:ext cx="7143551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de-DE" b="1" dirty="0" smtClean="0"/>
              <a:t>Schätzmethode: </a:t>
            </a:r>
            <a:r>
              <a:rPr lang="de-DE" dirty="0" err="1" smtClean="0"/>
              <a:t>Variance-Expectation</a:t>
            </a:r>
            <a:r>
              <a:rPr lang="de-DE" dirty="0" smtClean="0"/>
              <a:t> </a:t>
            </a:r>
            <a:r>
              <a:rPr lang="de-DE" dirty="0" err="1" smtClean="0"/>
              <a:t>Maximization</a:t>
            </a:r>
            <a:r>
              <a:rPr lang="de-DE" dirty="0" smtClean="0"/>
              <a:t> (Roberts et al. 2019)</a:t>
            </a:r>
          </a:p>
        </p:txBody>
      </p:sp>
      <p:sp>
        <p:nvSpPr>
          <p:cNvPr id="15" name="Textfeld 14"/>
          <p:cNvSpPr txBox="1"/>
          <p:nvPr/>
        </p:nvSpPr>
        <p:spPr>
          <a:xfrm>
            <a:off x="134753" y="3715351"/>
            <a:ext cx="4639378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de-DE" b="1" dirty="0" err="1" smtClean="0"/>
              <a:t>Structural</a:t>
            </a:r>
            <a:r>
              <a:rPr lang="de-DE" b="1" dirty="0" smtClean="0"/>
              <a:t> Topic Models (</a:t>
            </a:r>
            <a:r>
              <a:rPr lang="en-GB" dirty="0"/>
              <a:t>Roberts et al. 2014</a:t>
            </a:r>
            <a:r>
              <a:rPr lang="en-GB" dirty="0" smtClean="0"/>
              <a:t>)</a:t>
            </a:r>
            <a:endParaRPr lang="de-DE" b="1" dirty="0" smtClean="0"/>
          </a:p>
        </p:txBody>
      </p:sp>
      <p:sp>
        <p:nvSpPr>
          <p:cNvPr id="16" name="Textfeld 15"/>
          <p:cNvSpPr txBox="1"/>
          <p:nvPr/>
        </p:nvSpPr>
        <p:spPr>
          <a:xfrm>
            <a:off x="556657" y="4245766"/>
            <a:ext cx="7143552" cy="120032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de-DE" dirty="0" smtClean="0"/>
              <a:t>Erlaubt Themenprävalenz Korrelation mit Metadaten</a:t>
            </a:r>
          </a:p>
          <a:p>
            <a:r>
              <a:rPr lang="de-DE" dirty="0" smtClean="0"/>
              <a:t> </a:t>
            </a:r>
            <a:r>
              <a:rPr lang="de-DE" dirty="0" smtClean="0">
                <a:sym typeface="Wingdings" panose="05000000000000000000" pitchFamily="2" charset="2"/>
              </a:rPr>
              <a:t> Themenprävalenz kann auf </a:t>
            </a:r>
            <a:r>
              <a:rPr lang="de-DE" dirty="0" err="1" smtClean="0">
                <a:sym typeface="Wingdings" panose="05000000000000000000" pitchFamily="2" charset="2"/>
              </a:rPr>
              <a:t>Kovariate</a:t>
            </a:r>
            <a:r>
              <a:rPr lang="de-DE" dirty="0" smtClean="0">
                <a:sym typeface="Wingdings" panose="05000000000000000000" pitchFamily="2" charset="2"/>
              </a:rPr>
              <a:t> wie Zeitpunkte, Textlänge, User*</a:t>
            </a:r>
            <a:r>
              <a:rPr lang="de-DE" dirty="0" err="1" smtClean="0">
                <a:sym typeface="Wingdings" panose="05000000000000000000" pitchFamily="2" charset="2"/>
              </a:rPr>
              <a:t>merkmale</a:t>
            </a:r>
            <a:r>
              <a:rPr lang="de-DE" dirty="0" smtClean="0">
                <a:sym typeface="Wingdings" panose="05000000000000000000" pitchFamily="2" charset="2"/>
              </a:rPr>
              <a:t> (Individual vs. Medien, User vs. Admin) etc. </a:t>
            </a:r>
            <a:r>
              <a:rPr lang="de-DE" dirty="0" err="1" smtClean="0">
                <a:sym typeface="Wingdings" panose="05000000000000000000" pitchFamily="2" charset="2"/>
              </a:rPr>
              <a:t>regressiert</a:t>
            </a:r>
            <a:r>
              <a:rPr lang="de-DE" dirty="0" smtClean="0">
                <a:sym typeface="Wingdings" panose="05000000000000000000" pitchFamily="2" charset="2"/>
              </a:rPr>
              <a:t> werden </a:t>
            </a:r>
            <a:endParaRPr lang="de-DE" dirty="0" smtClean="0"/>
          </a:p>
        </p:txBody>
      </p:sp>
      <p:sp>
        <p:nvSpPr>
          <p:cNvPr id="17" name="Textfeld 16"/>
          <p:cNvSpPr txBox="1"/>
          <p:nvPr/>
        </p:nvSpPr>
        <p:spPr>
          <a:xfrm>
            <a:off x="8048321" y="1426142"/>
            <a:ext cx="3944758" cy="120032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de-DE" b="1" dirty="0" err="1" smtClean="0"/>
              <a:t>Resourcen</a:t>
            </a:r>
            <a:r>
              <a:rPr lang="de-DE" b="1" dirty="0" smtClean="0"/>
              <a:t>:</a:t>
            </a:r>
          </a:p>
          <a:p>
            <a:pPr marL="285750" indent="-285750">
              <a:buFontTx/>
              <a:buChar char="-"/>
            </a:pPr>
            <a:r>
              <a:rPr lang="de-DE" dirty="0" smtClean="0"/>
              <a:t>Pakete in R: </a:t>
            </a:r>
            <a:r>
              <a:rPr lang="de-DE" dirty="0" err="1" smtClean="0"/>
              <a:t>stm</a:t>
            </a:r>
            <a:r>
              <a:rPr lang="de-DE" dirty="0" smtClean="0"/>
              <a:t>, </a:t>
            </a:r>
            <a:r>
              <a:rPr lang="de-DE" dirty="0" err="1" smtClean="0"/>
              <a:t>quanteda</a:t>
            </a:r>
            <a:r>
              <a:rPr lang="de-DE" dirty="0" smtClean="0"/>
              <a:t>, </a:t>
            </a:r>
            <a:r>
              <a:rPr lang="de-DE" dirty="0" err="1" smtClean="0"/>
              <a:t>tm</a:t>
            </a:r>
            <a:r>
              <a:rPr lang="de-DE" dirty="0" smtClean="0"/>
              <a:t>, </a:t>
            </a:r>
            <a:r>
              <a:rPr lang="de-DE" dirty="0" err="1" smtClean="0"/>
              <a:t>corpus</a:t>
            </a:r>
            <a:r>
              <a:rPr lang="de-DE" dirty="0" smtClean="0"/>
              <a:t>, </a:t>
            </a:r>
            <a:r>
              <a:rPr lang="de-DE" dirty="0" err="1" smtClean="0"/>
              <a:t>ldatuning</a:t>
            </a:r>
            <a:r>
              <a:rPr lang="de-DE" dirty="0" smtClean="0"/>
              <a:t>, </a:t>
            </a:r>
            <a:r>
              <a:rPr lang="de-DE" dirty="0" err="1" smtClean="0"/>
              <a:t>stringr</a:t>
            </a:r>
            <a:endParaRPr lang="de-DE" dirty="0" smtClean="0"/>
          </a:p>
          <a:p>
            <a:pPr marL="285750" indent="-285750">
              <a:buFontTx/>
              <a:buChar char="-"/>
            </a:pPr>
            <a:r>
              <a:rPr lang="de-DE" dirty="0" smtClean="0"/>
              <a:t>Siehe Literatur</a:t>
            </a: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3477210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CustomShape 1"/>
          <p:cNvSpPr/>
          <p:nvPr/>
        </p:nvSpPr>
        <p:spPr>
          <a:xfrm>
            <a:off x="0" y="0"/>
            <a:ext cx="12191760" cy="1157760"/>
          </a:xfrm>
          <a:prstGeom prst="rect">
            <a:avLst/>
          </a:prstGeom>
          <a:solidFill>
            <a:srgbClr val="008B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42" name="Grafik 4"/>
          <p:cNvPicPr/>
          <p:nvPr/>
        </p:nvPicPr>
        <p:blipFill>
          <a:blip r:embed="rId2"/>
          <a:stretch/>
        </p:blipFill>
        <p:spPr>
          <a:xfrm>
            <a:off x="9919440" y="-174240"/>
            <a:ext cx="2326680" cy="1506240"/>
          </a:xfrm>
          <a:prstGeom prst="rect">
            <a:avLst/>
          </a:prstGeom>
          <a:ln>
            <a:noFill/>
          </a:ln>
        </p:spPr>
      </p:pic>
      <p:sp>
        <p:nvSpPr>
          <p:cNvPr id="11" name="CustomShape 3"/>
          <p:cNvSpPr/>
          <p:nvPr/>
        </p:nvSpPr>
        <p:spPr>
          <a:xfrm>
            <a:off x="2000824" y="464277"/>
            <a:ext cx="7037299" cy="46021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de-DE" sz="2400" b="1" strike="noStrike" spc="-1" dirty="0" smtClean="0">
                <a:solidFill>
                  <a:schemeClr val="bg1"/>
                </a:solidFill>
                <a:latin typeface="Roboto Condensed"/>
                <a:ea typeface="Roboto Condensed"/>
              </a:rPr>
              <a:t>Topic </a:t>
            </a:r>
            <a:r>
              <a:rPr lang="de-DE" sz="2400" b="1" strike="noStrike" spc="-1" dirty="0" err="1" smtClean="0">
                <a:solidFill>
                  <a:schemeClr val="bg1"/>
                </a:solidFill>
                <a:latin typeface="Roboto Condensed"/>
                <a:ea typeface="Roboto Condensed"/>
              </a:rPr>
              <a:t>Modelling</a:t>
            </a:r>
            <a:endParaRPr lang="de-DE" sz="2400" b="0" strike="noStrike" spc="-1" dirty="0">
              <a:solidFill>
                <a:schemeClr val="bg1"/>
              </a:solidFill>
              <a:latin typeface="Arial"/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469104" y="1689026"/>
            <a:ext cx="6499411" cy="196977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6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ds$post</a:t>
            </a:r>
            <a:r>
              <a:rPr kumimoji="0" lang="de-DE" altLang="de-DE" sz="16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[</a:t>
            </a:r>
            <a:r>
              <a:rPr kumimoji="0" lang="de-DE" altLang="de-DE" sz="16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ds$id</a:t>
            </a:r>
            <a:r>
              <a:rPr kumimoji="0" lang="de-DE" altLang="de-DE" sz="16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==12] </a:t>
            </a:r>
            <a:r>
              <a:rPr kumimoji="0" lang="de-DE" altLang="de-DE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[1]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de-DE" altLang="de-DE" sz="16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"</a:t>
            </a:r>
            <a:r>
              <a:rPr kumimoji="0" lang="de-DE" altLang="de-DE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Sighanother</a:t>
            </a:r>
            <a:r>
              <a:rPr kumimoji="0" lang="de-DE" altLang="de-DE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de-DE" altLang="de-DE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thing</a:t>
            </a:r>
            <a:r>
              <a:rPr kumimoji="0" lang="de-DE" altLang="de-DE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I just </a:t>
            </a:r>
            <a:r>
              <a:rPr kumimoji="0" lang="de-DE" altLang="de-DE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discovered</a:t>
            </a:r>
            <a:r>
              <a:rPr kumimoji="0" lang="de-DE" altLang="de-DE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de-DE" altLang="de-DE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There</a:t>
            </a:r>
            <a:r>
              <a:rPr kumimoji="0" lang="de-DE" altLang="de-DE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de-DE" altLang="de-DE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kumimoji="0" lang="de-DE" altLang="de-DE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de-DE" altLang="de-DE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no</a:t>
            </a:r>
            <a:r>
              <a:rPr kumimoji="0" lang="de-DE" altLang="de-DE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de-DE" altLang="de-DE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contact</a:t>
            </a:r>
            <a:r>
              <a:rPr kumimoji="0" lang="de-DE" altLang="de-DE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de-DE" altLang="de-DE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kumimoji="0" lang="de-DE" altLang="de-DE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de-DE" altLang="de-DE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requester</a:t>
            </a:r>
            <a:r>
              <a:rPr kumimoji="0" lang="de-DE" altLang="de-DE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de-DE" altLang="de-DE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option</a:t>
            </a:r>
            <a:r>
              <a:rPr kumimoji="0" lang="de-DE" altLang="de-DE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de-DE" altLang="de-DE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until</a:t>
            </a:r>
            <a:r>
              <a:rPr kumimoji="0" lang="de-DE" altLang="de-DE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de-DE" altLang="de-DE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kumimoji="0" lang="de-DE" altLang="de-DE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de-DE" altLang="de-DE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hit</a:t>
            </a:r>
            <a:r>
              <a:rPr kumimoji="0" lang="de-DE" altLang="de-DE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de-DE" altLang="de-DE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kumimoji="0" lang="de-DE" altLang="de-DE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de-DE" altLang="de-DE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submitted</a:t>
            </a:r>
            <a:r>
              <a:rPr kumimoji="0" lang="de-DE" altLang="de-DE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At least I </a:t>
            </a:r>
            <a:r>
              <a:rPr kumimoji="0" lang="de-DE" altLang="de-DE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couldnt</a:t>
            </a:r>
            <a:r>
              <a:rPr kumimoji="0" lang="de-DE" altLang="de-DE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find </a:t>
            </a:r>
            <a:r>
              <a:rPr kumimoji="0" lang="de-DE" altLang="de-DE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one</a:t>
            </a:r>
            <a:r>
              <a:rPr kumimoji="0" lang="de-DE" altLang="de-DE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on </a:t>
            </a:r>
            <a:r>
              <a:rPr kumimoji="0" lang="de-DE" altLang="de-DE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kumimoji="0" lang="de-DE" altLang="de-DE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de-DE" altLang="de-DE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survey</a:t>
            </a:r>
            <a:r>
              <a:rPr kumimoji="0" lang="de-DE" altLang="de-DE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I just </a:t>
            </a:r>
            <a:r>
              <a:rPr kumimoji="0" lang="de-DE" altLang="de-DE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did</a:t>
            </a:r>
            <a:r>
              <a:rPr kumimoji="0" lang="de-DE" altLang="de-DE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de-DE" altLang="de-DE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without</a:t>
            </a:r>
            <a:r>
              <a:rPr kumimoji="0" lang="de-DE" altLang="de-DE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kumimoji="0" lang="de-DE" altLang="de-DE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</a:t>
            </a:r>
            <a:r>
              <a:rPr kumimoji="0" lang="de-DE" altLang="de-DE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de-DE" altLang="de-DE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It</a:t>
            </a:r>
            <a:r>
              <a:rPr kumimoji="0" lang="de-DE" altLang="de-DE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was </a:t>
            </a:r>
            <a:r>
              <a:rPr kumimoji="0" lang="de-DE" altLang="de-DE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there</a:t>
            </a:r>
            <a:r>
              <a:rPr kumimoji="0" lang="de-DE" altLang="de-DE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de-DE" altLang="de-DE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once</a:t>
            </a:r>
            <a:r>
              <a:rPr kumimoji="0" lang="de-DE" altLang="de-DE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I </a:t>
            </a:r>
            <a:r>
              <a:rPr kumimoji="0" lang="de-DE" altLang="de-DE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submitted</a:t>
            </a:r>
            <a:r>
              <a:rPr kumimoji="0" lang="de-DE" altLang="de-DE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de-DE" altLang="de-DE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it</a:t>
            </a:r>
            <a:r>
              <a:rPr kumimoji="0" lang="de-DE" altLang="de-DE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but </a:t>
            </a:r>
            <a:r>
              <a:rPr kumimoji="0" lang="de-DE" altLang="de-DE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how</a:t>
            </a:r>
            <a:r>
              <a:rPr kumimoji="0" lang="de-DE" altLang="de-DE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de-DE" altLang="de-DE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often</a:t>
            </a:r>
            <a:r>
              <a:rPr kumimoji="0" lang="de-DE" altLang="de-DE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do </a:t>
            </a:r>
            <a:r>
              <a:rPr kumimoji="0" lang="de-DE" altLang="de-DE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we</a:t>
            </a:r>
            <a:r>
              <a:rPr kumimoji="0" lang="de-DE" altLang="de-DE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de-DE" altLang="de-DE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need</a:t>
            </a:r>
            <a:r>
              <a:rPr kumimoji="0" lang="de-DE" altLang="de-DE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de-DE" altLang="de-DE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kumimoji="0" lang="de-DE" altLang="de-DE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de-DE" altLang="de-DE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contact</a:t>
            </a:r>
            <a:r>
              <a:rPr kumimoji="0" lang="de-DE" altLang="de-DE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de-DE" altLang="de-DE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requesters</a:t>
            </a:r>
            <a:r>
              <a:rPr kumimoji="0" lang="de-DE" altLang="de-DE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de-DE" altLang="de-DE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during</a:t>
            </a:r>
            <a:r>
              <a:rPr kumimoji="0" lang="de-DE" altLang="de-DE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kumimoji="0" lang="de-DE" altLang="de-DE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hit</a:t>
            </a:r>
            <a:r>
              <a:rPr kumimoji="0" lang="de-DE" altLang="de-DE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? Also </a:t>
            </a:r>
            <a:r>
              <a:rPr kumimoji="0" lang="de-DE" altLang="de-DE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kumimoji="0" lang="de-DE" altLang="de-DE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de-DE" altLang="de-DE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mturk</a:t>
            </a:r>
            <a:r>
              <a:rPr kumimoji="0" lang="de-DE" altLang="de-DE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de-DE" altLang="de-DE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database</a:t>
            </a:r>
            <a:r>
              <a:rPr kumimoji="0" lang="de-DE" altLang="de-DE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de-DE" altLang="de-DE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site</a:t>
            </a:r>
            <a:r>
              <a:rPr kumimoji="0" lang="de-DE" altLang="de-DE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de-DE" altLang="de-DE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kumimoji="0" lang="de-DE" altLang="de-DE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de-DE" altLang="de-DE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redirecting</a:t>
            </a:r>
            <a:r>
              <a:rPr kumimoji="0" lang="de-DE" altLang="de-DE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de-DE" altLang="de-DE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kumimoji="0" lang="de-DE" altLang="de-DE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de-DE" altLang="de-DE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kumimoji="0" lang="de-DE" altLang="de-DE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de-DE" altLang="de-DE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worker</a:t>
            </a:r>
            <a:r>
              <a:rPr kumimoji="0" lang="de-DE" altLang="de-DE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de-DE" altLang="de-DE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site</a:t>
            </a:r>
            <a:r>
              <a:rPr kumimoji="0" lang="de-DE" altLang="de-DE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So </a:t>
            </a:r>
            <a:r>
              <a:rPr kumimoji="0" lang="de-DE" altLang="de-DE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kumimoji="0" lang="de-DE" altLang="de-DE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de-DE" altLang="de-DE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only</a:t>
            </a:r>
            <a:r>
              <a:rPr kumimoji="0" lang="de-DE" altLang="de-DE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de-DE" altLang="de-DE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thing</a:t>
            </a:r>
            <a:r>
              <a:rPr kumimoji="0" lang="de-DE" altLang="de-DE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de-DE" altLang="de-DE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left</a:t>
            </a:r>
            <a:r>
              <a:rPr kumimoji="0" lang="de-DE" altLang="de-DE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de-DE" altLang="de-DE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now</a:t>
            </a:r>
            <a:r>
              <a:rPr kumimoji="0" lang="de-DE" altLang="de-DE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de-DE" altLang="de-DE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kumimoji="0" lang="de-DE" altLang="de-DE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de-DE" altLang="de-DE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kumimoji="0" lang="de-DE" altLang="de-DE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de-DE" altLang="de-DE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dashboard</a:t>
            </a:r>
            <a:r>
              <a:rPr kumimoji="0" lang="de-DE" altLang="de-DE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I </a:t>
            </a:r>
            <a:r>
              <a:rPr kumimoji="0" lang="de-DE" altLang="de-DE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think</a:t>
            </a:r>
            <a:r>
              <a:rPr kumimoji="0" lang="de-DE" altLang="de-DE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"</a:t>
            </a:r>
            <a:endParaRPr kumimoji="0" lang="de-DE" altLang="de-DE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Pfeil nach unten 7"/>
          <p:cNvSpPr/>
          <p:nvPr/>
        </p:nvSpPr>
        <p:spPr>
          <a:xfrm>
            <a:off x="4207386" y="3658796"/>
            <a:ext cx="644435" cy="93176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469104" y="4734544"/>
            <a:ext cx="11169724" cy="73866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6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allp$word</a:t>
            </a:r>
            <a:r>
              <a:rPr kumimoji="0" lang="de-DE" altLang="de-DE" sz="16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[</a:t>
            </a:r>
            <a:r>
              <a:rPr kumimoji="0" lang="de-DE" altLang="de-DE" sz="16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allp$id</a:t>
            </a:r>
            <a:r>
              <a:rPr kumimoji="0" lang="de-DE" altLang="de-DE" sz="16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==12] </a:t>
            </a:r>
            <a:r>
              <a:rPr kumimoji="0" lang="de-DE" altLang="de-DE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[1]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altLang="de-DE" sz="16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"</a:t>
            </a:r>
            <a:r>
              <a:rPr kumimoji="0" lang="de-DE" altLang="de-DE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contact</a:t>
            </a:r>
            <a:r>
              <a:rPr kumimoji="0" lang="de-DE" altLang="de-DE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de-DE" altLang="de-DE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contact</a:t>
            </a:r>
            <a:r>
              <a:rPr kumimoji="0" lang="de-DE" altLang="de-DE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de-DE" altLang="de-DE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dashboard</a:t>
            </a:r>
            <a:r>
              <a:rPr kumimoji="0" lang="de-DE" altLang="de-DE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de-DE" altLang="de-DE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databas</a:t>
            </a:r>
            <a:r>
              <a:rPr kumimoji="0" lang="de-DE" altLang="de-DE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de-DE" altLang="de-DE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discov</a:t>
            </a:r>
            <a:r>
              <a:rPr kumimoji="0" lang="de-DE" altLang="de-DE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de-DE" altLang="de-DE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hit</a:t>
            </a:r>
            <a:r>
              <a:rPr kumimoji="0" lang="de-DE" altLang="de-DE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de-DE" altLang="de-DE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hit</a:t>
            </a:r>
            <a:r>
              <a:rPr kumimoji="0" lang="de-DE" altLang="de-DE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de-DE" altLang="de-DE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left</a:t>
            </a:r>
            <a:r>
              <a:rPr kumimoji="0" lang="de-DE" altLang="de-DE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de-DE" altLang="de-DE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option</a:t>
            </a:r>
            <a:r>
              <a:rPr kumimoji="0" lang="de-DE" altLang="de-DE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de-DE" altLang="de-DE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redirect</a:t>
            </a:r>
            <a:r>
              <a:rPr kumimoji="0" lang="de-DE" altLang="de-DE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de-DE" altLang="de-DE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request</a:t>
            </a:r>
            <a:r>
              <a:rPr kumimoji="0" lang="de-DE" altLang="de-DE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de-DE" altLang="de-DE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request</a:t>
            </a:r>
            <a:r>
              <a:rPr kumimoji="0" lang="de-DE" altLang="de-DE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de-DE" altLang="de-DE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site</a:t>
            </a:r>
            <a:r>
              <a:rPr kumimoji="0" lang="de-DE" altLang="de-DE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de-DE" altLang="de-DE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site</a:t>
            </a:r>
            <a:r>
              <a:rPr kumimoji="0" lang="de-DE" altLang="de-DE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de-DE" altLang="de-DE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submit</a:t>
            </a:r>
            <a:r>
              <a:rPr kumimoji="0" lang="de-DE" altLang="de-DE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de-DE" altLang="de-DE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submit</a:t>
            </a:r>
            <a:r>
              <a:rPr kumimoji="0" lang="de-DE" altLang="de-DE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de-DE" altLang="de-DE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survey</a:t>
            </a:r>
            <a:r>
              <a:rPr kumimoji="0" lang="de-DE" altLang="de-DE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de-DE" altLang="de-DE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worker</a:t>
            </a:r>
            <a:r>
              <a:rPr kumimoji="0" lang="de-DE" altLang="de-DE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"</a:t>
            </a:r>
            <a:endParaRPr kumimoji="0" lang="de-DE" altLang="de-DE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03656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CustomShape 1"/>
          <p:cNvSpPr/>
          <p:nvPr/>
        </p:nvSpPr>
        <p:spPr>
          <a:xfrm>
            <a:off x="0" y="0"/>
            <a:ext cx="12191760" cy="1157760"/>
          </a:xfrm>
          <a:prstGeom prst="rect">
            <a:avLst/>
          </a:prstGeom>
          <a:solidFill>
            <a:srgbClr val="008B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42" name="Grafik 4"/>
          <p:cNvPicPr/>
          <p:nvPr/>
        </p:nvPicPr>
        <p:blipFill>
          <a:blip r:embed="rId2"/>
          <a:stretch/>
        </p:blipFill>
        <p:spPr>
          <a:xfrm>
            <a:off x="9919440" y="-174240"/>
            <a:ext cx="2326680" cy="1506240"/>
          </a:xfrm>
          <a:prstGeom prst="rect">
            <a:avLst/>
          </a:prstGeom>
          <a:ln>
            <a:noFill/>
          </a:ln>
        </p:spPr>
      </p:pic>
      <p:sp>
        <p:nvSpPr>
          <p:cNvPr id="11" name="CustomShape 3"/>
          <p:cNvSpPr/>
          <p:nvPr/>
        </p:nvSpPr>
        <p:spPr>
          <a:xfrm>
            <a:off x="2000824" y="464277"/>
            <a:ext cx="7037299" cy="46021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de-DE" sz="2400" b="1" strike="noStrike" spc="-1" dirty="0" smtClean="0">
                <a:solidFill>
                  <a:schemeClr val="bg1"/>
                </a:solidFill>
                <a:latin typeface="Roboto Condensed"/>
                <a:ea typeface="Roboto Condensed"/>
              </a:rPr>
              <a:t>Topic </a:t>
            </a:r>
            <a:r>
              <a:rPr lang="de-DE" sz="2400" b="1" strike="noStrike" spc="-1" dirty="0" err="1" smtClean="0">
                <a:solidFill>
                  <a:schemeClr val="bg1"/>
                </a:solidFill>
                <a:latin typeface="Roboto Condensed"/>
                <a:ea typeface="Roboto Condensed"/>
              </a:rPr>
              <a:t>Modelling</a:t>
            </a:r>
            <a:endParaRPr lang="de-DE" sz="2400" b="0" strike="noStrike" spc="-1" dirty="0">
              <a:solidFill>
                <a:schemeClr val="bg1"/>
              </a:solidFill>
              <a:latin typeface="Arial"/>
            </a:endParaRPr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498810" y="2102006"/>
            <a:ext cx="3004027" cy="3447098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Text 1: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de-DE" altLang="de-DE" sz="16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"</a:t>
            </a:r>
            <a:r>
              <a:rPr kumimoji="0" lang="de-DE" altLang="de-DE" sz="1600" b="0" i="0" u="none" strike="noStrike" cap="none" normalizeH="0" baseline="0" dirty="0" err="1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contact</a:t>
            </a:r>
            <a:r>
              <a:rPr kumimoji="0" lang="de-DE" altLang="de-DE" sz="16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de-DE" altLang="de-DE" sz="1600" b="0" i="0" u="none" strike="noStrike" cap="none" normalizeH="0" baseline="0" dirty="0" err="1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contact</a:t>
            </a:r>
            <a:r>
              <a:rPr kumimoji="0" lang="de-DE" altLang="de-DE" sz="16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de-DE" altLang="de-DE" sz="1600" b="0" i="0" u="none" strike="noStrike" cap="none" normalizeH="0" baseline="0" dirty="0" err="1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dashboard</a:t>
            </a:r>
            <a:r>
              <a:rPr lang="de-DE" altLang="de-DE" sz="16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"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altLang="de-DE" sz="16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de-DE" altLang="de-DE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kumimoji="0" lang="de-DE" altLang="de-DE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contact</a:t>
            </a:r>
            <a:r>
              <a:rPr kumimoji="0" lang="de-DE" altLang="de-DE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de-DE" altLang="de-DE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dashboard</a:t>
            </a:r>
            <a:r>
              <a:rPr kumimoji="0" lang="de-DE" altLang="de-DE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de-DE" altLang="de-DE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discov</a:t>
            </a:r>
            <a:r>
              <a:rPr kumimoji="0" lang="de-DE" altLang="de-DE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de-DE" altLang="de-DE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hit</a:t>
            </a:r>
            <a:r>
              <a:rPr kumimoji="0" lang="de-DE" altLang="de-DE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de-DE" altLang="de-DE" sz="160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DE" altLang="de-DE" sz="16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[1]     2              1            0        0</a:t>
            </a:r>
            <a:endParaRPr lang="de-DE" altLang="de-DE" sz="16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de-DE" altLang="de-DE" sz="1600" dirty="0" smtClean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DE" alt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Text 2: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de-DE" altLang="de-DE" sz="16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"</a:t>
            </a:r>
            <a:r>
              <a:rPr kumimoji="0" lang="de-DE" altLang="de-DE" sz="1600" b="0" i="0" u="none" strike="noStrike" cap="none" normalizeH="0" baseline="0" dirty="0" err="1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discov</a:t>
            </a:r>
            <a:r>
              <a:rPr kumimoji="0" lang="de-DE" altLang="de-DE" sz="16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de-DE" altLang="de-DE" sz="1600" b="0" i="0" u="none" strike="noStrike" cap="none" normalizeH="0" baseline="0" dirty="0" err="1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hit</a:t>
            </a:r>
            <a:r>
              <a:rPr kumimoji="0" lang="de-DE" altLang="de-DE" sz="16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de-DE" altLang="de-DE" sz="1600" b="0" i="0" u="none" strike="noStrike" cap="none" normalizeH="0" baseline="0" dirty="0" err="1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hit</a:t>
            </a:r>
            <a:r>
              <a:rPr lang="de-DE" altLang="de-DE" sz="16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"</a:t>
            </a:r>
            <a:endParaRPr kumimoji="0" lang="de-DE" altLang="de-DE" sz="16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de-DE" altLang="de-DE" sz="16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de-DE" altLang="de-DE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kumimoji="0" lang="de-DE" altLang="de-DE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contact</a:t>
            </a:r>
            <a:r>
              <a:rPr kumimoji="0" lang="de-DE" altLang="de-DE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de-DE" altLang="de-DE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dashboard</a:t>
            </a:r>
            <a:r>
              <a:rPr kumimoji="0" lang="de-DE" altLang="de-DE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de-DE" altLang="de-DE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discov</a:t>
            </a:r>
            <a:r>
              <a:rPr kumimoji="0" lang="de-DE" altLang="de-DE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de-DE" altLang="de-DE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hit</a:t>
            </a:r>
            <a:r>
              <a:rPr kumimoji="0" lang="de-DE" altLang="de-DE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altLang="de-DE" sz="160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DE" altLang="de-DE" sz="16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[2]      0             </a:t>
            </a:r>
            <a:r>
              <a:rPr lang="de-DE" altLang="de-DE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de-DE" altLang="de-DE" sz="16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</a:t>
            </a:r>
            <a:r>
              <a:rPr lang="de-DE" altLang="de-DE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de-DE" altLang="de-DE" sz="16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2</a:t>
            </a:r>
            <a:endParaRPr lang="de-DE" altLang="de-DE" sz="16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altLang="de-DE" sz="16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Pfeil nach rechts 11"/>
          <p:cNvSpPr/>
          <p:nvPr/>
        </p:nvSpPr>
        <p:spPr>
          <a:xfrm>
            <a:off x="4228383" y="2955185"/>
            <a:ext cx="487680" cy="39188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Textfeld 12"/>
          <p:cNvSpPr txBox="1"/>
          <p:nvPr/>
        </p:nvSpPr>
        <p:spPr>
          <a:xfrm>
            <a:off x="4933778" y="2772305"/>
            <a:ext cx="269965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Wort1 Wort3 … </a:t>
            </a:r>
            <a:r>
              <a:rPr lang="de-DE" dirty="0" err="1" smtClean="0"/>
              <a:t>WortN</a:t>
            </a:r>
            <a:endParaRPr lang="de-DE" dirty="0" smtClean="0"/>
          </a:p>
          <a:p>
            <a:r>
              <a:rPr lang="de-DE" dirty="0" smtClean="0"/>
              <a:t>  1            0             4</a:t>
            </a:r>
            <a:endParaRPr lang="de-DE" dirty="0"/>
          </a:p>
          <a:p>
            <a:r>
              <a:rPr lang="de-DE" dirty="0" smtClean="0"/>
              <a:t>  0            4             3</a:t>
            </a:r>
          </a:p>
          <a:p>
            <a:r>
              <a:rPr lang="de-DE" dirty="0"/>
              <a:t> </a:t>
            </a:r>
            <a:r>
              <a:rPr lang="de-DE" dirty="0" smtClean="0"/>
              <a:t> 4            1             2</a:t>
            </a:r>
          </a:p>
          <a:p>
            <a:r>
              <a:rPr lang="de-DE" dirty="0"/>
              <a:t> </a:t>
            </a:r>
            <a:r>
              <a:rPr lang="de-DE" dirty="0" smtClean="0"/>
              <a:t>  .             .              .</a:t>
            </a:r>
          </a:p>
          <a:p>
            <a:r>
              <a:rPr lang="de-DE" dirty="0"/>
              <a:t> </a:t>
            </a:r>
            <a:r>
              <a:rPr lang="de-DE" dirty="0" smtClean="0"/>
              <a:t>  .             .              .</a:t>
            </a:r>
          </a:p>
          <a:p>
            <a:r>
              <a:rPr lang="de-DE" dirty="0"/>
              <a:t> </a:t>
            </a:r>
            <a:r>
              <a:rPr lang="de-DE" dirty="0" smtClean="0"/>
              <a:t>  .             .              .</a:t>
            </a:r>
          </a:p>
          <a:p>
            <a:r>
              <a:rPr lang="de-DE" dirty="0"/>
              <a:t> </a:t>
            </a:r>
            <a:r>
              <a:rPr lang="de-DE" dirty="0" smtClean="0"/>
              <a:t>             </a:t>
            </a:r>
            <a:endParaRPr lang="de-DE" dirty="0"/>
          </a:p>
        </p:txBody>
      </p:sp>
      <p:sp>
        <p:nvSpPr>
          <p:cNvPr id="14" name="Textfeld 13"/>
          <p:cNvSpPr txBox="1"/>
          <p:nvPr/>
        </p:nvSpPr>
        <p:spPr>
          <a:xfrm>
            <a:off x="4933778" y="2102006"/>
            <a:ext cx="2699657" cy="64633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Term – </a:t>
            </a:r>
            <a:r>
              <a:rPr lang="de-DE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Frequency</a:t>
            </a:r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 Matrix</a:t>
            </a:r>
            <a:endParaRPr lang="de-DE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feld 14"/>
          <p:cNvSpPr txBox="1"/>
          <p:nvPr/>
        </p:nvSpPr>
        <p:spPr>
          <a:xfrm>
            <a:off x="7851150" y="3438772"/>
            <a:ext cx="2699657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Jede Zeile ein Post 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feld 15"/>
          <p:cNvSpPr txBox="1"/>
          <p:nvPr/>
        </p:nvSpPr>
        <p:spPr>
          <a:xfrm>
            <a:off x="7851150" y="4017892"/>
            <a:ext cx="2699657" cy="92333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Jeder Post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individuelle Sequenz als Zahlencode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920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CustomShape 1"/>
          <p:cNvSpPr/>
          <p:nvPr/>
        </p:nvSpPr>
        <p:spPr>
          <a:xfrm>
            <a:off x="0" y="0"/>
            <a:ext cx="12191760" cy="1157760"/>
          </a:xfrm>
          <a:prstGeom prst="rect">
            <a:avLst/>
          </a:prstGeom>
          <a:solidFill>
            <a:srgbClr val="008B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42" name="Grafik 4"/>
          <p:cNvPicPr/>
          <p:nvPr/>
        </p:nvPicPr>
        <p:blipFill>
          <a:blip r:embed="rId2"/>
          <a:stretch/>
        </p:blipFill>
        <p:spPr>
          <a:xfrm>
            <a:off x="9919440" y="-174240"/>
            <a:ext cx="2326680" cy="1506240"/>
          </a:xfrm>
          <a:prstGeom prst="rect">
            <a:avLst/>
          </a:prstGeom>
          <a:ln>
            <a:noFill/>
          </a:ln>
        </p:spPr>
      </p:pic>
      <p:sp>
        <p:nvSpPr>
          <p:cNvPr id="11" name="CustomShape 3"/>
          <p:cNvSpPr/>
          <p:nvPr/>
        </p:nvSpPr>
        <p:spPr>
          <a:xfrm>
            <a:off x="2000824" y="464277"/>
            <a:ext cx="7037299" cy="46021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de-DE" sz="2400" b="1" strike="noStrike" spc="-1" dirty="0" smtClean="0">
                <a:solidFill>
                  <a:schemeClr val="bg1"/>
                </a:solidFill>
                <a:latin typeface="Roboto Condensed"/>
                <a:ea typeface="Roboto Condensed"/>
              </a:rPr>
              <a:t>Topic </a:t>
            </a:r>
            <a:r>
              <a:rPr lang="de-DE" sz="2400" b="1" strike="noStrike" spc="-1" dirty="0" err="1" smtClean="0">
                <a:solidFill>
                  <a:schemeClr val="bg1"/>
                </a:solidFill>
                <a:latin typeface="Roboto Condensed"/>
                <a:ea typeface="Roboto Condensed"/>
              </a:rPr>
              <a:t>Modelling</a:t>
            </a:r>
            <a:endParaRPr lang="de-DE" sz="2400" b="0" strike="noStrike" spc="-1" dirty="0">
              <a:solidFill>
                <a:schemeClr val="bg1"/>
              </a:solidFill>
              <a:latin typeface="Arial"/>
            </a:endParaRPr>
          </a:p>
        </p:txBody>
      </p:sp>
      <p:sp>
        <p:nvSpPr>
          <p:cNvPr id="17" name="Textfeld 16"/>
          <p:cNvSpPr txBox="1"/>
          <p:nvPr/>
        </p:nvSpPr>
        <p:spPr>
          <a:xfrm>
            <a:off x="348344" y="2238103"/>
            <a:ext cx="269965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Wort1 Wort3 … </a:t>
            </a:r>
            <a:r>
              <a:rPr lang="de-DE" dirty="0" err="1" smtClean="0"/>
              <a:t>WortN</a:t>
            </a:r>
            <a:endParaRPr lang="de-DE" dirty="0" smtClean="0"/>
          </a:p>
          <a:p>
            <a:r>
              <a:rPr lang="de-DE" dirty="0" smtClean="0"/>
              <a:t>  1            0             4</a:t>
            </a:r>
            <a:endParaRPr lang="de-DE" dirty="0"/>
          </a:p>
          <a:p>
            <a:r>
              <a:rPr lang="de-DE" dirty="0" smtClean="0"/>
              <a:t>  0            4             3</a:t>
            </a:r>
          </a:p>
          <a:p>
            <a:r>
              <a:rPr lang="de-DE" dirty="0"/>
              <a:t> </a:t>
            </a:r>
            <a:r>
              <a:rPr lang="de-DE" dirty="0" smtClean="0"/>
              <a:t> 4            1             2</a:t>
            </a:r>
          </a:p>
          <a:p>
            <a:r>
              <a:rPr lang="de-DE" dirty="0"/>
              <a:t> </a:t>
            </a:r>
            <a:r>
              <a:rPr lang="de-DE" dirty="0" smtClean="0"/>
              <a:t>  .             .              .</a:t>
            </a:r>
          </a:p>
          <a:p>
            <a:r>
              <a:rPr lang="de-DE" dirty="0"/>
              <a:t> </a:t>
            </a:r>
            <a:r>
              <a:rPr lang="de-DE" dirty="0" smtClean="0"/>
              <a:t>  .             .              .</a:t>
            </a:r>
          </a:p>
          <a:p>
            <a:r>
              <a:rPr lang="de-DE" dirty="0"/>
              <a:t> </a:t>
            </a:r>
            <a:r>
              <a:rPr lang="de-DE" dirty="0" smtClean="0"/>
              <a:t>  .             .              .</a:t>
            </a:r>
          </a:p>
          <a:p>
            <a:r>
              <a:rPr lang="de-DE" dirty="0"/>
              <a:t> </a:t>
            </a:r>
            <a:r>
              <a:rPr lang="de-DE" dirty="0" smtClean="0"/>
              <a:t>             </a:t>
            </a:r>
            <a:endParaRPr lang="de-DE" dirty="0"/>
          </a:p>
        </p:txBody>
      </p:sp>
      <p:sp>
        <p:nvSpPr>
          <p:cNvPr id="18" name="Textfeld 17"/>
          <p:cNvSpPr txBox="1"/>
          <p:nvPr/>
        </p:nvSpPr>
        <p:spPr>
          <a:xfrm>
            <a:off x="348344" y="1567804"/>
            <a:ext cx="2699657" cy="64633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Term – </a:t>
            </a:r>
            <a:r>
              <a:rPr lang="de-DE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Frequency</a:t>
            </a:r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 Matrix</a:t>
            </a:r>
            <a:endParaRPr lang="de-DE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feld 18"/>
          <p:cNvSpPr txBox="1"/>
          <p:nvPr/>
        </p:nvSpPr>
        <p:spPr>
          <a:xfrm>
            <a:off x="3779521" y="2586446"/>
            <a:ext cx="99277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endParaRPr lang="de-DE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feld 19"/>
          <p:cNvSpPr txBox="1"/>
          <p:nvPr/>
        </p:nvSpPr>
        <p:spPr>
          <a:xfrm>
            <a:off x="4463144" y="1611608"/>
            <a:ext cx="380129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              Topic1  Topic2   …  </a:t>
            </a:r>
            <a:r>
              <a:rPr lang="de-DE" dirty="0" err="1" smtClean="0"/>
              <a:t>TopicN</a:t>
            </a:r>
            <a:endParaRPr lang="de-DE" dirty="0"/>
          </a:p>
          <a:p>
            <a:endParaRPr lang="de-DE" dirty="0" smtClean="0"/>
          </a:p>
          <a:p>
            <a:r>
              <a:rPr lang="de-DE" dirty="0" smtClean="0"/>
              <a:t>Wort1     1            3                  0</a:t>
            </a:r>
          </a:p>
          <a:p>
            <a:endParaRPr lang="de-DE" dirty="0"/>
          </a:p>
          <a:p>
            <a:r>
              <a:rPr lang="de-DE" dirty="0" smtClean="0"/>
              <a:t>Wort2     3            4                   5</a:t>
            </a:r>
          </a:p>
          <a:p>
            <a:endParaRPr lang="de-DE" dirty="0"/>
          </a:p>
          <a:p>
            <a:r>
              <a:rPr lang="de-DE" dirty="0" smtClean="0"/>
              <a:t>Wort3     23          7                  4</a:t>
            </a:r>
          </a:p>
          <a:p>
            <a:endParaRPr lang="de-DE" dirty="0"/>
          </a:p>
          <a:p>
            <a:r>
              <a:rPr lang="de-DE" dirty="0" smtClean="0"/>
              <a:t> </a:t>
            </a:r>
            <a:endParaRPr lang="de-DE" dirty="0"/>
          </a:p>
        </p:txBody>
      </p:sp>
      <p:sp>
        <p:nvSpPr>
          <p:cNvPr id="21" name="Textfeld 20"/>
          <p:cNvSpPr txBox="1"/>
          <p:nvPr/>
        </p:nvSpPr>
        <p:spPr>
          <a:xfrm>
            <a:off x="8334102" y="2390503"/>
            <a:ext cx="99277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endParaRPr lang="de-DE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feld 21"/>
          <p:cNvSpPr txBox="1"/>
          <p:nvPr/>
        </p:nvSpPr>
        <p:spPr>
          <a:xfrm>
            <a:off x="8948057" y="2046775"/>
            <a:ext cx="277368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             Post1 Post2 Post3 ….</a:t>
            </a:r>
          </a:p>
          <a:p>
            <a:r>
              <a:rPr lang="de-DE" dirty="0" smtClean="0"/>
              <a:t>Topic1  1           0          1</a:t>
            </a:r>
            <a:endParaRPr lang="de-DE" dirty="0"/>
          </a:p>
          <a:p>
            <a:r>
              <a:rPr lang="de-DE" dirty="0" smtClean="0"/>
              <a:t>Topic2  1           1          0</a:t>
            </a:r>
            <a:endParaRPr lang="de-DE" dirty="0"/>
          </a:p>
          <a:p>
            <a:r>
              <a:rPr lang="de-DE" dirty="0" smtClean="0"/>
              <a:t>Topic3  0           1          0</a:t>
            </a:r>
          </a:p>
          <a:p>
            <a:endParaRPr lang="de-DE" dirty="0"/>
          </a:p>
          <a:p>
            <a:r>
              <a:rPr lang="de-DE" dirty="0" smtClean="0"/>
              <a:t>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614977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CustomShape 1"/>
          <p:cNvSpPr/>
          <p:nvPr/>
        </p:nvSpPr>
        <p:spPr>
          <a:xfrm>
            <a:off x="0" y="0"/>
            <a:ext cx="12191760" cy="1157760"/>
          </a:xfrm>
          <a:prstGeom prst="rect">
            <a:avLst/>
          </a:prstGeom>
          <a:solidFill>
            <a:srgbClr val="008B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42" name="Grafik 4"/>
          <p:cNvPicPr/>
          <p:nvPr/>
        </p:nvPicPr>
        <p:blipFill>
          <a:blip r:embed="rId2"/>
          <a:stretch/>
        </p:blipFill>
        <p:spPr>
          <a:xfrm>
            <a:off x="9919440" y="-174240"/>
            <a:ext cx="2326680" cy="1506240"/>
          </a:xfrm>
          <a:prstGeom prst="rect">
            <a:avLst/>
          </a:prstGeom>
          <a:ln>
            <a:noFill/>
          </a:ln>
        </p:spPr>
      </p:pic>
      <p:sp>
        <p:nvSpPr>
          <p:cNvPr id="11" name="CustomShape 3"/>
          <p:cNvSpPr/>
          <p:nvPr/>
        </p:nvSpPr>
        <p:spPr>
          <a:xfrm>
            <a:off x="2000824" y="464277"/>
            <a:ext cx="7037299" cy="46021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de-DE" sz="2400" b="1" strike="noStrike" spc="-1" dirty="0" smtClean="0">
                <a:solidFill>
                  <a:schemeClr val="bg1"/>
                </a:solidFill>
                <a:latin typeface="Roboto Condensed"/>
                <a:ea typeface="Roboto Condensed"/>
              </a:rPr>
              <a:t>Topic </a:t>
            </a:r>
            <a:r>
              <a:rPr lang="de-DE" sz="2400" b="1" strike="noStrike" spc="-1" dirty="0" err="1" smtClean="0">
                <a:solidFill>
                  <a:schemeClr val="bg1"/>
                </a:solidFill>
                <a:latin typeface="Roboto Condensed"/>
                <a:ea typeface="Roboto Condensed"/>
              </a:rPr>
              <a:t>Modelling</a:t>
            </a:r>
            <a:endParaRPr lang="de-DE" sz="2400" b="0" strike="noStrike" spc="-1" dirty="0">
              <a:solidFill>
                <a:schemeClr val="bg1"/>
              </a:solidFill>
              <a:latin typeface="Arial"/>
            </a:endParaRPr>
          </a:p>
        </p:txBody>
      </p:sp>
      <p:sp>
        <p:nvSpPr>
          <p:cNvPr id="13" name="Textfeld 12"/>
          <p:cNvSpPr txBox="1"/>
          <p:nvPr/>
        </p:nvSpPr>
        <p:spPr>
          <a:xfrm>
            <a:off x="348344" y="2238103"/>
            <a:ext cx="269965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Wort1 Wort3 … </a:t>
            </a:r>
            <a:r>
              <a:rPr lang="de-DE" dirty="0" err="1" smtClean="0"/>
              <a:t>WortN</a:t>
            </a:r>
            <a:endParaRPr lang="de-DE" dirty="0" smtClean="0"/>
          </a:p>
          <a:p>
            <a:r>
              <a:rPr lang="de-DE" dirty="0" smtClean="0"/>
              <a:t>  1            0             4</a:t>
            </a:r>
            <a:endParaRPr lang="de-DE" dirty="0"/>
          </a:p>
          <a:p>
            <a:r>
              <a:rPr lang="de-DE" dirty="0" smtClean="0"/>
              <a:t>  0            4             3</a:t>
            </a:r>
          </a:p>
          <a:p>
            <a:r>
              <a:rPr lang="de-DE" dirty="0"/>
              <a:t> </a:t>
            </a:r>
            <a:r>
              <a:rPr lang="de-DE" dirty="0" smtClean="0"/>
              <a:t> 4            1             2</a:t>
            </a:r>
          </a:p>
          <a:p>
            <a:r>
              <a:rPr lang="de-DE" dirty="0"/>
              <a:t> </a:t>
            </a:r>
            <a:r>
              <a:rPr lang="de-DE" dirty="0" smtClean="0"/>
              <a:t>  .             .              .</a:t>
            </a:r>
          </a:p>
          <a:p>
            <a:r>
              <a:rPr lang="de-DE" dirty="0"/>
              <a:t> </a:t>
            </a:r>
            <a:r>
              <a:rPr lang="de-DE" dirty="0" smtClean="0"/>
              <a:t>  .             .              .</a:t>
            </a:r>
          </a:p>
          <a:p>
            <a:r>
              <a:rPr lang="de-DE" dirty="0"/>
              <a:t> </a:t>
            </a:r>
            <a:r>
              <a:rPr lang="de-DE" dirty="0" smtClean="0"/>
              <a:t>  .             .              .</a:t>
            </a:r>
          </a:p>
          <a:p>
            <a:r>
              <a:rPr lang="de-DE" dirty="0"/>
              <a:t> </a:t>
            </a:r>
            <a:r>
              <a:rPr lang="de-DE" dirty="0" smtClean="0"/>
              <a:t>             </a:t>
            </a:r>
            <a:endParaRPr lang="de-DE" dirty="0"/>
          </a:p>
        </p:txBody>
      </p:sp>
      <p:sp>
        <p:nvSpPr>
          <p:cNvPr id="14" name="Textfeld 13"/>
          <p:cNvSpPr txBox="1"/>
          <p:nvPr/>
        </p:nvSpPr>
        <p:spPr>
          <a:xfrm>
            <a:off x="348344" y="1567804"/>
            <a:ext cx="2699657" cy="64633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Term – </a:t>
            </a:r>
            <a:r>
              <a:rPr lang="de-DE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Frequency</a:t>
            </a:r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 Matrix</a:t>
            </a:r>
            <a:endParaRPr lang="de-DE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feld 14"/>
          <p:cNvSpPr txBox="1"/>
          <p:nvPr/>
        </p:nvSpPr>
        <p:spPr>
          <a:xfrm>
            <a:off x="3779521" y="2586446"/>
            <a:ext cx="99277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endParaRPr lang="de-DE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feld 15"/>
          <p:cNvSpPr txBox="1"/>
          <p:nvPr/>
        </p:nvSpPr>
        <p:spPr>
          <a:xfrm>
            <a:off x="4463144" y="1611608"/>
            <a:ext cx="380129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              Topic1  Topic2   …  </a:t>
            </a:r>
            <a:r>
              <a:rPr lang="de-DE" dirty="0" err="1" smtClean="0"/>
              <a:t>TopicN</a:t>
            </a:r>
            <a:endParaRPr lang="de-DE" dirty="0"/>
          </a:p>
          <a:p>
            <a:endParaRPr lang="de-DE" dirty="0" smtClean="0"/>
          </a:p>
          <a:p>
            <a:r>
              <a:rPr lang="de-DE" dirty="0" smtClean="0"/>
              <a:t>Wort1     1            3                  0</a:t>
            </a:r>
          </a:p>
          <a:p>
            <a:endParaRPr lang="de-DE" dirty="0"/>
          </a:p>
          <a:p>
            <a:r>
              <a:rPr lang="de-DE" dirty="0" smtClean="0"/>
              <a:t>Wort2     3            4                   5</a:t>
            </a:r>
          </a:p>
          <a:p>
            <a:endParaRPr lang="de-DE" dirty="0"/>
          </a:p>
          <a:p>
            <a:r>
              <a:rPr lang="de-DE" dirty="0" smtClean="0"/>
              <a:t>Wort3     23          7                  4</a:t>
            </a:r>
          </a:p>
          <a:p>
            <a:endParaRPr lang="de-DE" dirty="0"/>
          </a:p>
          <a:p>
            <a:r>
              <a:rPr lang="de-DE" dirty="0" smtClean="0"/>
              <a:t> </a:t>
            </a:r>
            <a:endParaRPr lang="de-DE" dirty="0"/>
          </a:p>
        </p:txBody>
      </p:sp>
      <p:sp>
        <p:nvSpPr>
          <p:cNvPr id="23" name="Textfeld 22"/>
          <p:cNvSpPr txBox="1"/>
          <p:nvPr/>
        </p:nvSpPr>
        <p:spPr>
          <a:xfrm>
            <a:off x="8334102" y="2390503"/>
            <a:ext cx="99277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endParaRPr lang="de-DE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feld 23"/>
          <p:cNvSpPr txBox="1"/>
          <p:nvPr/>
        </p:nvSpPr>
        <p:spPr>
          <a:xfrm>
            <a:off x="8948057" y="2046775"/>
            <a:ext cx="277368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             Post1 Post2 Post3 ….</a:t>
            </a:r>
          </a:p>
          <a:p>
            <a:r>
              <a:rPr lang="de-DE" dirty="0" smtClean="0"/>
              <a:t>Topic1  1           0          1</a:t>
            </a:r>
            <a:endParaRPr lang="de-DE" dirty="0"/>
          </a:p>
          <a:p>
            <a:r>
              <a:rPr lang="de-DE" dirty="0" smtClean="0"/>
              <a:t>Topic2  1           1          0</a:t>
            </a:r>
            <a:endParaRPr lang="de-DE" dirty="0"/>
          </a:p>
          <a:p>
            <a:r>
              <a:rPr lang="de-DE" dirty="0" smtClean="0"/>
              <a:t>Topic3  0           1          0</a:t>
            </a:r>
          </a:p>
          <a:p>
            <a:endParaRPr lang="de-DE" dirty="0"/>
          </a:p>
          <a:p>
            <a:r>
              <a:rPr lang="de-DE" dirty="0" smtClean="0"/>
              <a:t> </a:t>
            </a:r>
            <a:endParaRPr lang="de-DE" dirty="0"/>
          </a:p>
        </p:txBody>
      </p:sp>
      <p:cxnSp>
        <p:nvCxnSpPr>
          <p:cNvPr id="25" name="Gerade Verbindung mit Pfeil 24"/>
          <p:cNvCxnSpPr>
            <a:stCxn id="16" idx="0"/>
          </p:cNvCxnSpPr>
          <p:nvPr/>
        </p:nvCxnSpPr>
        <p:spPr>
          <a:xfrm flipV="1">
            <a:off x="6363789" y="1140824"/>
            <a:ext cx="542108" cy="4707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feld 25"/>
          <p:cNvSpPr txBox="1"/>
          <p:nvPr/>
        </p:nvSpPr>
        <p:spPr>
          <a:xfrm>
            <a:off x="6923313" y="566057"/>
            <a:ext cx="2024743" cy="92333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de-DE" dirty="0" smtClean="0"/>
              <a:t>Anzahl muss manuell bestimmt werden</a:t>
            </a:r>
            <a:endParaRPr lang="de-DE" dirty="0"/>
          </a:p>
        </p:txBody>
      </p:sp>
      <p:sp>
        <p:nvSpPr>
          <p:cNvPr id="27" name="Textfeld 26"/>
          <p:cNvSpPr txBox="1"/>
          <p:nvPr/>
        </p:nvSpPr>
        <p:spPr>
          <a:xfrm>
            <a:off x="7045234" y="4782601"/>
            <a:ext cx="2024743" cy="147732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de-DE" dirty="0" smtClean="0"/>
              <a:t>Schätzt Ziffern anhand davon wie oft Wörter zusammen vorkommen </a:t>
            </a:r>
            <a:endParaRPr lang="de-DE" dirty="0"/>
          </a:p>
        </p:txBody>
      </p:sp>
      <p:cxnSp>
        <p:nvCxnSpPr>
          <p:cNvPr id="28" name="Gerade Verbindung mit Pfeil 27"/>
          <p:cNvCxnSpPr>
            <a:stCxn id="27" idx="0"/>
          </p:cNvCxnSpPr>
          <p:nvPr/>
        </p:nvCxnSpPr>
        <p:spPr>
          <a:xfrm flipH="1" flipV="1">
            <a:off x="6827520" y="3801102"/>
            <a:ext cx="1230086" cy="98149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Gerade Verbindung mit Pfeil 28"/>
          <p:cNvCxnSpPr>
            <a:stCxn id="27" idx="0"/>
          </p:cNvCxnSpPr>
          <p:nvPr/>
        </p:nvCxnSpPr>
        <p:spPr>
          <a:xfrm flipV="1">
            <a:off x="8057606" y="3294332"/>
            <a:ext cx="2479765" cy="148826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feld 29"/>
          <p:cNvSpPr txBox="1"/>
          <p:nvPr/>
        </p:nvSpPr>
        <p:spPr>
          <a:xfrm>
            <a:off x="2369551" y="4570395"/>
            <a:ext cx="2059576" cy="203132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de-DE" dirty="0" smtClean="0"/>
              <a:t>Anschließender Vergleich wie Geschätzte Matrix der tatsächlichen entspricht; solange bis identisch </a:t>
            </a:r>
            <a:r>
              <a:rPr lang="de-DE" dirty="0" smtClean="0">
                <a:sym typeface="Wingdings" panose="05000000000000000000" pitchFamily="2" charset="2"/>
              </a:rPr>
              <a:t> "Konvergenz"</a:t>
            </a:r>
            <a:endParaRPr lang="de-DE" dirty="0"/>
          </a:p>
        </p:txBody>
      </p:sp>
      <p:cxnSp>
        <p:nvCxnSpPr>
          <p:cNvPr id="31" name="Gerade Verbindung mit Pfeil 30"/>
          <p:cNvCxnSpPr/>
          <p:nvPr/>
        </p:nvCxnSpPr>
        <p:spPr>
          <a:xfrm flipH="1" flipV="1">
            <a:off x="1281797" y="4427563"/>
            <a:ext cx="966650" cy="9748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Gerade Verbindung mit Pfeil 31"/>
          <p:cNvCxnSpPr>
            <a:stCxn id="30" idx="3"/>
          </p:cNvCxnSpPr>
          <p:nvPr/>
        </p:nvCxnSpPr>
        <p:spPr>
          <a:xfrm flipV="1">
            <a:off x="4429127" y="3874435"/>
            <a:ext cx="1849532" cy="171162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75735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CustomShape 1"/>
          <p:cNvSpPr/>
          <p:nvPr/>
        </p:nvSpPr>
        <p:spPr>
          <a:xfrm>
            <a:off x="0" y="0"/>
            <a:ext cx="12191760" cy="1157760"/>
          </a:xfrm>
          <a:prstGeom prst="rect">
            <a:avLst/>
          </a:prstGeom>
          <a:solidFill>
            <a:srgbClr val="008B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42" name="Grafik 4"/>
          <p:cNvPicPr/>
          <p:nvPr/>
        </p:nvPicPr>
        <p:blipFill>
          <a:blip r:embed="rId2"/>
          <a:stretch/>
        </p:blipFill>
        <p:spPr>
          <a:xfrm>
            <a:off x="9919440" y="-174240"/>
            <a:ext cx="2326680" cy="1506240"/>
          </a:xfrm>
          <a:prstGeom prst="rect">
            <a:avLst/>
          </a:prstGeom>
          <a:ln>
            <a:noFill/>
          </a:ln>
        </p:spPr>
      </p:pic>
      <p:sp>
        <p:nvSpPr>
          <p:cNvPr id="6" name="CustomShape 3"/>
          <p:cNvSpPr/>
          <p:nvPr/>
        </p:nvSpPr>
        <p:spPr>
          <a:xfrm>
            <a:off x="330840" y="3174575"/>
            <a:ext cx="11477520" cy="58332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de-DE" sz="3200" b="1" strike="noStrike" spc="-1" dirty="0" smtClean="0">
                <a:solidFill>
                  <a:srgbClr val="000000"/>
                </a:solidFill>
                <a:latin typeface="Roboto Condensed"/>
                <a:ea typeface="Roboto Condensed"/>
              </a:rPr>
              <a:t>Aktuelles Forschungsprojekt</a:t>
            </a:r>
            <a:endParaRPr lang="de-DE" sz="3200" strike="noStrike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417875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983</Words>
  <Application>Microsoft Office PowerPoint</Application>
  <PresentationFormat>Breitbild</PresentationFormat>
  <Paragraphs>207</Paragraphs>
  <Slides>15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8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15</vt:i4>
      </vt:variant>
    </vt:vector>
  </HeadingPairs>
  <TitlesOfParts>
    <vt:vector size="24" baseType="lpstr">
      <vt:lpstr>Arial</vt:lpstr>
      <vt:lpstr>Calibri</vt:lpstr>
      <vt:lpstr>Calibri Light</vt:lpstr>
      <vt:lpstr>MS Mincho</vt:lpstr>
      <vt:lpstr>Roboto</vt:lpstr>
      <vt:lpstr>Roboto Condensed</vt:lpstr>
      <vt:lpstr>Times New Roman</vt:lpstr>
      <vt:lpstr>Wingdings</vt:lpstr>
      <vt:lpstr>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Manuel</dc:creator>
  <cp:lastModifiedBy>Manuel</cp:lastModifiedBy>
  <cp:revision>23</cp:revision>
  <dcterms:created xsi:type="dcterms:W3CDTF">2022-03-23T11:39:01Z</dcterms:created>
  <dcterms:modified xsi:type="dcterms:W3CDTF">2022-06-09T12:41:21Z</dcterms:modified>
</cp:coreProperties>
</file>