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77" r:id="rId4"/>
    <p:sldId id="259" r:id="rId5"/>
    <p:sldId id="260" r:id="rId6"/>
    <p:sldId id="285" r:id="rId7"/>
    <p:sldId id="278" r:id="rId8"/>
    <p:sldId id="279" r:id="rId9"/>
    <p:sldId id="281" r:id="rId10"/>
    <p:sldId id="286" r:id="rId11"/>
    <p:sldId id="287" r:id="rId12"/>
    <p:sldId id="288" r:id="rId13"/>
    <p:sldId id="289" r:id="rId14"/>
    <p:sldId id="269" r:id="rId15"/>
    <p:sldId id="271" r:id="rId16"/>
    <p:sldId id="290" r:id="rId17"/>
    <p:sldId id="270" r:id="rId18"/>
    <p:sldId id="284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1676C7-47B9-427F-BCD2-17378520E7DD}" v="6" dt="2022-10-29T08:53:00.381"/>
    <p1510:client id="{A944EB2A-987D-4F92-9171-D7973CF0ACCA}" v="529" dt="2022-10-29T08:49:08.0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4" autoAdjust="0"/>
    <p:restoredTop sz="82876" autoAdjust="0"/>
  </p:normalViewPr>
  <p:slideViewPr>
    <p:cSldViewPr>
      <p:cViewPr varScale="1">
        <p:scale>
          <a:sx n="92" d="100"/>
          <a:sy n="92" d="100"/>
        </p:scale>
        <p:origin x="123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BEE7A-0987-4098-B11D-B3C0D5AB903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85EDC91-E243-4580-BF32-2BB6FCCEB691}">
      <dgm:prSet phldrT="[besedilo]" custT="1"/>
      <dgm:spPr>
        <a:solidFill>
          <a:srgbClr val="006A8E"/>
        </a:solidFill>
      </dgm:spPr>
      <dgm:t>
        <a:bodyPr/>
        <a:lstStyle/>
        <a:p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Severe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shortage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of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healthcare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staff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and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even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higher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burnout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compared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to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other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areas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of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healthcare</a:t>
          </a:r>
          <a:endParaRPr lang="en-GB" sz="20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474430A8-B1C1-4797-927F-32405C97887F}" type="parTrans" cxnId="{5C529B40-7774-42AE-B9D7-7313318E2F22}">
      <dgm:prSet/>
      <dgm:spPr/>
      <dgm:t>
        <a:bodyPr/>
        <a:lstStyle/>
        <a:p>
          <a:endParaRPr lang="en-GB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8287F854-AB48-4256-BF39-B47229691DE7}" type="sibTrans" cxnId="{5C529B40-7774-42AE-B9D7-7313318E2F22}">
      <dgm:prSet/>
      <dgm:spPr/>
      <dgm:t>
        <a:bodyPr/>
        <a:lstStyle/>
        <a:p>
          <a:endParaRPr lang="en-GB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4043D70-F881-4CEF-B851-F561AC0D4B39}">
      <dgm:prSet phldrT="[besedilo]" custT="1"/>
      <dgm:spPr>
        <a:solidFill>
          <a:srgbClr val="006A8E"/>
        </a:solidFill>
      </dgm:spPr>
      <dgm:t>
        <a:bodyPr/>
        <a:lstStyle/>
        <a:p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Cancer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patients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experience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significant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psychological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distress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,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which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can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dirty="0" err="1">
              <a:latin typeface="Calibri Light" panose="020F0302020204030204" pitchFamily="34" charset="0"/>
              <a:cs typeface="Calibri Light" panose="020F0302020204030204" pitchFamily="34" charset="0"/>
            </a:rPr>
            <a:t>lead</a:t>
          </a:r>
          <a:r>
            <a:rPr lang="sl-SI" sz="2000" dirty="0">
              <a:latin typeface="Calibri Light" panose="020F0302020204030204" pitchFamily="34" charset="0"/>
              <a:cs typeface="Calibri Light" panose="020F0302020204030204" pitchFamily="34" charset="0"/>
            </a:rPr>
            <a:t> to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poorer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adherence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and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lower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survival</a:t>
          </a:r>
          <a:r>
            <a:rPr lang="sl-SI" sz="2000" b="1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dirty="0" err="1">
              <a:latin typeface="Calibri Light" panose="020F0302020204030204" pitchFamily="34" charset="0"/>
              <a:cs typeface="Calibri Light" panose="020F0302020204030204" pitchFamily="34" charset="0"/>
            </a:rPr>
            <a:t>rate</a:t>
          </a:r>
          <a:endParaRPr lang="en-GB" sz="2000" b="1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ECE69D6-7A0F-4B5E-92F2-792FCEDE9316}" type="parTrans" cxnId="{E041E0D3-5D15-4CAC-879E-3330C20147A9}">
      <dgm:prSet/>
      <dgm:spPr/>
      <dgm:t>
        <a:bodyPr/>
        <a:lstStyle/>
        <a:p>
          <a:endParaRPr lang="en-GB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27F0EC85-C865-4A87-98C9-CFC1FBB6C385}" type="sibTrans" cxnId="{E041E0D3-5D15-4CAC-879E-3330C20147A9}">
      <dgm:prSet/>
      <dgm:spPr/>
      <dgm:t>
        <a:bodyPr/>
        <a:lstStyle/>
        <a:p>
          <a:endParaRPr lang="en-GB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1009C198-03A6-4CBF-8171-AD2AF6801BC0}" type="pres">
      <dgm:prSet presAssocID="{7E2BEE7A-0987-4098-B11D-B3C0D5AB903D}" presName="diagram" presStyleCnt="0">
        <dgm:presLayoutVars>
          <dgm:dir/>
          <dgm:resizeHandles val="exact"/>
        </dgm:presLayoutVars>
      </dgm:prSet>
      <dgm:spPr/>
    </dgm:pt>
    <dgm:pt modelId="{C5C5570A-6067-4929-BD8E-7F6B82404432}" type="pres">
      <dgm:prSet presAssocID="{485EDC91-E243-4580-BF32-2BB6FCCEB691}" presName="node" presStyleLbl="node1" presStyleIdx="0" presStyleCnt="2">
        <dgm:presLayoutVars>
          <dgm:bulletEnabled val="1"/>
        </dgm:presLayoutVars>
      </dgm:prSet>
      <dgm:spPr/>
    </dgm:pt>
    <dgm:pt modelId="{E32394FC-DDB2-4EEA-8672-6F3AFA7F6435}" type="pres">
      <dgm:prSet presAssocID="{8287F854-AB48-4256-BF39-B47229691DE7}" presName="sibTrans" presStyleCnt="0"/>
      <dgm:spPr/>
    </dgm:pt>
    <dgm:pt modelId="{7B0ECD42-DB36-4486-A0A2-0C407ADFFF70}" type="pres">
      <dgm:prSet presAssocID="{34043D70-F881-4CEF-B851-F561AC0D4B39}" presName="node" presStyleLbl="node1" presStyleIdx="1" presStyleCnt="2">
        <dgm:presLayoutVars>
          <dgm:bulletEnabled val="1"/>
        </dgm:presLayoutVars>
      </dgm:prSet>
      <dgm:spPr/>
    </dgm:pt>
  </dgm:ptLst>
  <dgm:cxnLst>
    <dgm:cxn modelId="{5C529B40-7774-42AE-B9D7-7313318E2F22}" srcId="{7E2BEE7A-0987-4098-B11D-B3C0D5AB903D}" destId="{485EDC91-E243-4580-BF32-2BB6FCCEB691}" srcOrd="0" destOrd="0" parTransId="{474430A8-B1C1-4797-927F-32405C97887F}" sibTransId="{8287F854-AB48-4256-BF39-B47229691DE7}"/>
    <dgm:cxn modelId="{E940D172-F6C6-41DE-BFF0-264CC42B6681}" type="presOf" srcId="{34043D70-F881-4CEF-B851-F561AC0D4B39}" destId="{7B0ECD42-DB36-4486-A0A2-0C407ADFFF70}" srcOrd="0" destOrd="0" presId="urn:microsoft.com/office/officeart/2005/8/layout/default"/>
    <dgm:cxn modelId="{3516D4C3-A4B9-4D1A-B299-4E7149027D39}" type="presOf" srcId="{485EDC91-E243-4580-BF32-2BB6FCCEB691}" destId="{C5C5570A-6067-4929-BD8E-7F6B82404432}" srcOrd="0" destOrd="0" presId="urn:microsoft.com/office/officeart/2005/8/layout/default"/>
    <dgm:cxn modelId="{E041E0D3-5D15-4CAC-879E-3330C20147A9}" srcId="{7E2BEE7A-0987-4098-B11D-B3C0D5AB903D}" destId="{34043D70-F881-4CEF-B851-F561AC0D4B39}" srcOrd="1" destOrd="0" parTransId="{6ECE69D6-7A0F-4B5E-92F2-792FCEDE9316}" sibTransId="{27F0EC85-C865-4A87-98C9-CFC1FBB6C385}"/>
    <dgm:cxn modelId="{5BA4A5F7-918F-4ACB-A017-D2C5016F91E7}" type="presOf" srcId="{7E2BEE7A-0987-4098-B11D-B3C0D5AB903D}" destId="{1009C198-03A6-4CBF-8171-AD2AF6801BC0}" srcOrd="0" destOrd="0" presId="urn:microsoft.com/office/officeart/2005/8/layout/default"/>
    <dgm:cxn modelId="{5D1389EB-504C-43D7-A12B-9609A37E71AE}" type="presParOf" srcId="{1009C198-03A6-4CBF-8171-AD2AF6801BC0}" destId="{C5C5570A-6067-4929-BD8E-7F6B82404432}" srcOrd="0" destOrd="0" presId="urn:microsoft.com/office/officeart/2005/8/layout/default"/>
    <dgm:cxn modelId="{C4A3BA89-3508-4EE8-98EB-7D3E0DB11E57}" type="presParOf" srcId="{1009C198-03A6-4CBF-8171-AD2AF6801BC0}" destId="{E32394FC-DDB2-4EEA-8672-6F3AFA7F6435}" srcOrd="1" destOrd="0" presId="urn:microsoft.com/office/officeart/2005/8/layout/default"/>
    <dgm:cxn modelId="{8B62313B-A644-4CA3-9536-AEE40A8775DD}" type="presParOf" srcId="{1009C198-03A6-4CBF-8171-AD2AF6801BC0}" destId="{7B0ECD42-DB36-4486-A0A2-0C407ADFFF7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5570A-6067-4929-BD8E-7F6B82404432}">
      <dsp:nvSpPr>
        <dsp:cNvPr id="0" name=""/>
        <dsp:cNvSpPr/>
      </dsp:nvSpPr>
      <dsp:spPr>
        <a:xfrm>
          <a:off x="992" y="385222"/>
          <a:ext cx="3869531" cy="2321718"/>
        </a:xfrm>
        <a:prstGeom prst="rect">
          <a:avLst/>
        </a:prstGeom>
        <a:solidFill>
          <a:srgbClr val="006A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Severe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shortage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of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healthcare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staff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and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even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higher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burnout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compared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to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other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areas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of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healthcare</a:t>
          </a:r>
          <a:endParaRPr lang="en-GB" sz="20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992" y="385222"/>
        <a:ext cx="3869531" cy="2321718"/>
      </dsp:txXfrm>
    </dsp:sp>
    <dsp:sp modelId="{7B0ECD42-DB36-4486-A0A2-0C407ADFFF70}">
      <dsp:nvSpPr>
        <dsp:cNvPr id="0" name=""/>
        <dsp:cNvSpPr/>
      </dsp:nvSpPr>
      <dsp:spPr>
        <a:xfrm>
          <a:off x="4257476" y="385222"/>
          <a:ext cx="3869531" cy="2321718"/>
        </a:xfrm>
        <a:prstGeom prst="rect">
          <a:avLst/>
        </a:prstGeom>
        <a:solidFill>
          <a:srgbClr val="006A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Cancer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patients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experience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significant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psychological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distress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,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which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can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lead</a:t>
          </a:r>
          <a:r>
            <a:rPr lang="sl-SI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to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poorer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adherence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and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lower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survival</a:t>
          </a:r>
          <a:r>
            <a:rPr lang="sl-SI" sz="20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sl-SI" sz="2000" b="1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rate</a:t>
          </a:r>
          <a:endParaRPr lang="en-GB" sz="2000" b="1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257476" y="385222"/>
        <a:ext cx="3869531" cy="2321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07825-8529-4B4B-97B0-58DFFD3405C8}" type="datetimeFigureOut">
              <a:rPr lang="sl-SI" smtClean="0"/>
              <a:t>29. 10. 2022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6B28D-31DF-4F79-8439-A95A0F2378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0627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719EA-6195-4091-963B-595724FFC946}" type="datetimeFigureOut">
              <a:rPr lang="sl-SI" smtClean="0"/>
              <a:t>29. 10. 2022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B775F-F8D6-4738-A0EF-069010D5B1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238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40597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8211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6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3505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0340" algn="just"/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6466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4544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51128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06052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27926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4353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4484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0063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224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51403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25572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5286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7928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B775F-F8D6-4738-A0EF-069010D5B146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324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99456" y="1536824"/>
            <a:ext cx="9937104" cy="2684264"/>
          </a:xfrm>
        </p:spPr>
        <p:txBody>
          <a:bodyPr anchor="b"/>
          <a:lstStyle>
            <a:lvl1pPr algn="r">
              <a:defRPr sz="4400">
                <a:latin typeface="Calibri" pitchFamily="34" charset="0"/>
              </a:defRPr>
            </a:lvl1pPr>
          </a:lstStyle>
          <a:p>
            <a:pPr lvl="0"/>
            <a:r>
              <a:rPr lang="sl-SI" noProof="0" dirty="0"/>
              <a:t>Glavni naslov</a:t>
            </a:r>
            <a:endParaRPr lang="en-GB" noProof="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99456" y="4437459"/>
            <a:ext cx="9937104" cy="172784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>
                <a:latin typeface="Calibri" pitchFamily="34" charset="0"/>
              </a:defRPr>
            </a:lvl1pPr>
          </a:lstStyle>
          <a:p>
            <a:pPr lvl="0"/>
            <a:r>
              <a:rPr lang="sl-SI" noProof="0" dirty="0"/>
              <a:t>Podnaslov</a:t>
            </a:r>
            <a:endParaRPr lang="en-GB" noProof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13060" y="312791"/>
            <a:ext cx="2014927" cy="119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nijel\Desktop\Pasica\pasica-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8" y="0"/>
            <a:ext cx="9143244" cy="4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84527" y="6381328"/>
            <a:ext cx="1198212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strani</a:t>
            </a:r>
            <a:endParaRPr lang="sl-S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10944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Naslov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0" y="1628800"/>
            <a:ext cx="10668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07284538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0" y="1628800"/>
            <a:ext cx="10668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Naslov strani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270991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476672"/>
            <a:ext cx="108712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0" y="1628800"/>
            <a:ext cx="5253608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41616" y="1628800"/>
            <a:ext cx="5226992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84527" y="6381328"/>
            <a:ext cx="1198212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2" descr="C:\Users\Danijel\Desktop\Pasica\pasica-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8" y="0"/>
            <a:ext cx="9143244" cy="4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10944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Naslov</a:t>
            </a:r>
          </a:p>
        </p:txBody>
      </p:sp>
    </p:spTree>
    <p:extLst>
      <p:ext uri="{BB962C8B-B14F-4D97-AF65-F5344CB8AC3E}">
        <p14:creationId xmlns:p14="http://schemas.microsoft.com/office/powerpoint/2010/main" val="162932720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476672"/>
            <a:ext cx="108712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0" y="1628800"/>
            <a:ext cx="5325616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416600" y="1628800"/>
            <a:ext cx="508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119395870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476672"/>
            <a:ext cx="108712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84527" y="6381328"/>
            <a:ext cx="1198212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C:\Users\Danijel\Desktop\Pasica\pasica-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8" y="0"/>
            <a:ext cx="9143244" cy="4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10944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Naslov</a:t>
            </a:r>
          </a:p>
        </p:txBody>
      </p:sp>
    </p:spTree>
    <p:extLst>
      <p:ext uri="{BB962C8B-B14F-4D97-AF65-F5344CB8AC3E}">
        <p14:creationId xmlns:p14="http://schemas.microsoft.com/office/powerpoint/2010/main" val="297495513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476672"/>
            <a:ext cx="108712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775361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anijel\Desktop\Pasica\pasica-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8" y="0"/>
            <a:ext cx="9143244" cy="4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10944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Naslov</a:t>
            </a:r>
          </a:p>
        </p:txBody>
      </p:sp>
    </p:spTree>
    <p:extLst>
      <p:ext uri="{BB962C8B-B14F-4D97-AF65-F5344CB8AC3E}">
        <p14:creationId xmlns:p14="http://schemas.microsoft.com/office/powerpoint/2010/main" val="3665571692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328601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476672"/>
            <a:ext cx="10871200" cy="104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/>
              <a:t>Naslov strani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28800"/>
            <a:ext cx="106680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/>
              <a:t>Tekst</a:t>
            </a:r>
            <a:endParaRPr lang="en-US" dirty="0"/>
          </a:p>
          <a:p>
            <a:pPr lvl="1"/>
            <a:r>
              <a:rPr lang="sl-SI" dirty="0"/>
              <a:t>Druga raven</a:t>
            </a:r>
            <a:endParaRPr lang="en-US" dirty="0"/>
          </a:p>
          <a:p>
            <a:pPr lvl="2"/>
            <a:r>
              <a:rPr lang="sl-SI" dirty="0"/>
              <a:t>Tretja raven</a:t>
            </a:r>
            <a:endParaRPr lang="en-US" dirty="0"/>
          </a:p>
          <a:p>
            <a:pPr lvl="3"/>
            <a:r>
              <a:rPr lang="sl-SI" dirty="0"/>
              <a:t>Četrta raven</a:t>
            </a:r>
            <a:endParaRPr lang="en-US" dirty="0"/>
          </a:p>
          <a:p>
            <a:pPr lvl="4"/>
            <a:r>
              <a:rPr lang="sl-SI" dirty="0"/>
              <a:t>Peta raven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ransition spd="slow"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aseline="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456" y="1124744"/>
            <a:ext cx="9937104" cy="2684264"/>
          </a:xfrm>
        </p:spPr>
        <p:txBody>
          <a:bodyPr/>
          <a:lstStyle/>
          <a:p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short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review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associated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lessons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their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3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5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sl-SI" sz="25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9456" y="4149079"/>
            <a:ext cx="9937104" cy="2373209"/>
          </a:xfrm>
        </p:spPr>
        <p:txBody>
          <a:bodyPr/>
          <a:lstStyle/>
          <a:p>
            <a:r>
              <a:rPr lang="sl-SI" sz="2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Nejc Plohl</a:t>
            </a:r>
            <a:r>
              <a:rPr lang="sl-SI" sz="2500" baseline="30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sl-SI" sz="2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Izidor Mlakar</a:t>
            </a:r>
            <a:r>
              <a:rPr lang="sl-SI" sz="2500" baseline="30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lang="sl-SI" sz="2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Bojan Musil</a:t>
            </a:r>
            <a:r>
              <a:rPr lang="sl-SI" sz="2500" baseline="30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sl-SI" sz="2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Urška Smrke</a:t>
            </a:r>
            <a:r>
              <a:rPr lang="sl-SI" sz="2500" baseline="30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lang="sl-SI" sz="2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sl-SI" sz="1500" baseline="30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Department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Psychology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University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Maribor, Maribor,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Slovenia</a:t>
            </a:r>
            <a:endParaRPr lang="sl-SI" sz="15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1500" baseline="30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Faculty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Electrical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Engineering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Computer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Science,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Univeristy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5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Maribor, Maribor, </a:t>
            </a:r>
            <a:r>
              <a:rPr lang="sl-SI" sz="15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Slovenia</a:t>
            </a:r>
            <a:endParaRPr lang="sl-SI" sz="25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5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18th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International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conference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computational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methods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sciences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engineering (ICCMSE)</a:t>
            </a:r>
          </a:p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Session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Digital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interventions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Heraklion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Greece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26. 10. 2022</a:t>
            </a:r>
          </a:p>
          <a:p>
            <a:endParaRPr lang="sl-SI" dirty="0"/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09D9D66D-02FB-C477-D36A-674FCAD9B798}"/>
              </a:ext>
            </a:extLst>
          </p:cNvPr>
          <p:cNvSpPr/>
          <p:nvPr/>
        </p:nvSpPr>
        <p:spPr bwMode="auto">
          <a:xfrm>
            <a:off x="8832304" y="116632"/>
            <a:ext cx="2736304" cy="15841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5" name="Picture 2" descr="University of Maribor - Magneliq">
            <a:extLst>
              <a:ext uri="{FF2B5EF4-FFF2-40B4-BE49-F238E27FC236}">
                <a16:creationId xmlns:a16="http://schemas.microsoft.com/office/drawing/2014/main" id="{EF54FB83-08E8-EA4A-669B-6C3E76E70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165" y="335711"/>
            <a:ext cx="2848691" cy="173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OSMARTAI – AI for the smart hospital of the future">
            <a:extLst>
              <a:ext uri="{FF2B5EF4-FFF2-40B4-BE49-F238E27FC236}">
                <a16:creationId xmlns:a16="http://schemas.microsoft.com/office/drawing/2014/main" id="{D7225AE0-0798-8B93-50C6-43CCEFDC3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28" y="942929"/>
            <a:ext cx="3925308" cy="103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34E4760C-B5B4-D7FD-E67C-CCA91DD313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71464" y="942929"/>
            <a:ext cx="1913369" cy="103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37759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>
            <a:extLst>
              <a:ext uri="{FF2B5EF4-FFF2-40B4-BE49-F238E27FC236}">
                <a16:creationId xmlns:a16="http://schemas.microsoft.com/office/drawing/2014/main" id="{4C7EBC8A-D372-E465-C2EE-47A2DBFE7F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7236"/>
          <a:stretch/>
        </p:blipFill>
        <p:spPr bwMode="auto">
          <a:xfrm>
            <a:off x="7477453" y="2755353"/>
            <a:ext cx="4006180" cy="39856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Lessons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366176" cy="4608512"/>
          </a:xfrm>
        </p:spPr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described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barriers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converted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into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facilitators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succesful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Evidence-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multidisciplinary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participatory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approach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!</a:t>
            </a: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 #1: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identification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towards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maximizing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usefulness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b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specific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context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beginning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b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identification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may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performed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Reviewing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relevant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literature 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e.g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studies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ask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nurses</a:t>
            </a:r>
            <a:b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may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performed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lvl="1"/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address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specific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focus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groups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relevant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stakeholders</a:t>
            </a:r>
            <a:b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goal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generation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comprehensive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list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possible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endParaRPr lang="sl-SI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602039789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>
            <a:extLst>
              <a:ext uri="{FF2B5EF4-FFF2-40B4-BE49-F238E27FC236}">
                <a16:creationId xmlns:a16="http://schemas.microsoft.com/office/drawing/2014/main" id="{4C7EBC8A-D372-E465-C2EE-47A2DBFE7F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7236"/>
          <a:stretch/>
        </p:blipFill>
        <p:spPr bwMode="auto">
          <a:xfrm>
            <a:off x="7477453" y="2755353"/>
            <a:ext cx="4006180" cy="39856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Lessons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366176" cy="4608512"/>
          </a:xfrm>
        </p:spPr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described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barriers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converted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into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facilitators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succesful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Evidence-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multidisciplinary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participatory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approach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!</a:t>
            </a: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 #2: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prioritization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Due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various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limitations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not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all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developed</a:t>
            </a:r>
            <a:b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evaluated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(at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least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not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simultaneously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lvl="1"/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comprehensive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list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should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refined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multidisciplinary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team 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criteria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such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as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budget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timeline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technological</a:t>
            </a:r>
            <a:b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aspects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ethical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standards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may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considered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</a:p>
          <a:p>
            <a:pPr lvl="1"/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remaining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should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ranked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larger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sample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b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participants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includes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all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stakeholder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groups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represented</a:t>
            </a:r>
            <a:b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previous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focus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groups</a:t>
            </a:r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Only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few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highest-ranking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should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selected</a:t>
            </a:r>
            <a:endParaRPr lang="sl-SI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2668678043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>
            <a:extLst>
              <a:ext uri="{FF2B5EF4-FFF2-40B4-BE49-F238E27FC236}">
                <a16:creationId xmlns:a16="http://schemas.microsoft.com/office/drawing/2014/main" id="{4C7EBC8A-D372-E465-C2EE-47A2DBFE7F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7236"/>
          <a:stretch/>
        </p:blipFill>
        <p:spPr bwMode="auto">
          <a:xfrm>
            <a:off x="7477453" y="2755353"/>
            <a:ext cx="4006180" cy="39856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Lessons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366176" cy="4608512"/>
          </a:xfrm>
        </p:spPr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described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barriers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converted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into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facilitators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succesful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Evidence-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multidisciplinary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participatory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approach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!</a:t>
            </a: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 #3: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task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orientation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„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 to „how“ 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 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how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should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robots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perform</a:t>
            </a:r>
            <a:b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</a:b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selected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tasks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?</a:t>
            </a:r>
          </a:p>
          <a:p>
            <a:pPr lvl="1"/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Perceived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usefulness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and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trust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need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to be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addressed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in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this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step</a:t>
            </a: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tasks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must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be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performed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effectively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(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i.e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.,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must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achieve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goal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)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and</a:t>
            </a:r>
            <a:b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</a:b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safely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(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i.e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.,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goal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must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be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achieved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without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causing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danger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/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harm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task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scenarios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need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to be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evaluated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by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representative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members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of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various</a:t>
            </a:r>
            <a:b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</a:b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stakeholder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groups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and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adapted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according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to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their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feedback</a:t>
            </a:r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pPr lvl="1"/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2818456642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>
            <a:extLst>
              <a:ext uri="{FF2B5EF4-FFF2-40B4-BE49-F238E27FC236}">
                <a16:creationId xmlns:a16="http://schemas.microsoft.com/office/drawing/2014/main" id="{4C7EBC8A-D372-E465-C2EE-47A2DBFE7F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7236"/>
          <a:stretch/>
        </p:blipFill>
        <p:spPr bwMode="auto">
          <a:xfrm>
            <a:off x="7477453" y="2755353"/>
            <a:ext cx="4006180" cy="39856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Lessons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366176" cy="4968552"/>
          </a:xfrm>
        </p:spPr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described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barriers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converted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into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facilitators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succesful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Evidence-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multidisciplinary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participatory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approach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!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 #4: social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orientation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„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 to „how“ 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 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how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should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robots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perform</a:t>
            </a:r>
            <a:b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</a:b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selected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tasks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?</a:t>
            </a:r>
          </a:p>
          <a:p>
            <a:pPr lvl="1"/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focus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should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be on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enrichening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task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scenarios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enjoyable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b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fun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elements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creating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additional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scenarios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aimed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at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facilitating</a:t>
            </a:r>
            <a:b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pleasant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interactions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/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If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possible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scenarios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should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also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evaluted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representative</a:t>
            </a:r>
            <a:b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members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various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stakeholder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groups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adapted</a:t>
            </a:r>
            <a:endParaRPr lang="sl-SI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  <a:p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Gradual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roll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-out, multiple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iterations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constant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monitoring/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evaluation</a:t>
            </a:r>
            <a:endParaRPr lang="sl-SI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Once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there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is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enough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evidence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prioritized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are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performed</a:t>
            </a:r>
            <a:b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adequatly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development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move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on to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next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group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tasks</a:t>
            </a:r>
            <a:endParaRPr lang="sl-SI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95857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668000" cy="4752528"/>
          </a:xfrm>
        </p:spPr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potential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reduce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employees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‘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workload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improve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‘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quality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particularly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useful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Employees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are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sometimes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hesitant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most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empirically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supported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barriers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being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low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usefulness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enjoyment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trust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barriers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potentially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transformed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into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facilitators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employing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multidisciplinary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participatory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evidence-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approach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Input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various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stakeholders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multidisciplinary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team 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Identification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needs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tasks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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Prioritization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needs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tasks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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Task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orientation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 Social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orientation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16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7D175266-F83B-7BEF-466C-8AA2BB571CE9}"/>
              </a:ext>
            </a:extLst>
          </p:cNvPr>
          <p:cNvSpPr txBox="1"/>
          <p:nvPr/>
        </p:nvSpPr>
        <p:spPr>
          <a:xfrm>
            <a:off x="1996258" y="5580529"/>
            <a:ext cx="6336704" cy="584775"/>
          </a:xfrm>
          <a:prstGeom prst="rect">
            <a:avLst/>
          </a:prstGeom>
          <a:noFill/>
          <a:ln w="19050">
            <a:solidFill>
              <a:srgbClr val="006A8E"/>
            </a:solidFill>
          </a:ln>
        </p:spPr>
        <p:txBody>
          <a:bodyPr wrap="square" rtlCol="0">
            <a:spAutoFit/>
          </a:bodyPr>
          <a:lstStyle/>
          <a:p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Such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approach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may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facilitate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widespread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way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is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as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useful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ethical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enjoyable</a:t>
            </a:r>
            <a:endParaRPr lang="en-GB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Conclusion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026" name="Picture 2" descr="Talking robots could be used in UK care homes to ease loneliness and  improve mental health | Science &amp; Tech News | Sky News">
            <a:extLst>
              <a:ext uri="{FF2B5EF4-FFF2-40B4-BE49-F238E27FC236}">
                <a16:creationId xmlns:a16="http://schemas.microsoft.com/office/drawing/2014/main" id="{62BFCCE1-2CDC-E3E3-3096-E6988A233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5229200"/>
            <a:ext cx="2267250" cy="127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927192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Thank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attention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!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  <p:sp>
        <p:nvSpPr>
          <p:cNvPr id="13" name="Pravokotnik 12">
            <a:extLst>
              <a:ext uri="{FF2B5EF4-FFF2-40B4-BE49-F238E27FC236}">
                <a16:creationId xmlns:a16="http://schemas.microsoft.com/office/drawing/2014/main" id="{5F4AE94C-E1D8-DF8B-FF6C-F49FFBF2ECBD}"/>
              </a:ext>
            </a:extLst>
          </p:cNvPr>
          <p:cNvSpPr/>
          <p:nvPr/>
        </p:nvSpPr>
        <p:spPr>
          <a:xfrm>
            <a:off x="8212933" y="5714644"/>
            <a:ext cx="1614559" cy="9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Uporabniki storitev </a:t>
            </a:r>
          </a:p>
        </p:txBody>
      </p:sp>
      <p:pic>
        <p:nvPicPr>
          <p:cNvPr id="2050" name="Picture 2" descr="As A Leader, Are You Asking The Right Questions?">
            <a:extLst>
              <a:ext uri="{FF2B5EF4-FFF2-40B4-BE49-F238E27FC236}">
                <a16:creationId xmlns:a16="http://schemas.microsoft.com/office/drawing/2014/main" id="{B8496E31-B344-8317-3880-DBAF1A8E0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677" y="1516089"/>
            <a:ext cx="6956245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A9339D0D-07CB-8A37-C43B-C46F19B49E55}"/>
              </a:ext>
            </a:extLst>
          </p:cNvPr>
          <p:cNvSpPr txBox="1"/>
          <p:nvPr/>
        </p:nvSpPr>
        <p:spPr>
          <a:xfrm>
            <a:off x="2668677" y="6237311"/>
            <a:ext cx="6956245" cy="37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Contact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: nejc.plohl1@um.si</a:t>
            </a:r>
            <a:endParaRPr lang="en-GB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89462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Funding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Označba mesta vsebine 4">
            <a:extLst>
              <a:ext uri="{FF2B5EF4-FFF2-40B4-BE49-F238E27FC236}">
                <a16:creationId xmlns:a16="http://schemas.microsoft.com/office/drawing/2014/main" id="{F068BD5F-EF5E-97E2-6F76-335B9A9FC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668000" cy="4752528"/>
          </a:xfrm>
        </p:spPr>
        <p:txBody>
          <a:bodyPr/>
          <a:lstStyle/>
          <a:p>
            <a:r>
              <a:rPr lang="en-GB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 research project is partially funded by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GB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European Union’s Horizon 2020 research and innovation program, project </a:t>
            </a:r>
            <a:r>
              <a:rPr lang="en-GB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HosmartAI</a:t>
            </a:r>
            <a:r>
              <a:rPr lang="en-GB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(grant agreement No. 101016834)</a:t>
            </a: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work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was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funded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GB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Slovenian Research Agency (ARRS) project ‘Empowerment of ageing individuals: Self-regulatory mechanisms and support of digital technology in achieving higher quality of life’ (grant agreement No. J5-3120)</a:t>
            </a: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16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2694963353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References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196752"/>
            <a:ext cx="10871200" cy="5589240"/>
          </a:xfrm>
        </p:spPr>
        <p:txBody>
          <a:bodyPr/>
          <a:lstStyle/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Harper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Economic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implications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aging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societies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Science (80). 2014;346(6209):587–91.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World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Health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Organizaton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Risk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ill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among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older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people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2022.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Available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https://www.euro.who.int/en/health-topics/Life-stages/healthy-ageing/data-and-statistics/risk-factors-of-ill-health-among-older-people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Carayon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P,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Gurses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AP.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Nursing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workload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safety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— A human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engineering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perspective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In: Hughes RG, editor.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safety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quality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An evidence-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handbook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nurses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Agency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Research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Quality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; 2008. p. 203–16.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Gershlick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Charlesworth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A. Health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workforce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Priorities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new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government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2019.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Available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https://www.health.org.uk/publications/longreads/health-and-social-care-workforce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Maresova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P,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Javanmardi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Barakovic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Husic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JB,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Tomsone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Krejcar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Kuca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K.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Consequences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chronic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diseases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other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limitations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associated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age – A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scoping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review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BMC Public Health. 2019;19:1431.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Scoglio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AAJ,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Reilly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ED,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Gorman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JA,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Drebing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CE. Use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mental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well-being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research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Systematic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review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J Med Internet Res. 2019;21(7):1–14.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7.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Kachouie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Sedighadeli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Khosla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Chu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MT.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elderly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mixed-method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systematic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literature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review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 Hum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Comput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Interact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2014;30(5):369–93.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Fasola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Mataric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M. A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robot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exercise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coach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elderly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J Human-Robot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Interact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2013;2(2):3–32.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9.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Broadbent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Garrett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Jepsen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N,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Ogilvie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VL,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Ahn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HS, Robinson H, et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Using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at home to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support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chronic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obstructive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pulmonary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disease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Pilot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randomized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controlled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trial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J Med Internet Res. 2018;20(2).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Kang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KI,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Freedman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Mataric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MJ,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Cunningham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MJ, Lopez B. A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hands-off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physical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therapy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assistance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robot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cardiac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In: 9th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International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Conference on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Rehabilitation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Robotics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IEEE; 2005. p. 337–40.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Jøranson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N, Pedersen I,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Rokstad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AMM,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Ihlebæk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Effects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symptoms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agitation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depression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persons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dementia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participating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robot-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activity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cluster-randomized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controlled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trial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J Am Med Dir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Assoc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2015;16(10):867–73.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12. Robinson H,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MacDonald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Kerse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N,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Broadbent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psychosocial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effects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companion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robot: A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randomized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controlled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trial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J Am Med Dir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Assoc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2013;14(9):661–7.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13.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Liang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Piroth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I, Robinson H,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MacDonald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B, Fisher M,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Nater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UM, et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A pilot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randomized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trial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companion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robot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people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dementia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living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community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J Am Med Dir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Assoc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2017;18(10):871–8.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14. Robinson NL,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Cottier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TV,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Kavanagh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DJ.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Psychosocial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interventions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Systematic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review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randomized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controlled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trials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J Med Internet Res. 2019;21(5).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Macmillan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Support.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nursing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line: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urgent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investment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across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UK. 2021.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Available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https://www.macmillan.org.uk/dfsmedia/1a6f23537f7f4519bb0cf14c45b2a629/4323-10061/cancer-nursing-on-the-line-why-we-need-urgent-investment-in-the-uk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16.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Ksiazek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Stefaniak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TJ,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Stadnyk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Ksiazek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Burnout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syndrome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surgical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oncology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general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surgery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nurses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cross-sectional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study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Eur J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Nurs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2011;15(4):347–50.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17.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Pitman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Suleman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Hyde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N,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Hodkiss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Depression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anxiety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BMJ. 2018;361:0–6.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18.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Andrykowski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MA, Donovan KA,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Laronga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Jacobsen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PB. Prevalence,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predictors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characteristics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off-treatment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fatigue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breast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survivors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2010;116(24):5740–8.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19.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Henson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KE,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Brock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Charnock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Wickramasinghe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B, Will O,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Pitman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Risk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suicide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after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diagnosis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England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JAMA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Psychiatry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2019;76(1):51–60. </a:t>
            </a:r>
          </a:p>
          <a:p>
            <a:pPr marL="0" indent="0">
              <a:buNone/>
            </a:pP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American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Psychiatric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Association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Diagnostic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statistical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manual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mental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disorders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(5th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ed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.).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Arlington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VA: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American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Psychiatric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1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Association</a:t>
            </a:r>
            <a:r>
              <a:rPr lang="sl-SI" sz="11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; 2013.</a:t>
            </a:r>
            <a:endParaRPr lang="sl-SI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1000" dirty="0"/>
          </a:p>
        </p:txBody>
      </p:sp>
    </p:spTree>
    <p:extLst>
      <p:ext uri="{BB962C8B-B14F-4D97-AF65-F5344CB8AC3E}">
        <p14:creationId xmlns:p14="http://schemas.microsoft.com/office/powerpoint/2010/main" val="4175367254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References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268760"/>
            <a:ext cx="10871200" cy="4968552"/>
          </a:xfrm>
        </p:spPr>
        <p:txBody>
          <a:bodyPr/>
          <a:lstStyle/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21.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Mitchell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AJ,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Bhatti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Halton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M, Grassi L,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Johansen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C, et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Prevalence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depression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anxiety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adjustment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disorder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haematological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palliative-care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 meta-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analysis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94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interview-based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studies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Lancet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2011;12(2):160–74.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22. Walker J,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Hansen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CH, Martin P,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Symeonides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Ramessur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Murray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G, et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Prevalence,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associations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adequacy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treatment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major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depression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cross-sectional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analysis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routinely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collected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clinical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data.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Lancet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Psychiatry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2014;1(5):343–50.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23.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DiMatteo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MR,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Haskard-Zolnierek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KB.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Impact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depression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treatment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adherence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survival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In: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Kissane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DW,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Sartorious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N,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editors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Depression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Wiley-Blackwell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; 2011. p. 101–124.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24.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Meghdari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Shariati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Alemi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Vossoughi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GR,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Eydi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Ahmadi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E, et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Arash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 social robot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buddy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support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children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a hospital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environment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Inst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Mech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Part H J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Med. 2018;232(6):605–18.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25.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Naneva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Sarda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Gou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Webb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TL, Prescott TJ. A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systematic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review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attitudes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anxiety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trust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towards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Robot. 2020;12(6):1179–201.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26.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Broadbent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Stafford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MacDonald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older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population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Review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future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directions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Robot. 2009;1(4):319–30.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27. Davis FD.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usefulness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ease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information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MIS Q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Manag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Syst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1989;13(3):319–39.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28.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Venkatesh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V,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Thong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JYLL, Xu X.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Consumer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information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Extending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unified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MIS Q. 2012;36(1):157–78.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29.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Heerink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Kröse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Evers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V,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Wielinga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Assessing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agent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older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adults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almere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model.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Robot. 2010;2(4):361–75.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30.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Tamilmani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K, Rana NP,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Dwivedi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YK.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Consumer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information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 meta-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analytic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evaluation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UTAUT2.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Syst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Front. 2021;23(4):987–1005.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31.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Chen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N,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Liu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X,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Y.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Study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adults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living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alone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In: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International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Conference on Human-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Computer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Interaction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Cham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Springer; 2020. p. 482–94.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32.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Nuovo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Buono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Nuovo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education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children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developmental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disabilities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study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experienced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future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professionals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Robot. 2017;9(1):51–62.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33.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Forgas-Coll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Huertas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-Garcia R,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Andriella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Alenyà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G. How do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consumers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’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gender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rational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thinking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affect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entertainment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?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Robot. 2021;14(4):973–94.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34.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Fracasso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Buchweitz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Theil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A, Cesta A,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Korn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O. Social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marketability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Italy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Germany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cross-national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study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focusing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assisted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living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older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adults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Robot. 2022;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35.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Saari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UA,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Tossavainen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Kaipainen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K,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Mäkinen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SJ.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Exploring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influencing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among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early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adopters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mass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market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representatives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Rob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Auton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Syst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2022;151:104033.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36.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Shin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DH,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Choo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Modeling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interactive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robotics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Interact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Stud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Behav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Commun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Biol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Artif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Syst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2011;12(3):430–60.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37.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Vänni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KJ,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Salin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SE.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Attitudes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professionals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toward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sector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In: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Korn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O, editor. Social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Technological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Societal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Ethical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Aspects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Human-Robot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Interaction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Springer; 2019. p. 205–36.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38. Mlakar I, Smrke U, Flis V, Kobilica N, Horvat S,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Iljevec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B, et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structural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equation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modeling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explore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’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professionals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’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expectations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attitudes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towards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humanoid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nursing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routine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Preprint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2022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39.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Alaiad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Zhou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determinants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home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adoption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An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empirical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investigation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 Med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Inform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2014;83(11):825–40.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40.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Robillard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JM,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Kabacinska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K.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Realizing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potential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robotics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aged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co-creation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J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Alzheimer’s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2020;76(2):461–6. </a:t>
            </a:r>
          </a:p>
          <a:p>
            <a:pPr marL="0" indent="0">
              <a:buNone/>
            </a:pP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41. Tong A,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Sainsbury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P, Craig J.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Consolidated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criteria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reporting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qualitative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research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(COREQ): A 32-item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checklist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interviews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focus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groups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05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</a:t>
            </a:r>
            <a:r>
              <a:rPr lang="sl-SI" sz="105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2007;19(6):349–57.</a:t>
            </a:r>
            <a:endParaRPr lang="sl-SI" sz="1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1050" dirty="0"/>
          </a:p>
        </p:txBody>
      </p:sp>
    </p:spTree>
    <p:extLst>
      <p:ext uri="{BB962C8B-B14F-4D97-AF65-F5344CB8AC3E}">
        <p14:creationId xmlns:p14="http://schemas.microsoft.com/office/powerpoint/2010/main" val="57485534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Motivation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demands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imposed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upon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healthcare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system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are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increasing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Several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reasons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such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as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workforce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shortage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and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more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challenging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patients</a:t>
            </a:r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This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can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lead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to major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problems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such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as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burnout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and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suboptimal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care</a:t>
            </a:r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pPr lvl="1"/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pPr lvl="1"/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One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way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to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reduce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this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problems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?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Digital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solutions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,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including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socially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assistive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robots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  <p:sp>
        <p:nvSpPr>
          <p:cNvPr id="13" name="Pravokotnik 12">
            <a:extLst>
              <a:ext uri="{FF2B5EF4-FFF2-40B4-BE49-F238E27FC236}">
                <a16:creationId xmlns:a16="http://schemas.microsoft.com/office/drawing/2014/main" id="{5F4AE94C-E1D8-DF8B-FF6C-F49FFBF2ECBD}"/>
              </a:ext>
            </a:extLst>
          </p:cNvPr>
          <p:cNvSpPr/>
          <p:nvPr/>
        </p:nvSpPr>
        <p:spPr>
          <a:xfrm>
            <a:off x="8212933" y="5714644"/>
            <a:ext cx="1614559" cy="9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Uporabniki storitev </a:t>
            </a:r>
          </a:p>
        </p:txBody>
      </p:sp>
      <p:pic>
        <p:nvPicPr>
          <p:cNvPr id="1026" name="Picture 2" descr="The US can't keep up with demand for health aides, nurses and doctors">
            <a:extLst>
              <a:ext uri="{FF2B5EF4-FFF2-40B4-BE49-F238E27FC236}">
                <a16:creationId xmlns:a16="http://schemas.microsoft.com/office/drawing/2014/main" id="{31C5D5DE-B214-E57A-411D-1625990C2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494" y="1383485"/>
            <a:ext cx="2434920" cy="243492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Raven puščični povezovalnik 6">
            <a:extLst>
              <a:ext uri="{FF2B5EF4-FFF2-40B4-BE49-F238E27FC236}">
                <a16:creationId xmlns:a16="http://schemas.microsoft.com/office/drawing/2014/main" id="{08705BAE-815E-6896-CA27-D71119630DBF}"/>
              </a:ext>
            </a:extLst>
          </p:cNvPr>
          <p:cNvCxnSpPr/>
          <p:nvPr/>
        </p:nvCxnSpPr>
        <p:spPr bwMode="auto">
          <a:xfrm>
            <a:off x="8616280" y="4419030"/>
            <a:ext cx="0" cy="5941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6A8E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24C64196-964D-7639-838F-948F9935CF7C}"/>
              </a:ext>
            </a:extLst>
          </p:cNvPr>
          <p:cNvSpPr txBox="1"/>
          <p:nvPr/>
        </p:nvSpPr>
        <p:spPr>
          <a:xfrm>
            <a:off x="6191876" y="5058553"/>
            <a:ext cx="3792556" cy="1077218"/>
          </a:xfrm>
          <a:prstGeom prst="rect">
            <a:avLst/>
          </a:prstGeom>
          <a:noFill/>
          <a:ln w="19050">
            <a:solidFill>
              <a:srgbClr val="006A8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R</a:t>
            </a:r>
            <a:r>
              <a:rPr lang="en-US" sz="1600" dirty="0" err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obotic</a:t>
            </a:r>
            <a:r>
              <a:rPr lang="en-US" sz="16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technology platforms with audio, visual, and movement capabilities that </a:t>
            </a:r>
            <a:r>
              <a:rPr lang="en-US" sz="16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can interact with humans and provide assistance in a friendly and effective manner</a:t>
            </a:r>
            <a:endParaRPr lang="en-GB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2" name="Raven puščični povezovalnik 11">
            <a:extLst>
              <a:ext uri="{FF2B5EF4-FFF2-40B4-BE49-F238E27FC236}">
                <a16:creationId xmlns:a16="http://schemas.microsoft.com/office/drawing/2014/main" id="{31B43B24-8F7D-BAEF-408C-C5AF23ECC471}"/>
              </a:ext>
            </a:extLst>
          </p:cNvPr>
          <p:cNvCxnSpPr/>
          <p:nvPr/>
        </p:nvCxnSpPr>
        <p:spPr bwMode="auto">
          <a:xfrm flipH="1">
            <a:off x="5471796" y="5602887"/>
            <a:ext cx="62400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6A8E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PoljeZBesedilom 14">
            <a:extLst>
              <a:ext uri="{FF2B5EF4-FFF2-40B4-BE49-F238E27FC236}">
                <a16:creationId xmlns:a16="http://schemas.microsoft.com/office/drawing/2014/main" id="{674157D3-4F6A-BA44-402E-38D31F775FCA}"/>
              </a:ext>
            </a:extLst>
          </p:cNvPr>
          <p:cNvSpPr txBox="1"/>
          <p:nvPr/>
        </p:nvSpPr>
        <p:spPr>
          <a:xfrm>
            <a:off x="996854" y="5058553"/>
            <a:ext cx="4392488" cy="1077218"/>
          </a:xfrm>
          <a:prstGeom prst="rect">
            <a:avLst/>
          </a:prstGeom>
          <a:noFill/>
          <a:ln w="19050">
            <a:solidFill>
              <a:srgbClr val="006A8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1600" b="1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Benefits</a:t>
            </a:r>
            <a:r>
              <a:rPr lang="sl-SI" sz="1600" b="1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in </a:t>
            </a:r>
            <a:r>
              <a:rPr lang="sl-SI" sz="1600" b="1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healthcare</a:t>
            </a:r>
            <a:r>
              <a:rPr lang="sl-SI" sz="1600" b="1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: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reduced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staff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workload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improved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rehabilitation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medication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management, adherence,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mental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well-being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(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e.g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.,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depression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)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among</a:t>
            </a:r>
            <a:r>
              <a:rPr lang="sl-SI" sz="16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patients</a:t>
            </a:r>
            <a:endParaRPr lang="en-GB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032" name="Picture 8" descr="Sensors | Free Full-Text | An Acceptance Test for Assistive Robots | HTML">
            <a:extLst>
              <a:ext uri="{FF2B5EF4-FFF2-40B4-BE49-F238E27FC236}">
                <a16:creationId xmlns:a16="http://schemas.microsoft.com/office/drawing/2014/main" id="{E79B3221-53F3-845E-11EC-5409DC8AF2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351071" y="4188715"/>
            <a:ext cx="1001513" cy="204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93474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Motivation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Although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empirical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studies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are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lacking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,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we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argue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that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socially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assistive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robots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may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also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be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valuable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in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oncological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settings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.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Why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?</a:t>
            </a: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  <p:sp>
        <p:nvSpPr>
          <p:cNvPr id="13" name="Pravokotnik 12">
            <a:extLst>
              <a:ext uri="{FF2B5EF4-FFF2-40B4-BE49-F238E27FC236}">
                <a16:creationId xmlns:a16="http://schemas.microsoft.com/office/drawing/2014/main" id="{5F4AE94C-E1D8-DF8B-FF6C-F49FFBF2ECBD}"/>
              </a:ext>
            </a:extLst>
          </p:cNvPr>
          <p:cNvSpPr/>
          <p:nvPr/>
        </p:nvSpPr>
        <p:spPr>
          <a:xfrm>
            <a:off x="8212933" y="5714644"/>
            <a:ext cx="1614559" cy="9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Uporabniki storitev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B82FF8-D160-AB78-0D76-9B6D12517D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3837656"/>
              </p:ext>
            </p:extLst>
          </p:nvPr>
        </p:nvGraphicFramePr>
        <p:xfrm>
          <a:off x="2184400" y="1988840"/>
          <a:ext cx="8128000" cy="309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" name="Raven puščični povezovalnik 6">
            <a:extLst>
              <a:ext uri="{FF2B5EF4-FFF2-40B4-BE49-F238E27FC236}">
                <a16:creationId xmlns:a16="http://schemas.microsoft.com/office/drawing/2014/main" id="{FAB68368-334F-4761-0531-843D433BE805}"/>
              </a:ext>
            </a:extLst>
          </p:cNvPr>
          <p:cNvCxnSpPr/>
          <p:nvPr/>
        </p:nvCxnSpPr>
        <p:spPr bwMode="auto">
          <a:xfrm>
            <a:off x="4151784" y="4725144"/>
            <a:ext cx="0" cy="5941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6A8E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Raven puščični povezovalnik 7">
            <a:extLst>
              <a:ext uri="{FF2B5EF4-FFF2-40B4-BE49-F238E27FC236}">
                <a16:creationId xmlns:a16="http://schemas.microsoft.com/office/drawing/2014/main" id="{D48BE4F9-CA3E-19CE-5DA9-48B8DC45ED3B}"/>
              </a:ext>
            </a:extLst>
          </p:cNvPr>
          <p:cNvCxnSpPr/>
          <p:nvPr/>
        </p:nvCxnSpPr>
        <p:spPr bwMode="auto">
          <a:xfrm>
            <a:off x="8400256" y="4725144"/>
            <a:ext cx="0" cy="5941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6A8E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D81FCA46-CC4B-5EE5-6765-722F30B830F2}"/>
              </a:ext>
            </a:extLst>
          </p:cNvPr>
          <p:cNvSpPr txBox="1"/>
          <p:nvPr/>
        </p:nvSpPr>
        <p:spPr>
          <a:xfrm>
            <a:off x="2184400" y="5296904"/>
            <a:ext cx="391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Deployment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may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reduce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supply-demand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gap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alleviate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some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workload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thus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contributing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lower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stress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among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employees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  <a:endParaRPr lang="en-GB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D9CBDEC7-AA20-D145-2C1A-9B6AB43BC595}"/>
              </a:ext>
            </a:extLst>
          </p:cNvPr>
          <p:cNvSpPr txBox="1"/>
          <p:nvPr/>
        </p:nvSpPr>
        <p:spPr>
          <a:xfrm>
            <a:off x="6444410" y="5319290"/>
            <a:ext cx="391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designed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offer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psychoeducation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social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support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entertainment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may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represent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effective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way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reducing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distress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improving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other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outcomes</a:t>
            </a:r>
            <a:endParaRPr lang="en-GB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55947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Motivation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objectives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668000" cy="4752528"/>
          </a:xfrm>
        </p:spPr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However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is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often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met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skepticism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mixed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among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professionals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address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today‘s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presentation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will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offer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short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review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are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associated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…</a:t>
            </a:r>
          </a:p>
          <a:p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…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translate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existing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knowledge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into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specific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lessons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facilitate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their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sl-SI" sz="16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  <p:sp>
        <p:nvSpPr>
          <p:cNvPr id="13" name="Pravokotnik 12">
            <a:extLst>
              <a:ext uri="{FF2B5EF4-FFF2-40B4-BE49-F238E27FC236}">
                <a16:creationId xmlns:a16="http://schemas.microsoft.com/office/drawing/2014/main" id="{5F4AE94C-E1D8-DF8B-FF6C-F49FFBF2ECBD}"/>
              </a:ext>
            </a:extLst>
          </p:cNvPr>
          <p:cNvSpPr/>
          <p:nvPr/>
        </p:nvSpPr>
        <p:spPr>
          <a:xfrm>
            <a:off x="8212933" y="5714644"/>
            <a:ext cx="1614559" cy="9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Uporabniki storitev </a:t>
            </a:r>
          </a:p>
        </p:txBody>
      </p:sp>
      <p:pic>
        <p:nvPicPr>
          <p:cNvPr id="3074" name="Picture 2" descr="Implications of AI and Robots on The Future of Work – Blog – IPFCconline">
            <a:extLst>
              <a:ext uri="{FF2B5EF4-FFF2-40B4-BE49-F238E27FC236}">
                <a16:creationId xmlns:a16="http://schemas.microsoft.com/office/drawing/2014/main" id="{B647C355-D11D-04D7-5285-70270D9C2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252" y="2246447"/>
            <a:ext cx="2551249" cy="236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33711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366176" cy="4608512"/>
          </a:xfrm>
        </p:spPr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contribute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derived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Model (TAM)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Unified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Use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 (UTAUT2) </a:t>
            </a: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  <p:pic>
        <p:nvPicPr>
          <p:cNvPr id="1030" name="Picture 6" descr="Theory Hub">
            <a:extLst>
              <a:ext uri="{FF2B5EF4-FFF2-40B4-BE49-F238E27FC236}">
                <a16:creationId xmlns:a16="http://schemas.microsoft.com/office/drawing/2014/main" id="{C18C5794-6486-BCAE-7E97-FB08EB1B1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3229322"/>
            <a:ext cx="668655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066242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BIMA Publishing Reviewing Influence of UTAUT2 Factors on Cyber Security  Compliance: A Literature Review -">
            <a:extLst>
              <a:ext uri="{FF2B5EF4-FFF2-40B4-BE49-F238E27FC236}">
                <a16:creationId xmlns:a16="http://schemas.microsoft.com/office/drawing/2014/main" id="{D30BC22B-0A92-770F-F898-D4EEACE18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086" y="2344335"/>
            <a:ext cx="6985322" cy="428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366176" cy="4608512"/>
          </a:xfrm>
        </p:spPr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contribute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derived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Model (TAM)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Unified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Use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 (UTAUT2) </a:t>
            </a: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8349263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366176" cy="4608512"/>
          </a:xfrm>
        </p:spPr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While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models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are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comprehensive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supported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empirical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data, not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components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are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equally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relevant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context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Adaptations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models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such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as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Almere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Model</a:t>
            </a:r>
          </a:p>
          <a:p>
            <a:pPr lvl="1"/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variables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exception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being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facilitating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conditions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are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highly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studied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specific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context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endParaRPr lang="sl-SI" sz="12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C25B9882-C7B1-AA8E-5445-B77DDC5601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286"/>
          <a:stretch/>
        </p:blipFill>
        <p:spPr>
          <a:xfrm>
            <a:off x="6393418" y="2486947"/>
            <a:ext cx="45141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461009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366176" cy="4824536"/>
          </a:xfrm>
        </p:spPr>
        <p:txBody>
          <a:bodyPr/>
          <a:lstStyle/>
          <a:p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usefulness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ease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social influence,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enjoyment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TAM/UTAUT2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Almere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model) are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consistently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positively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associated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among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various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end-users</a:t>
            </a: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Predictive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value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varies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between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strongest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ones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being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usefulness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enjoyment</a:t>
            </a:r>
            <a:endParaRPr lang="sl-SI" sz="16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addition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two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variables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related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trust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Almere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model) are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also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incredibly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important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perhaps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even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more so 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context</a:t>
            </a:r>
            <a:endParaRPr lang="sl-SI" sz="200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Studies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conducted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among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professionals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support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notion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trust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ethical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privacy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concerns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are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important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  <p:cxnSp>
        <p:nvCxnSpPr>
          <p:cNvPr id="13" name="Raven puščični povezovalnik 12">
            <a:extLst>
              <a:ext uri="{FF2B5EF4-FFF2-40B4-BE49-F238E27FC236}">
                <a16:creationId xmlns:a16="http://schemas.microsoft.com/office/drawing/2014/main" id="{CC5BF367-9166-CA6A-1A2B-7488116CA0AB}"/>
              </a:ext>
            </a:extLst>
          </p:cNvPr>
          <p:cNvCxnSpPr/>
          <p:nvPr/>
        </p:nvCxnSpPr>
        <p:spPr bwMode="auto">
          <a:xfrm>
            <a:off x="7680175" y="2924944"/>
            <a:ext cx="0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6A8E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Raven puščični povezovalnik 13">
            <a:extLst>
              <a:ext uri="{FF2B5EF4-FFF2-40B4-BE49-F238E27FC236}">
                <a16:creationId xmlns:a16="http://schemas.microsoft.com/office/drawing/2014/main" id="{BEFF1226-C857-7E21-466C-93CA0285BE41}"/>
              </a:ext>
            </a:extLst>
          </p:cNvPr>
          <p:cNvCxnSpPr/>
          <p:nvPr/>
        </p:nvCxnSpPr>
        <p:spPr bwMode="auto">
          <a:xfrm>
            <a:off x="9912424" y="2924944"/>
            <a:ext cx="0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6A8E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PoljeZBesedilom 14">
            <a:extLst>
              <a:ext uri="{FF2B5EF4-FFF2-40B4-BE49-F238E27FC236}">
                <a16:creationId xmlns:a16="http://schemas.microsoft.com/office/drawing/2014/main" id="{6335D241-865A-108D-87D6-21EBDCB47CF1}"/>
              </a:ext>
            </a:extLst>
          </p:cNvPr>
          <p:cNvSpPr txBox="1"/>
          <p:nvPr/>
        </p:nvSpPr>
        <p:spPr>
          <a:xfrm>
            <a:off x="6672064" y="3536301"/>
            <a:ext cx="2088231" cy="1077218"/>
          </a:xfrm>
          <a:prstGeom prst="rect">
            <a:avLst/>
          </a:prstGeom>
          <a:noFill/>
          <a:ln w="19050">
            <a:solidFill>
              <a:srgbClr val="006A8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‘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ability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reduce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workload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save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time,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increase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quality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work</a:t>
            </a:r>
            <a:endParaRPr lang="en-GB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PoljeZBesedilom 15">
            <a:extLst>
              <a:ext uri="{FF2B5EF4-FFF2-40B4-BE49-F238E27FC236}">
                <a16:creationId xmlns:a16="http://schemas.microsoft.com/office/drawing/2014/main" id="{7C7B18DA-FCEA-F1F1-9E4C-243635365479}"/>
              </a:ext>
            </a:extLst>
          </p:cNvPr>
          <p:cNvSpPr txBox="1"/>
          <p:nvPr/>
        </p:nvSpPr>
        <p:spPr>
          <a:xfrm>
            <a:off x="8868308" y="3536301"/>
            <a:ext cx="2088231" cy="1077218"/>
          </a:xfrm>
          <a:prstGeom prst="rect">
            <a:avLst/>
          </a:prstGeom>
          <a:noFill/>
          <a:ln w="19050">
            <a:solidFill>
              <a:srgbClr val="006A8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‘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ability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increase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meaningfulness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fun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work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en-GB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73380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2FBD78B-71A7-45E4-9231-44E42E0BA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F20D3F1-106A-4738-B89E-520594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Lessons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GB" sz="3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082F65A-7649-4959-9139-E2D1D0E61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EE0B442-98A4-4BDB-A502-783EE6727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366176" cy="4608512"/>
          </a:xfrm>
        </p:spPr>
        <p:txBody>
          <a:bodyPr/>
          <a:lstStyle/>
          <a:p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described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barriers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acceptance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socially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assistive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healthcare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converted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into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facilitators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succesful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oncological</a:t>
            </a:r>
            <a:r>
              <a:rPr lang="sl-SI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Evidence-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multidisciplinary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participatory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approach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needed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!</a:t>
            </a: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 #0: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input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various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stakeholders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b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20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multidisciplinary</a:t>
            </a:r>
            <a:r>
              <a:rPr lang="sl-SI" sz="20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team</a:t>
            </a: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Formation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multidisciplinary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development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team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experts</a:t>
            </a:r>
            <a:b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technical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knowledge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experts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other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fields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e.g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., </a:t>
            </a:r>
            <a:b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medicine,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psychology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law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lvl="1"/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Extensive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literature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review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knowledge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integration</a:t>
            </a:r>
            <a:endParaRPr lang="sl-SI" sz="16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Input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other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relevant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stakeholders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e.g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oncologists</a:t>
            </a:r>
            <a:b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working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target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institution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</a:p>
          <a:p>
            <a:pPr lvl="1"/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Input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specific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target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group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whom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social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robots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are</a:t>
            </a:r>
            <a:b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supposed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</a:t>
            </a:r>
            <a:r>
              <a:rPr lang="sl-SI" sz="1600" b="1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aid</a:t>
            </a:r>
            <a:r>
              <a:rPr lang="sl-SI" sz="16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e.g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.,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16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</a:t>
            </a:r>
            <a:r>
              <a:rPr lang="sl-SI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lvl="1"/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sz="2000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4C7EBC8A-D372-E465-C2EE-47A2DBFE7F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7236"/>
          <a:stretch/>
        </p:blipFill>
        <p:spPr bwMode="auto">
          <a:xfrm>
            <a:off x="7477453" y="2755353"/>
            <a:ext cx="4006180" cy="39856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17529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UM.SI">
  <a:themeElements>
    <a:clrScheme name="F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dstavitev2" id="{E89A0A0B-712E-4C4D-97C2-EE8F61427458}" vid="{25F27A9A-70E9-4FB0-9A74-7DC82C225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UM.SI 16-9-ang</Template>
  <TotalTime>0</TotalTime>
  <Words>3247</Words>
  <Application>Microsoft Office PowerPoint</Application>
  <PresentationFormat>Širokozaslonsko</PresentationFormat>
  <Paragraphs>253</Paragraphs>
  <Slides>18</Slides>
  <Notes>18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Wingdings</vt:lpstr>
      <vt:lpstr>UM.SI</vt:lpstr>
      <vt:lpstr>A short review of factors associated with acceptance of social robots in healthcare and lessons for their implementation in oncological settings</vt:lpstr>
      <vt:lpstr>Motivation</vt:lpstr>
      <vt:lpstr>Motivation</vt:lpstr>
      <vt:lpstr>Motivation and objectives</vt:lpstr>
      <vt:lpstr>Acceptance of social robots in healthcare</vt:lpstr>
      <vt:lpstr>Acceptance of social robots in healthcare</vt:lpstr>
      <vt:lpstr>Acceptance of social robots in healthcare</vt:lpstr>
      <vt:lpstr>Acceptance of social robots in healthcare</vt:lpstr>
      <vt:lpstr>Lessons for implementation in oncological settings</vt:lpstr>
      <vt:lpstr>Lessons for implementation in oncological settings</vt:lpstr>
      <vt:lpstr>Lessons for implementation in oncological settings</vt:lpstr>
      <vt:lpstr>Lessons for implementation in oncological settings</vt:lpstr>
      <vt:lpstr>Lessons for implementation in oncological settings</vt:lpstr>
      <vt:lpstr>Conclusion</vt:lpstr>
      <vt:lpstr>Thank you for your attention!</vt:lpstr>
      <vt:lpstr>Funding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2022-10-29T08:53:00Z</dcterms:created>
  <dcterms:modified xsi:type="dcterms:W3CDTF">2022-10-29T08:53:09Z</dcterms:modified>
</cp:coreProperties>
</file>