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32" autoAdjust="0"/>
    <p:restoredTop sz="94660"/>
  </p:normalViewPr>
  <p:slideViewPr>
    <p:cSldViewPr snapToGrid="0">
      <p:cViewPr>
        <p:scale>
          <a:sx n="80" d="100"/>
          <a:sy n="80" d="100"/>
        </p:scale>
        <p:origin x="294"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10/20/2022</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28677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9454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5567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82807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3374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29184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2803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67916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39013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60828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48A87A34-81AB-432B-8DAE-1953F412C126}" type="datetimeFigureOut">
              <a:rPr lang="en-US" smtClean="0"/>
              <a:pPr/>
              <a:t>10/20/2022</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4560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10/20/2022</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8418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9AD04-0848-422C-A4BB-5068559546AC}"/>
              </a:ext>
            </a:extLst>
          </p:cNvPr>
          <p:cNvSpPr>
            <a:spLocks noGrp="1"/>
          </p:cNvSpPr>
          <p:nvPr>
            <p:ph type="ctrTitle"/>
          </p:nvPr>
        </p:nvSpPr>
        <p:spPr>
          <a:xfrm>
            <a:off x="2417779" y="470994"/>
            <a:ext cx="8637073" cy="2541431"/>
          </a:xfrm>
        </p:spPr>
        <p:txBody>
          <a:bodyPr>
            <a:noAutofit/>
          </a:bodyPr>
          <a:lstStyle/>
          <a:p>
            <a:br>
              <a:rPr lang="en-US" sz="3200" b="1" dirty="0"/>
            </a:br>
            <a:br>
              <a:rPr lang="en-US" sz="3200" b="1" dirty="0"/>
            </a:br>
            <a:br>
              <a:rPr lang="en-US" sz="3200" b="1" dirty="0"/>
            </a:br>
            <a:br>
              <a:rPr lang="en-US" sz="3200" b="1" dirty="0"/>
            </a:br>
            <a:br>
              <a:rPr lang="en-US" sz="3200" b="1" dirty="0"/>
            </a:br>
            <a:br>
              <a:rPr lang="en-US" sz="3200" b="1" dirty="0"/>
            </a:br>
            <a:br>
              <a:rPr lang="en-US" sz="3200" b="1" dirty="0"/>
            </a:br>
            <a:r>
              <a:rPr lang="en-US" sz="3200" b="1" dirty="0">
                <a:latin typeface="Century" panose="02040604050505020304" pitchFamily="18" charset="0"/>
              </a:rPr>
              <a:t>ANALYSIS OF INTERNAL CONTROL SYSTEM AND STANDARD OPERATING PROCEDURES UPN YOGYAKARTA COOPERATIVES TO SUPPORT </a:t>
            </a:r>
            <a:r>
              <a:rPr lang="en-US" sz="3200" b="1" i="1" dirty="0">
                <a:latin typeface="Century" panose="02040604050505020304" pitchFamily="18" charset="0"/>
              </a:rPr>
              <a:t>GOOD CORPORATE GOVERNANCE</a:t>
            </a:r>
            <a:endParaRPr lang="en-ID" sz="3200" dirty="0">
              <a:latin typeface="Century" panose="02040604050505020304" pitchFamily="18" charset="0"/>
            </a:endParaRPr>
          </a:p>
        </p:txBody>
      </p:sp>
      <p:sp>
        <p:nvSpPr>
          <p:cNvPr id="3" name="Subtitle 2">
            <a:extLst>
              <a:ext uri="{FF2B5EF4-FFF2-40B4-BE49-F238E27FC236}">
                <a16:creationId xmlns:a16="http://schemas.microsoft.com/office/drawing/2014/main" id="{D001804D-28BA-48D6-9C45-5C1EF8874338}"/>
              </a:ext>
            </a:extLst>
          </p:cNvPr>
          <p:cNvSpPr>
            <a:spLocks noGrp="1"/>
          </p:cNvSpPr>
          <p:nvPr>
            <p:ph type="subTitle" idx="1"/>
          </p:nvPr>
        </p:nvSpPr>
        <p:spPr>
          <a:xfrm>
            <a:off x="2417780" y="4034786"/>
            <a:ext cx="8637072" cy="977621"/>
          </a:xfrm>
        </p:spPr>
        <p:txBody>
          <a:bodyPr>
            <a:normAutofit fontScale="25000" lnSpcReduction="20000"/>
          </a:bodyPr>
          <a:lstStyle/>
          <a:p>
            <a:r>
              <a:rPr lang="en-GB" sz="5600" b="1" dirty="0">
                <a:latin typeface="Century" panose="02040604050505020304" pitchFamily="18" charset="0"/>
              </a:rPr>
              <a:t>Kunti </a:t>
            </a:r>
            <a:r>
              <a:rPr lang="en-GB" sz="5600" b="1" dirty="0" err="1">
                <a:latin typeface="Century" panose="02040604050505020304" pitchFamily="18" charset="0"/>
              </a:rPr>
              <a:t>Sunaryo</a:t>
            </a:r>
            <a:r>
              <a:rPr lang="en-GB" sz="5600" b="1" dirty="0">
                <a:latin typeface="Century" panose="02040604050505020304" pitchFamily="18" charset="0"/>
              </a:rPr>
              <a:t> </a:t>
            </a:r>
            <a:r>
              <a:rPr lang="en-GB" sz="5600" b="1" baseline="30000" dirty="0">
                <a:latin typeface="Century" panose="02040604050505020304" pitchFamily="18" charset="0"/>
              </a:rPr>
              <a:t>1</a:t>
            </a:r>
            <a:r>
              <a:rPr lang="en-GB" sz="5600" b="1" dirty="0">
                <a:latin typeface="Century" panose="02040604050505020304" pitchFamily="18" charset="0"/>
              </a:rPr>
              <a:t>, </a:t>
            </a:r>
            <a:r>
              <a:rPr lang="en-GB" sz="5600" b="1" dirty="0" err="1">
                <a:latin typeface="Century" panose="02040604050505020304" pitchFamily="18" charset="0"/>
              </a:rPr>
              <a:t>Zuhrohtun</a:t>
            </a:r>
            <a:r>
              <a:rPr lang="en-GB" sz="5600" b="1" dirty="0">
                <a:latin typeface="Century" panose="02040604050505020304" pitchFamily="18" charset="0"/>
              </a:rPr>
              <a:t> </a:t>
            </a:r>
            <a:r>
              <a:rPr lang="en-GB" sz="5600" b="1" baseline="30000" dirty="0">
                <a:latin typeface="Century" panose="02040604050505020304" pitchFamily="18" charset="0"/>
              </a:rPr>
              <a:t>2</a:t>
            </a:r>
            <a:r>
              <a:rPr lang="en-GB" sz="5600" b="1" dirty="0">
                <a:latin typeface="Century" panose="02040604050505020304" pitchFamily="18" charset="0"/>
              </a:rPr>
              <a:t>, </a:t>
            </a:r>
            <a:r>
              <a:rPr lang="en-GB" sz="5600" b="1" dirty="0" err="1">
                <a:latin typeface="Century" panose="02040604050505020304" pitchFamily="18" charset="0"/>
              </a:rPr>
              <a:t>Siwi</a:t>
            </a:r>
            <a:r>
              <a:rPr lang="en-GB" sz="5600" b="1" dirty="0">
                <a:latin typeface="Century" panose="02040604050505020304" pitchFamily="18" charset="0"/>
              </a:rPr>
              <a:t> </a:t>
            </a:r>
            <a:r>
              <a:rPr lang="en-GB" sz="5600" b="1" dirty="0" err="1">
                <a:latin typeface="Century" panose="02040604050505020304" pitchFamily="18" charset="0"/>
              </a:rPr>
              <a:t>HardiAstuti</a:t>
            </a:r>
            <a:r>
              <a:rPr lang="en-GB" sz="5600" b="1" dirty="0">
                <a:latin typeface="Century" panose="02040604050505020304" pitchFamily="18" charset="0"/>
              </a:rPr>
              <a:t> </a:t>
            </a:r>
            <a:r>
              <a:rPr lang="en-GB" sz="5600" b="1" baseline="30000" dirty="0">
                <a:latin typeface="Century" panose="02040604050505020304" pitchFamily="18" charset="0"/>
              </a:rPr>
              <a:t>3</a:t>
            </a:r>
            <a:r>
              <a:rPr lang="en-GB" sz="5600" b="1" dirty="0">
                <a:latin typeface="Century" panose="02040604050505020304" pitchFamily="18" charset="0"/>
              </a:rPr>
              <a:t>, Indra </a:t>
            </a:r>
            <a:r>
              <a:rPr lang="en-GB" sz="5600" b="1" dirty="0" err="1">
                <a:latin typeface="Century" panose="02040604050505020304" pitchFamily="18" charset="0"/>
              </a:rPr>
              <a:t>Kusumawardhani</a:t>
            </a:r>
            <a:r>
              <a:rPr lang="en-GB" sz="5600" b="1" dirty="0">
                <a:latin typeface="Century" panose="02040604050505020304" pitchFamily="18" charset="0"/>
              </a:rPr>
              <a:t> </a:t>
            </a:r>
            <a:r>
              <a:rPr lang="en-GB" sz="5600" b="1" baseline="30000" dirty="0">
                <a:latin typeface="Century" panose="02040604050505020304" pitchFamily="18" charset="0"/>
              </a:rPr>
              <a:t>4 </a:t>
            </a:r>
            <a:endParaRPr lang="en-ID" sz="5600" dirty="0">
              <a:latin typeface="Century" panose="02040604050505020304" pitchFamily="18" charset="0"/>
            </a:endParaRPr>
          </a:p>
          <a:p>
            <a:r>
              <a:rPr lang="en-GB" sz="5600" baseline="30000" dirty="0">
                <a:latin typeface="Century" panose="02040604050505020304" pitchFamily="18" charset="0"/>
              </a:rPr>
              <a:t>1 2 4 </a:t>
            </a:r>
            <a:r>
              <a:rPr lang="en-GB" sz="5600" dirty="0">
                <a:latin typeface="Century" panose="02040604050505020304" pitchFamily="18" charset="0"/>
              </a:rPr>
              <a:t>Economic and Business, UPN “Veteran Yogyakarta. </a:t>
            </a:r>
            <a:endParaRPr lang="en-ID" sz="5600" dirty="0">
              <a:latin typeface="Century" panose="02040604050505020304" pitchFamily="18" charset="0"/>
            </a:endParaRPr>
          </a:p>
          <a:p>
            <a:r>
              <a:rPr lang="en-GB" sz="5600" baseline="30000" dirty="0">
                <a:latin typeface="Century" panose="02040604050505020304" pitchFamily="18" charset="0"/>
              </a:rPr>
              <a:t>3 </a:t>
            </a:r>
            <a:r>
              <a:rPr lang="en-GB" sz="5600" dirty="0">
                <a:latin typeface="Century" panose="02040604050505020304" pitchFamily="18" charset="0"/>
              </a:rPr>
              <a:t>Agriculture, UPN “Veteran Yogyakarta. </a:t>
            </a:r>
            <a:endParaRPr lang="en-ID" sz="5600" dirty="0">
              <a:latin typeface="Century" panose="02040604050505020304" pitchFamily="18" charset="0"/>
            </a:endParaRPr>
          </a:p>
          <a:p>
            <a:endParaRPr lang="en-ID" dirty="0"/>
          </a:p>
        </p:txBody>
      </p:sp>
    </p:spTree>
    <p:extLst>
      <p:ext uri="{BB962C8B-B14F-4D97-AF65-F5344CB8AC3E}">
        <p14:creationId xmlns:p14="http://schemas.microsoft.com/office/powerpoint/2010/main" val="2012358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0CAEE-C4CF-4498-963E-F5F5643B38FD}"/>
              </a:ext>
            </a:extLst>
          </p:cNvPr>
          <p:cNvSpPr>
            <a:spLocks noGrp="1"/>
          </p:cNvSpPr>
          <p:nvPr>
            <p:ph type="title"/>
          </p:nvPr>
        </p:nvSpPr>
        <p:spPr>
          <a:xfrm>
            <a:off x="1534696" y="213763"/>
            <a:ext cx="9520158" cy="687385"/>
          </a:xfrm>
        </p:spPr>
        <p:txBody>
          <a:bodyPr>
            <a:normAutofit/>
          </a:bodyPr>
          <a:lstStyle/>
          <a:p>
            <a:pPr algn="ctr"/>
            <a:r>
              <a:rPr lang="en-GB" sz="4000" b="1" dirty="0">
                <a:latin typeface="Century" panose="02040604050505020304" pitchFamily="18" charset="0"/>
              </a:rPr>
              <a:t>RESULTS AND DISCUSSION</a:t>
            </a:r>
            <a:endParaRPr lang="en-ID" sz="4000" dirty="0"/>
          </a:p>
        </p:txBody>
      </p:sp>
      <p:sp>
        <p:nvSpPr>
          <p:cNvPr id="3" name="Content Placeholder 2">
            <a:extLst>
              <a:ext uri="{FF2B5EF4-FFF2-40B4-BE49-F238E27FC236}">
                <a16:creationId xmlns:a16="http://schemas.microsoft.com/office/drawing/2014/main" id="{2619E022-F8AD-4C96-ACF5-DA9F044E5CC5}"/>
              </a:ext>
            </a:extLst>
          </p:cNvPr>
          <p:cNvSpPr>
            <a:spLocks noGrp="1"/>
          </p:cNvSpPr>
          <p:nvPr>
            <p:ph idx="1"/>
          </p:nvPr>
        </p:nvSpPr>
        <p:spPr>
          <a:xfrm>
            <a:off x="1534696" y="901149"/>
            <a:ext cx="9520158" cy="4625008"/>
          </a:xfrm>
        </p:spPr>
        <p:txBody>
          <a:bodyPr>
            <a:normAutofit fontScale="70000" lnSpcReduction="20000"/>
          </a:bodyPr>
          <a:lstStyle/>
          <a:p>
            <a:pPr algn="just">
              <a:lnSpc>
                <a:spcPct val="100000"/>
              </a:lnSpc>
              <a:spcBef>
                <a:spcPts val="0"/>
              </a:spcBef>
              <a:buFont typeface="Wingdings" panose="05000000000000000000" pitchFamily="2" charset="2"/>
              <a:buChar char="v"/>
            </a:pPr>
            <a:endParaRPr lang="en-GB" sz="2400" b="1" dirty="0">
              <a:latin typeface="Century" panose="02040604050505020304" pitchFamily="18" charset="0"/>
            </a:endParaRPr>
          </a:p>
          <a:p>
            <a:pPr algn="just">
              <a:lnSpc>
                <a:spcPct val="100000"/>
              </a:lnSpc>
              <a:spcBef>
                <a:spcPts val="0"/>
              </a:spcBef>
              <a:buFont typeface="Wingdings" panose="05000000000000000000" pitchFamily="2" charset="2"/>
              <a:buChar char="v"/>
            </a:pPr>
            <a:r>
              <a:rPr lang="en-GB" sz="2400" b="1" dirty="0">
                <a:latin typeface="Century" panose="02040604050505020304" pitchFamily="18" charset="0"/>
              </a:rPr>
              <a:t>ENVIRONMENTAL AND ORGANIZATIONAL ANALYSIS</a:t>
            </a:r>
          </a:p>
          <a:p>
            <a:pPr marL="0" indent="0" algn="just">
              <a:lnSpc>
                <a:spcPct val="100000"/>
              </a:lnSpc>
              <a:spcBef>
                <a:spcPts val="0"/>
              </a:spcBef>
              <a:buNone/>
            </a:pPr>
            <a:endParaRPr lang="en-ID" sz="2400" dirty="0">
              <a:latin typeface="Century" panose="02040604050505020304" pitchFamily="18" charset="0"/>
            </a:endParaRPr>
          </a:p>
          <a:p>
            <a:pPr marL="342900" indent="-342900" algn="just">
              <a:lnSpc>
                <a:spcPct val="100000"/>
              </a:lnSpc>
              <a:spcBef>
                <a:spcPts val="0"/>
              </a:spcBef>
              <a:buFont typeface="+mj-lt"/>
              <a:buAutoNum type="arabicPeriod"/>
            </a:pPr>
            <a:r>
              <a:rPr lang="en-ID" sz="2400" dirty="0">
                <a:latin typeface="Century" panose="02040604050505020304" pitchFamily="18" charset="0"/>
              </a:rPr>
              <a:t>The Yogyakarta UPN Cooperative was originally a National Development Academic Employee Cooperative Association (PKPAPN) which was founded on February 29, 1960 on Jl. </a:t>
            </a:r>
            <a:r>
              <a:rPr lang="en-ID" sz="2400" dirty="0" err="1">
                <a:latin typeface="Century" panose="02040604050505020304" pitchFamily="18" charset="0"/>
              </a:rPr>
              <a:t>Ketandan</a:t>
            </a:r>
            <a:r>
              <a:rPr lang="en-ID" sz="2400" dirty="0">
                <a:latin typeface="Century" panose="02040604050505020304" pitchFamily="18" charset="0"/>
              </a:rPr>
              <a:t> Timur 22 Yogyakarta. On November 17, 1962, the Deed of Establishment Number 479/BH/XI dated March 6, 1963. Through the members' meeting in February 1989 there was a change of name to Cooperative for Employees of UPN "Veteran" Yogyakarta with deed Number 479a/BH/XI dated June 17, 1989. Until now, its name has changed to Cooperative UPN Yogyakarta because its members are not only employees of UPN Yogyakarta but also people outside of UPN Yogyakarta.</a:t>
            </a:r>
          </a:p>
          <a:p>
            <a:pPr marL="457200" indent="-457200">
              <a:buFont typeface="+mj-lt"/>
              <a:buAutoNum type="arabicPeriod"/>
            </a:pPr>
            <a:r>
              <a:rPr lang="en-ID" sz="2400" dirty="0">
                <a:latin typeface="Century" panose="02040604050505020304" pitchFamily="18" charset="0"/>
              </a:rPr>
              <a:t>The vision of the Yogyakarta UPN Cooperative is the realization of the Yogyakarta UPN Cooperative as a part that can provide optimal benefits and can improve the welfare of members. The mission of the Yogyakarta UPN Cooperative is formulated as follows:</a:t>
            </a:r>
          </a:p>
          <a:p>
            <a:pPr lvl="1">
              <a:buFont typeface="Wingdings" panose="05000000000000000000" pitchFamily="2" charset="2"/>
              <a:buChar char="q"/>
            </a:pPr>
            <a:r>
              <a:rPr lang="en-ID" sz="2400" dirty="0">
                <a:latin typeface="Century" panose="02040604050505020304" pitchFamily="18" charset="0"/>
              </a:rPr>
              <a:t>Understanding and satisfying members</a:t>
            </a:r>
          </a:p>
          <a:p>
            <a:pPr lvl="1">
              <a:buFont typeface="Wingdings" panose="05000000000000000000" pitchFamily="2" charset="2"/>
              <a:buChar char="q"/>
            </a:pPr>
            <a:r>
              <a:rPr lang="en-ID" sz="2400" dirty="0">
                <a:latin typeface="Century" panose="02040604050505020304" pitchFamily="18" charset="0"/>
              </a:rPr>
              <a:t>As the first choice in partners</a:t>
            </a:r>
          </a:p>
          <a:p>
            <a:pPr lvl="1">
              <a:buFont typeface="Wingdings" panose="05000000000000000000" pitchFamily="2" charset="2"/>
              <a:buChar char="q"/>
            </a:pPr>
            <a:r>
              <a:rPr lang="en-ID" sz="2400" dirty="0">
                <a:latin typeface="Century" panose="02040604050505020304" pitchFamily="18" charset="0"/>
              </a:rPr>
              <a:t>Increase the motivation of members to always try to develop it</a:t>
            </a:r>
          </a:p>
          <a:p>
            <a:pPr marL="342900" indent="-342900" algn="just">
              <a:lnSpc>
                <a:spcPct val="100000"/>
              </a:lnSpc>
              <a:spcBef>
                <a:spcPts val="0"/>
              </a:spcBef>
              <a:buFont typeface="+mj-lt"/>
              <a:buAutoNum type="arabicPeriod"/>
            </a:pPr>
            <a:endParaRPr lang="en-ID" sz="2400" dirty="0">
              <a:latin typeface="Century" panose="02040604050505020304" pitchFamily="18" charset="0"/>
            </a:endParaRPr>
          </a:p>
          <a:p>
            <a:pPr marL="0" indent="0" algn="just">
              <a:lnSpc>
                <a:spcPct val="100000"/>
              </a:lnSpc>
              <a:spcBef>
                <a:spcPts val="0"/>
              </a:spcBef>
              <a:buNone/>
            </a:pPr>
            <a:endParaRPr lang="en-ID" sz="1900" dirty="0">
              <a:latin typeface="Century" panose="02040604050505020304" pitchFamily="18" charset="0"/>
            </a:endParaRPr>
          </a:p>
          <a:p>
            <a:pPr marL="0" indent="0">
              <a:buNone/>
            </a:pPr>
            <a:endParaRPr lang="en-ID" sz="1900" dirty="0">
              <a:latin typeface="Century" panose="02040604050505020304" pitchFamily="18" charset="0"/>
            </a:endParaRPr>
          </a:p>
        </p:txBody>
      </p:sp>
    </p:spTree>
    <p:extLst>
      <p:ext uri="{BB962C8B-B14F-4D97-AF65-F5344CB8AC3E}">
        <p14:creationId xmlns:p14="http://schemas.microsoft.com/office/powerpoint/2010/main" val="3509090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0CAEE-C4CF-4498-963E-F5F5643B38FD}"/>
              </a:ext>
            </a:extLst>
          </p:cNvPr>
          <p:cNvSpPr>
            <a:spLocks noGrp="1"/>
          </p:cNvSpPr>
          <p:nvPr>
            <p:ph type="title"/>
          </p:nvPr>
        </p:nvSpPr>
        <p:spPr>
          <a:xfrm>
            <a:off x="1534696" y="213763"/>
            <a:ext cx="9520158" cy="687385"/>
          </a:xfrm>
        </p:spPr>
        <p:txBody>
          <a:bodyPr>
            <a:normAutofit/>
          </a:bodyPr>
          <a:lstStyle/>
          <a:p>
            <a:pPr algn="ctr"/>
            <a:r>
              <a:rPr lang="en-GB" sz="4000" b="1" dirty="0">
                <a:latin typeface="Century" panose="02040604050505020304" pitchFamily="18" charset="0"/>
              </a:rPr>
              <a:t>RESULTS AND DISCUSSION</a:t>
            </a:r>
            <a:endParaRPr lang="en-ID" sz="4000" dirty="0"/>
          </a:p>
        </p:txBody>
      </p:sp>
      <p:sp>
        <p:nvSpPr>
          <p:cNvPr id="3" name="Content Placeholder 2">
            <a:extLst>
              <a:ext uri="{FF2B5EF4-FFF2-40B4-BE49-F238E27FC236}">
                <a16:creationId xmlns:a16="http://schemas.microsoft.com/office/drawing/2014/main" id="{2619E022-F8AD-4C96-ACF5-DA9F044E5CC5}"/>
              </a:ext>
            </a:extLst>
          </p:cNvPr>
          <p:cNvSpPr>
            <a:spLocks noGrp="1"/>
          </p:cNvSpPr>
          <p:nvPr>
            <p:ph idx="1"/>
          </p:nvPr>
        </p:nvSpPr>
        <p:spPr>
          <a:xfrm>
            <a:off x="1534696" y="901149"/>
            <a:ext cx="9520158" cy="4625008"/>
          </a:xfrm>
        </p:spPr>
        <p:txBody>
          <a:bodyPr>
            <a:normAutofit/>
          </a:bodyPr>
          <a:lstStyle/>
          <a:p>
            <a:pPr>
              <a:buFont typeface="Wingdings" panose="05000000000000000000" pitchFamily="2" charset="2"/>
              <a:buChar char="v"/>
            </a:pPr>
            <a:r>
              <a:rPr lang="en-GB" sz="1700" b="1" dirty="0"/>
              <a:t> </a:t>
            </a:r>
            <a:r>
              <a:rPr lang="en-GB" sz="1700" b="1" dirty="0">
                <a:latin typeface="Century" panose="02040604050505020304" pitchFamily="18" charset="0"/>
              </a:rPr>
              <a:t>EVALUATION AND DEVELOPMENT OF COOPERATIVES CONTROL SYSTEM AND SOP</a:t>
            </a:r>
          </a:p>
          <a:p>
            <a:pPr marL="0" indent="0">
              <a:buNone/>
            </a:pPr>
            <a:r>
              <a:rPr lang="en-ID" sz="1700" dirty="0">
                <a:latin typeface="Century" panose="02040604050505020304" pitchFamily="18" charset="0"/>
              </a:rPr>
              <a:t>1..  The business run by the Yogyakarta UPN Cooperative consists of a savings and loan unit,     </a:t>
            </a:r>
          </a:p>
          <a:p>
            <a:pPr marL="0" indent="0">
              <a:spcBef>
                <a:spcPts val="0"/>
              </a:spcBef>
              <a:buNone/>
            </a:pPr>
            <a:r>
              <a:rPr lang="en-ID" sz="1700" dirty="0">
                <a:latin typeface="Century" panose="02040604050505020304" pitchFamily="18" charset="0"/>
              </a:rPr>
              <a:t>      a commercial unit and a service unit. To run the three business units, cooperatives need a     </a:t>
            </a:r>
          </a:p>
          <a:p>
            <a:pPr marL="0" indent="0">
              <a:spcBef>
                <a:spcPts val="0"/>
              </a:spcBef>
              <a:buNone/>
            </a:pPr>
            <a:r>
              <a:rPr lang="en-ID" sz="1700" dirty="0">
                <a:latin typeface="Century" panose="02040604050505020304" pitchFamily="18" charset="0"/>
              </a:rPr>
              <a:t>      system to ensure all activities run efficiently and effectively in accordance with the </a:t>
            </a:r>
          </a:p>
          <a:p>
            <a:pPr marL="0" indent="0">
              <a:spcBef>
                <a:spcPts val="0"/>
              </a:spcBef>
              <a:buNone/>
            </a:pPr>
            <a:r>
              <a:rPr lang="en-ID" sz="1700" dirty="0">
                <a:latin typeface="Century" panose="02040604050505020304" pitchFamily="18" charset="0"/>
              </a:rPr>
              <a:t>      cooperative's vision and mission. The organizational structure established by the </a:t>
            </a:r>
          </a:p>
          <a:p>
            <a:pPr marL="0" indent="0">
              <a:spcBef>
                <a:spcPts val="0"/>
              </a:spcBef>
              <a:buNone/>
            </a:pPr>
            <a:r>
              <a:rPr lang="en-ID" sz="1700" dirty="0">
                <a:latin typeface="Century" panose="02040604050505020304" pitchFamily="18" charset="0"/>
              </a:rPr>
              <a:t>      cooperative strengthens control over all business activities carried out. There is a board </a:t>
            </a:r>
          </a:p>
          <a:p>
            <a:pPr marL="0" indent="0">
              <a:spcBef>
                <a:spcPts val="0"/>
              </a:spcBef>
              <a:buNone/>
            </a:pPr>
            <a:r>
              <a:rPr lang="en-ID" sz="1700" dirty="0">
                <a:latin typeface="Century" panose="02040604050505020304" pitchFamily="18" charset="0"/>
              </a:rPr>
              <a:t>      who is given responsibility for the operational implementation of the cooperative and a </a:t>
            </a:r>
          </a:p>
          <a:p>
            <a:pPr marL="0" indent="0">
              <a:spcBef>
                <a:spcPts val="0"/>
              </a:spcBef>
              <a:buNone/>
            </a:pPr>
            <a:r>
              <a:rPr lang="en-ID" sz="1700" dirty="0">
                <a:latin typeface="Century" panose="02040604050505020304" pitchFamily="18" charset="0"/>
              </a:rPr>
              <a:t>      supervisor who oversees the duties of the board. The results of the management’s </a:t>
            </a:r>
          </a:p>
          <a:p>
            <a:pPr marL="0" indent="0">
              <a:spcBef>
                <a:spcPts val="0"/>
              </a:spcBef>
              <a:buNone/>
            </a:pPr>
            <a:r>
              <a:rPr lang="en-ID" sz="1700" dirty="0">
                <a:latin typeface="Century" panose="02040604050505020304" pitchFamily="18" charset="0"/>
              </a:rPr>
              <a:t>      accountability each year will be submitted to all members through the mechanism of the </a:t>
            </a:r>
          </a:p>
          <a:p>
            <a:pPr marL="0" indent="0">
              <a:spcBef>
                <a:spcPts val="0"/>
              </a:spcBef>
              <a:buNone/>
            </a:pPr>
            <a:r>
              <a:rPr lang="en-ID" sz="1700" dirty="0">
                <a:latin typeface="Century" panose="02040604050505020304" pitchFamily="18" charset="0"/>
              </a:rPr>
              <a:t>      Annual Members' Meeting (RAT).</a:t>
            </a:r>
          </a:p>
          <a:p>
            <a:pPr marL="0" indent="0">
              <a:buNone/>
            </a:pPr>
            <a:endParaRPr lang="en-ID" dirty="0">
              <a:latin typeface="Century" panose="02040604050505020304" pitchFamily="18" charset="0"/>
            </a:endParaRPr>
          </a:p>
          <a:p>
            <a:pPr marL="0" indent="0" algn="just">
              <a:lnSpc>
                <a:spcPct val="100000"/>
              </a:lnSpc>
              <a:spcBef>
                <a:spcPts val="0"/>
              </a:spcBef>
              <a:buNone/>
            </a:pPr>
            <a:endParaRPr lang="en-ID" sz="2400" dirty="0">
              <a:latin typeface="Century" panose="02040604050505020304" pitchFamily="18" charset="0"/>
            </a:endParaRPr>
          </a:p>
          <a:p>
            <a:pPr marL="342900" indent="-342900" algn="just">
              <a:lnSpc>
                <a:spcPct val="100000"/>
              </a:lnSpc>
              <a:spcBef>
                <a:spcPts val="0"/>
              </a:spcBef>
              <a:buFont typeface="+mj-lt"/>
              <a:buAutoNum type="arabicPeriod"/>
            </a:pPr>
            <a:endParaRPr lang="en-ID" sz="2400" dirty="0">
              <a:latin typeface="Century" panose="02040604050505020304" pitchFamily="18" charset="0"/>
            </a:endParaRPr>
          </a:p>
          <a:p>
            <a:pPr marL="0" indent="0" algn="just">
              <a:lnSpc>
                <a:spcPct val="100000"/>
              </a:lnSpc>
              <a:spcBef>
                <a:spcPts val="0"/>
              </a:spcBef>
              <a:buNone/>
            </a:pPr>
            <a:endParaRPr lang="en-ID" sz="1900" dirty="0">
              <a:latin typeface="Century" panose="02040604050505020304" pitchFamily="18" charset="0"/>
            </a:endParaRPr>
          </a:p>
          <a:p>
            <a:pPr marL="0" indent="0">
              <a:buNone/>
            </a:pPr>
            <a:endParaRPr lang="en-ID" sz="1900" dirty="0">
              <a:latin typeface="Century" panose="02040604050505020304" pitchFamily="18" charset="0"/>
            </a:endParaRPr>
          </a:p>
        </p:txBody>
      </p:sp>
    </p:spTree>
    <p:extLst>
      <p:ext uri="{BB962C8B-B14F-4D97-AF65-F5344CB8AC3E}">
        <p14:creationId xmlns:p14="http://schemas.microsoft.com/office/powerpoint/2010/main" val="3956265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0CAEE-C4CF-4498-963E-F5F5643B38FD}"/>
              </a:ext>
            </a:extLst>
          </p:cNvPr>
          <p:cNvSpPr>
            <a:spLocks noGrp="1"/>
          </p:cNvSpPr>
          <p:nvPr>
            <p:ph type="title"/>
          </p:nvPr>
        </p:nvSpPr>
        <p:spPr>
          <a:xfrm>
            <a:off x="1534696" y="213763"/>
            <a:ext cx="9520158" cy="687385"/>
          </a:xfrm>
        </p:spPr>
        <p:txBody>
          <a:bodyPr>
            <a:normAutofit/>
          </a:bodyPr>
          <a:lstStyle/>
          <a:p>
            <a:pPr algn="ctr"/>
            <a:r>
              <a:rPr lang="en-GB" sz="4000" b="1" dirty="0">
                <a:latin typeface="Century" panose="02040604050505020304" pitchFamily="18" charset="0"/>
              </a:rPr>
              <a:t>RESULTS AND DISCUSSION</a:t>
            </a:r>
            <a:endParaRPr lang="en-ID" sz="4000" dirty="0"/>
          </a:p>
        </p:txBody>
      </p:sp>
      <p:sp>
        <p:nvSpPr>
          <p:cNvPr id="3" name="Content Placeholder 2">
            <a:extLst>
              <a:ext uri="{FF2B5EF4-FFF2-40B4-BE49-F238E27FC236}">
                <a16:creationId xmlns:a16="http://schemas.microsoft.com/office/drawing/2014/main" id="{2619E022-F8AD-4C96-ACF5-DA9F044E5CC5}"/>
              </a:ext>
            </a:extLst>
          </p:cNvPr>
          <p:cNvSpPr>
            <a:spLocks noGrp="1"/>
          </p:cNvSpPr>
          <p:nvPr>
            <p:ph idx="1"/>
          </p:nvPr>
        </p:nvSpPr>
        <p:spPr>
          <a:xfrm>
            <a:off x="1534696" y="901149"/>
            <a:ext cx="9520158" cy="4625008"/>
          </a:xfrm>
        </p:spPr>
        <p:txBody>
          <a:bodyPr>
            <a:normAutofit/>
          </a:bodyPr>
          <a:lstStyle/>
          <a:p>
            <a:pPr>
              <a:buFont typeface="Wingdings" panose="05000000000000000000" pitchFamily="2" charset="2"/>
              <a:buChar char="v"/>
            </a:pPr>
            <a:r>
              <a:rPr lang="en-GB" sz="1700" b="1" dirty="0"/>
              <a:t> </a:t>
            </a:r>
            <a:r>
              <a:rPr lang="en-GB" sz="1700" b="1" dirty="0">
                <a:latin typeface="Century" panose="02040604050505020304" pitchFamily="18" charset="0"/>
              </a:rPr>
              <a:t>EVALUATION AND DEVELOPMENT OF COOPERATIVES CONTROL SYSTEM AND SOP</a:t>
            </a:r>
          </a:p>
          <a:p>
            <a:pPr marL="0" indent="0">
              <a:buNone/>
            </a:pPr>
            <a:r>
              <a:rPr lang="en-ID" sz="1700" dirty="0">
                <a:latin typeface="Century" panose="02040604050505020304" pitchFamily="18" charset="0"/>
              </a:rPr>
              <a:t>2.. The purpose of internal control in the Cooperative UPN Yogyakarta is to provide </a:t>
            </a:r>
          </a:p>
          <a:p>
            <a:pPr marL="0" indent="0">
              <a:spcBef>
                <a:spcPts val="0"/>
              </a:spcBef>
              <a:buNone/>
            </a:pPr>
            <a:r>
              <a:rPr lang="en-ID" sz="1700" dirty="0">
                <a:latin typeface="Century" panose="02040604050505020304" pitchFamily="18" charset="0"/>
              </a:rPr>
              <a:t>      reasonable assurance that assets are protected and used for business purposes; provide </a:t>
            </a:r>
          </a:p>
          <a:p>
            <a:pPr marL="0" indent="0">
              <a:spcBef>
                <a:spcPts val="0"/>
              </a:spcBef>
              <a:buNone/>
            </a:pPr>
            <a:r>
              <a:rPr lang="en-ID" sz="1700" dirty="0">
                <a:latin typeface="Century" panose="02040604050505020304" pitchFamily="18" charset="0"/>
              </a:rPr>
              <a:t>      reliable business information; and employee compliance in implementing applicable laws </a:t>
            </a:r>
          </a:p>
          <a:p>
            <a:pPr marL="0" indent="0">
              <a:spcBef>
                <a:spcPts val="0"/>
              </a:spcBef>
              <a:buNone/>
            </a:pPr>
            <a:r>
              <a:rPr lang="en-ID" sz="1700" dirty="0">
                <a:latin typeface="Century" panose="02040604050505020304" pitchFamily="18" charset="0"/>
              </a:rPr>
              <a:t>      and regulations. Based on these objectives, internal control is grouped into two:</a:t>
            </a:r>
          </a:p>
          <a:p>
            <a:pPr marL="800100" lvl="1" indent="-342900">
              <a:buFont typeface="+mj-lt"/>
              <a:buAutoNum type="arabicPeriod"/>
            </a:pPr>
            <a:r>
              <a:rPr lang="en-ID" sz="1700" dirty="0">
                <a:latin typeface="Century" panose="02040604050505020304" pitchFamily="18" charset="0"/>
              </a:rPr>
              <a:t>Internal accounting controls are controls that exist in cooperatives by separating the functions of operations, storage and recording as well as physical control of assets.</a:t>
            </a:r>
          </a:p>
          <a:p>
            <a:pPr marL="800100" lvl="1" indent="-342900">
              <a:buFont typeface="+mj-lt"/>
              <a:buAutoNum type="arabicPeriod"/>
            </a:pPr>
            <a:r>
              <a:rPr lang="en-ID" sz="1700" dirty="0">
                <a:latin typeface="Century" panose="02040604050505020304" pitchFamily="18" charset="0"/>
              </a:rPr>
              <a:t>Administrative internal control is the control that exists in the cooperative by increasing business efficiency and encouraging compliance with leadership policies.</a:t>
            </a:r>
          </a:p>
          <a:p>
            <a:pPr marL="0" indent="0">
              <a:buNone/>
            </a:pPr>
            <a:r>
              <a:rPr lang="en-ID" sz="1800" dirty="0">
                <a:latin typeface="Century" panose="02040604050505020304" pitchFamily="18" charset="0"/>
              </a:rPr>
              <a:t>To support the implementation of administrative control in cooperatives, it is necessary to support the creation of standard operating procedures (SOPs). The Yogyakarta UPN Cooperative has not yet fully developed SOPs for its business activities.</a:t>
            </a:r>
          </a:p>
          <a:p>
            <a:pPr marL="0" indent="0" algn="just">
              <a:lnSpc>
                <a:spcPct val="100000"/>
              </a:lnSpc>
              <a:spcBef>
                <a:spcPts val="0"/>
              </a:spcBef>
              <a:buNone/>
            </a:pPr>
            <a:endParaRPr lang="en-ID" sz="2400" dirty="0">
              <a:latin typeface="Century" panose="02040604050505020304" pitchFamily="18" charset="0"/>
            </a:endParaRPr>
          </a:p>
          <a:p>
            <a:pPr marL="342900" indent="-342900" algn="just">
              <a:lnSpc>
                <a:spcPct val="100000"/>
              </a:lnSpc>
              <a:spcBef>
                <a:spcPts val="0"/>
              </a:spcBef>
              <a:buFont typeface="+mj-lt"/>
              <a:buAutoNum type="arabicPeriod"/>
            </a:pPr>
            <a:endParaRPr lang="en-ID" sz="2400" dirty="0">
              <a:latin typeface="Century" panose="02040604050505020304" pitchFamily="18" charset="0"/>
            </a:endParaRPr>
          </a:p>
          <a:p>
            <a:pPr marL="0" indent="0" algn="just">
              <a:lnSpc>
                <a:spcPct val="100000"/>
              </a:lnSpc>
              <a:spcBef>
                <a:spcPts val="0"/>
              </a:spcBef>
              <a:buNone/>
            </a:pPr>
            <a:endParaRPr lang="en-ID" sz="1900" dirty="0">
              <a:latin typeface="Century" panose="02040604050505020304" pitchFamily="18" charset="0"/>
            </a:endParaRPr>
          </a:p>
          <a:p>
            <a:pPr marL="0" indent="0">
              <a:buNone/>
            </a:pPr>
            <a:endParaRPr lang="en-ID" sz="1900" dirty="0">
              <a:latin typeface="Century" panose="02040604050505020304" pitchFamily="18" charset="0"/>
            </a:endParaRPr>
          </a:p>
        </p:txBody>
      </p:sp>
    </p:spTree>
    <p:extLst>
      <p:ext uri="{BB962C8B-B14F-4D97-AF65-F5344CB8AC3E}">
        <p14:creationId xmlns:p14="http://schemas.microsoft.com/office/powerpoint/2010/main" val="2949986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19E022-F8AD-4C96-ACF5-DA9F044E5CC5}"/>
              </a:ext>
            </a:extLst>
          </p:cNvPr>
          <p:cNvSpPr>
            <a:spLocks noGrp="1"/>
          </p:cNvSpPr>
          <p:nvPr>
            <p:ph idx="1"/>
          </p:nvPr>
        </p:nvSpPr>
        <p:spPr>
          <a:xfrm>
            <a:off x="1534698" y="240455"/>
            <a:ext cx="9520158" cy="5062331"/>
          </a:xfrm>
        </p:spPr>
        <p:txBody>
          <a:bodyPr>
            <a:normAutofit/>
          </a:bodyPr>
          <a:lstStyle/>
          <a:p>
            <a:pPr>
              <a:buFont typeface="Wingdings" panose="05000000000000000000" pitchFamily="2" charset="2"/>
              <a:buChar char="v"/>
            </a:pPr>
            <a:r>
              <a:rPr lang="en-GB" sz="1700" b="1" dirty="0"/>
              <a:t> </a:t>
            </a:r>
            <a:r>
              <a:rPr lang="en-GB" sz="1700" b="1" dirty="0">
                <a:latin typeface="Century" panose="02040604050505020304" pitchFamily="18" charset="0"/>
              </a:rPr>
              <a:t>COOPERATIVE PERFORMANCE EVALUATION BASED ON GOOD CORPORATE GOVERNANCE (GCG)</a:t>
            </a:r>
            <a:endParaRPr lang="en-ID" sz="1700" dirty="0">
              <a:latin typeface="Century" panose="02040604050505020304" pitchFamily="18" charset="0"/>
            </a:endParaRPr>
          </a:p>
          <a:p>
            <a:pPr marL="0" indent="0">
              <a:buNone/>
            </a:pPr>
            <a:endParaRPr lang="en-ID" sz="1900" dirty="0">
              <a:latin typeface="Century" panose="02040604050505020304" pitchFamily="18" charset="0"/>
            </a:endParaRPr>
          </a:p>
        </p:txBody>
      </p:sp>
      <p:graphicFrame>
        <p:nvGraphicFramePr>
          <p:cNvPr id="4" name="Table 3">
            <a:extLst>
              <a:ext uri="{FF2B5EF4-FFF2-40B4-BE49-F238E27FC236}">
                <a16:creationId xmlns:a16="http://schemas.microsoft.com/office/drawing/2014/main" id="{944371D1-4F87-4F37-AD68-A358F6B5E492}"/>
              </a:ext>
            </a:extLst>
          </p:cNvPr>
          <p:cNvGraphicFramePr>
            <a:graphicFrameLocks noGrp="1"/>
          </p:cNvGraphicFramePr>
          <p:nvPr>
            <p:extLst>
              <p:ext uri="{D42A27DB-BD31-4B8C-83A1-F6EECF244321}">
                <p14:modId xmlns:p14="http://schemas.microsoft.com/office/powerpoint/2010/main" val="1122784512"/>
              </p:ext>
            </p:extLst>
          </p:nvPr>
        </p:nvGraphicFramePr>
        <p:xfrm>
          <a:off x="1802296" y="1311531"/>
          <a:ext cx="9011477" cy="4838960"/>
        </p:xfrm>
        <a:graphic>
          <a:graphicData uri="http://schemas.openxmlformats.org/drawingml/2006/table">
            <a:tbl>
              <a:tblPr firstRow="1" firstCol="1" bandRow="1">
                <a:tableStyleId>{5C22544A-7EE6-4342-B048-85BDC9FD1C3A}</a:tableStyleId>
              </a:tblPr>
              <a:tblGrid>
                <a:gridCol w="711299">
                  <a:extLst>
                    <a:ext uri="{9D8B030D-6E8A-4147-A177-3AD203B41FA5}">
                      <a16:colId xmlns:a16="http://schemas.microsoft.com/office/drawing/2014/main" val="1476095939"/>
                    </a:ext>
                  </a:extLst>
                </a:gridCol>
                <a:gridCol w="3012918">
                  <a:extLst>
                    <a:ext uri="{9D8B030D-6E8A-4147-A177-3AD203B41FA5}">
                      <a16:colId xmlns:a16="http://schemas.microsoft.com/office/drawing/2014/main" val="595290050"/>
                    </a:ext>
                  </a:extLst>
                </a:gridCol>
                <a:gridCol w="1712574">
                  <a:extLst>
                    <a:ext uri="{9D8B030D-6E8A-4147-A177-3AD203B41FA5}">
                      <a16:colId xmlns:a16="http://schemas.microsoft.com/office/drawing/2014/main" val="1204371922"/>
                    </a:ext>
                  </a:extLst>
                </a:gridCol>
                <a:gridCol w="1712574">
                  <a:extLst>
                    <a:ext uri="{9D8B030D-6E8A-4147-A177-3AD203B41FA5}">
                      <a16:colId xmlns:a16="http://schemas.microsoft.com/office/drawing/2014/main" val="1566062697"/>
                    </a:ext>
                  </a:extLst>
                </a:gridCol>
                <a:gridCol w="1862112">
                  <a:extLst>
                    <a:ext uri="{9D8B030D-6E8A-4147-A177-3AD203B41FA5}">
                      <a16:colId xmlns:a16="http://schemas.microsoft.com/office/drawing/2014/main" val="2493049249"/>
                    </a:ext>
                  </a:extLst>
                </a:gridCol>
              </a:tblGrid>
              <a:tr h="875568">
                <a:tc>
                  <a:txBody>
                    <a:bodyPr/>
                    <a:lstStyle/>
                    <a:p>
                      <a:pPr algn="ctr">
                        <a:lnSpc>
                          <a:spcPct val="150000"/>
                        </a:lnSpc>
                        <a:spcAft>
                          <a:spcPts val="0"/>
                        </a:spcAft>
                      </a:pPr>
                      <a:br>
                        <a:rPr lang="en-ID" sz="1200" dirty="0">
                          <a:effectLst/>
                          <a:latin typeface="Century" panose="02040604050505020304" pitchFamily="18" charset="0"/>
                        </a:rPr>
                      </a:br>
                      <a:br>
                        <a:rPr lang="en-ID" sz="1200" dirty="0">
                          <a:effectLst/>
                          <a:latin typeface="Century" panose="02040604050505020304" pitchFamily="18" charset="0"/>
                        </a:rPr>
                      </a:br>
                      <a:br>
                        <a:rPr lang="en-ID" sz="1200" dirty="0">
                          <a:effectLst/>
                          <a:latin typeface="Century" panose="02040604050505020304" pitchFamily="18" charset="0"/>
                        </a:rPr>
                      </a:br>
                      <a:r>
                        <a:rPr lang="en-US" sz="1200" dirty="0">
                          <a:effectLst/>
                          <a:latin typeface="Century" panose="02040604050505020304" pitchFamily="18" charset="0"/>
                        </a:rPr>
                        <a:t>No</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07000"/>
                        </a:lnSpc>
                        <a:spcAft>
                          <a:spcPts val="0"/>
                        </a:spcAft>
                      </a:pPr>
                      <a:r>
                        <a:rPr lang="en-US" sz="1200">
                          <a:effectLst/>
                          <a:latin typeface="Century" panose="02040604050505020304" pitchFamily="18" charset="0"/>
                        </a:rPr>
                        <a:t>Apply well &amp; completely</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07000"/>
                        </a:lnSpc>
                        <a:spcAft>
                          <a:spcPts val="0"/>
                        </a:spcAft>
                      </a:pPr>
                      <a:r>
                        <a:rPr lang="en-US" sz="1200" dirty="0">
                          <a:effectLst/>
                          <a:latin typeface="Century" panose="02040604050505020304" pitchFamily="18" charset="0"/>
                        </a:rPr>
                        <a:t>Less applying well &amp; completely</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07000"/>
                        </a:lnSpc>
                        <a:spcAft>
                          <a:spcPts val="0"/>
                        </a:spcAft>
                      </a:pPr>
                      <a:r>
                        <a:rPr lang="en-US" sz="1200" dirty="0">
                          <a:effectLst/>
                          <a:latin typeface="Century" panose="02040604050505020304" pitchFamily="18" charset="0"/>
                        </a:rPr>
                        <a:t>Not applying well &amp; completely</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extLst>
                  <a:ext uri="{0D108BD9-81ED-4DB2-BD59-A6C34878D82A}">
                    <a16:rowId xmlns:a16="http://schemas.microsoft.com/office/drawing/2014/main" val="1021705887"/>
                  </a:ext>
                </a:extLst>
              </a:tr>
              <a:tr h="196777">
                <a:tc gridSpan="5">
                  <a:txBody>
                    <a:bodyPr/>
                    <a:lstStyle/>
                    <a:p>
                      <a:pPr algn="just">
                        <a:lnSpc>
                          <a:spcPct val="150000"/>
                        </a:lnSpc>
                        <a:spcAft>
                          <a:spcPts val="0"/>
                        </a:spcAft>
                      </a:pPr>
                      <a:r>
                        <a:rPr lang="en-US" sz="1200" dirty="0">
                          <a:effectLst/>
                          <a:latin typeface="Century" panose="02040604050505020304" pitchFamily="18" charset="0"/>
                        </a:rPr>
                        <a:t>Organizational and Management Accountability (10 indicators)</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hMerge="1">
                  <a:txBody>
                    <a:bodyPr/>
                    <a:lstStyle/>
                    <a:p>
                      <a:endParaRPr lang="en-ID"/>
                    </a:p>
                  </a:txBody>
                  <a:tcPr/>
                </a:tc>
                <a:tc hMerge="1">
                  <a:txBody>
                    <a:bodyPr/>
                    <a:lstStyle/>
                    <a:p>
                      <a:endParaRPr lang="en-ID"/>
                    </a:p>
                  </a:txBody>
                  <a:tcPr/>
                </a:tc>
                <a:tc hMerge="1">
                  <a:txBody>
                    <a:bodyPr/>
                    <a:lstStyle/>
                    <a:p>
                      <a:endParaRPr lang="en-ID"/>
                    </a:p>
                  </a:txBody>
                  <a:tcPr/>
                </a:tc>
                <a:tc hMerge="1">
                  <a:txBody>
                    <a:bodyPr/>
                    <a:lstStyle/>
                    <a:p>
                      <a:endParaRPr lang="en-ID"/>
                    </a:p>
                  </a:txBody>
                  <a:tcPr/>
                </a:tc>
                <a:extLst>
                  <a:ext uri="{0D108BD9-81ED-4DB2-BD59-A6C34878D82A}">
                    <a16:rowId xmlns:a16="http://schemas.microsoft.com/office/drawing/2014/main" val="542239813"/>
                  </a:ext>
                </a:extLst>
              </a:tr>
              <a:tr h="309594">
                <a:tc>
                  <a:txBody>
                    <a:bodyPr/>
                    <a:lstStyle/>
                    <a:p>
                      <a:pPr algn="just">
                        <a:lnSpc>
                          <a:spcPct val="150000"/>
                        </a:lnSpc>
                        <a:spcAft>
                          <a:spcPts val="0"/>
                        </a:spcAft>
                      </a:pPr>
                      <a:r>
                        <a:rPr lang="en-US" sz="1200" dirty="0">
                          <a:effectLst/>
                          <a:latin typeface="Century" panose="02040604050505020304" pitchFamily="18" charset="0"/>
                        </a:rPr>
                        <a:t>1</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nSpc>
                          <a:spcPct val="107000"/>
                        </a:lnSpc>
                        <a:spcAft>
                          <a:spcPts val="0"/>
                        </a:spcAft>
                      </a:pPr>
                      <a:r>
                        <a:rPr lang="en-US" sz="1200" dirty="0">
                          <a:effectLst/>
                          <a:latin typeface="Century" panose="02040604050505020304" pitchFamily="18" charset="0"/>
                        </a:rPr>
                        <a:t>Availability of vision and mission formulation</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extLst>
                  <a:ext uri="{0D108BD9-81ED-4DB2-BD59-A6C34878D82A}">
                    <a16:rowId xmlns:a16="http://schemas.microsoft.com/office/drawing/2014/main" val="2087412689"/>
                  </a:ext>
                </a:extLst>
              </a:tr>
              <a:tr h="309594">
                <a:tc>
                  <a:txBody>
                    <a:bodyPr/>
                    <a:lstStyle/>
                    <a:p>
                      <a:pPr algn="just">
                        <a:lnSpc>
                          <a:spcPct val="150000"/>
                        </a:lnSpc>
                        <a:spcAft>
                          <a:spcPts val="0"/>
                        </a:spcAft>
                      </a:pPr>
                      <a:r>
                        <a:rPr lang="en-US" sz="1200">
                          <a:effectLst/>
                          <a:latin typeface="Century" panose="02040604050505020304" pitchFamily="18" charset="0"/>
                        </a:rPr>
                        <a:t>2</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nSpc>
                          <a:spcPct val="107000"/>
                        </a:lnSpc>
                        <a:spcAft>
                          <a:spcPts val="0"/>
                        </a:spcAft>
                      </a:pPr>
                      <a:r>
                        <a:rPr lang="en-US" sz="1200">
                          <a:effectLst/>
                          <a:latin typeface="Century" panose="02040604050505020304" pitchFamily="18" charset="0"/>
                        </a:rPr>
                        <a:t>Completeness of legality and licensing of cooperatives activities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extLst>
                  <a:ext uri="{0D108BD9-81ED-4DB2-BD59-A6C34878D82A}">
                    <a16:rowId xmlns:a16="http://schemas.microsoft.com/office/drawing/2014/main" val="24278208"/>
                  </a:ext>
                </a:extLst>
              </a:tr>
              <a:tr h="335533">
                <a:tc>
                  <a:txBody>
                    <a:bodyPr/>
                    <a:lstStyle/>
                    <a:p>
                      <a:pPr algn="just">
                        <a:lnSpc>
                          <a:spcPct val="150000"/>
                        </a:lnSpc>
                        <a:spcAft>
                          <a:spcPts val="0"/>
                        </a:spcAft>
                      </a:pPr>
                      <a:r>
                        <a:rPr lang="en-US" sz="1200">
                          <a:effectLst/>
                          <a:latin typeface="Century" panose="02040604050505020304" pitchFamily="18" charset="0"/>
                        </a:rPr>
                        <a:t>3</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Carry out RAT activities in accordance with statutory regulations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extLst>
                  <a:ext uri="{0D108BD9-81ED-4DB2-BD59-A6C34878D82A}">
                    <a16:rowId xmlns:a16="http://schemas.microsoft.com/office/drawing/2014/main" val="4236870631"/>
                  </a:ext>
                </a:extLst>
              </a:tr>
              <a:tr h="309594">
                <a:tc>
                  <a:txBody>
                    <a:bodyPr/>
                    <a:lstStyle/>
                    <a:p>
                      <a:pPr algn="just">
                        <a:lnSpc>
                          <a:spcPct val="150000"/>
                        </a:lnSpc>
                        <a:spcAft>
                          <a:spcPts val="0"/>
                        </a:spcAft>
                      </a:pPr>
                      <a:r>
                        <a:rPr lang="en-US" sz="1200">
                          <a:effectLst/>
                          <a:latin typeface="Century" panose="02040604050505020304" pitchFamily="18" charset="0"/>
                        </a:rPr>
                        <a:t>4</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Completeness of special regulations that need to be in cooperatives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extLst>
                  <a:ext uri="{0D108BD9-81ED-4DB2-BD59-A6C34878D82A}">
                    <a16:rowId xmlns:a16="http://schemas.microsoft.com/office/drawing/2014/main" val="4210191894"/>
                  </a:ext>
                </a:extLst>
              </a:tr>
              <a:tr h="196777">
                <a:tc>
                  <a:txBody>
                    <a:bodyPr/>
                    <a:lstStyle/>
                    <a:p>
                      <a:pPr algn="just">
                        <a:lnSpc>
                          <a:spcPct val="150000"/>
                        </a:lnSpc>
                        <a:spcAft>
                          <a:spcPts val="0"/>
                        </a:spcAft>
                      </a:pPr>
                      <a:r>
                        <a:rPr lang="en-US" sz="1200">
                          <a:effectLst/>
                          <a:latin typeface="Century" panose="02040604050505020304" pitchFamily="18" charset="0"/>
                        </a:rPr>
                        <a:t>5</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Orderliness of the organization</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extLst>
                  <a:ext uri="{0D108BD9-81ED-4DB2-BD59-A6C34878D82A}">
                    <a16:rowId xmlns:a16="http://schemas.microsoft.com/office/drawing/2014/main" val="1338612312"/>
                  </a:ext>
                </a:extLst>
              </a:tr>
              <a:tr h="309594">
                <a:tc>
                  <a:txBody>
                    <a:bodyPr/>
                    <a:lstStyle/>
                    <a:p>
                      <a:pPr algn="just">
                        <a:lnSpc>
                          <a:spcPct val="150000"/>
                        </a:lnSpc>
                        <a:spcAft>
                          <a:spcPts val="0"/>
                        </a:spcAft>
                      </a:pPr>
                      <a:r>
                        <a:rPr lang="en-US" sz="1200">
                          <a:effectLst/>
                          <a:latin typeface="Century" panose="02040604050505020304" pitchFamily="18" charset="0"/>
                        </a:rPr>
                        <a:t>6</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There is a commitment to carry out cooperative accountability</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extLst>
                  <a:ext uri="{0D108BD9-81ED-4DB2-BD59-A6C34878D82A}">
                    <a16:rowId xmlns:a16="http://schemas.microsoft.com/office/drawing/2014/main" val="3335404455"/>
                  </a:ext>
                </a:extLst>
              </a:tr>
              <a:tr h="309594">
                <a:tc>
                  <a:txBody>
                    <a:bodyPr/>
                    <a:lstStyle/>
                    <a:p>
                      <a:pPr algn="just">
                        <a:lnSpc>
                          <a:spcPct val="150000"/>
                        </a:lnSpc>
                        <a:spcAft>
                          <a:spcPts val="0"/>
                        </a:spcAft>
                      </a:pPr>
                      <a:r>
                        <a:rPr lang="en-US" sz="1200">
                          <a:effectLst/>
                          <a:latin typeface="Century" panose="02040604050505020304" pitchFamily="18" charset="0"/>
                        </a:rPr>
                        <a:t>7</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Implementing cooperative HR development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extLst>
                  <a:ext uri="{0D108BD9-81ED-4DB2-BD59-A6C34878D82A}">
                    <a16:rowId xmlns:a16="http://schemas.microsoft.com/office/drawing/2014/main" val="3185055745"/>
                  </a:ext>
                </a:extLst>
              </a:tr>
              <a:tr h="471016">
                <a:tc>
                  <a:txBody>
                    <a:bodyPr/>
                    <a:lstStyle/>
                    <a:p>
                      <a:pPr algn="just">
                        <a:lnSpc>
                          <a:spcPct val="150000"/>
                        </a:lnSpc>
                        <a:spcAft>
                          <a:spcPts val="0"/>
                        </a:spcAft>
                      </a:pPr>
                      <a:r>
                        <a:rPr lang="en-US" sz="1200">
                          <a:effectLst/>
                          <a:latin typeface="Century" panose="02040604050505020304" pitchFamily="18" charset="0"/>
                        </a:rPr>
                        <a:t>8</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Member participation in capital contributions in the form of principal savings and mandatory savings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extLst>
                  <a:ext uri="{0D108BD9-81ED-4DB2-BD59-A6C34878D82A}">
                    <a16:rowId xmlns:a16="http://schemas.microsoft.com/office/drawing/2014/main" val="751371704"/>
                  </a:ext>
                </a:extLst>
              </a:tr>
              <a:tr h="196777">
                <a:tc>
                  <a:txBody>
                    <a:bodyPr/>
                    <a:lstStyle/>
                    <a:p>
                      <a:pPr algn="just">
                        <a:lnSpc>
                          <a:spcPct val="150000"/>
                        </a:lnSpc>
                        <a:spcAft>
                          <a:spcPts val="0"/>
                        </a:spcAft>
                      </a:pPr>
                      <a:r>
                        <a:rPr lang="en-US" sz="1200">
                          <a:effectLst/>
                          <a:latin typeface="Century" panose="02040604050505020304" pitchFamily="18" charset="0"/>
                        </a:rPr>
                        <a:t>9</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nSpc>
                          <a:spcPct val="107000"/>
                        </a:lnSpc>
                        <a:spcAft>
                          <a:spcPts val="0"/>
                        </a:spcAft>
                      </a:pPr>
                      <a:r>
                        <a:rPr lang="en-US" sz="1200">
                          <a:effectLst/>
                          <a:latin typeface="Century" panose="02040604050505020304" pitchFamily="18" charset="0"/>
                        </a:rPr>
                        <a:t>Member education</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extLst>
                  <a:ext uri="{0D108BD9-81ED-4DB2-BD59-A6C34878D82A}">
                    <a16:rowId xmlns:a16="http://schemas.microsoft.com/office/drawing/2014/main" val="3732156782"/>
                  </a:ext>
                </a:extLst>
              </a:tr>
              <a:tr h="196777">
                <a:tc>
                  <a:txBody>
                    <a:bodyPr/>
                    <a:lstStyle/>
                    <a:p>
                      <a:pPr algn="just">
                        <a:lnSpc>
                          <a:spcPct val="150000"/>
                        </a:lnSpc>
                        <a:spcAft>
                          <a:spcPts val="0"/>
                        </a:spcAft>
                      </a:pPr>
                      <a:r>
                        <a:rPr lang="en-US" sz="1200">
                          <a:effectLst/>
                          <a:latin typeface="Century" panose="02040604050505020304" pitchFamily="18" charset="0"/>
                        </a:rPr>
                        <a:t>10</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Increased number of active members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686" marR="41686" marT="0" marB="0"/>
                </a:tc>
                <a:extLst>
                  <a:ext uri="{0D108BD9-81ED-4DB2-BD59-A6C34878D82A}">
                    <a16:rowId xmlns:a16="http://schemas.microsoft.com/office/drawing/2014/main" val="27635046"/>
                  </a:ext>
                </a:extLst>
              </a:tr>
            </a:tbl>
          </a:graphicData>
        </a:graphic>
      </p:graphicFrame>
      <p:sp>
        <p:nvSpPr>
          <p:cNvPr id="5" name="Rectangle 1">
            <a:extLst>
              <a:ext uri="{FF2B5EF4-FFF2-40B4-BE49-F238E27FC236}">
                <a16:creationId xmlns:a16="http://schemas.microsoft.com/office/drawing/2014/main" id="{40E7330E-3545-4FB3-9C98-B54CCFA6E32F}"/>
              </a:ext>
            </a:extLst>
          </p:cNvPr>
          <p:cNvSpPr>
            <a:spLocks noChangeArrowheads="1"/>
          </p:cNvSpPr>
          <p:nvPr/>
        </p:nvSpPr>
        <p:spPr bwMode="auto">
          <a:xfrm>
            <a:off x="3828394" y="816550"/>
            <a:ext cx="4535211"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en-US" altLang="en-US" sz="1200" b="1" i="0" u="none" strike="noStrike" cap="none" normalizeH="0" baseline="0" dirty="0">
              <a:ln>
                <a:noFill/>
              </a:ln>
              <a:solidFill>
                <a:schemeClr val="tx1"/>
              </a:solidFill>
              <a:effectLst/>
              <a:latin typeface="Century" panose="02040604050505020304" pitchFamily="18" charset="0"/>
              <a:ea typeface="Times New Roman" panose="02020603050405020304"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en-US" sz="1200" b="1" i="0" u="none" strike="noStrike" cap="none" normalizeH="0" baseline="0" dirty="0">
                <a:ln>
                  <a:noFill/>
                </a:ln>
                <a:solidFill>
                  <a:schemeClr val="tx1"/>
                </a:solidFill>
                <a:effectLst/>
                <a:latin typeface="Century" panose="02040604050505020304" pitchFamily="18" charset="0"/>
                <a:ea typeface="Times New Roman" panose="02020603050405020304" pitchFamily="18" charset="0"/>
                <a:cs typeface="Courier New" panose="02070309020205020404" pitchFamily="49" charset="0"/>
              </a:rPr>
              <a:t>Table 1. Indicators of GCG Measurement in Cooperatives</a:t>
            </a:r>
            <a:endParaRPr kumimoji="0" lang="en-US" altLang="en-US" sz="1200" b="0" i="0" u="none" strike="noStrike" cap="none" normalizeH="0" baseline="0" dirty="0">
              <a:ln>
                <a:noFill/>
              </a:ln>
              <a:solidFill>
                <a:schemeClr val="tx1"/>
              </a:solidFill>
              <a:effectLst/>
              <a:latin typeface="Century" panose="020406040505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08450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3447194-68DD-4ABA-B6F9-6221B99BB654}"/>
              </a:ext>
            </a:extLst>
          </p:cNvPr>
          <p:cNvGraphicFramePr>
            <a:graphicFrameLocks noGrp="1"/>
          </p:cNvGraphicFramePr>
          <p:nvPr>
            <p:ph idx="1"/>
            <p:extLst>
              <p:ext uri="{D42A27DB-BD31-4B8C-83A1-F6EECF244321}">
                <p14:modId xmlns:p14="http://schemas.microsoft.com/office/powerpoint/2010/main" val="314605959"/>
              </p:ext>
            </p:extLst>
          </p:nvPr>
        </p:nvGraphicFramePr>
        <p:xfrm>
          <a:off x="2105525" y="138699"/>
          <a:ext cx="9180096" cy="5949960"/>
        </p:xfrm>
        <a:graphic>
          <a:graphicData uri="http://schemas.openxmlformats.org/drawingml/2006/table">
            <a:tbl>
              <a:tblPr firstRow="1" firstCol="1" bandRow="1">
                <a:tableStyleId>{5C22544A-7EE6-4342-B048-85BDC9FD1C3A}</a:tableStyleId>
              </a:tblPr>
              <a:tblGrid>
                <a:gridCol w="724607">
                  <a:extLst>
                    <a:ext uri="{9D8B030D-6E8A-4147-A177-3AD203B41FA5}">
                      <a16:colId xmlns:a16="http://schemas.microsoft.com/office/drawing/2014/main" val="3631361822"/>
                    </a:ext>
                  </a:extLst>
                </a:gridCol>
                <a:gridCol w="3069295">
                  <a:extLst>
                    <a:ext uri="{9D8B030D-6E8A-4147-A177-3AD203B41FA5}">
                      <a16:colId xmlns:a16="http://schemas.microsoft.com/office/drawing/2014/main" val="3671330194"/>
                    </a:ext>
                  </a:extLst>
                </a:gridCol>
                <a:gridCol w="1744620">
                  <a:extLst>
                    <a:ext uri="{9D8B030D-6E8A-4147-A177-3AD203B41FA5}">
                      <a16:colId xmlns:a16="http://schemas.microsoft.com/office/drawing/2014/main" val="1043622568"/>
                    </a:ext>
                  </a:extLst>
                </a:gridCol>
                <a:gridCol w="1744620">
                  <a:extLst>
                    <a:ext uri="{9D8B030D-6E8A-4147-A177-3AD203B41FA5}">
                      <a16:colId xmlns:a16="http://schemas.microsoft.com/office/drawing/2014/main" val="1541757826"/>
                    </a:ext>
                  </a:extLst>
                </a:gridCol>
                <a:gridCol w="1896954">
                  <a:extLst>
                    <a:ext uri="{9D8B030D-6E8A-4147-A177-3AD203B41FA5}">
                      <a16:colId xmlns:a16="http://schemas.microsoft.com/office/drawing/2014/main" val="1551472798"/>
                    </a:ext>
                  </a:extLst>
                </a:gridCol>
              </a:tblGrid>
              <a:tr h="218281">
                <a:tc gridSpan="5">
                  <a:txBody>
                    <a:bodyPr/>
                    <a:lstStyle/>
                    <a:p>
                      <a:pPr algn="just">
                        <a:lnSpc>
                          <a:spcPct val="150000"/>
                        </a:lnSpc>
                        <a:spcAft>
                          <a:spcPts val="0"/>
                        </a:spcAft>
                      </a:pPr>
                      <a:r>
                        <a:rPr lang="en-US" sz="1200" dirty="0">
                          <a:effectLst/>
                          <a:latin typeface="Century" panose="02040604050505020304" pitchFamily="18" charset="0"/>
                        </a:rPr>
                        <a:t>Business Accountability and Member Services (13 indicators)</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hMerge="1">
                  <a:txBody>
                    <a:bodyPr/>
                    <a:lstStyle/>
                    <a:p>
                      <a:endParaRPr lang="en-ID"/>
                    </a:p>
                  </a:txBody>
                  <a:tcPr/>
                </a:tc>
                <a:tc hMerge="1">
                  <a:txBody>
                    <a:bodyPr/>
                    <a:lstStyle/>
                    <a:p>
                      <a:endParaRPr lang="en-ID"/>
                    </a:p>
                  </a:txBody>
                  <a:tcPr/>
                </a:tc>
                <a:tc hMerge="1">
                  <a:txBody>
                    <a:bodyPr/>
                    <a:lstStyle/>
                    <a:p>
                      <a:endParaRPr lang="en-ID"/>
                    </a:p>
                  </a:txBody>
                  <a:tcPr/>
                </a:tc>
                <a:tc hMerge="1">
                  <a:txBody>
                    <a:bodyPr/>
                    <a:lstStyle/>
                    <a:p>
                      <a:endParaRPr lang="en-ID"/>
                    </a:p>
                  </a:txBody>
                  <a:tcPr/>
                </a:tc>
                <a:extLst>
                  <a:ext uri="{0D108BD9-81ED-4DB2-BD59-A6C34878D82A}">
                    <a16:rowId xmlns:a16="http://schemas.microsoft.com/office/drawing/2014/main" val="1915021617"/>
                  </a:ext>
                </a:extLst>
              </a:tr>
              <a:tr h="343428">
                <a:tc>
                  <a:txBody>
                    <a:bodyPr/>
                    <a:lstStyle/>
                    <a:p>
                      <a:pPr algn="just">
                        <a:lnSpc>
                          <a:spcPct val="150000"/>
                        </a:lnSpc>
                        <a:spcAft>
                          <a:spcPts val="0"/>
                        </a:spcAft>
                      </a:pPr>
                      <a:r>
                        <a:rPr lang="en-US" sz="1200" dirty="0">
                          <a:effectLst/>
                          <a:latin typeface="Century" panose="02040604050505020304" pitchFamily="18" charset="0"/>
                        </a:rPr>
                        <a:t>1</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Planning, coordinating and controlling services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3498099380"/>
                  </a:ext>
                </a:extLst>
              </a:tr>
              <a:tr h="343428">
                <a:tc>
                  <a:txBody>
                    <a:bodyPr/>
                    <a:lstStyle/>
                    <a:p>
                      <a:pPr algn="just">
                        <a:lnSpc>
                          <a:spcPct val="150000"/>
                        </a:lnSpc>
                        <a:spcAft>
                          <a:spcPts val="0"/>
                        </a:spcAft>
                      </a:pPr>
                      <a:r>
                        <a:rPr lang="en-US" sz="1200" dirty="0">
                          <a:effectLst/>
                          <a:latin typeface="Century" panose="02040604050505020304" pitchFamily="18" charset="0"/>
                        </a:rPr>
                        <a:t>2</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Accountability and documentation of service activity reports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1522856232"/>
                  </a:ext>
                </a:extLst>
              </a:tr>
              <a:tr h="343428">
                <a:tc>
                  <a:txBody>
                    <a:bodyPr/>
                    <a:lstStyle/>
                    <a:p>
                      <a:pPr algn="just">
                        <a:lnSpc>
                          <a:spcPct val="150000"/>
                        </a:lnSpc>
                        <a:spcAft>
                          <a:spcPts val="0"/>
                        </a:spcAft>
                      </a:pPr>
                      <a:r>
                        <a:rPr lang="en-US" sz="1200" dirty="0">
                          <a:effectLst/>
                          <a:latin typeface="Century" panose="02040604050505020304" pitchFamily="18" charset="0"/>
                        </a:rPr>
                        <a:t>3</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Availability of service facilities and infrastructure</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932506021"/>
                  </a:ext>
                </a:extLst>
              </a:tr>
              <a:tr h="343428">
                <a:tc>
                  <a:txBody>
                    <a:bodyPr/>
                    <a:lstStyle/>
                    <a:p>
                      <a:pPr algn="just">
                        <a:lnSpc>
                          <a:spcPct val="150000"/>
                        </a:lnSpc>
                        <a:spcAft>
                          <a:spcPts val="0"/>
                        </a:spcAft>
                      </a:pPr>
                      <a:r>
                        <a:rPr lang="en-US" sz="1200" dirty="0">
                          <a:effectLst/>
                          <a:latin typeface="Century" panose="02040604050505020304" pitchFamily="18" charset="0"/>
                        </a:rPr>
                        <a:t>4</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Performance of service effectiveness to members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1484190476"/>
                  </a:ext>
                </a:extLst>
              </a:tr>
              <a:tr h="343428">
                <a:tc>
                  <a:txBody>
                    <a:bodyPr/>
                    <a:lstStyle/>
                    <a:p>
                      <a:pPr algn="just">
                        <a:lnSpc>
                          <a:spcPct val="150000"/>
                        </a:lnSpc>
                        <a:spcAft>
                          <a:spcPts val="0"/>
                        </a:spcAft>
                      </a:pPr>
                      <a:r>
                        <a:rPr lang="en-US" sz="1200" dirty="0">
                          <a:effectLst/>
                          <a:latin typeface="Century" panose="02040604050505020304" pitchFamily="18" charset="0"/>
                        </a:rPr>
                        <a:t>5</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Performance planning, coordination and business control with non-members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2513446994"/>
                  </a:ext>
                </a:extLst>
              </a:tr>
              <a:tr h="343428">
                <a:tc>
                  <a:txBody>
                    <a:bodyPr/>
                    <a:lstStyle/>
                    <a:p>
                      <a:pPr algn="just">
                        <a:lnSpc>
                          <a:spcPct val="150000"/>
                        </a:lnSpc>
                        <a:spcAft>
                          <a:spcPts val="0"/>
                        </a:spcAft>
                      </a:pPr>
                      <a:r>
                        <a:rPr lang="en-US" sz="1200" dirty="0">
                          <a:effectLst/>
                          <a:latin typeface="Century" panose="02040604050505020304" pitchFamily="18" charset="0"/>
                        </a:rPr>
                        <a:t>6</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Accountability and documentation of business activity reports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1979746857"/>
                  </a:ext>
                </a:extLst>
              </a:tr>
              <a:tr h="424374">
                <a:tc>
                  <a:txBody>
                    <a:bodyPr/>
                    <a:lstStyle/>
                    <a:p>
                      <a:pPr algn="just">
                        <a:lnSpc>
                          <a:spcPct val="150000"/>
                        </a:lnSpc>
                        <a:spcAft>
                          <a:spcPts val="0"/>
                        </a:spcAft>
                      </a:pPr>
                      <a:r>
                        <a:rPr lang="en-US" sz="1200" dirty="0">
                          <a:effectLst/>
                          <a:latin typeface="Century" panose="02040604050505020304" pitchFamily="18" charset="0"/>
                        </a:rPr>
                        <a:t>7</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dirty="0">
                          <a:effectLst/>
                          <a:latin typeface="Century" panose="02040604050505020304" pitchFamily="18" charset="0"/>
                        </a:rPr>
                        <a:t>Availability of facilities and infrastructure for business activities with non-members</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dirty="0">
                          <a:effectLst/>
                          <a:latin typeface="Century" panose="02040604050505020304" pitchFamily="18" charset="0"/>
                        </a:rPr>
                        <a:t>√</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2469463950"/>
                  </a:ext>
                </a:extLst>
              </a:tr>
              <a:tr h="343428">
                <a:tc>
                  <a:txBody>
                    <a:bodyPr/>
                    <a:lstStyle/>
                    <a:p>
                      <a:pPr algn="just">
                        <a:lnSpc>
                          <a:spcPct val="150000"/>
                        </a:lnSpc>
                        <a:spcAft>
                          <a:spcPts val="0"/>
                        </a:spcAft>
                      </a:pPr>
                      <a:r>
                        <a:rPr lang="en-US" sz="1200">
                          <a:effectLst/>
                          <a:latin typeface="Century" panose="02040604050505020304" pitchFamily="18" charset="0"/>
                        </a:rPr>
                        <a:t>8</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Business effectiveness performance with non-members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dirty="0">
                          <a:effectLst/>
                          <a:latin typeface="Century" panose="02040604050505020304" pitchFamily="18" charset="0"/>
                        </a:rPr>
                        <a:t>√</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3196607744"/>
                  </a:ext>
                </a:extLst>
              </a:tr>
              <a:tr h="343428">
                <a:tc>
                  <a:txBody>
                    <a:bodyPr/>
                    <a:lstStyle/>
                    <a:p>
                      <a:pPr algn="just">
                        <a:lnSpc>
                          <a:spcPct val="150000"/>
                        </a:lnSpc>
                        <a:spcAft>
                          <a:spcPts val="0"/>
                        </a:spcAft>
                      </a:pPr>
                      <a:r>
                        <a:rPr lang="en-US" sz="1200">
                          <a:effectLst/>
                          <a:latin typeface="Century" panose="02040604050505020304" pitchFamily="18" charset="0"/>
                        </a:rPr>
                        <a:t>9</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Performance of member participation in assuming service and business risks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dirty="0">
                          <a:effectLst/>
                          <a:latin typeface="Century" panose="02040604050505020304" pitchFamily="18" charset="0"/>
                        </a:rPr>
                        <a:t>√</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2201840684"/>
                  </a:ext>
                </a:extLst>
              </a:tr>
              <a:tr h="701555">
                <a:tc>
                  <a:txBody>
                    <a:bodyPr/>
                    <a:lstStyle/>
                    <a:p>
                      <a:pPr algn="just">
                        <a:lnSpc>
                          <a:spcPct val="150000"/>
                        </a:lnSpc>
                        <a:spcAft>
                          <a:spcPts val="0"/>
                        </a:spcAft>
                      </a:pPr>
                      <a:r>
                        <a:rPr lang="en-US" sz="1200">
                          <a:effectLst/>
                          <a:latin typeface="Century" panose="02040604050505020304" pitchFamily="18" charset="0"/>
                        </a:rPr>
                        <a:t>10</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The level of participation of members as users based on the number of members who take advantage of cooperative services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665821431"/>
                  </a:ext>
                </a:extLst>
              </a:tr>
              <a:tr h="343428">
                <a:tc>
                  <a:txBody>
                    <a:bodyPr/>
                    <a:lstStyle/>
                    <a:p>
                      <a:pPr algn="just">
                        <a:lnSpc>
                          <a:spcPct val="150000"/>
                        </a:lnSpc>
                        <a:spcAft>
                          <a:spcPts val="0"/>
                        </a:spcAft>
                      </a:pPr>
                      <a:r>
                        <a:rPr lang="en-US" sz="1200">
                          <a:effectLst/>
                          <a:latin typeface="Century" panose="02040604050505020304" pitchFamily="18" charset="0"/>
                        </a:rPr>
                        <a:t>11</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Member participation rate as user based on gross participation growth</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2279852893"/>
                  </a:ext>
                </a:extLst>
              </a:tr>
              <a:tr h="343428">
                <a:tc>
                  <a:txBody>
                    <a:bodyPr/>
                    <a:lstStyle/>
                    <a:p>
                      <a:pPr algn="just">
                        <a:lnSpc>
                          <a:spcPct val="150000"/>
                        </a:lnSpc>
                        <a:spcAft>
                          <a:spcPts val="0"/>
                        </a:spcAft>
                      </a:pPr>
                      <a:r>
                        <a:rPr lang="en-US" sz="1200">
                          <a:effectLst/>
                          <a:latin typeface="Century" panose="02040604050505020304" pitchFamily="18" charset="0"/>
                        </a:rPr>
                        <a:t>12</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Performance of work area development assistance</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dirty="0">
                          <a:effectLst/>
                          <a:latin typeface="Century" panose="02040604050505020304" pitchFamily="18" charset="0"/>
                        </a:rPr>
                        <a:t>√</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1083172134"/>
                  </a:ext>
                </a:extLst>
              </a:tr>
              <a:tr h="701555">
                <a:tc>
                  <a:txBody>
                    <a:bodyPr/>
                    <a:lstStyle/>
                    <a:p>
                      <a:pPr algn="just">
                        <a:lnSpc>
                          <a:spcPct val="150000"/>
                        </a:lnSpc>
                        <a:spcAft>
                          <a:spcPts val="0"/>
                        </a:spcAft>
                      </a:pPr>
                      <a:r>
                        <a:rPr lang="en-US" sz="1200">
                          <a:effectLst/>
                          <a:latin typeface="Century" panose="02040604050505020304" pitchFamily="18" charset="0"/>
                        </a:rPr>
                        <a:t>13</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Reporting accountability at the responsible level to his superiors in stages in the cooperative organizational structure</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41150" marR="41150" marT="0" marB="0"/>
                </a:tc>
                <a:extLst>
                  <a:ext uri="{0D108BD9-81ED-4DB2-BD59-A6C34878D82A}">
                    <a16:rowId xmlns:a16="http://schemas.microsoft.com/office/drawing/2014/main" val="4233694431"/>
                  </a:ext>
                </a:extLst>
              </a:tr>
            </a:tbl>
          </a:graphicData>
        </a:graphic>
      </p:graphicFrame>
    </p:spTree>
    <p:extLst>
      <p:ext uri="{BB962C8B-B14F-4D97-AF65-F5344CB8AC3E}">
        <p14:creationId xmlns:p14="http://schemas.microsoft.com/office/powerpoint/2010/main" val="31099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8F5DB32-B67F-40CF-AC1E-E6BF5245B4DD}"/>
              </a:ext>
            </a:extLst>
          </p:cNvPr>
          <p:cNvGraphicFramePr>
            <a:graphicFrameLocks noGrp="1"/>
          </p:cNvGraphicFramePr>
          <p:nvPr>
            <p:ph idx="1"/>
            <p:extLst>
              <p:ext uri="{D42A27DB-BD31-4B8C-83A1-F6EECF244321}">
                <p14:modId xmlns:p14="http://schemas.microsoft.com/office/powerpoint/2010/main" val="3311887524"/>
              </p:ext>
            </p:extLst>
          </p:nvPr>
        </p:nvGraphicFramePr>
        <p:xfrm>
          <a:off x="2189748" y="517525"/>
          <a:ext cx="7928810" cy="5024890"/>
        </p:xfrm>
        <a:graphic>
          <a:graphicData uri="http://schemas.openxmlformats.org/drawingml/2006/table">
            <a:tbl>
              <a:tblPr firstRow="1" firstCol="1" bandRow="1">
                <a:tableStyleId>{5C22544A-7EE6-4342-B048-85BDC9FD1C3A}</a:tableStyleId>
              </a:tblPr>
              <a:tblGrid>
                <a:gridCol w="625841">
                  <a:extLst>
                    <a:ext uri="{9D8B030D-6E8A-4147-A177-3AD203B41FA5}">
                      <a16:colId xmlns:a16="http://schemas.microsoft.com/office/drawing/2014/main" val="3503327545"/>
                    </a:ext>
                  </a:extLst>
                </a:gridCol>
                <a:gridCol w="2650937">
                  <a:extLst>
                    <a:ext uri="{9D8B030D-6E8A-4147-A177-3AD203B41FA5}">
                      <a16:colId xmlns:a16="http://schemas.microsoft.com/office/drawing/2014/main" val="1680899506"/>
                    </a:ext>
                  </a:extLst>
                </a:gridCol>
                <a:gridCol w="1506821">
                  <a:extLst>
                    <a:ext uri="{9D8B030D-6E8A-4147-A177-3AD203B41FA5}">
                      <a16:colId xmlns:a16="http://schemas.microsoft.com/office/drawing/2014/main" val="3799456416"/>
                    </a:ext>
                  </a:extLst>
                </a:gridCol>
                <a:gridCol w="1506821">
                  <a:extLst>
                    <a:ext uri="{9D8B030D-6E8A-4147-A177-3AD203B41FA5}">
                      <a16:colId xmlns:a16="http://schemas.microsoft.com/office/drawing/2014/main" val="1181977496"/>
                    </a:ext>
                  </a:extLst>
                </a:gridCol>
                <a:gridCol w="1638390">
                  <a:extLst>
                    <a:ext uri="{9D8B030D-6E8A-4147-A177-3AD203B41FA5}">
                      <a16:colId xmlns:a16="http://schemas.microsoft.com/office/drawing/2014/main" val="3937222169"/>
                    </a:ext>
                  </a:extLst>
                </a:gridCol>
              </a:tblGrid>
              <a:tr h="176023">
                <a:tc gridSpan="5">
                  <a:txBody>
                    <a:bodyPr/>
                    <a:lstStyle/>
                    <a:p>
                      <a:pPr algn="just">
                        <a:lnSpc>
                          <a:spcPct val="107000"/>
                        </a:lnSpc>
                        <a:spcAft>
                          <a:spcPts val="0"/>
                        </a:spcAft>
                      </a:pPr>
                      <a:r>
                        <a:rPr lang="en-US" sz="1200" dirty="0">
                          <a:effectLst/>
                          <a:latin typeface="Century" panose="02040604050505020304" pitchFamily="18" charset="0"/>
                        </a:rPr>
                        <a:t>Financial Accountability (11 indicators)</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hMerge="1">
                  <a:txBody>
                    <a:bodyPr/>
                    <a:lstStyle/>
                    <a:p>
                      <a:endParaRPr lang="en-ID"/>
                    </a:p>
                  </a:txBody>
                  <a:tcPr/>
                </a:tc>
                <a:tc hMerge="1">
                  <a:txBody>
                    <a:bodyPr/>
                    <a:lstStyle/>
                    <a:p>
                      <a:endParaRPr lang="en-ID"/>
                    </a:p>
                  </a:txBody>
                  <a:tcPr/>
                </a:tc>
                <a:tc hMerge="1">
                  <a:txBody>
                    <a:bodyPr/>
                    <a:lstStyle/>
                    <a:p>
                      <a:endParaRPr lang="en-ID"/>
                    </a:p>
                  </a:txBody>
                  <a:tcPr/>
                </a:tc>
                <a:tc hMerge="1">
                  <a:txBody>
                    <a:bodyPr/>
                    <a:lstStyle/>
                    <a:p>
                      <a:endParaRPr lang="en-ID"/>
                    </a:p>
                  </a:txBody>
                  <a:tcPr/>
                </a:tc>
                <a:extLst>
                  <a:ext uri="{0D108BD9-81ED-4DB2-BD59-A6C34878D82A}">
                    <a16:rowId xmlns:a16="http://schemas.microsoft.com/office/drawing/2014/main" val="2652493164"/>
                  </a:ext>
                </a:extLst>
              </a:tr>
              <a:tr h="361367">
                <a:tc>
                  <a:txBody>
                    <a:bodyPr/>
                    <a:lstStyle/>
                    <a:p>
                      <a:pPr algn="just">
                        <a:lnSpc>
                          <a:spcPct val="150000"/>
                        </a:lnSpc>
                        <a:spcAft>
                          <a:spcPts val="0"/>
                        </a:spcAft>
                      </a:pPr>
                      <a:r>
                        <a:rPr lang="en-US" sz="1200" dirty="0">
                          <a:effectLst/>
                          <a:latin typeface="Century" panose="02040604050505020304" pitchFamily="18" charset="0"/>
                        </a:rPr>
                        <a:t>1</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Availability of information systems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extLst>
                  <a:ext uri="{0D108BD9-81ED-4DB2-BD59-A6C34878D82A}">
                    <a16:rowId xmlns:a16="http://schemas.microsoft.com/office/drawing/2014/main" val="3556976157"/>
                  </a:ext>
                </a:extLst>
              </a:tr>
              <a:tr h="546710">
                <a:tc>
                  <a:txBody>
                    <a:bodyPr/>
                    <a:lstStyle/>
                    <a:p>
                      <a:pPr algn="just">
                        <a:lnSpc>
                          <a:spcPct val="150000"/>
                        </a:lnSpc>
                        <a:spcAft>
                          <a:spcPts val="0"/>
                        </a:spcAft>
                      </a:pPr>
                      <a:r>
                        <a:rPr lang="en-US" sz="1200" dirty="0">
                          <a:effectLst/>
                          <a:latin typeface="Century" panose="02040604050505020304" pitchFamily="18" charset="0"/>
                        </a:rPr>
                        <a:t>2</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Transparancy of accounting system management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extLst>
                  <a:ext uri="{0D108BD9-81ED-4DB2-BD59-A6C34878D82A}">
                    <a16:rowId xmlns:a16="http://schemas.microsoft.com/office/drawing/2014/main" val="3207624083"/>
                  </a:ext>
                </a:extLst>
              </a:tr>
              <a:tr h="361367">
                <a:tc>
                  <a:txBody>
                    <a:bodyPr/>
                    <a:lstStyle/>
                    <a:p>
                      <a:pPr algn="just">
                        <a:lnSpc>
                          <a:spcPct val="150000"/>
                        </a:lnSpc>
                        <a:spcAft>
                          <a:spcPts val="0"/>
                        </a:spcAft>
                      </a:pPr>
                      <a:r>
                        <a:rPr lang="en-US" sz="1200" dirty="0">
                          <a:effectLst/>
                          <a:latin typeface="Century" panose="02040604050505020304" pitchFamily="18" charset="0"/>
                        </a:rPr>
                        <a:t>3</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Performance monitoring by the supervisory board</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extLst>
                  <a:ext uri="{0D108BD9-81ED-4DB2-BD59-A6C34878D82A}">
                    <a16:rowId xmlns:a16="http://schemas.microsoft.com/office/drawing/2014/main" val="449890832"/>
                  </a:ext>
                </a:extLst>
              </a:tr>
              <a:tr h="361367">
                <a:tc>
                  <a:txBody>
                    <a:bodyPr/>
                    <a:lstStyle/>
                    <a:p>
                      <a:pPr algn="just">
                        <a:lnSpc>
                          <a:spcPct val="150000"/>
                        </a:lnSpc>
                        <a:spcAft>
                          <a:spcPts val="0"/>
                        </a:spcAft>
                      </a:pPr>
                      <a:r>
                        <a:rPr lang="en-US" sz="1200" dirty="0">
                          <a:effectLst/>
                          <a:latin typeface="Century" panose="02040604050505020304" pitchFamily="18" charset="0"/>
                        </a:rPr>
                        <a:t>4</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dirty="0">
                          <a:effectLst/>
                          <a:latin typeface="Century" panose="02040604050505020304" pitchFamily="18" charset="0"/>
                        </a:rPr>
                        <a:t>Execution by external audit</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dirty="0">
                          <a:effectLst/>
                          <a:latin typeface="Century" panose="02040604050505020304" pitchFamily="18" charset="0"/>
                        </a:rPr>
                        <a:t>√</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extLst>
                  <a:ext uri="{0D108BD9-81ED-4DB2-BD59-A6C34878D82A}">
                    <a16:rowId xmlns:a16="http://schemas.microsoft.com/office/drawing/2014/main" val="1148940694"/>
                  </a:ext>
                </a:extLst>
              </a:tr>
              <a:tr h="732054">
                <a:tc>
                  <a:txBody>
                    <a:bodyPr/>
                    <a:lstStyle/>
                    <a:p>
                      <a:pPr algn="just">
                        <a:lnSpc>
                          <a:spcPct val="150000"/>
                        </a:lnSpc>
                        <a:spcAft>
                          <a:spcPts val="0"/>
                        </a:spcAft>
                      </a:pPr>
                      <a:r>
                        <a:rPr lang="en-US" sz="1200">
                          <a:effectLst/>
                          <a:latin typeface="Century" panose="02040604050505020304" pitchFamily="18" charset="0"/>
                        </a:rPr>
                        <a:t>5</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Completeness and documentation of the process of preparing financial statements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extLst>
                  <a:ext uri="{0D108BD9-81ED-4DB2-BD59-A6C34878D82A}">
                    <a16:rowId xmlns:a16="http://schemas.microsoft.com/office/drawing/2014/main" val="2667584205"/>
                  </a:ext>
                </a:extLst>
              </a:tr>
              <a:tr h="361367">
                <a:tc>
                  <a:txBody>
                    <a:bodyPr/>
                    <a:lstStyle/>
                    <a:p>
                      <a:pPr algn="just">
                        <a:lnSpc>
                          <a:spcPct val="150000"/>
                        </a:lnSpc>
                        <a:spcAft>
                          <a:spcPts val="0"/>
                        </a:spcAft>
                      </a:pPr>
                      <a:r>
                        <a:rPr lang="en-US" sz="1200">
                          <a:effectLst/>
                          <a:latin typeface="Century" panose="02040604050505020304" pitchFamily="18" charset="0"/>
                        </a:rPr>
                        <a:t>6</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Internal control system performance</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extLst>
                  <a:ext uri="{0D108BD9-81ED-4DB2-BD59-A6C34878D82A}">
                    <a16:rowId xmlns:a16="http://schemas.microsoft.com/office/drawing/2014/main" val="1160269883"/>
                  </a:ext>
                </a:extLst>
              </a:tr>
              <a:tr h="546710">
                <a:tc>
                  <a:txBody>
                    <a:bodyPr/>
                    <a:lstStyle/>
                    <a:p>
                      <a:pPr algn="just">
                        <a:lnSpc>
                          <a:spcPct val="150000"/>
                        </a:lnSpc>
                        <a:spcAft>
                          <a:spcPts val="0"/>
                        </a:spcAft>
                      </a:pPr>
                      <a:r>
                        <a:rPr lang="en-US" sz="1200">
                          <a:effectLst/>
                          <a:latin typeface="Century" panose="02040604050505020304" pitchFamily="18" charset="0"/>
                        </a:rPr>
                        <a:t>7</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Ability to meet short-term obligations with current assets (liquidity)</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extLst>
                  <a:ext uri="{0D108BD9-81ED-4DB2-BD59-A6C34878D82A}">
                    <a16:rowId xmlns:a16="http://schemas.microsoft.com/office/drawing/2014/main" val="1198221284"/>
                  </a:ext>
                </a:extLst>
              </a:tr>
              <a:tr h="546710">
                <a:tc>
                  <a:txBody>
                    <a:bodyPr/>
                    <a:lstStyle/>
                    <a:p>
                      <a:pPr algn="just">
                        <a:lnSpc>
                          <a:spcPct val="150000"/>
                        </a:lnSpc>
                        <a:spcAft>
                          <a:spcPts val="0"/>
                        </a:spcAft>
                      </a:pPr>
                      <a:r>
                        <a:rPr lang="en-US" sz="1200">
                          <a:effectLst/>
                          <a:latin typeface="Century" panose="02040604050505020304" pitchFamily="18" charset="0"/>
                        </a:rPr>
                        <a:t>8</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Ability to fulfill all obligations with total assets (solvability)</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extLst>
                  <a:ext uri="{0D108BD9-81ED-4DB2-BD59-A6C34878D82A}">
                    <a16:rowId xmlns:a16="http://schemas.microsoft.com/office/drawing/2014/main" val="821775087"/>
                  </a:ext>
                </a:extLst>
              </a:tr>
              <a:tr h="231830">
                <a:tc>
                  <a:txBody>
                    <a:bodyPr/>
                    <a:lstStyle/>
                    <a:p>
                      <a:pPr algn="just">
                        <a:lnSpc>
                          <a:spcPct val="150000"/>
                        </a:lnSpc>
                        <a:spcAft>
                          <a:spcPts val="0"/>
                        </a:spcAft>
                      </a:pPr>
                      <a:r>
                        <a:rPr lang="en-US" sz="1200">
                          <a:effectLst/>
                          <a:latin typeface="Century" panose="02040604050505020304" pitchFamily="18" charset="0"/>
                        </a:rPr>
                        <a:t>9</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Ability to leverage assets</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extLst>
                  <a:ext uri="{0D108BD9-81ED-4DB2-BD59-A6C34878D82A}">
                    <a16:rowId xmlns:a16="http://schemas.microsoft.com/office/drawing/2014/main" val="2578125752"/>
                  </a:ext>
                </a:extLst>
              </a:tr>
              <a:tr h="361367">
                <a:tc>
                  <a:txBody>
                    <a:bodyPr/>
                    <a:lstStyle/>
                    <a:p>
                      <a:pPr algn="just">
                        <a:lnSpc>
                          <a:spcPct val="150000"/>
                        </a:lnSpc>
                        <a:spcAft>
                          <a:spcPts val="0"/>
                        </a:spcAft>
                      </a:pPr>
                      <a:r>
                        <a:rPr lang="en-US" sz="1200">
                          <a:effectLst/>
                          <a:latin typeface="Century" panose="02040604050505020304" pitchFamily="18" charset="0"/>
                        </a:rPr>
                        <a:t>10</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Ability to utilize working capital</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07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extLst>
                  <a:ext uri="{0D108BD9-81ED-4DB2-BD59-A6C34878D82A}">
                    <a16:rowId xmlns:a16="http://schemas.microsoft.com/office/drawing/2014/main" val="3158270237"/>
                  </a:ext>
                </a:extLst>
              </a:tr>
              <a:tr h="361367">
                <a:tc>
                  <a:txBody>
                    <a:bodyPr/>
                    <a:lstStyle/>
                    <a:p>
                      <a:pPr algn="just">
                        <a:lnSpc>
                          <a:spcPct val="150000"/>
                        </a:lnSpc>
                        <a:spcAft>
                          <a:spcPts val="0"/>
                        </a:spcAft>
                      </a:pPr>
                      <a:r>
                        <a:rPr lang="en-US" sz="1200">
                          <a:effectLst/>
                          <a:latin typeface="Century" panose="02040604050505020304" pitchFamily="18" charset="0"/>
                        </a:rPr>
                        <a:t>11</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D" sz="1200">
                          <a:effectLst/>
                          <a:latin typeface="Century" panose="02040604050505020304" pitchFamily="18" charset="0"/>
                        </a:rPr>
                        <a:t>Ability to generate SHU (profitability)</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50000"/>
                        </a:lnSpc>
                        <a:spcAft>
                          <a:spcPts val="0"/>
                        </a:spcAft>
                      </a:pPr>
                      <a:r>
                        <a:rPr lang="en-US" sz="1200">
                          <a:effectLst/>
                          <a:latin typeface="Century" panose="02040604050505020304" pitchFamily="18" charset="0"/>
                        </a:rPr>
                        <a:t>√</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50000"/>
                        </a:lnSpc>
                        <a:spcAft>
                          <a:spcPts val="0"/>
                        </a:spcAft>
                      </a:pPr>
                      <a:r>
                        <a:rPr lang="en-US" sz="1200">
                          <a:effectLst/>
                          <a:latin typeface="Century" panose="02040604050505020304" pitchFamily="18" charset="0"/>
                        </a:rPr>
                        <a:t> </a:t>
                      </a:r>
                      <a:endParaRPr lang="en-ID" sz="120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tc>
                  <a:txBody>
                    <a:bodyPr/>
                    <a:lstStyle/>
                    <a:p>
                      <a:pPr algn="ctr">
                        <a:lnSpc>
                          <a:spcPct val="150000"/>
                        </a:lnSpc>
                        <a:spcAft>
                          <a:spcPts val="0"/>
                        </a:spcAft>
                      </a:pPr>
                      <a:r>
                        <a:rPr lang="en-US" sz="1200" dirty="0">
                          <a:effectLst/>
                          <a:latin typeface="Century" panose="02040604050505020304" pitchFamily="18" charset="0"/>
                        </a:rPr>
                        <a:t> </a:t>
                      </a:r>
                      <a:endParaRPr lang="en-ID" sz="1200" dirty="0">
                        <a:effectLst/>
                        <a:latin typeface="Century" panose="02040604050505020304" pitchFamily="18" charset="0"/>
                        <a:ea typeface="Calibri" panose="020F0502020204030204" pitchFamily="34" charset="0"/>
                        <a:cs typeface="Times New Roman" panose="02020603050405020304" pitchFamily="18" charset="0"/>
                      </a:endParaRPr>
                    </a:p>
                  </a:txBody>
                  <a:tcPr marL="64948" marR="64948" marT="0" marB="0"/>
                </a:tc>
                <a:extLst>
                  <a:ext uri="{0D108BD9-81ED-4DB2-BD59-A6C34878D82A}">
                    <a16:rowId xmlns:a16="http://schemas.microsoft.com/office/drawing/2014/main" val="3271377638"/>
                  </a:ext>
                </a:extLst>
              </a:tr>
            </a:tbl>
          </a:graphicData>
        </a:graphic>
      </p:graphicFrame>
    </p:spTree>
    <p:extLst>
      <p:ext uri="{BB962C8B-B14F-4D97-AF65-F5344CB8AC3E}">
        <p14:creationId xmlns:p14="http://schemas.microsoft.com/office/powerpoint/2010/main" val="456429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0CAEE-C4CF-4498-963E-F5F5643B38FD}"/>
              </a:ext>
            </a:extLst>
          </p:cNvPr>
          <p:cNvSpPr>
            <a:spLocks noGrp="1"/>
          </p:cNvSpPr>
          <p:nvPr>
            <p:ph type="title"/>
          </p:nvPr>
        </p:nvSpPr>
        <p:spPr>
          <a:xfrm>
            <a:off x="1534696" y="213763"/>
            <a:ext cx="9520158" cy="687385"/>
          </a:xfrm>
        </p:spPr>
        <p:txBody>
          <a:bodyPr>
            <a:normAutofit/>
          </a:bodyPr>
          <a:lstStyle/>
          <a:p>
            <a:pPr algn="ctr"/>
            <a:r>
              <a:rPr lang="en-GB" sz="4000" b="1" dirty="0">
                <a:latin typeface="Century" panose="02040604050505020304" pitchFamily="18" charset="0"/>
              </a:rPr>
              <a:t>CONCLUSION</a:t>
            </a:r>
            <a:endParaRPr lang="en-ID" sz="4000" dirty="0"/>
          </a:p>
        </p:txBody>
      </p:sp>
      <p:sp>
        <p:nvSpPr>
          <p:cNvPr id="3" name="Content Placeholder 2">
            <a:extLst>
              <a:ext uri="{FF2B5EF4-FFF2-40B4-BE49-F238E27FC236}">
                <a16:creationId xmlns:a16="http://schemas.microsoft.com/office/drawing/2014/main" id="{2619E022-F8AD-4C96-ACF5-DA9F044E5CC5}"/>
              </a:ext>
            </a:extLst>
          </p:cNvPr>
          <p:cNvSpPr>
            <a:spLocks noGrp="1"/>
          </p:cNvSpPr>
          <p:nvPr>
            <p:ph idx="1"/>
          </p:nvPr>
        </p:nvSpPr>
        <p:spPr>
          <a:xfrm>
            <a:off x="1534696" y="901149"/>
            <a:ext cx="9520158" cy="4625008"/>
          </a:xfrm>
        </p:spPr>
        <p:txBody>
          <a:bodyPr>
            <a:normAutofit/>
          </a:bodyPr>
          <a:lstStyle/>
          <a:p>
            <a:pPr>
              <a:buFont typeface="Wingdings" panose="05000000000000000000" pitchFamily="2" charset="2"/>
              <a:buChar char="v"/>
            </a:pPr>
            <a:r>
              <a:rPr lang="en-GB" sz="1700" b="1" dirty="0"/>
              <a:t> </a:t>
            </a:r>
            <a:r>
              <a:rPr lang="en-ID" sz="1800" dirty="0">
                <a:latin typeface="Century" panose="02040604050505020304" pitchFamily="18" charset="0"/>
              </a:rPr>
              <a:t>The implementation of Good Corporate Governance (GCG) at the Yogyakarta UPN Cooperative in general can be stated to be running quite well. Of the three aspects of GCG implementation, the best implementation is the aspect of financial accountability and the aspect of organizational and management accountability. One aspect that is not well implemented in the Yogyakarta UPN Cooperative is the aspect of business accountability and member services. Cooperatives of UPN Yogyakarta need to improve aspects of business accountability and member services, among others, cooperatives need to develop planning, control and accountability for the implementation of member services and business activities carried out by cooperatives periodically.</a:t>
            </a:r>
          </a:p>
          <a:p>
            <a:pPr>
              <a:buFont typeface="Wingdings" panose="05000000000000000000" pitchFamily="2" charset="2"/>
              <a:buChar char="v"/>
            </a:pPr>
            <a:r>
              <a:rPr lang="en-ID" sz="1700" dirty="0">
                <a:latin typeface="Century" panose="02040604050505020304" pitchFamily="18" charset="0"/>
              </a:rPr>
              <a:t>Further research can examine the implementation of Good Corporate Governance (GCG) in several cooperatives in Indonesia. It can also be investigated the differences in the implementation of GCG for several types of cooperatives.</a:t>
            </a:r>
          </a:p>
          <a:p>
            <a:pPr marL="0" indent="0" algn="just">
              <a:lnSpc>
                <a:spcPct val="100000"/>
              </a:lnSpc>
              <a:spcBef>
                <a:spcPts val="0"/>
              </a:spcBef>
              <a:buNone/>
            </a:pPr>
            <a:endParaRPr lang="en-ID" sz="2400" dirty="0">
              <a:latin typeface="Century" panose="02040604050505020304" pitchFamily="18" charset="0"/>
            </a:endParaRPr>
          </a:p>
          <a:p>
            <a:pPr marL="0" indent="0" algn="just">
              <a:lnSpc>
                <a:spcPct val="100000"/>
              </a:lnSpc>
              <a:spcBef>
                <a:spcPts val="0"/>
              </a:spcBef>
              <a:buNone/>
            </a:pPr>
            <a:endParaRPr lang="en-ID" sz="1900" dirty="0">
              <a:latin typeface="Century" panose="02040604050505020304" pitchFamily="18" charset="0"/>
            </a:endParaRPr>
          </a:p>
          <a:p>
            <a:pPr marL="0" indent="0">
              <a:buNone/>
            </a:pPr>
            <a:endParaRPr lang="en-ID" sz="1900" dirty="0">
              <a:latin typeface="Century" panose="02040604050505020304" pitchFamily="18" charset="0"/>
            </a:endParaRPr>
          </a:p>
        </p:txBody>
      </p:sp>
    </p:spTree>
    <p:extLst>
      <p:ext uri="{BB962C8B-B14F-4D97-AF65-F5344CB8AC3E}">
        <p14:creationId xmlns:p14="http://schemas.microsoft.com/office/powerpoint/2010/main" val="3370348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22416-B5C6-44F6-A5A9-61227CB7A41D}"/>
              </a:ext>
            </a:extLst>
          </p:cNvPr>
          <p:cNvSpPr>
            <a:spLocks noGrp="1"/>
          </p:cNvSpPr>
          <p:nvPr>
            <p:ph type="title"/>
          </p:nvPr>
        </p:nvSpPr>
        <p:spPr>
          <a:xfrm>
            <a:off x="1451577" y="185530"/>
            <a:ext cx="9603275" cy="636280"/>
          </a:xfrm>
        </p:spPr>
        <p:txBody>
          <a:bodyPr>
            <a:normAutofit fontScale="90000"/>
          </a:bodyPr>
          <a:lstStyle/>
          <a:p>
            <a:pPr algn="ctr"/>
            <a:br>
              <a:rPr lang="en-GB" sz="3600" b="1" dirty="0">
                <a:latin typeface="Century" panose="02040604050505020304" pitchFamily="18" charset="0"/>
              </a:rPr>
            </a:br>
            <a:r>
              <a:rPr lang="en-GB" sz="4400" b="1" dirty="0">
                <a:latin typeface="Century" panose="02040604050505020304" pitchFamily="18" charset="0"/>
              </a:rPr>
              <a:t>INTRODUCTION</a:t>
            </a:r>
            <a:endParaRPr lang="en-ID" sz="4400" dirty="0">
              <a:latin typeface="Century" panose="02040604050505020304" pitchFamily="18" charset="0"/>
            </a:endParaRPr>
          </a:p>
        </p:txBody>
      </p:sp>
      <p:sp>
        <p:nvSpPr>
          <p:cNvPr id="3" name="Content Placeholder 2">
            <a:extLst>
              <a:ext uri="{FF2B5EF4-FFF2-40B4-BE49-F238E27FC236}">
                <a16:creationId xmlns:a16="http://schemas.microsoft.com/office/drawing/2014/main" id="{6F2EE6C6-D930-45CE-99F4-1B4778AB5293}"/>
              </a:ext>
            </a:extLst>
          </p:cNvPr>
          <p:cNvSpPr>
            <a:spLocks noGrp="1"/>
          </p:cNvSpPr>
          <p:nvPr>
            <p:ph idx="1"/>
          </p:nvPr>
        </p:nvSpPr>
        <p:spPr>
          <a:xfrm>
            <a:off x="1451577" y="1011180"/>
            <a:ext cx="9603275" cy="4835640"/>
          </a:xfrm>
        </p:spPr>
        <p:txBody>
          <a:bodyPr>
            <a:normAutofit fontScale="92500" lnSpcReduction="20000"/>
          </a:bodyPr>
          <a:lstStyle/>
          <a:p>
            <a:pPr algn="just">
              <a:buFont typeface="Wingdings" panose="05000000000000000000" pitchFamily="2" charset="2"/>
              <a:buChar char="v"/>
            </a:pPr>
            <a:r>
              <a:rPr lang="en-ID" dirty="0">
                <a:latin typeface="Century" panose="02040604050505020304" pitchFamily="18" charset="0"/>
              </a:rPr>
              <a:t>The characteristics of the social function inherent in cooperatives that are not solely concerned with profit orientation place cooperatives as the pillars of the Indonesian economy. </a:t>
            </a:r>
          </a:p>
          <a:p>
            <a:pPr algn="just">
              <a:buFont typeface="Wingdings" panose="05000000000000000000" pitchFamily="2" charset="2"/>
              <a:buChar char="v"/>
            </a:pPr>
            <a:r>
              <a:rPr lang="en-ID" dirty="0">
                <a:latin typeface="Century" panose="02040604050505020304" pitchFamily="18" charset="0"/>
              </a:rPr>
              <a:t>The good ideas attached to the cooperative as an ideal business entity design in Indonesia have not been able to place it as the main business structure in Indonesia. This is due to three things :</a:t>
            </a:r>
          </a:p>
          <a:p>
            <a:pPr marL="0" indent="0" algn="just">
              <a:lnSpc>
                <a:spcPct val="100000"/>
              </a:lnSpc>
              <a:buNone/>
            </a:pPr>
            <a:r>
              <a:rPr lang="en-ID" sz="2000" dirty="0">
                <a:latin typeface="Century" panose="02040604050505020304" pitchFamily="18" charset="0"/>
              </a:rPr>
              <a:t>	1. The weak management and governance of cooperatives, especially in </a:t>
            </a:r>
          </a:p>
          <a:p>
            <a:pPr marL="0" indent="0">
              <a:lnSpc>
                <a:spcPct val="100000"/>
              </a:lnSpc>
              <a:spcBef>
                <a:spcPts val="0"/>
              </a:spcBef>
              <a:buNone/>
            </a:pPr>
            <a:r>
              <a:rPr lang="en-ID" dirty="0">
                <a:latin typeface="Century" panose="02040604050505020304" pitchFamily="18" charset="0"/>
              </a:rPr>
              <a:t>	     </a:t>
            </a:r>
            <a:r>
              <a:rPr lang="en-ID" sz="2000" dirty="0">
                <a:latin typeface="Century" panose="02040604050505020304" pitchFamily="18" charset="0"/>
              </a:rPr>
              <a:t>terms of the internal control system</a:t>
            </a:r>
          </a:p>
          <a:p>
            <a:pPr marL="0" indent="0">
              <a:lnSpc>
                <a:spcPct val="100000"/>
              </a:lnSpc>
              <a:buNone/>
            </a:pPr>
            <a:r>
              <a:rPr lang="en-US" dirty="0">
                <a:latin typeface="Century" panose="02040604050505020304" pitchFamily="18" charset="0"/>
              </a:rPr>
              <a:t>	2. T</a:t>
            </a:r>
            <a:r>
              <a:rPr lang="en-ID" dirty="0">
                <a:latin typeface="Century" panose="02040604050505020304" pitchFamily="18" charset="0"/>
              </a:rPr>
              <a:t>here has not been a sense of belonging among the members of the 		     cooperative, so it is not uncommon for members to choose services or 	     	     products provided by institutions other than cooperatives. </a:t>
            </a:r>
            <a:r>
              <a:rPr lang="en-US" dirty="0">
                <a:latin typeface="Century" panose="02040604050505020304" pitchFamily="18" charset="0"/>
              </a:rPr>
              <a:t> </a:t>
            </a:r>
          </a:p>
          <a:p>
            <a:pPr marL="0" indent="0">
              <a:lnSpc>
                <a:spcPct val="100000"/>
              </a:lnSpc>
              <a:buNone/>
            </a:pPr>
            <a:r>
              <a:rPr lang="en-US" dirty="0">
                <a:latin typeface="Century" panose="02040604050505020304" pitchFamily="18" charset="0"/>
              </a:rPr>
              <a:t>	3. </a:t>
            </a:r>
            <a:r>
              <a:rPr lang="en-ID" dirty="0">
                <a:latin typeface="Century" panose="02040604050505020304" pitchFamily="18" charset="0"/>
              </a:rPr>
              <a:t>Cooperatives have not been able to transform their comparative 	  	    advantage into a competitive advantage because of the weak 	  	    	    entrepreneurial spirit of the management, so that cooperatives that are 	    supposed to provide goods and services at lower prices often sell 	    	    their products at higher prices.</a:t>
            </a:r>
          </a:p>
          <a:p>
            <a:pPr marL="0" indent="0">
              <a:lnSpc>
                <a:spcPct val="100000"/>
              </a:lnSpc>
              <a:buNone/>
            </a:pPr>
            <a:endParaRPr lang="en-US" dirty="0">
              <a:latin typeface="Century" panose="02040604050505020304" pitchFamily="18" charset="0"/>
            </a:endParaRPr>
          </a:p>
          <a:p>
            <a:pPr marL="0" indent="0">
              <a:buNone/>
            </a:pPr>
            <a:endParaRPr lang="en-US" dirty="0">
              <a:latin typeface="Century" panose="02040604050505020304" pitchFamily="18" charset="0"/>
            </a:endParaRPr>
          </a:p>
          <a:p>
            <a:pPr marL="0" indent="0">
              <a:buNone/>
            </a:pPr>
            <a:endParaRPr lang="en-ID" sz="2000" dirty="0">
              <a:latin typeface="Century" panose="02040604050505020304" pitchFamily="18" charset="0"/>
            </a:endParaRPr>
          </a:p>
        </p:txBody>
      </p:sp>
    </p:spTree>
    <p:extLst>
      <p:ext uri="{BB962C8B-B14F-4D97-AF65-F5344CB8AC3E}">
        <p14:creationId xmlns:p14="http://schemas.microsoft.com/office/powerpoint/2010/main" val="947888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129BC6-54F8-430B-91D7-4D287ED5307E}"/>
              </a:ext>
            </a:extLst>
          </p:cNvPr>
          <p:cNvSpPr>
            <a:spLocks noGrp="1"/>
          </p:cNvSpPr>
          <p:nvPr>
            <p:ph idx="1"/>
          </p:nvPr>
        </p:nvSpPr>
        <p:spPr>
          <a:xfrm>
            <a:off x="1547949" y="1035071"/>
            <a:ext cx="9520158" cy="3669450"/>
          </a:xfrm>
        </p:spPr>
        <p:txBody>
          <a:bodyPr/>
          <a:lstStyle/>
          <a:p>
            <a:pPr algn="just">
              <a:lnSpc>
                <a:spcPct val="100000"/>
              </a:lnSpc>
              <a:buFont typeface="Wingdings" panose="05000000000000000000" pitchFamily="2" charset="2"/>
              <a:buChar char="v"/>
            </a:pPr>
            <a:r>
              <a:rPr lang="en-ID" sz="1900" dirty="0">
                <a:latin typeface="Century" panose="02040604050505020304" pitchFamily="18" charset="0"/>
              </a:rPr>
              <a:t>One thing that is absolutely necessary and is one of the requirements of a  quality cooperative is the implementation of Good Corporate Governance (GCG). GCG is a mechanism that regulates the relationship between managers, creditors, government, employees and other internal and external stakeholders related to their rights and obligations or in other words a system that controls the company. </a:t>
            </a:r>
          </a:p>
          <a:p>
            <a:pPr algn="just">
              <a:lnSpc>
                <a:spcPct val="100000"/>
              </a:lnSpc>
              <a:buFont typeface="Wingdings" panose="05000000000000000000" pitchFamily="2" charset="2"/>
              <a:buChar char="v"/>
            </a:pPr>
            <a:r>
              <a:rPr lang="en-ID" sz="1900" dirty="0">
                <a:latin typeface="Century" panose="02040604050505020304" pitchFamily="18" charset="0"/>
              </a:rPr>
              <a:t>The purpose of governance or corporate governance is to create added value for all interested parties (stakeholders). GCG principles include transparency, independence, accountability, responsibility and fairness. </a:t>
            </a:r>
          </a:p>
        </p:txBody>
      </p:sp>
    </p:spTree>
    <p:extLst>
      <p:ext uri="{BB962C8B-B14F-4D97-AF65-F5344CB8AC3E}">
        <p14:creationId xmlns:p14="http://schemas.microsoft.com/office/powerpoint/2010/main" val="1676939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0CAEE-C4CF-4498-963E-F5F5643B38FD}"/>
              </a:ext>
            </a:extLst>
          </p:cNvPr>
          <p:cNvSpPr>
            <a:spLocks noGrp="1"/>
          </p:cNvSpPr>
          <p:nvPr>
            <p:ph type="title"/>
          </p:nvPr>
        </p:nvSpPr>
        <p:spPr>
          <a:xfrm>
            <a:off x="1534696" y="611328"/>
            <a:ext cx="9520158" cy="780327"/>
          </a:xfrm>
        </p:spPr>
        <p:txBody>
          <a:bodyPr>
            <a:normAutofit/>
          </a:bodyPr>
          <a:lstStyle/>
          <a:p>
            <a:pPr algn="ctr"/>
            <a:r>
              <a:rPr lang="en-GB" sz="4000" b="1" dirty="0">
                <a:latin typeface="Century" panose="02040604050505020304" pitchFamily="18" charset="0"/>
              </a:rPr>
              <a:t>STUDY AIMS</a:t>
            </a:r>
            <a:endParaRPr lang="en-ID" sz="4000" dirty="0"/>
          </a:p>
        </p:txBody>
      </p:sp>
      <p:sp>
        <p:nvSpPr>
          <p:cNvPr id="3" name="Content Placeholder 2">
            <a:extLst>
              <a:ext uri="{FF2B5EF4-FFF2-40B4-BE49-F238E27FC236}">
                <a16:creationId xmlns:a16="http://schemas.microsoft.com/office/drawing/2014/main" id="{2619E022-F8AD-4C96-ACF5-DA9F044E5CC5}"/>
              </a:ext>
            </a:extLst>
          </p:cNvPr>
          <p:cNvSpPr>
            <a:spLocks noGrp="1"/>
          </p:cNvSpPr>
          <p:nvPr>
            <p:ph idx="1"/>
          </p:nvPr>
        </p:nvSpPr>
        <p:spPr>
          <a:xfrm>
            <a:off x="1627461" y="1525401"/>
            <a:ext cx="9520158" cy="3179121"/>
          </a:xfrm>
        </p:spPr>
        <p:txBody>
          <a:bodyPr/>
          <a:lstStyle/>
          <a:p>
            <a:pPr algn="just">
              <a:buFont typeface="Wingdings" panose="05000000000000000000" pitchFamily="2" charset="2"/>
              <a:buChar char="v"/>
            </a:pPr>
            <a:r>
              <a:rPr lang="en-ID" dirty="0">
                <a:latin typeface="Century" panose="02040604050505020304" pitchFamily="18" charset="0"/>
              </a:rPr>
              <a:t>UPN Yogyakarta Cooperative is one of the best cooperatives in Yogyakarta. This study aims to evaluate the performance of UPN Cooperatives based on GCG principles. It is hoped that by assessing the performance of the GCG principles, the management of UPN Cooperatives can be carried out efficiently and effectively so as not to cause harm to stakeholders. The implementation of GCG in UPN Cooperatives can further improve the performance of cooperatives and cooperative services to their members.</a:t>
            </a:r>
          </a:p>
          <a:p>
            <a:pPr>
              <a:buFont typeface="Wingdings" panose="05000000000000000000" pitchFamily="2" charset="2"/>
              <a:buChar char="v"/>
            </a:pPr>
            <a:endParaRPr lang="en-ID" dirty="0">
              <a:latin typeface="Century" panose="02040604050505020304" pitchFamily="18" charset="0"/>
            </a:endParaRPr>
          </a:p>
        </p:txBody>
      </p:sp>
    </p:spTree>
    <p:extLst>
      <p:ext uri="{BB962C8B-B14F-4D97-AF65-F5344CB8AC3E}">
        <p14:creationId xmlns:p14="http://schemas.microsoft.com/office/powerpoint/2010/main" val="1321249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8131B-CE85-4AF6-B97C-519798CA7DFE}"/>
              </a:ext>
            </a:extLst>
          </p:cNvPr>
          <p:cNvSpPr>
            <a:spLocks noGrp="1"/>
          </p:cNvSpPr>
          <p:nvPr>
            <p:ph type="title"/>
          </p:nvPr>
        </p:nvSpPr>
        <p:spPr>
          <a:xfrm>
            <a:off x="1534696" y="450574"/>
            <a:ext cx="9520158" cy="820084"/>
          </a:xfrm>
        </p:spPr>
        <p:txBody>
          <a:bodyPr>
            <a:normAutofit/>
          </a:bodyPr>
          <a:lstStyle/>
          <a:p>
            <a:pPr algn="ctr"/>
            <a:r>
              <a:rPr lang="en-GB" sz="4000" b="1" dirty="0">
                <a:latin typeface="Century" panose="02040604050505020304" pitchFamily="18" charset="0"/>
              </a:rPr>
              <a:t>LITERATUR REVIEW</a:t>
            </a:r>
            <a:endParaRPr lang="en-ID" sz="4000" dirty="0"/>
          </a:p>
        </p:txBody>
      </p:sp>
      <p:sp>
        <p:nvSpPr>
          <p:cNvPr id="3" name="Content Placeholder 2">
            <a:extLst>
              <a:ext uri="{FF2B5EF4-FFF2-40B4-BE49-F238E27FC236}">
                <a16:creationId xmlns:a16="http://schemas.microsoft.com/office/drawing/2014/main" id="{7957DB4A-0419-4B1D-A08D-7FF7EFA21D59}"/>
              </a:ext>
            </a:extLst>
          </p:cNvPr>
          <p:cNvSpPr>
            <a:spLocks noGrp="1"/>
          </p:cNvSpPr>
          <p:nvPr>
            <p:ph idx="1"/>
          </p:nvPr>
        </p:nvSpPr>
        <p:spPr>
          <a:xfrm>
            <a:off x="1534696" y="1444488"/>
            <a:ext cx="9520158" cy="4021858"/>
          </a:xfrm>
        </p:spPr>
        <p:txBody>
          <a:bodyPr/>
          <a:lstStyle/>
          <a:p>
            <a:pPr algn="just">
              <a:lnSpc>
                <a:spcPct val="100000"/>
              </a:lnSpc>
              <a:buFont typeface="Wingdings" panose="05000000000000000000" pitchFamily="2" charset="2"/>
              <a:buChar char="v"/>
            </a:pPr>
            <a:r>
              <a:rPr lang="en-ID" sz="1900" dirty="0">
                <a:latin typeface="Century" panose="02040604050505020304" pitchFamily="18" charset="0"/>
              </a:rPr>
              <a:t>GCG is a structure, process, culture and system to produce success in an organization (</a:t>
            </a:r>
            <a:r>
              <a:rPr lang="en-ID" sz="1900" dirty="0" err="1">
                <a:latin typeface="Century" panose="02040604050505020304" pitchFamily="18" charset="0"/>
              </a:rPr>
              <a:t>Keasey</a:t>
            </a:r>
            <a:r>
              <a:rPr lang="en-ID" sz="1900" dirty="0">
                <a:latin typeface="Century" panose="02040604050505020304" pitchFamily="18" charset="0"/>
              </a:rPr>
              <a:t> and Wright, 1993). GCG is a system of rules that regulate the relationship between company owners, management, creditors, government, employees and other internal and external stakeholders as a system that regulates and controls the company with the aim of creating added value for company stakeholders (FCGI, 2006).</a:t>
            </a:r>
          </a:p>
          <a:p>
            <a:pPr algn="just">
              <a:lnSpc>
                <a:spcPct val="100000"/>
              </a:lnSpc>
              <a:buFont typeface="Wingdings" panose="05000000000000000000" pitchFamily="2" charset="2"/>
              <a:buChar char="v"/>
            </a:pPr>
            <a:r>
              <a:rPr lang="en-ID" dirty="0">
                <a:latin typeface="Century" panose="02040604050505020304" pitchFamily="18" charset="0"/>
              </a:rPr>
              <a:t>The basic principles of GCG described in the OECD (2004) and KNKG (2006) are that companies must ensure that the principles of Good Corporate Governance are carried out in every aspect of business at all levels of the company, including transparency, accountability, responsibility, independence and fairness.</a:t>
            </a:r>
            <a:endParaRPr lang="en-ID" sz="1900" dirty="0">
              <a:latin typeface="Century" panose="02040604050505020304" pitchFamily="18" charset="0"/>
            </a:endParaRPr>
          </a:p>
          <a:p>
            <a:pPr>
              <a:buFont typeface="Wingdings" panose="05000000000000000000" pitchFamily="2" charset="2"/>
              <a:buChar char="v"/>
            </a:pPr>
            <a:endParaRPr lang="en-ID" dirty="0"/>
          </a:p>
        </p:txBody>
      </p:sp>
    </p:spTree>
    <p:extLst>
      <p:ext uri="{BB962C8B-B14F-4D97-AF65-F5344CB8AC3E}">
        <p14:creationId xmlns:p14="http://schemas.microsoft.com/office/powerpoint/2010/main" val="2021677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8131B-CE85-4AF6-B97C-519798CA7DFE}"/>
              </a:ext>
            </a:extLst>
          </p:cNvPr>
          <p:cNvSpPr>
            <a:spLocks noGrp="1"/>
          </p:cNvSpPr>
          <p:nvPr>
            <p:ph type="title"/>
          </p:nvPr>
        </p:nvSpPr>
        <p:spPr>
          <a:xfrm>
            <a:off x="1534696" y="450574"/>
            <a:ext cx="9520158" cy="820084"/>
          </a:xfrm>
        </p:spPr>
        <p:txBody>
          <a:bodyPr>
            <a:normAutofit/>
          </a:bodyPr>
          <a:lstStyle/>
          <a:p>
            <a:pPr algn="ctr"/>
            <a:r>
              <a:rPr lang="en-GB" sz="4000" b="1" dirty="0">
                <a:latin typeface="Century" panose="02040604050505020304" pitchFamily="18" charset="0"/>
              </a:rPr>
              <a:t>LITERATUR REVIEW</a:t>
            </a:r>
            <a:endParaRPr lang="en-ID" sz="4000" dirty="0"/>
          </a:p>
        </p:txBody>
      </p:sp>
      <p:sp>
        <p:nvSpPr>
          <p:cNvPr id="3" name="Content Placeholder 2">
            <a:extLst>
              <a:ext uri="{FF2B5EF4-FFF2-40B4-BE49-F238E27FC236}">
                <a16:creationId xmlns:a16="http://schemas.microsoft.com/office/drawing/2014/main" id="{7957DB4A-0419-4B1D-A08D-7FF7EFA21D59}"/>
              </a:ext>
            </a:extLst>
          </p:cNvPr>
          <p:cNvSpPr>
            <a:spLocks noGrp="1"/>
          </p:cNvSpPr>
          <p:nvPr>
            <p:ph idx="1"/>
          </p:nvPr>
        </p:nvSpPr>
        <p:spPr>
          <a:xfrm>
            <a:off x="1534696" y="1444488"/>
            <a:ext cx="9520158" cy="4021858"/>
          </a:xfrm>
        </p:spPr>
        <p:txBody>
          <a:bodyPr>
            <a:noAutofit/>
          </a:bodyPr>
          <a:lstStyle/>
          <a:p>
            <a:pPr algn="just">
              <a:lnSpc>
                <a:spcPct val="100000"/>
              </a:lnSpc>
              <a:buFont typeface="Wingdings" panose="05000000000000000000" pitchFamily="2" charset="2"/>
              <a:buChar char="v"/>
            </a:pPr>
            <a:r>
              <a:rPr lang="en-ID" sz="1900" dirty="0">
                <a:latin typeface="Century" panose="02040604050505020304" pitchFamily="18" charset="0"/>
              </a:rPr>
              <a:t>According to the Bhutan agricultural cooperative governance guidelines issued by the Royal Government of </a:t>
            </a:r>
            <a:r>
              <a:rPr lang="en-ID" sz="1900" dirty="0" err="1">
                <a:latin typeface="Century" panose="02040604050505020304" pitchFamily="18" charset="0"/>
              </a:rPr>
              <a:t>Butan</a:t>
            </a:r>
            <a:r>
              <a:rPr lang="en-ID" sz="1900" dirty="0">
                <a:latin typeface="Century" panose="02040604050505020304" pitchFamily="18" charset="0"/>
              </a:rPr>
              <a:t> (2011), the uniqueness of cooperative governance includes:</a:t>
            </a:r>
          </a:p>
          <a:p>
            <a:pPr marL="0" indent="0">
              <a:lnSpc>
                <a:spcPct val="100000"/>
              </a:lnSpc>
              <a:spcBef>
                <a:spcPts val="0"/>
              </a:spcBef>
              <a:buNone/>
            </a:pPr>
            <a:r>
              <a:rPr lang="en-ID" sz="1900" dirty="0"/>
              <a:t>    1. </a:t>
            </a:r>
            <a:r>
              <a:rPr lang="en-ID" sz="1900" dirty="0">
                <a:latin typeface="Century" panose="02040604050505020304" pitchFamily="18" charset="0"/>
              </a:rPr>
              <a:t>Its activities are based on internationally recognized principles and values</a:t>
            </a:r>
          </a:p>
          <a:p>
            <a:pPr marL="0" indent="0">
              <a:lnSpc>
                <a:spcPct val="100000"/>
              </a:lnSpc>
              <a:spcBef>
                <a:spcPts val="0"/>
              </a:spcBef>
              <a:buNone/>
            </a:pPr>
            <a:r>
              <a:rPr lang="en-ID" sz="1900" dirty="0">
                <a:latin typeface="Century" panose="02040604050505020304" pitchFamily="18" charset="0"/>
              </a:rPr>
              <a:t>    2. Cooperatives are business entities as well as individual associations</a:t>
            </a:r>
          </a:p>
          <a:p>
            <a:pPr marL="0" indent="0">
              <a:lnSpc>
                <a:spcPct val="100000"/>
              </a:lnSpc>
              <a:spcBef>
                <a:spcPts val="0"/>
              </a:spcBef>
              <a:buNone/>
            </a:pPr>
            <a:r>
              <a:rPr lang="en-ID" sz="1900" dirty="0">
                <a:latin typeface="Century" panose="02040604050505020304" pitchFamily="18" charset="0"/>
              </a:rPr>
              <a:t>    3. Cooperatives are owned and controlled by members who benefit from the </a:t>
            </a:r>
          </a:p>
          <a:p>
            <a:pPr marL="0" indent="0">
              <a:lnSpc>
                <a:spcPct val="100000"/>
              </a:lnSpc>
              <a:spcBef>
                <a:spcPts val="0"/>
              </a:spcBef>
              <a:buNone/>
            </a:pPr>
            <a:r>
              <a:rPr lang="en-ID" sz="1900" dirty="0">
                <a:latin typeface="Century" panose="02040604050505020304" pitchFamily="18" charset="0"/>
              </a:rPr>
              <a:t>        products and services they produce</a:t>
            </a:r>
          </a:p>
          <a:p>
            <a:pPr marL="0" indent="0">
              <a:lnSpc>
                <a:spcPct val="100000"/>
              </a:lnSpc>
              <a:spcBef>
                <a:spcPts val="0"/>
              </a:spcBef>
              <a:buNone/>
            </a:pPr>
            <a:r>
              <a:rPr lang="en-ID" sz="1900" dirty="0">
                <a:latin typeface="Century" panose="02040604050505020304" pitchFamily="18" charset="0"/>
              </a:rPr>
              <a:t>    4. Cooperatives are democratic organizations controlled by their members</a:t>
            </a:r>
          </a:p>
          <a:p>
            <a:pPr marL="0" indent="0">
              <a:lnSpc>
                <a:spcPct val="100000"/>
              </a:lnSpc>
              <a:spcBef>
                <a:spcPts val="0"/>
              </a:spcBef>
              <a:buNone/>
            </a:pPr>
            <a:r>
              <a:rPr lang="en-ID" sz="1900" dirty="0">
                <a:latin typeface="Century" panose="02040604050505020304" pitchFamily="18" charset="0"/>
              </a:rPr>
              <a:t>    5. Management is directly responsible to its members and implements decisions  </a:t>
            </a:r>
          </a:p>
          <a:p>
            <a:pPr marL="0" indent="0">
              <a:lnSpc>
                <a:spcPct val="100000"/>
              </a:lnSpc>
              <a:spcBef>
                <a:spcPts val="0"/>
              </a:spcBef>
              <a:buNone/>
            </a:pPr>
            <a:r>
              <a:rPr lang="en-ID" sz="1900" dirty="0">
                <a:latin typeface="Century" panose="02040604050505020304" pitchFamily="18" charset="0"/>
              </a:rPr>
              <a:t>        and policies that have been approved by members</a:t>
            </a:r>
          </a:p>
          <a:p>
            <a:pPr marL="0" indent="0">
              <a:lnSpc>
                <a:spcPct val="100000"/>
              </a:lnSpc>
              <a:spcBef>
                <a:spcPts val="0"/>
              </a:spcBef>
              <a:buNone/>
            </a:pPr>
            <a:r>
              <a:rPr lang="en-ID" sz="1900" dirty="0">
                <a:latin typeface="Century" panose="02040604050505020304" pitchFamily="18" charset="0"/>
              </a:rPr>
              <a:t>    6. </a:t>
            </a:r>
            <a:r>
              <a:rPr lang="en-ID" sz="1900" dirty="0"/>
              <a:t>Members have the same voting rights regardless of the size of the savings they </a:t>
            </a:r>
          </a:p>
          <a:p>
            <a:pPr marL="0" indent="0">
              <a:lnSpc>
                <a:spcPct val="100000"/>
              </a:lnSpc>
              <a:spcBef>
                <a:spcPts val="0"/>
              </a:spcBef>
              <a:buNone/>
            </a:pPr>
            <a:r>
              <a:rPr lang="en-ID" sz="1900" dirty="0"/>
              <a:t>         give to the cooperative (one man one vote)</a:t>
            </a:r>
          </a:p>
          <a:p>
            <a:pPr marL="0" indent="0">
              <a:lnSpc>
                <a:spcPct val="100000"/>
              </a:lnSpc>
              <a:spcBef>
                <a:spcPts val="0"/>
              </a:spcBef>
              <a:buNone/>
            </a:pPr>
            <a:r>
              <a:rPr lang="en-ID" sz="1900" dirty="0">
                <a:latin typeface="Century" panose="02040604050505020304" pitchFamily="18" charset="0"/>
              </a:rPr>
              <a:t>   </a:t>
            </a:r>
          </a:p>
        </p:txBody>
      </p:sp>
    </p:spTree>
    <p:extLst>
      <p:ext uri="{BB962C8B-B14F-4D97-AF65-F5344CB8AC3E}">
        <p14:creationId xmlns:p14="http://schemas.microsoft.com/office/powerpoint/2010/main" val="1568721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57DB4A-0419-4B1D-A08D-7FF7EFA21D59}"/>
              </a:ext>
            </a:extLst>
          </p:cNvPr>
          <p:cNvSpPr>
            <a:spLocks noGrp="1"/>
          </p:cNvSpPr>
          <p:nvPr>
            <p:ph idx="1"/>
          </p:nvPr>
        </p:nvSpPr>
        <p:spPr>
          <a:xfrm>
            <a:off x="1508191" y="795132"/>
            <a:ext cx="9520158" cy="4021858"/>
          </a:xfrm>
        </p:spPr>
        <p:txBody>
          <a:bodyPr>
            <a:noAutofit/>
          </a:bodyPr>
          <a:lstStyle/>
          <a:p>
            <a:pPr marL="0" indent="0" algn="just">
              <a:lnSpc>
                <a:spcPct val="100000"/>
              </a:lnSpc>
              <a:spcBef>
                <a:spcPts val="0"/>
              </a:spcBef>
              <a:buNone/>
            </a:pPr>
            <a:r>
              <a:rPr lang="en-ID" sz="1900" dirty="0">
                <a:latin typeface="Century" panose="02040604050505020304" pitchFamily="18" charset="0"/>
              </a:rPr>
              <a:t>    7. </a:t>
            </a:r>
            <a:r>
              <a:rPr lang="en-ID" sz="1900" dirty="0"/>
              <a:t>The main purpose of cooperatives is to meet the needs of members and ensure   </a:t>
            </a:r>
          </a:p>
          <a:p>
            <a:pPr marL="0" indent="0" algn="just">
              <a:lnSpc>
                <a:spcPct val="100000"/>
              </a:lnSpc>
              <a:spcBef>
                <a:spcPts val="0"/>
              </a:spcBef>
              <a:buNone/>
            </a:pPr>
            <a:r>
              <a:rPr lang="en-ID" sz="1900" dirty="0"/>
              <a:t>         member satisfaction, not just to generate profits.</a:t>
            </a:r>
          </a:p>
          <a:p>
            <a:pPr marL="0" indent="0">
              <a:lnSpc>
                <a:spcPct val="100000"/>
              </a:lnSpc>
              <a:spcBef>
                <a:spcPts val="0"/>
              </a:spcBef>
              <a:buNone/>
            </a:pPr>
            <a:r>
              <a:rPr lang="en-ID" sz="1900" dirty="0">
                <a:latin typeface="Century" panose="02040604050505020304" pitchFamily="18" charset="0"/>
              </a:rPr>
              <a:t>    8. </a:t>
            </a:r>
            <a:r>
              <a:rPr lang="en-ID" sz="1900" dirty="0"/>
              <a:t>The cooperative principles also emphasize the importance of caring for the </a:t>
            </a:r>
          </a:p>
          <a:p>
            <a:pPr marL="0" indent="0">
              <a:lnSpc>
                <a:spcPct val="100000"/>
              </a:lnSpc>
              <a:spcBef>
                <a:spcPts val="0"/>
              </a:spcBef>
              <a:buNone/>
            </a:pPr>
            <a:r>
              <a:rPr lang="en-ID" sz="1900" dirty="0"/>
              <a:t>         community so that cooperatives must develop and implement policies and </a:t>
            </a:r>
          </a:p>
          <a:p>
            <a:pPr marL="0" indent="0">
              <a:lnSpc>
                <a:spcPct val="100000"/>
              </a:lnSpc>
              <a:spcBef>
                <a:spcPts val="0"/>
              </a:spcBef>
              <a:buNone/>
            </a:pPr>
            <a:r>
              <a:rPr lang="en-ID" sz="1900" dirty="0"/>
              <a:t>         strategies to realize sustainable development in their community</a:t>
            </a:r>
          </a:p>
          <a:p>
            <a:pPr algn="just">
              <a:buFont typeface="Wingdings" panose="05000000000000000000" pitchFamily="2" charset="2"/>
              <a:buChar char="v"/>
            </a:pPr>
            <a:r>
              <a:rPr lang="en-ID" sz="1900" dirty="0">
                <a:latin typeface="Century" panose="02040604050505020304" pitchFamily="18" charset="0"/>
              </a:rPr>
              <a:t> Cooperative supervisors not only act as a watch dog of management overseeing strategic decisions in order to maximize profits but also have to effectively pay attention to the needs of their members, identify, record and represent the needs and desires of members and report them to members in order to ensure democratic values ​​in cooperatives</a:t>
            </a:r>
          </a:p>
        </p:txBody>
      </p:sp>
    </p:spTree>
    <p:extLst>
      <p:ext uri="{BB962C8B-B14F-4D97-AF65-F5344CB8AC3E}">
        <p14:creationId xmlns:p14="http://schemas.microsoft.com/office/powerpoint/2010/main" val="420105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0CAEE-C4CF-4498-963E-F5F5643B38FD}"/>
              </a:ext>
            </a:extLst>
          </p:cNvPr>
          <p:cNvSpPr>
            <a:spLocks noGrp="1"/>
          </p:cNvSpPr>
          <p:nvPr>
            <p:ph type="title"/>
          </p:nvPr>
        </p:nvSpPr>
        <p:spPr>
          <a:xfrm>
            <a:off x="1534696" y="359537"/>
            <a:ext cx="9520158" cy="780327"/>
          </a:xfrm>
        </p:spPr>
        <p:txBody>
          <a:bodyPr>
            <a:normAutofit/>
          </a:bodyPr>
          <a:lstStyle/>
          <a:p>
            <a:pPr algn="ctr"/>
            <a:r>
              <a:rPr lang="en-GB" sz="4000" b="1" dirty="0">
                <a:latin typeface="Century" panose="02040604050505020304" pitchFamily="18" charset="0"/>
              </a:rPr>
              <a:t>RESEARCH METHODOLOGY</a:t>
            </a:r>
            <a:endParaRPr lang="en-ID" sz="4000" dirty="0"/>
          </a:p>
        </p:txBody>
      </p:sp>
      <p:sp>
        <p:nvSpPr>
          <p:cNvPr id="3" name="Content Placeholder 2">
            <a:extLst>
              <a:ext uri="{FF2B5EF4-FFF2-40B4-BE49-F238E27FC236}">
                <a16:creationId xmlns:a16="http://schemas.microsoft.com/office/drawing/2014/main" id="{2619E022-F8AD-4C96-ACF5-DA9F044E5CC5}"/>
              </a:ext>
            </a:extLst>
          </p:cNvPr>
          <p:cNvSpPr>
            <a:spLocks noGrp="1"/>
          </p:cNvSpPr>
          <p:nvPr>
            <p:ph idx="1"/>
          </p:nvPr>
        </p:nvSpPr>
        <p:spPr>
          <a:xfrm>
            <a:off x="1534696" y="1233853"/>
            <a:ext cx="9520158" cy="3934495"/>
          </a:xfrm>
        </p:spPr>
        <p:txBody>
          <a:bodyPr>
            <a:normAutofit/>
          </a:bodyPr>
          <a:lstStyle/>
          <a:p>
            <a:pPr algn="just">
              <a:buFont typeface="Wingdings" panose="05000000000000000000" pitchFamily="2" charset="2"/>
              <a:buChar char="v"/>
            </a:pPr>
            <a:r>
              <a:rPr lang="en-ID" sz="1900" dirty="0">
                <a:latin typeface="Century" panose="02040604050505020304" pitchFamily="18" charset="0"/>
              </a:rPr>
              <a:t>Based on the problems faced by the Yogyakarta UPN Cooperative, an appropriate approach method is needed so that the objectives are achieved. Based on the initial identification, the most optimal alternative is socialization followed by assistance to the management and employees of the Yogyakarta UPN Cooperative. Based on the explanation above, the method used is the Participatory Rural Appraisal (PRA) approach, meaning that this approach conducts a participatory field assessment. </a:t>
            </a:r>
            <a:r>
              <a:rPr lang="en-ID" dirty="0"/>
              <a:t>Cooperative management is actively involved in </a:t>
            </a:r>
            <a:r>
              <a:rPr lang="en-ID" dirty="0" err="1"/>
              <a:t>analyzing</a:t>
            </a:r>
            <a:r>
              <a:rPr lang="en-ID" dirty="0"/>
              <a:t> problems so that they can get the best solutions and can be implemented immediately</a:t>
            </a:r>
            <a:endParaRPr lang="en-ID" sz="1900" dirty="0">
              <a:latin typeface="Century" panose="02040604050505020304" pitchFamily="18" charset="0"/>
            </a:endParaRPr>
          </a:p>
        </p:txBody>
      </p:sp>
    </p:spTree>
    <p:extLst>
      <p:ext uri="{BB962C8B-B14F-4D97-AF65-F5344CB8AC3E}">
        <p14:creationId xmlns:p14="http://schemas.microsoft.com/office/powerpoint/2010/main" val="1713201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0CAEE-C4CF-4498-963E-F5F5643B38FD}"/>
              </a:ext>
            </a:extLst>
          </p:cNvPr>
          <p:cNvSpPr>
            <a:spLocks noGrp="1"/>
          </p:cNvSpPr>
          <p:nvPr>
            <p:ph type="title"/>
          </p:nvPr>
        </p:nvSpPr>
        <p:spPr>
          <a:xfrm>
            <a:off x="1534696" y="359537"/>
            <a:ext cx="9520158" cy="780327"/>
          </a:xfrm>
        </p:spPr>
        <p:txBody>
          <a:bodyPr>
            <a:normAutofit/>
          </a:bodyPr>
          <a:lstStyle/>
          <a:p>
            <a:pPr algn="ctr"/>
            <a:r>
              <a:rPr lang="en-GB" sz="4000" b="1" dirty="0">
                <a:latin typeface="Century" panose="02040604050505020304" pitchFamily="18" charset="0"/>
              </a:rPr>
              <a:t>RESEARCH METHODOLOGY</a:t>
            </a:r>
            <a:endParaRPr lang="en-ID" sz="4000" dirty="0"/>
          </a:p>
        </p:txBody>
      </p:sp>
      <p:sp>
        <p:nvSpPr>
          <p:cNvPr id="3" name="Content Placeholder 2">
            <a:extLst>
              <a:ext uri="{FF2B5EF4-FFF2-40B4-BE49-F238E27FC236}">
                <a16:creationId xmlns:a16="http://schemas.microsoft.com/office/drawing/2014/main" id="{2619E022-F8AD-4C96-ACF5-DA9F044E5CC5}"/>
              </a:ext>
            </a:extLst>
          </p:cNvPr>
          <p:cNvSpPr>
            <a:spLocks noGrp="1"/>
          </p:cNvSpPr>
          <p:nvPr>
            <p:ph idx="1"/>
          </p:nvPr>
        </p:nvSpPr>
        <p:spPr>
          <a:xfrm>
            <a:off x="1534696" y="1233853"/>
            <a:ext cx="9520158" cy="3934495"/>
          </a:xfrm>
        </p:spPr>
        <p:txBody>
          <a:bodyPr>
            <a:normAutofit fontScale="92500" lnSpcReduction="20000"/>
          </a:bodyPr>
          <a:lstStyle/>
          <a:p>
            <a:pPr>
              <a:buFont typeface="Wingdings" panose="05000000000000000000" pitchFamily="2" charset="2"/>
              <a:buChar char="v"/>
            </a:pPr>
            <a:r>
              <a:rPr lang="en-ID" sz="2100" dirty="0">
                <a:latin typeface="Century" panose="02040604050505020304" pitchFamily="18" charset="0"/>
              </a:rPr>
              <a:t>The process of applying the PRA method includes 3 stages:</a:t>
            </a:r>
          </a:p>
          <a:p>
            <a:pPr marL="0" indent="0">
              <a:spcBef>
                <a:spcPts val="0"/>
              </a:spcBef>
              <a:buNone/>
            </a:pPr>
            <a:r>
              <a:rPr lang="en-ID" sz="2100" dirty="0">
                <a:latin typeface="Century" panose="02040604050505020304" pitchFamily="18" charset="0"/>
              </a:rPr>
              <a:t>    1. Analysis stage</a:t>
            </a:r>
          </a:p>
          <a:p>
            <a:pPr marL="0" indent="0" algn="just">
              <a:lnSpc>
                <a:spcPct val="100000"/>
              </a:lnSpc>
              <a:spcBef>
                <a:spcPts val="0"/>
              </a:spcBef>
              <a:buNone/>
            </a:pPr>
            <a:r>
              <a:rPr lang="en-ID" sz="2100" dirty="0">
                <a:latin typeface="Century" panose="02040604050505020304" pitchFamily="18" charset="0"/>
              </a:rPr>
              <a:t>        At the analysis stage includes setting goals and environmental analysis </a:t>
            </a:r>
          </a:p>
          <a:p>
            <a:pPr marL="0" indent="0" algn="just">
              <a:lnSpc>
                <a:spcPct val="100000"/>
              </a:lnSpc>
              <a:spcBef>
                <a:spcPts val="0"/>
              </a:spcBef>
              <a:buNone/>
            </a:pPr>
            <a:r>
              <a:rPr lang="en-ID" sz="2100" dirty="0">
                <a:latin typeface="Century" panose="02040604050505020304" pitchFamily="18" charset="0"/>
              </a:rPr>
              <a:t>        activities.</a:t>
            </a:r>
          </a:p>
          <a:p>
            <a:pPr marL="0" indent="0" algn="just">
              <a:lnSpc>
                <a:spcPct val="100000"/>
              </a:lnSpc>
              <a:spcBef>
                <a:spcPts val="0"/>
              </a:spcBef>
              <a:buNone/>
            </a:pPr>
            <a:endParaRPr lang="en-ID" sz="2100" dirty="0">
              <a:latin typeface="Century" panose="02040604050505020304" pitchFamily="18" charset="0"/>
            </a:endParaRPr>
          </a:p>
          <a:p>
            <a:pPr marL="0" indent="0" algn="just">
              <a:lnSpc>
                <a:spcPct val="100000"/>
              </a:lnSpc>
              <a:spcBef>
                <a:spcPts val="0"/>
              </a:spcBef>
              <a:buNone/>
            </a:pPr>
            <a:r>
              <a:rPr lang="en-ID" sz="2100" dirty="0">
                <a:latin typeface="Century" panose="02040604050505020304" pitchFamily="18" charset="0"/>
              </a:rPr>
              <a:t>     2. Implementation stage</a:t>
            </a:r>
          </a:p>
          <a:p>
            <a:pPr marL="0" indent="0" algn="just">
              <a:lnSpc>
                <a:spcPct val="100000"/>
              </a:lnSpc>
              <a:spcBef>
                <a:spcPts val="0"/>
              </a:spcBef>
              <a:buNone/>
            </a:pPr>
            <a:r>
              <a:rPr lang="en-ID" sz="2100" dirty="0">
                <a:latin typeface="Century" panose="02040604050505020304" pitchFamily="18" charset="0"/>
              </a:rPr>
              <a:t>         The implementation phase includes the evaluation of control systems and the </a:t>
            </a:r>
          </a:p>
          <a:p>
            <a:pPr marL="0" indent="0" algn="just">
              <a:lnSpc>
                <a:spcPct val="100000"/>
              </a:lnSpc>
              <a:spcBef>
                <a:spcPts val="0"/>
              </a:spcBef>
              <a:buNone/>
            </a:pPr>
            <a:r>
              <a:rPr lang="en-ID" sz="2100" dirty="0">
                <a:latin typeface="Century" panose="02040604050505020304" pitchFamily="18" charset="0"/>
              </a:rPr>
              <a:t>         design of standard operating procedures (SOP).</a:t>
            </a:r>
          </a:p>
          <a:p>
            <a:pPr marL="0" indent="0" algn="just">
              <a:lnSpc>
                <a:spcPct val="100000"/>
              </a:lnSpc>
              <a:spcBef>
                <a:spcPts val="0"/>
              </a:spcBef>
              <a:buNone/>
            </a:pPr>
            <a:endParaRPr lang="en-ID" sz="2100" dirty="0">
              <a:latin typeface="Century" panose="02040604050505020304" pitchFamily="18" charset="0"/>
            </a:endParaRPr>
          </a:p>
          <a:p>
            <a:pPr marL="0" indent="0" algn="just">
              <a:lnSpc>
                <a:spcPct val="100000"/>
              </a:lnSpc>
              <a:spcBef>
                <a:spcPts val="0"/>
              </a:spcBef>
              <a:buNone/>
            </a:pPr>
            <a:r>
              <a:rPr lang="en-ID" sz="2100" dirty="0">
                <a:latin typeface="Century" panose="02040604050505020304" pitchFamily="18" charset="0"/>
              </a:rPr>
              <a:t>     3. Evaluation stage</a:t>
            </a:r>
          </a:p>
          <a:p>
            <a:pPr marL="0" indent="0" algn="just">
              <a:lnSpc>
                <a:spcPct val="100000"/>
              </a:lnSpc>
              <a:spcBef>
                <a:spcPts val="0"/>
              </a:spcBef>
              <a:buNone/>
            </a:pPr>
            <a:r>
              <a:rPr lang="en-ID" sz="2100" dirty="0">
                <a:latin typeface="Century" panose="02040604050505020304" pitchFamily="18" charset="0"/>
              </a:rPr>
              <a:t>         The last stage is the evaluation stage to see the assessment of the  </a:t>
            </a:r>
          </a:p>
          <a:p>
            <a:pPr marL="0" indent="0" algn="just">
              <a:lnSpc>
                <a:spcPct val="100000"/>
              </a:lnSpc>
              <a:spcBef>
                <a:spcPts val="0"/>
              </a:spcBef>
              <a:buNone/>
            </a:pPr>
            <a:r>
              <a:rPr lang="en-ID" sz="2100" dirty="0">
                <a:latin typeface="Century" panose="02040604050505020304" pitchFamily="18" charset="0"/>
              </a:rPr>
              <a:t>         performance of cooperatives using the principles of Good Corporate </a:t>
            </a:r>
          </a:p>
          <a:p>
            <a:pPr marL="0" indent="0" algn="just">
              <a:lnSpc>
                <a:spcPct val="100000"/>
              </a:lnSpc>
              <a:spcBef>
                <a:spcPts val="0"/>
              </a:spcBef>
              <a:buNone/>
            </a:pPr>
            <a:r>
              <a:rPr lang="en-ID" sz="2100" dirty="0">
                <a:latin typeface="Century" panose="02040604050505020304" pitchFamily="18" charset="0"/>
              </a:rPr>
              <a:t>         Governance (GCG) to improve the performance of cooperatives that are more </a:t>
            </a:r>
          </a:p>
          <a:p>
            <a:pPr marL="0" indent="0" algn="just">
              <a:lnSpc>
                <a:spcPct val="100000"/>
              </a:lnSpc>
              <a:spcBef>
                <a:spcPts val="0"/>
              </a:spcBef>
              <a:buNone/>
            </a:pPr>
            <a:r>
              <a:rPr lang="en-ID" sz="2100" dirty="0">
                <a:latin typeface="Century" panose="02040604050505020304" pitchFamily="18" charset="0"/>
              </a:rPr>
              <a:t>         effective and efficient so as to increase member satisfaction with cooperative </a:t>
            </a:r>
          </a:p>
          <a:p>
            <a:pPr marL="0" indent="0" algn="just">
              <a:lnSpc>
                <a:spcPct val="100000"/>
              </a:lnSpc>
              <a:spcBef>
                <a:spcPts val="0"/>
              </a:spcBef>
              <a:buNone/>
            </a:pPr>
            <a:r>
              <a:rPr lang="en-ID" sz="2100" dirty="0">
                <a:latin typeface="Century" panose="02040604050505020304" pitchFamily="18" charset="0"/>
              </a:rPr>
              <a:t>         services.</a:t>
            </a:r>
          </a:p>
          <a:p>
            <a:pPr marL="0" indent="0" algn="just">
              <a:lnSpc>
                <a:spcPct val="100000"/>
              </a:lnSpc>
              <a:spcBef>
                <a:spcPts val="0"/>
              </a:spcBef>
              <a:buNone/>
            </a:pPr>
            <a:endParaRPr lang="en-ID" sz="1900" dirty="0">
              <a:latin typeface="Century" panose="02040604050505020304" pitchFamily="18" charset="0"/>
            </a:endParaRPr>
          </a:p>
          <a:p>
            <a:pPr marL="0" indent="0">
              <a:buNone/>
            </a:pPr>
            <a:endParaRPr lang="en-ID" sz="1900" dirty="0">
              <a:latin typeface="Century" panose="02040604050505020304" pitchFamily="18" charset="0"/>
            </a:endParaRPr>
          </a:p>
        </p:txBody>
      </p:sp>
    </p:spTree>
    <p:extLst>
      <p:ext uri="{BB962C8B-B14F-4D97-AF65-F5344CB8AC3E}">
        <p14:creationId xmlns:p14="http://schemas.microsoft.com/office/powerpoint/2010/main" val="301664240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119</TotalTime>
  <Words>1915</Words>
  <Application>Microsoft Office PowerPoint</Application>
  <PresentationFormat>Widescreen</PresentationFormat>
  <Paragraphs>274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vt:lpstr>
      <vt:lpstr>Palatino Linotype</vt:lpstr>
      <vt:lpstr>Wingdings</vt:lpstr>
      <vt:lpstr>Gallery</vt:lpstr>
      <vt:lpstr>       ANALYSIS OF INTERNAL CONTROL SYSTEM AND STANDARD OPERATING PROCEDURES UPN YOGYAKARTA COOPERATIVES TO SUPPORT GOOD CORPORATE GOVERNANCE</vt:lpstr>
      <vt:lpstr> INTRODUCTION</vt:lpstr>
      <vt:lpstr>PowerPoint Presentation</vt:lpstr>
      <vt:lpstr>STUDY AIMS</vt:lpstr>
      <vt:lpstr>LITERATUR REVIEW</vt:lpstr>
      <vt:lpstr>LITERATUR REVIEW</vt:lpstr>
      <vt:lpstr>PowerPoint Presentation</vt:lpstr>
      <vt:lpstr>RESEARCH METHODOLOGY</vt:lpstr>
      <vt:lpstr>RESEARCH METHODOLOGY</vt:lpstr>
      <vt:lpstr>RESULTS AND DISCUSSION</vt:lpstr>
      <vt:lpstr>RESULTS AND DISCUSSION</vt:lpstr>
      <vt:lpstr>RESULTS AND DISCUSSION</vt:lpstr>
      <vt:lpstr>PowerPoint Presentation</vt:lpstr>
      <vt:lpstr>PowerPoint Presentation</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ANALYSIS OF INTERNAL CONTROL SYSTEM AND STANDARD OPERATING PROCEDURES UPN YOGYAKARTA COOPERATIVES TO SUPPORT GOOD CORPORATE GOVERNANCE</dc:title>
  <dc:creator>ACER</dc:creator>
  <cp:lastModifiedBy>ACER</cp:lastModifiedBy>
  <cp:revision>14</cp:revision>
  <dcterms:created xsi:type="dcterms:W3CDTF">2022-10-19T12:40:39Z</dcterms:created>
  <dcterms:modified xsi:type="dcterms:W3CDTF">2022-10-20T13:59:08Z</dcterms:modified>
</cp:coreProperties>
</file>