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media/image1.jpeg" ContentType="image/jpeg"/>
  <Override PartName="/ppt/media/image2.png" ContentType="image/png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3.xml.rels" ContentType="application/vnd.openxmlformats-package.relationships+xml"/>
  <Override PartName="/ppt/slides/_rels/slide16.xml.rels" ContentType="application/vnd.openxmlformats-package.relationships+xml"/>
  <Override PartName="/ppt/slides/_rels/slide12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19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18.xml.rels" ContentType="application/vnd.openxmlformats-package.relationships+xml"/>
  <Override PartName="/ppt/slides/_rels/slide17.xml.rels" ContentType="application/vnd.openxmlformats-package.relationships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2FECF7D-0227-42CA-9BC8-D5092952AFA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BDEB830-C879-4D07-86B0-B682FAFBD38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2BBED5A-3227-462D-8883-8BD4D2763460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C07203B-1DA0-4B9C-92AB-7E1EA0198EDD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9325D0B-1B15-4680-B419-1261BB77C07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078D07D-F902-452B-888D-2F6E8BE4E47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1E4DFC79-A550-4EDA-B11D-23B5359AEDB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68716EE-5409-4608-A8EF-A65AB796EAB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FF1432F-4F4A-4452-BE42-8A594E7D618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780785E-F9FE-4068-A9E7-CBCF616AFD4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2FD5AB5-E641-494A-8F32-52DFC58EA78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4C2B26C-47D4-4826-B527-5F249980E10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8D8EF76-29D2-4B6F-B61F-10569A8BAF4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55B3DAEE-C40C-4960-AEF6-62DA1F220AE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3A353770-BCC9-48B3-9952-798071AE6B8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581F19EA-9E9F-4676-AC18-59CD3A4B8E7F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5AFD287-5FB8-447D-A079-9A2D2AE61D7E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8B7F503-A0D3-4351-9192-E06662B7B54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E0BFB52-0552-4377-AD0E-B714D16B973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3A5F84E-E287-47C7-B04B-E665A643255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55143E4-6A58-4E50-B116-4F4AE050C27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FE9C4BC-7050-4DC7-9D64-7672F40AB2B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A98515F-887C-41F7-805B-35C56750916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E776D9B-04BD-40E0-967D-2FBE7B9F6F6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IN" sz="1800" spc="-1" strike="noStrike">
                <a:latin typeface="Arial"/>
              </a:rPr>
              <a:t>Click to edit the title text format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ctr">
              <a:lnSpc>
                <a:spcPct val="100000"/>
              </a:lnSpc>
              <a:buNone/>
              <a:defRPr b="0" lang="en-IN" sz="1400" spc="-1" strike="noStrike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en-IN" sz="1400" spc="-1" strike="noStrike">
                <a:latin typeface="Times New Roman"/>
              </a:rPr>
              <a:t>&lt;footer&gt;</a:t>
            </a:r>
            <a:endParaRPr b="0" lang="en-IN" sz="14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64D9155B-CE5F-4728-A0B8-6BFD484BF082}" type="slidenum">
              <a:rPr b="0" lang="en-US" sz="1200" spc="-1" strike="noStrike">
                <a:solidFill>
                  <a:srgbClr val="888888"/>
                </a:solidFill>
                <a:latin typeface="Calibri"/>
                <a:ea typeface="Calibri"/>
              </a:rPr>
              <a:t>&lt;number&gt;</a:t>
            </a:fld>
            <a:endParaRPr b="0" lang="en-IN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>
              <a:defRPr b="0" lang="en-IN" sz="1400" spc="-1" strike="noStrike">
                <a:latin typeface="Times New Roman"/>
              </a:defRPr>
            </a:lvl1pPr>
          </a:lstStyle>
          <a:p>
            <a:r>
              <a:rPr b="0" lang="en-IN" sz="1400" spc="-1" strike="noStrike">
                <a:latin typeface="Times New Roman"/>
              </a:rPr>
              <a:t>&lt;date/time&gt;</a:t>
            </a:r>
            <a:endParaRPr b="0" lang="en-IN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3200" spc="-1" strike="noStrike">
                <a:latin typeface="Arial"/>
              </a:rPr>
              <a:t>Click to edit the outline text format</a:t>
            </a:r>
            <a:endParaRPr b="0" lang="en-IN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N" sz="2800" spc="-1" strike="noStrike">
                <a:latin typeface="Arial"/>
              </a:rPr>
              <a:t>Second Outline Level</a:t>
            </a:r>
            <a:endParaRPr b="0" lang="en-IN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400" spc="-1" strike="noStrike">
                <a:latin typeface="Arial"/>
              </a:rPr>
              <a:t>Third Outline Level</a:t>
            </a:r>
            <a:endParaRPr b="0" lang="en-IN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N" sz="2000" spc="-1" strike="noStrike">
                <a:latin typeface="Arial"/>
              </a:rPr>
              <a:t>Fourth Outline Level</a:t>
            </a:r>
            <a:endParaRPr b="0" lang="en-IN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000" spc="-1" strike="noStrike">
                <a:latin typeface="Arial"/>
              </a:rPr>
              <a:t>Fifth Outline Level</a:t>
            </a:r>
            <a:endParaRPr b="0" lang="en-IN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000" spc="-1" strike="noStrike">
                <a:latin typeface="Arial"/>
              </a:rPr>
              <a:t>Sixth Outline Level</a:t>
            </a:r>
            <a:endParaRPr b="0" lang="en-IN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000" spc="-1" strike="noStrike">
                <a:latin typeface="Arial"/>
              </a:rPr>
              <a:t>Seventh Outline Level</a:t>
            </a:r>
            <a:endParaRPr b="0" lang="en-IN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ctr">
              <a:lnSpc>
                <a:spcPct val="100000"/>
              </a:lnSpc>
              <a:buNone/>
              <a:defRPr b="0" lang="en-IN" sz="1400" spc="-1" strike="noStrike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en-IN" sz="1400" spc="-1" strike="noStrike">
                <a:latin typeface="Times New Roman"/>
              </a:rPr>
              <a:t>&lt;footer&gt;</a:t>
            </a:r>
            <a:endParaRPr b="0" lang="en-IN" sz="1400" spc="-1" strike="noStrike"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2176B69B-2B9C-4AD4-9395-90A7E2807D88}" type="slidenum">
              <a:rPr b="0" lang="en-US" sz="1200" spc="-1" strike="noStrike">
                <a:solidFill>
                  <a:srgbClr val="888888"/>
                </a:solidFill>
                <a:latin typeface="Calibri"/>
                <a:ea typeface="Calibri"/>
              </a:rPr>
              <a:t>&lt;number&gt;</a:t>
            </a:fld>
            <a:endParaRPr b="0" lang="en-IN" sz="1200" spc="-1" strike="noStrike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>
              <a:defRPr b="0" lang="en-IN" sz="1400" spc="-1" strike="noStrike">
                <a:latin typeface="Times New Roman"/>
              </a:defRPr>
            </a:lvl1pPr>
          </a:lstStyle>
          <a:p>
            <a:r>
              <a:rPr b="0" lang="en-IN" sz="1400" spc="-1" strike="noStrike">
                <a:latin typeface="Times New Roman"/>
              </a:rPr>
              <a:t>&lt;date/time&gt;</a:t>
            </a:r>
            <a:endParaRPr b="0" lang="en-IN" sz="14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IN" sz="4400" spc="-1" strike="noStrike">
                <a:latin typeface="Arial"/>
              </a:rPr>
              <a:t>Click to edit the title text format</a:t>
            </a:r>
            <a:endParaRPr b="0" lang="en-IN" sz="4400" spc="-1" strike="noStrike"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3200" spc="-1" strike="noStrike">
                <a:latin typeface="Arial"/>
              </a:rPr>
              <a:t>Click to edit the outline text format</a:t>
            </a:r>
            <a:endParaRPr b="0" lang="en-IN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N" sz="2800" spc="-1" strike="noStrike">
                <a:latin typeface="Arial"/>
              </a:rPr>
              <a:t>Second Outline Level</a:t>
            </a:r>
            <a:endParaRPr b="0" lang="en-IN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400" spc="-1" strike="noStrike">
                <a:latin typeface="Arial"/>
              </a:rPr>
              <a:t>Third Outline Level</a:t>
            </a:r>
            <a:endParaRPr b="0" lang="en-IN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N" sz="2000" spc="-1" strike="noStrike">
                <a:latin typeface="Arial"/>
              </a:rPr>
              <a:t>Fourth Outline Level</a:t>
            </a:r>
            <a:endParaRPr b="0" lang="en-IN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000" spc="-1" strike="noStrike">
                <a:latin typeface="Arial"/>
              </a:rPr>
              <a:t>Fifth Outline Level</a:t>
            </a:r>
            <a:endParaRPr b="0" lang="en-IN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000" spc="-1" strike="noStrike">
                <a:latin typeface="Arial"/>
              </a:rPr>
              <a:t>Sixth Outline Level</a:t>
            </a:r>
            <a:endParaRPr b="0" lang="en-IN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000" spc="-1" strike="noStrike">
                <a:latin typeface="Arial"/>
              </a:rPr>
              <a:t>Seventh Outline Level</a:t>
            </a:r>
            <a:endParaRPr b="0" lang="en-IN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hyperlink" Target="https://youtu.be/r0kLC-pridI" TargetMode="Externa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hyperlink" Target="https://youtu.be/A-rfmuduGyY" TargetMode="External"/><Relationship Id="rId2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731520" y="541080"/>
            <a:ext cx="10629360" cy="1226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5400" spc="-1" strike="noStrike">
                <a:solidFill>
                  <a:srgbClr val="000000"/>
                </a:solidFill>
                <a:latin typeface="Calibri"/>
                <a:ea typeface="Calibri"/>
              </a:rPr>
              <a:t>Mind-Matter Problem Solved!</a:t>
            </a:r>
            <a:endParaRPr b="0" lang="en-IN" sz="5400" spc="-1" strike="noStrike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subTitle"/>
          </p:nvPr>
        </p:nvSpPr>
        <p:spPr>
          <a:xfrm>
            <a:off x="327600" y="3322440"/>
            <a:ext cx="11551320" cy="2201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600" spc="-1" strike="noStrike">
                <a:solidFill>
                  <a:srgbClr val="000000"/>
                </a:solidFill>
                <a:latin typeface="Calibri"/>
                <a:ea typeface="Calibri"/>
              </a:rPr>
              <a:t>Posina Venkata Rayudu</a:t>
            </a:r>
            <a:endParaRPr b="0" lang="en-IN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IN" sz="3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3600" spc="-1" strike="noStrike" baseline="30000">
                <a:solidFill>
                  <a:srgbClr val="000000"/>
                </a:solidFill>
                <a:latin typeface="Calibri"/>
                <a:ea typeface="Calibri"/>
              </a:rPr>
              <a:t>!</a:t>
            </a:r>
            <a:r>
              <a:rPr b="0" lang="en-US" sz="3600" spc="-1" strike="noStrike">
                <a:solidFill>
                  <a:srgbClr val="000000"/>
                </a:solidFill>
                <a:latin typeface="Calibri"/>
                <a:ea typeface="Calibri"/>
              </a:rPr>
              <a:t>Joint research with Professor Sisir Roy</a:t>
            </a:r>
            <a:endParaRPr b="0" lang="en-IN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137;p10"/>
          <p:cNvSpPr/>
          <p:nvPr/>
        </p:nvSpPr>
        <p:spPr>
          <a:xfrm>
            <a:off x="537840" y="648000"/>
            <a:ext cx="10792800" cy="502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50000"/>
              </a:lnSpc>
              <a:buNone/>
              <a:tabLst>
                <a:tab algn="l" pos="0"/>
              </a:tabLst>
            </a:pPr>
            <a:r>
              <a:rPr b="0" lang="en-US" sz="3600" spc="-1" strike="noStrike">
                <a:solidFill>
                  <a:srgbClr val="000000"/>
                </a:solidFill>
                <a:latin typeface="Calibri"/>
                <a:ea typeface="Calibri"/>
              </a:rPr>
              <a:t>F. William Lawvere’s “Functorial Semantics of Algebraic Theories” provides a definite account of how we [mathematically] theorize, which is the core concern of the science of the mind, and yet the selfie-consumed CogSci is blissfully unaware of it all.</a:t>
            </a:r>
            <a:endParaRPr b="0" lang="en-IN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42;p11"/>
          <p:cNvSpPr/>
          <p:nvPr/>
        </p:nvSpPr>
        <p:spPr>
          <a:xfrm flipH="1">
            <a:off x="425880" y="457200"/>
            <a:ext cx="11391120" cy="146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Calibri"/>
              </a:rPr>
              <a:t>CogSci got Alibi</a:t>
            </a:r>
            <a:endParaRPr b="0" lang="en-IN" sz="3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en-IN" sz="3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600" spc="-1" strike="noStrike">
                <a:solidFill>
                  <a:srgbClr val="000000"/>
                </a:solidFill>
                <a:latin typeface="Calibri"/>
                <a:ea typeface="Calibri"/>
              </a:rPr>
              <a:t>Mathematical knowing is too special to inform ordinary cognition.</a:t>
            </a:r>
            <a:endParaRPr b="0" lang="en-IN" sz="2600" spc="-1" strike="noStrike">
              <a:latin typeface="Arial"/>
            </a:endParaRPr>
          </a:p>
        </p:txBody>
      </p:sp>
      <p:sp>
        <p:nvSpPr>
          <p:cNvPr id="101" name="Google Shape;143;p11"/>
          <p:cNvSpPr/>
          <p:nvPr/>
        </p:nvSpPr>
        <p:spPr>
          <a:xfrm flipH="1">
            <a:off x="243000" y="3185280"/>
            <a:ext cx="11520720" cy="3137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Calibri"/>
                <a:ea typeface="Calibri"/>
              </a:rPr>
              <a:t>Oblivious to Scientific Practice</a:t>
            </a:r>
            <a:endParaRPr b="0" lang="en-IN" sz="4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en-IN" sz="4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Calibri"/>
                <a:ea typeface="Calibri"/>
              </a:rPr>
              <a:t>It is the too special motion of dropped bodies that led to development of the science of motion.</a:t>
            </a:r>
            <a:endParaRPr b="0" lang="en-IN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48;p12"/>
          <p:cNvSpPr/>
          <p:nvPr/>
        </p:nvSpPr>
        <p:spPr>
          <a:xfrm>
            <a:off x="519120" y="607680"/>
            <a:ext cx="11022480" cy="502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50000"/>
              </a:lnSpc>
              <a:buNone/>
              <a:tabLst>
                <a:tab algn="l" pos="0"/>
              </a:tabLst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  <a:ea typeface="Arial"/>
              </a:rPr>
              <a:t>The Fundamental Dialectic of Philosophy</a:t>
            </a:r>
            <a:endParaRPr b="0" lang="en-IN" sz="3600" spc="-1" strike="noStrike">
              <a:latin typeface="Arial"/>
            </a:endParaRPr>
          </a:p>
          <a:p>
            <a:pPr algn="ctr">
              <a:lnSpc>
                <a:spcPct val="150000"/>
              </a:lnSpc>
              <a:buNone/>
              <a:tabLst>
                <a:tab algn="l" pos="0"/>
              </a:tabLst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  <a:ea typeface="Arial"/>
              </a:rPr>
              <a:t>(reality vs [epistemology vs ontology])</a:t>
            </a:r>
            <a:endParaRPr b="0" lang="en-IN" sz="3600" spc="-1" strike="noStrike">
              <a:latin typeface="Arial"/>
            </a:endParaRPr>
          </a:p>
          <a:p>
            <a:pPr algn="ctr">
              <a:lnSpc>
                <a:spcPct val="150000"/>
              </a:lnSpc>
              <a:buNone/>
              <a:tabLst>
                <a:tab algn="l" pos="0"/>
              </a:tabLst>
            </a:pPr>
            <a:endParaRPr b="0" lang="en-IN" sz="3600" spc="-1" strike="noStrike">
              <a:latin typeface="Arial"/>
            </a:endParaRPr>
          </a:p>
          <a:p>
            <a:pPr algn="ctr">
              <a:lnSpc>
                <a:spcPct val="150000"/>
              </a:lnSpc>
              <a:buNone/>
              <a:tabLst>
                <a:tab algn="l" pos="0"/>
              </a:tabLst>
            </a:pPr>
            <a:endParaRPr b="0" lang="en-IN" sz="3600" spc="-1" strike="noStrike">
              <a:latin typeface="Arial"/>
            </a:endParaRPr>
          </a:p>
          <a:p>
            <a:pPr>
              <a:lnSpc>
                <a:spcPct val="150000"/>
              </a:lnSpc>
              <a:buNone/>
              <a:tabLst>
                <a:tab algn="l" pos="0"/>
              </a:tabLst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  <a:ea typeface="Arial"/>
              </a:rPr>
              <a:t>Compounding epistemology and ontology into which reality is resolved.</a:t>
            </a:r>
            <a:endParaRPr b="0" lang="en-IN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53;p13"/>
          <p:cNvSpPr/>
          <p:nvPr/>
        </p:nvSpPr>
        <p:spPr>
          <a:xfrm>
            <a:off x="2870280" y="321840"/>
            <a:ext cx="6425640" cy="6340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600" spc="-1" strike="noStrike">
                <a:solidFill>
                  <a:srgbClr val="000000"/>
                </a:solidFill>
                <a:latin typeface="Calibri"/>
                <a:ea typeface="Calibri"/>
              </a:rPr>
              <a:t>res extensa </a:t>
            </a:r>
            <a:r>
              <a:rPr b="0" i="1" lang="en-US" sz="3600" spc="-1" strike="noStrike">
                <a:solidFill>
                  <a:srgbClr val="000000"/>
                </a:solidFill>
                <a:latin typeface="Calibri"/>
                <a:ea typeface="Calibri"/>
              </a:rPr>
              <a:t>vs.</a:t>
            </a:r>
            <a:r>
              <a:rPr b="0" lang="en-US" sz="3600" spc="-1" strike="noStrike">
                <a:solidFill>
                  <a:srgbClr val="000000"/>
                </a:solidFill>
                <a:latin typeface="Calibri"/>
                <a:ea typeface="Calibri"/>
              </a:rPr>
              <a:t> res cogitans</a:t>
            </a:r>
            <a:endParaRPr b="0" lang="en-IN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en-IN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600" spc="-1" strike="noStrike">
                <a:solidFill>
                  <a:srgbClr val="000000"/>
                </a:solidFill>
                <a:latin typeface="Calibri"/>
                <a:ea typeface="Calibri"/>
              </a:rPr>
              <a:t>matter </a:t>
            </a:r>
            <a:r>
              <a:rPr b="0" i="1" lang="en-US" sz="3600" spc="-1" strike="noStrike">
                <a:solidFill>
                  <a:srgbClr val="000000"/>
                </a:solidFill>
                <a:latin typeface="Calibri"/>
                <a:ea typeface="Calibri"/>
              </a:rPr>
              <a:t>vs.</a:t>
            </a:r>
            <a:r>
              <a:rPr b="0" lang="en-US" sz="3600" spc="-1" strike="noStrike">
                <a:solidFill>
                  <a:srgbClr val="000000"/>
                </a:solidFill>
                <a:latin typeface="Calibri"/>
                <a:ea typeface="Calibri"/>
              </a:rPr>
              <a:t> mind</a:t>
            </a:r>
            <a:endParaRPr b="0" lang="en-IN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en-IN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600" spc="-1" strike="noStrike">
                <a:solidFill>
                  <a:srgbClr val="000000"/>
                </a:solidFill>
                <a:latin typeface="Calibri"/>
                <a:ea typeface="Calibri"/>
              </a:rPr>
              <a:t>variation </a:t>
            </a:r>
            <a:r>
              <a:rPr b="0" i="1" lang="en-US" sz="3600" spc="-1" strike="noStrike">
                <a:solidFill>
                  <a:srgbClr val="000000"/>
                </a:solidFill>
                <a:latin typeface="Calibri"/>
                <a:ea typeface="Calibri"/>
              </a:rPr>
              <a:t>vs.</a:t>
            </a:r>
            <a:r>
              <a:rPr b="0" lang="en-US" sz="3600" spc="-1" strike="noStrike">
                <a:solidFill>
                  <a:srgbClr val="000000"/>
                </a:solidFill>
                <a:latin typeface="Calibri"/>
                <a:ea typeface="Calibri"/>
              </a:rPr>
              <a:t> cohesion</a:t>
            </a:r>
            <a:endParaRPr b="0" lang="en-IN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en-IN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600" spc="-1" strike="noStrike">
                <a:solidFill>
                  <a:srgbClr val="000000"/>
                </a:solidFill>
                <a:latin typeface="Calibri"/>
                <a:ea typeface="Calibri"/>
              </a:rPr>
              <a:t>change </a:t>
            </a:r>
            <a:r>
              <a:rPr b="0" i="1" lang="en-US" sz="3600" spc="-1" strike="noStrike">
                <a:solidFill>
                  <a:srgbClr val="000000"/>
                </a:solidFill>
                <a:latin typeface="Calibri"/>
                <a:ea typeface="Calibri"/>
              </a:rPr>
              <a:t>vs.</a:t>
            </a:r>
            <a:r>
              <a:rPr b="0" lang="en-US" sz="3600" spc="-1" strike="noStrike">
                <a:solidFill>
                  <a:srgbClr val="000000"/>
                </a:solidFill>
                <a:latin typeface="Calibri"/>
                <a:ea typeface="Calibri"/>
              </a:rPr>
              <a:t> unity</a:t>
            </a:r>
            <a:endParaRPr b="0" lang="en-IN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en-IN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600" spc="-1" strike="noStrike">
                <a:solidFill>
                  <a:srgbClr val="000000"/>
                </a:solidFill>
                <a:latin typeface="Calibri"/>
                <a:ea typeface="Calibri"/>
              </a:rPr>
              <a:t>Becoming </a:t>
            </a:r>
            <a:r>
              <a:rPr b="0" i="1" lang="en-US" sz="3600" spc="-1" strike="noStrike">
                <a:solidFill>
                  <a:srgbClr val="000000"/>
                </a:solidFill>
                <a:latin typeface="Calibri"/>
                <a:ea typeface="Calibri"/>
              </a:rPr>
              <a:t>vs.</a:t>
            </a:r>
            <a:r>
              <a:rPr b="0" lang="en-US" sz="3600" spc="-1" strike="noStrike">
                <a:solidFill>
                  <a:srgbClr val="000000"/>
                </a:solidFill>
                <a:latin typeface="Calibri"/>
                <a:ea typeface="Calibri"/>
              </a:rPr>
              <a:t> Being</a:t>
            </a:r>
            <a:endParaRPr b="0" lang="en-IN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en-IN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600" spc="-1" strike="noStrike">
                <a:solidFill>
                  <a:srgbClr val="000000"/>
                </a:solidFill>
                <a:latin typeface="Calibri"/>
                <a:ea typeface="Calibri"/>
              </a:rPr>
              <a:t>Algebra </a:t>
            </a:r>
            <a:r>
              <a:rPr b="0" i="1" lang="en-US" sz="3600" spc="-1" strike="noStrike">
                <a:solidFill>
                  <a:srgbClr val="000000"/>
                </a:solidFill>
                <a:latin typeface="Calibri"/>
                <a:ea typeface="Calibri"/>
              </a:rPr>
              <a:t>vs.</a:t>
            </a:r>
            <a:r>
              <a:rPr b="0" lang="en-US" sz="3600" spc="-1" strike="noStrike">
                <a:solidFill>
                  <a:srgbClr val="000000"/>
                </a:solidFill>
                <a:latin typeface="Calibri"/>
                <a:ea typeface="Calibri"/>
              </a:rPr>
              <a:t> Geometry</a:t>
            </a:r>
            <a:endParaRPr b="0" lang="en-IN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58;p14"/>
          <p:cNvSpPr/>
          <p:nvPr/>
        </p:nvSpPr>
        <p:spPr>
          <a:xfrm>
            <a:off x="4186440" y="601560"/>
            <a:ext cx="3764520" cy="132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5400" spc="-1" strike="noStrike">
                <a:solidFill>
                  <a:srgbClr val="000000"/>
                </a:solidFill>
                <a:latin typeface="Calibri"/>
                <a:ea typeface="Calibri"/>
              </a:rPr>
              <a:t>A --</a:t>
            </a:r>
            <a:r>
              <a:rPr b="0" i="1" lang="en-US" sz="5400" spc="-1" strike="noStrike">
                <a:solidFill>
                  <a:srgbClr val="000000"/>
                </a:solidFill>
                <a:latin typeface="Calibri"/>
                <a:ea typeface="Calibri"/>
              </a:rPr>
              <a:t>f</a:t>
            </a:r>
            <a:r>
              <a:rPr b="0" lang="en-US" sz="5400" spc="-1" strike="noStrike">
                <a:solidFill>
                  <a:srgbClr val="000000"/>
                </a:solidFill>
                <a:latin typeface="Calibri"/>
                <a:ea typeface="Calibri"/>
              </a:rPr>
              <a:t>--&gt; B</a:t>
            </a:r>
            <a:endParaRPr b="0" lang="en-IN" sz="5400" spc="-1" strike="noStrike">
              <a:latin typeface="Arial"/>
            </a:endParaRPr>
          </a:p>
        </p:txBody>
      </p:sp>
      <p:sp>
        <p:nvSpPr>
          <p:cNvPr id="105" name="Google Shape;159;p14"/>
          <p:cNvSpPr/>
          <p:nvPr/>
        </p:nvSpPr>
        <p:spPr>
          <a:xfrm>
            <a:off x="2169360" y="3702960"/>
            <a:ext cx="7587720" cy="223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rmAutofit fontScale="85000"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Calibri"/>
                <a:ea typeface="Calibri"/>
              </a:rPr>
              <a:t>B-valued property of A (algebra)</a:t>
            </a:r>
            <a:endParaRPr b="0" lang="en-IN" sz="40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i="1" lang="en-US" sz="4000" spc="-1" strike="noStrike">
                <a:solidFill>
                  <a:srgbClr val="000000"/>
                </a:solidFill>
                <a:latin typeface="Calibri"/>
                <a:ea typeface="Calibri"/>
              </a:rPr>
              <a:t>vs</a:t>
            </a:r>
            <a:r>
              <a:rPr b="0" lang="en-US" sz="4000" spc="-1" strike="noStrike">
                <a:solidFill>
                  <a:srgbClr val="000000"/>
                </a:solidFill>
                <a:latin typeface="Calibri"/>
                <a:ea typeface="Calibri"/>
              </a:rPr>
              <a:t>.</a:t>
            </a:r>
            <a:endParaRPr b="0" lang="en-IN" sz="40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Calibri"/>
                <a:ea typeface="Calibri"/>
              </a:rPr>
              <a:t>A-shaped figure in B (geometry)</a:t>
            </a:r>
            <a:endParaRPr b="0" lang="en-IN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64;p15"/>
          <p:cNvSpPr/>
          <p:nvPr/>
        </p:nvSpPr>
        <p:spPr>
          <a:xfrm>
            <a:off x="571680" y="691560"/>
            <a:ext cx="11048400" cy="132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600" spc="-1" strike="noStrike">
                <a:solidFill>
                  <a:srgbClr val="000000"/>
                </a:solidFill>
                <a:latin typeface="Calibri"/>
                <a:ea typeface="Calibri"/>
              </a:rPr>
              <a:t>Perceptual Objectification of Physical Contrasts</a:t>
            </a:r>
            <a:endParaRPr b="0" lang="en-IN" sz="3600" spc="-1" strike="noStrike">
              <a:latin typeface="Arial"/>
            </a:endParaRPr>
          </a:p>
        </p:txBody>
      </p:sp>
      <p:sp>
        <p:nvSpPr>
          <p:cNvPr id="107" name="Google Shape;165;p15"/>
          <p:cNvSpPr/>
          <p:nvPr/>
        </p:nvSpPr>
        <p:spPr>
          <a:xfrm>
            <a:off x="4610160" y="5797080"/>
            <a:ext cx="384984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800" spc="-1" strike="noStrike" u="sng">
                <a:solidFill>
                  <a:srgbClr val="0563c1"/>
                </a:solidFill>
                <a:uFillTx/>
                <a:latin typeface="Calibri"/>
                <a:ea typeface="Calibri"/>
                <a:hlinkClick r:id="rId1"/>
              </a:rPr>
              <a:t>https://youtu.be/r0kLC-pridI</a:t>
            </a:r>
            <a:endParaRPr b="0" lang="en-IN" sz="1800" spc="-1" strike="noStrike">
              <a:latin typeface="Arial"/>
            </a:endParaRPr>
          </a:p>
        </p:txBody>
      </p:sp>
      <p:pic>
        <p:nvPicPr>
          <p:cNvPr id="108" name="Google Shape;166;p15" descr="Points.png"/>
          <p:cNvPicPr/>
          <p:nvPr/>
        </p:nvPicPr>
        <p:blipFill>
          <a:blip r:embed="rId2"/>
          <a:stretch/>
        </p:blipFill>
        <p:spPr>
          <a:xfrm>
            <a:off x="4815720" y="2712600"/>
            <a:ext cx="2559960" cy="14320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71;p16"/>
          <p:cNvSpPr/>
          <p:nvPr/>
        </p:nvSpPr>
        <p:spPr>
          <a:xfrm>
            <a:off x="1120680" y="618480"/>
            <a:ext cx="9923040" cy="594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50000"/>
              </a:lnSpc>
              <a:buNone/>
              <a:tabLst>
                <a:tab algn="l" pos="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Calibri"/>
                <a:ea typeface="Calibri"/>
              </a:rPr>
              <a:t>Theory of Naturality</a:t>
            </a:r>
            <a:endParaRPr b="0" lang="en-IN" sz="4000" spc="-1" strike="noStrike">
              <a:latin typeface="Arial"/>
            </a:endParaRPr>
          </a:p>
          <a:p>
            <a:pPr>
              <a:lnSpc>
                <a:spcPct val="150000"/>
              </a:lnSpc>
              <a:buNone/>
              <a:tabLst>
                <a:tab algn="l" pos="0"/>
              </a:tabLst>
            </a:pPr>
            <a:endParaRPr b="0" lang="en-IN" sz="3600" spc="-1" strike="noStrike">
              <a:latin typeface="Arial"/>
            </a:endParaRPr>
          </a:p>
          <a:p>
            <a:pPr>
              <a:lnSpc>
                <a:spcPct val="150000"/>
              </a:lnSpc>
              <a:buNone/>
              <a:tabLst>
                <a:tab algn="l" pos="0"/>
              </a:tabLst>
            </a:pPr>
            <a:r>
              <a:rPr b="0" lang="en-US" sz="3600" spc="-1" strike="noStrike">
                <a:solidFill>
                  <a:srgbClr val="000000"/>
                </a:solidFill>
                <a:latin typeface="Calibri"/>
                <a:ea typeface="Calibri"/>
              </a:rPr>
              <a:t>The mutually constrained unity-respecting (e.g., don’t tear) change and its objectification makes the effectiveness of mathematics in the natural sciences reasonable.</a:t>
            </a:r>
            <a:endParaRPr b="0" lang="en-IN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76;p17"/>
          <p:cNvSpPr/>
          <p:nvPr/>
        </p:nvSpPr>
        <p:spPr>
          <a:xfrm>
            <a:off x="838440" y="511920"/>
            <a:ext cx="10514520" cy="132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Calibri"/>
                <a:ea typeface="Calibri"/>
              </a:rPr>
              <a:t>Mind-Matter Problem Solved!</a:t>
            </a:r>
            <a:endParaRPr b="0" lang="en-IN" sz="4000" spc="-1" strike="noStrike">
              <a:latin typeface="Arial"/>
            </a:endParaRPr>
          </a:p>
        </p:txBody>
      </p:sp>
      <p:sp>
        <p:nvSpPr>
          <p:cNvPr id="111" name="Google Shape;177;p17"/>
          <p:cNvSpPr/>
          <p:nvPr/>
        </p:nvSpPr>
        <p:spPr>
          <a:xfrm>
            <a:off x="457200" y="2627280"/>
            <a:ext cx="8928000" cy="223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rm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  <a:ea typeface="Calibri"/>
              </a:rPr>
              <a:t>Algebra (mind) - Geometry (matter) conjugacy</a:t>
            </a:r>
            <a:endParaRPr b="0" lang="en-IN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82;p18"/>
          <p:cNvSpPr/>
          <p:nvPr/>
        </p:nvSpPr>
        <p:spPr>
          <a:xfrm>
            <a:off x="4212000" y="5364000"/>
            <a:ext cx="42480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800" spc="-1" strike="noStrike" u="sng">
                <a:solidFill>
                  <a:srgbClr val="0563c1"/>
                </a:solidFill>
                <a:uFillTx/>
                <a:latin typeface="Calibri"/>
                <a:ea typeface="Calibri"/>
                <a:hlinkClick r:id="rId1"/>
              </a:rPr>
              <a:t>https://youtu.be/A-rfmuduGyY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113" name="Google Shape;183;p18"/>
          <p:cNvSpPr/>
          <p:nvPr/>
        </p:nvSpPr>
        <p:spPr>
          <a:xfrm flipH="1">
            <a:off x="1887120" y="781200"/>
            <a:ext cx="8434440" cy="1004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6000" spc="-1" strike="noStrike">
                <a:solidFill>
                  <a:srgbClr val="000000"/>
                </a:solidFill>
                <a:latin typeface="Calibri"/>
                <a:ea typeface="Calibri"/>
              </a:rPr>
              <a:t>Artificial Intelligence</a:t>
            </a:r>
            <a:endParaRPr b="0" lang="en-IN" sz="6000" spc="-1" strike="noStrike">
              <a:latin typeface="Arial"/>
            </a:endParaRPr>
          </a:p>
        </p:txBody>
      </p:sp>
      <p:sp>
        <p:nvSpPr>
          <p:cNvPr id="114" name="Google Shape;184;p18"/>
          <p:cNvSpPr/>
          <p:nvPr/>
        </p:nvSpPr>
        <p:spPr>
          <a:xfrm flipH="1">
            <a:off x="626040" y="3916800"/>
            <a:ext cx="10596960" cy="57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Calibri"/>
              </a:rPr>
              <a:t>Statistical Abstraction of the Definition of SUM</a:t>
            </a:r>
            <a:endParaRPr b="0" lang="en-IN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89;p19"/>
          <p:cNvSpPr/>
          <p:nvPr/>
        </p:nvSpPr>
        <p:spPr>
          <a:xfrm>
            <a:off x="376560" y="2429280"/>
            <a:ext cx="11174760" cy="3597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50000"/>
              </a:lnSpc>
              <a:buNone/>
              <a:tabLst>
                <a:tab algn="l" pos="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Calibri"/>
                <a:ea typeface="Calibri"/>
              </a:rPr>
              <a:t>Increasing identities of the people in a society makes it increasingly difficult to change the society (cf. Vendler: identity constricting humanity).</a:t>
            </a:r>
            <a:endParaRPr b="0" lang="en-IN" sz="4000" spc="-1" strike="noStrike">
              <a:latin typeface="Arial"/>
            </a:endParaRPr>
          </a:p>
        </p:txBody>
      </p:sp>
      <p:sp>
        <p:nvSpPr>
          <p:cNvPr id="116" name="Google Shape;190;p19"/>
          <p:cNvSpPr/>
          <p:nvPr/>
        </p:nvSpPr>
        <p:spPr>
          <a:xfrm>
            <a:off x="3009960" y="590760"/>
            <a:ext cx="6180480" cy="913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5400" spc="-1" strike="noStrike">
                <a:solidFill>
                  <a:srgbClr val="000000"/>
                </a:solidFill>
                <a:latin typeface="Calibri"/>
                <a:ea typeface="Calibri"/>
              </a:rPr>
              <a:t>Divide-and-Rule</a:t>
            </a:r>
            <a:endParaRPr b="0" lang="en-IN" sz="5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90;p2"/>
          <p:cNvSpPr/>
          <p:nvPr/>
        </p:nvSpPr>
        <p:spPr>
          <a:xfrm>
            <a:off x="1105920" y="245880"/>
            <a:ext cx="10514520" cy="169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76000"/>
          </a:bodyPr>
          <a:p>
            <a:pPr algn="ctr">
              <a:lnSpc>
                <a:spcPct val="150000"/>
              </a:lnSpc>
              <a:buNone/>
              <a:tabLst>
                <a:tab algn="l" pos="0"/>
              </a:tabLst>
            </a:pPr>
            <a:r>
              <a:rPr b="1" lang="en-US" sz="4400" spc="-1" strike="noStrike">
                <a:solidFill>
                  <a:srgbClr val="000000"/>
                </a:solidFill>
                <a:latin typeface="Calibri"/>
                <a:ea typeface="Calibri"/>
              </a:rPr>
              <a:t>Celebrating Professor F. William Lawvere /\</a:t>
            </a:r>
            <a:br>
              <a:rPr sz="4400"/>
            </a:b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Calibri"/>
              </a:rPr>
              <a:t>09 February 1937 – 23 January 2023</a:t>
            </a:r>
            <a:endParaRPr b="0" lang="en-IN" sz="2000" spc="-1" strike="noStrike">
              <a:latin typeface="Arial"/>
            </a:endParaRPr>
          </a:p>
        </p:txBody>
      </p:sp>
      <p:sp>
        <p:nvSpPr>
          <p:cNvPr id="85" name="Google Shape;91;p2"/>
          <p:cNvSpPr/>
          <p:nvPr/>
        </p:nvSpPr>
        <p:spPr>
          <a:xfrm>
            <a:off x="5419080" y="2160360"/>
            <a:ext cx="6476400" cy="4374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70000"/>
              </a:lnSpc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  <a:ea typeface="Calibri"/>
              </a:rPr>
              <a:t>A theory of cats is a cat.</a:t>
            </a:r>
            <a:endParaRPr b="0" lang="en-IN" sz="2800" spc="-1" strike="noStrike">
              <a:latin typeface="Arial"/>
            </a:endParaRPr>
          </a:p>
          <a:p>
            <a:pPr>
              <a:lnSpc>
                <a:spcPct val="17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  <a:ea typeface="Calibri"/>
              </a:rPr>
              <a:t>Logic as the algebra of parts.</a:t>
            </a:r>
            <a:endParaRPr b="0" lang="en-IN" sz="2800" spc="-1" strike="noStrike">
              <a:latin typeface="Arial"/>
            </a:endParaRPr>
          </a:p>
          <a:p>
            <a:pPr>
              <a:lnSpc>
                <a:spcPct val="17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  <a:ea typeface="Calibri"/>
              </a:rPr>
              <a:t>AND is required to define OR.</a:t>
            </a:r>
            <a:endParaRPr b="0" lang="en-IN" sz="2800" spc="-1" strike="noStrike">
              <a:latin typeface="Arial"/>
            </a:endParaRPr>
          </a:p>
          <a:p>
            <a:pPr>
              <a:lnSpc>
                <a:spcPct val="17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  <a:ea typeface="Calibri"/>
              </a:rPr>
              <a:t>Words refer to things via ideas.</a:t>
            </a:r>
            <a:endParaRPr b="0" lang="en-IN" sz="2800" spc="-1" strike="noStrike">
              <a:latin typeface="Arial"/>
            </a:endParaRPr>
          </a:p>
          <a:p>
            <a:pPr>
              <a:lnSpc>
                <a:spcPct val="17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IN" sz="3600" spc="-1" strike="noStrike">
              <a:latin typeface="Arial"/>
            </a:endParaRPr>
          </a:p>
          <a:p>
            <a:pPr>
              <a:lnSpc>
                <a:spcPct val="17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IN" sz="3600" spc="-1" strike="noStrike">
              <a:latin typeface="Arial"/>
            </a:endParaRPr>
          </a:p>
        </p:txBody>
      </p:sp>
      <p:pic>
        <p:nvPicPr>
          <p:cNvPr id="86" name="Google Shape;92;p2" descr="Diagram&#10;&#10;Description automatically generated"/>
          <p:cNvPicPr/>
          <p:nvPr/>
        </p:nvPicPr>
        <p:blipFill>
          <a:blip r:embed="rId1"/>
          <a:stretch/>
        </p:blipFill>
        <p:spPr>
          <a:xfrm>
            <a:off x="570600" y="1983600"/>
            <a:ext cx="3199320" cy="4628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95;p20"/>
          <p:cNvSpPr/>
          <p:nvPr/>
        </p:nvSpPr>
        <p:spPr>
          <a:xfrm>
            <a:off x="228600" y="1371600"/>
            <a:ext cx="11734200" cy="2590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200000"/>
              </a:lnSpc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  <a:ea typeface="Calibri"/>
              </a:rPr>
              <a:t>Thank you very much Professor Anshuman and Professor Nithin :)</a:t>
            </a:r>
            <a:endParaRPr b="0" lang="en-IN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97;p3"/>
          <p:cNvSpPr/>
          <p:nvPr/>
        </p:nvSpPr>
        <p:spPr>
          <a:xfrm>
            <a:off x="838440" y="3657600"/>
            <a:ext cx="10514520" cy="277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8" name="Google Shape;98;p3"/>
          <p:cNvSpPr/>
          <p:nvPr/>
        </p:nvSpPr>
        <p:spPr>
          <a:xfrm>
            <a:off x="1479240" y="519840"/>
            <a:ext cx="9232920" cy="516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  <a:ea typeface="Calibri"/>
              </a:rPr>
              <a:t>Let’s begin with something, hopefully, agreeable:</a:t>
            </a:r>
            <a:endParaRPr b="0" lang="en-IN" sz="2800" spc="-1" strike="noStrike">
              <a:latin typeface="Arial"/>
            </a:endParaRPr>
          </a:p>
        </p:txBody>
      </p:sp>
      <p:sp>
        <p:nvSpPr>
          <p:cNvPr id="89" name="Google Shape;99;p3"/>
          <p:cNvSpPr/>
          <p:nvPr/>
        </p:nvSpPr>
        <p:spPr>
          <a:xfrm>
            <a:off x="2794680" y="2608560"/>
            <a:ext cx="7017840" cy="2038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514440" indent="-514440">
              <a:lnSpc>
                <a:spcPct val="200000"/>
              </a:lnSpc>
              <a:buClr>
                <a:srgbClr val="000000"/>
              </a:buClr>
              <a:buFont typeface="Calibri"/>
              <a:buAutoNum type="arabicPeriod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Calibri"/>
              </a:rPr>
              <a:t>We think about things.</a:t>
            </a:r>
            <a:endParaRPr b="0" lang="en-IN" sz="3200" spc="-1" strike="noStrike">
              <a:latin typeface="Arial"/>
            </a:endParaRPr>
          </a:p>
          <a:p>
            <a:pPr marL="514440" indent="-514440">
              <a:lnSpc>
                <a:spcPct val="200000"/>
              </a:lnSpc>
              <a:buClr>
                <a:srgbClr val="000000"/>
              </a:buClr>
              <a:buFont typeface="Calibri"/>
              <a:buAutoNum type="arabicPeriod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Calibri"/>
              </a:rPr>
              <a:t>We make things we think of.</a:t>
            </a:r>
            <a:endParaRPr b="0" lang="en-IN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104;p4"/>
          <p:cNvSpPr/>
          <p:nvPr/>
        </p:nvSpPr>
        <p:spPr>
          <a:xfrm>
            <a:off x="838440" y="3657600"/>
            <a:ext cx="10514520" cy="277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1" name="Google Shape;105;p4"/>
          <p:cNvSpPr/>
          <p:nvPr/>
        </p:nvSpPr>
        <p:spPr>
          <a:xfrm>
            <a:off x="1479240" y="519840"/>
            <a:ext cx="9232920" cy="516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  <a:ea typeface="Calibri"/>
              </a:rPr>
              <a:t>Let’s continue with, hopefully, agreeable again</a:t>
            </a:r>
            <a:endParaRPr b="0" lang="en-IN" sz="2800" spc="-1" strike="noStrike">
              <a:latin typeface="Arial"/>
            </a:endParaRPr>
          </a:p>
        </p:txBody>
      </p:sp>
      <p:sp>
        <p:nvSpPr>
          <p:cNvPr id="92" name="Google Shape;106;p4"/>
          <p:cNvSpPr/>
          <p:nvPr/>
        </p:nvSpPr>
        <p:spPr>
          <a:xfrm>
            <a:off x="466200" y="1963440"/>
            <a:ext cx="11393280" cy="3378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50000"/>
              </a:lnSpc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  <a:ea typeface="Calibri"/>
              </a:rPr>
              <a:t>1. We go from the material world of things to the mental realm of ideas as we think about things.</a:t>
            </a:r>
            <a:endParaRPr b="0" lang="en-IN" sz="2800" spc="-1" strike="noStrike">
              <a:latin typeface="Arial"/>
            </a:endParaRPr>
          </a:p>
          <a:p>
            <a:pPr>
              <a:lnSpc>
                <a:spcPct val="150000"/>
              </a:lnSpc>
              <a:buNone/>
              <a:tabLst>
                <a:tab algn="l" pos="0"/>
              </a:tabLst>
            </a:pPr>
            <a:endParaRPr b="0" lang="en-IN" sz="3200" spc="-1" strike="noStrike">
              <a:latin typeface="Arial"/>
            </a:endParaRPr>
          </a:p>
          <a:p>
            <a:pPr>
              <a:lnSpc>
                <a:spcPct val="150000"/>
              </a:lnSpc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  <a:ea typeface="Calibri"/>
              </a:rPr>
              <a:t>2. We go from the mental realm of ideas to the material world of things as we make things we think of.</a:t>
            </a:r>
            <a:endParaRPr b="0" lang="en-IN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111;p5"/>
          <p:cNvSpPr/>
          <p:nvPr/>
        </p:nvSpPr>
        <p:spPr>
          <a:xfrm>
            <a:off x="421200" y="2339640"/>
            <a:ext cx="11411280" cy="63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600" spc="-1" strike="noStrike">
                <a:solidFill>
                  <a:srgbClr val="000000"/>
                </a:solidFill>
                <a:latin typeface="Calibri"/>
                <a:ea typeface="Calibri"/>
              </a:rPr>
              <a:t>So, there is no mind-matter problem in practice.</a:t>
            </a:r>
            <a:endParaRPr b="0" lang="en-IN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116;p6"/>
          <p:cNvSpPr/>
          <p:nvPr/>
        </p:nvSpPr>
        <p:spPr>
          <a:xfrm>
            <a:off x="883800" y="2339640"/>
            <a:ext cx="10445760" cy="57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Calibri"/>
              </a:rPr>
              <a:t>But: things don’t come equipped with theories.</a:t>
            </a:r>
            <a:endParaRPr b="0" lang="en-IN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121;p7"/>
          <p:cNvSpPr/>
          <p:nvPr/>
        </p:nvSpPr>
        <p:spPr>
          <a:xfrm>
            <a:off x="421200" y="830880"/>
            <a:ext cx="11411280" cy="4475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50000"/>
              </a:lnSpc>
              <a:buNone/>
              <a:tabLst>
                <a:tab algn="l" pos="0"/>
              </a:tabLst>
            </a:pPr>
            <a:r>
              <a:rPr b="0" lang="en-US" sz="4800" spc="-1" strike="noStrike">
                <a:solidFill>
                  <a:srgbClr val="000000"/>
                </a:solidFill>
                <a:latin typeface="Calibri"/>
                <a:ea typeface="Calibri"/>
              </a:rPr>
              <a:t>So, we must develop a conceptual understanding of conscious participation in the practice of life to guide the very practice.</a:t>
            </a:r>
            <a:endParaRPr b="0" lang="en-IN" sz="4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126;p8"/>
          <p:cNvSpPr/>
          <p:nvPr/>
        </p:nvSpPr>
        <p:spPr>
          <a:xfrm>
            <a:off x="421200" y="1326960"/>
            <a:ext cx="11411280" cy="4111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50000"/>
              </a:lnSpc>
              <a:buNone/>
              <a:tabLst>
                <a:tab algn="l" pos="0"/>
              </a:tabLst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  <a:ea typeface="Calibri"/>
              </a:rPr>
              <a:t>Concepts: it’s where cognitive science [aka the science of the mind] went wrong: a mess; a failed enterprise.</a:t>
            </a:r>
            <a:endParaRPr b="0" lang="en-IN" sz="4400" spc="-1" strike="noStrike">
              <a:latin typeface="Arial"/>
            </a:endParaRPr>
          </a:p>
          <a:p>
            <a:pPr algn="r">
              <a:lnSpc>
                <a:spcPct val="150000"/>
              </a:lnSpc>
              <a:buNone/>
              <a:tabLst>
                <a:tab algn="l" pos="0"/>
              </a:tabLst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  <a:ea typeface="Calibri"/>
              </a:rPr>
              <a:t>Fodor &amp; Nunez</a:t>
            </a:r>
            <a:endParaRPr b="0" lang="en-IN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131;p9"/>
          <p:cNvSpPr/>
          <p:nvPr/>
        </p:nvSpPr>
        <p:spPr>
          <a:xfrm>
            <a:off x="838440" y="3657600"/>
            <a:ext cx="10514520" cy="277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8" name="Google Shape;132;p9"/>
          <p:cNvSpPr/>
          <p:nvPr/>
        </p:nvSpPr>
        <p:spPr>
          <a:xfrm>
            <a:off x="421200" y="374760"/>
            <a:ext cx="11411280" cy="557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50000"/>
              </a:lnSpc>
              <a:buNone/>
              <a:tabLst>
                <a:tab algn="l" pos="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Calibri"/>
                <a:ea typeface="Calibri"/>
              </a:rPr>
              <a:t>F. William Lawvere, in examining the limitations of Fregean ‘concept is a set properties’, found that a concept/theory is a category with properties and their determinations as objects and morphisms, respectively, of the theory category.</a:t>
            </a:r>
            <a:endParaRPr b="0" lang="en-IN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Application>LibreOffice/7.3.7.2$Linux_X86_64 LibreOffice_project/30$Build-2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2023-03-14T14:45:32Z</dcterms:created>
  <dc:creator>Posina Venkata Rayudu</dc:creator>
  <dc:description/>
  <dc:language>en-IN</dc:language>
  <cp:lastModifiedBy/>
  <dcterms:modified xsi:type="dcterms:W3CDTF">2023-03-17T10:47:48Z</dcterms:modified>
  <cp:revision>18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