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4292">
          <p15:clr>
            <a:srgbClr val="A4A3A4"/>
          </p15:clr>
        </p15:guide>
        <p15:guide id="4" pos="3120">
          <p15:clr>
            <a:srgbClr val="A4A3A4"/>
          </p15:clr>
        </p15:guide>
        <p15:guide id="5" pos="1532">
          <p15:clr>
            <a:srgbClr val="A4A3A4"/>
          </p15:clr>
        </p15:guide>
        <p15:guide id="6" pos="47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6" autoAdjust="0"/>
    <p:restoredTop sz="94687"/>
  </p:normalViewPr>
  <p:slideViewPr>
    <p:cSldViewPr>
      <p:cViewPr varScale="1">
        <p:scale>
          <a:sx n="65" d="100"/>
          <a:sy n="65" d="100"/>
        </p:scale>
        <p:origin x="1476" y="40"/>
      </p:cViewPr>
      <p:guideLst>
        <p:guide orient="horz" pos="2160"/>
        <p:guide orient="horz" pos="482"/>
        <p:guide orient="horz" pos="4292"/>
        <p:guide pos="3120"/>
        <p:guide pos="1532"/>
        <p:guide pos="4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FA577-8356-41AA-A8FA-72D3C51F6D3C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D8D96-410C-4C07-868E-4E55B7FBD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510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D8D96-410C-4C07-868E-4E55B7FBDD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040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8844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44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577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30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52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66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950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64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87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96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48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93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hteck 56"/>
          <p:cNvSpPr/>
          <p:nvPr/>
        </p:nvSpPr>
        <p:spPr>
          <a:xfrm>
            <a:off x="199713" y="148918"/>
            <a:ext cx="6796640" cy="50286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Open Access – </a:t>
            </a:r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options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publishing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articles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99713" y="754593"/>
            <a:ext cx="6170572" cy="502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You have decided to publish your article open access. What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options for publishing are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now available to you and which path is the most suitable for you?</a:t>
            </a:r>
            <a:endParaRPr lang="de-DE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200472" y="1324420"/>
            <a:ext cx="9577064" cy="4840884"/>
            <a:chOff x="144717" y="1619235"/>
            <a:chExt cx="9577064" cy="4840884"/>
          </a:xfrm>
        </p:grpSpPr>
        <p:sp>
          <p:nvSpPr>
            <p:cNvPr id="45" name="Rechteck 44"/>
            <p:cNvSpPr/>
            <p:nvPr/>
          </p:nvSpPr>
          <p:spPr>
            <a:xfrm>
              <a:off x="7645692" y="5116715"/>
              <a:ext cx="2076089" cy="66624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You can pay the costs yourself, or you can start from the top.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hteck 39"/>
            <p:cNvSpPr/>
            <p:nvPr/>
          </p:nvSpPr>
          <p:spPr>
            <a:xfrm>
              <a:off x="5270605" y="3458530"/>
              <a:ext cx="2051890" cy="666246"/>
            </a:xfrm>
            <a:prstGeom prst="rect">
              <a:avLst/>
            </a:prstGeom>
            <a:no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Does the chosen journal meet the criteria of the funder?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hteck 32"/>
            <p:cNvSpPr/>
            <p:nvPr/>
          </p:nvSpPr>
          <p:spPr>
            <a:xfrm>
              <a:off x="5271322" y="5122604"/>
              <a:ext cx="2051173" cy="666246"/>
            </a:xfrm>
            <a:prstGeom prst="rect">
              <a:avLst/>
            </a:prstGeom>
            <a:noFill/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Submit your article and publish directly in </a:t>
              </a:r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Gold Open Access</a:t>
              </a:r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!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hteck 33"/>
            <p:cNvSpPr/>
            <p:nvPr/>
          </p:nvSpPr>
          <p:spPr>
            <a:xfrm>
              <a:off x="7645692" y="1888696"/>
              <a:ext cx="2076089" cy="624230"/>
            </a:xfrm>
            <a:prstGeom prst="rect">
              <a:avLst/>
            </a:prstGeom>
            <a:no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>
                <a:defRPr/>
              </a:pPr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Do you have third-party funding?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0" name="Gerade Verbindung mit Pfeil 69"/>
            <p:cNvCxnSpPr>
              <a:cxnSpLocks/>
              <a:stCxn id="13" idx="3"/>
              <a:endCxn id="34" idx="1"/>
            </p:cNvCxnSpPr>
            <p:nvPr/>
          </p:nvCxnSpPr>
          <p:spPr>
            <a:xfrm>
              <a:off x="7322495" y="2199322"/>
              <a:ext cx="323197" cy="148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hteck 12"/>
            <p:cNvSpPr/>
            <p:nvPr/>
          </p:nvSpPr>
          <p:spPr>
            <a:xfrm>
              <a:off x="5246406" y="1894580"/>
              <a:ext cx="2076089" cy="609483"/>
            </a:xfrm>
            <a:prstGeom prst="rect">
              <a:avLst/>
            </a:prstGeom>
            <a:no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Are there any costs involved in publishing in this journal (e.g. APCs) ?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hteck 13"/>
            <p:cNvSpPr/>
            <p:nvPr/>
          </p:nvSpPr>
          <p:spPr>
            <a:xfrm>
              <a:off x="2733309" y="2937597"/>
              <a:ext cx="2078930" cy="644082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Select another option / journal and start again.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hteck 7"/>
            <p:cNvSpPr/>
            <p:nvPr/>
          </p:nvSpPr>
          <p:spPr>
            <a:xfrm>
              <a:off x="2734139" y="1894580"/>
              <a:ext cx="2078930" cy="614116"/>
            </a:xfrm>
            <a:prstGeom prst="rect">
              <a:avLst/>
            </a:prstGeom>
            <a:no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Is this journal listed in the DOAJ as a quality-assured journal?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1" name="Gerade Verbindung mit Pfeil 60"/>
            <p:cNvCxnSpPr>
              <a:cxnSpLocks/>
              <a:stCxn id="4" idx="3"/>
              <a:endCxn id="8" idx="1"/>
            </p:cNvCxnSpPr>
            <p:nvPr/>
          </p:nvCxnSpPr>
          <p:spPr>
            <a:xfrm flipV="1">
              <a:off x="2374230" y="2201638"/>
              <a:ext cx="359909" cy="42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mit Pfeil 58"/>
            <p:cNvCxnSpPr>
              <a:cxnSpLocks/>
              <a:stCxn id="4" idx="2"/>
              <a:endCxn id="7" idx="0"/>
            </p:cNvCxnSpPr>
            <p:nvPr/>
          </p:nvCxnSpPr>
          <p:spPr>
            <a:xfrm>
              <a:off x="1259474" y="2509538"/>
              <a:ext cx="1" cy="42712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hteck 3"/>
            <p:cNvSpPr/>
            <p:nvPr/>
          </p:nvSpPr>
          <p:spPr>
            <a:xfrm>
              <a:off x="144717" y="1894580"/>
              <a:ext cx="2229513" cy="614958"/>
            </a:xfrm>
            <a:prstGeom prst="rect">
              <a:avLst/>
            </a:prstGeom>
            <a:no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Is there an </a:t>
              </a:r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open access </a:t>
              </a:r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journal that would be suitable for your article?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hteck 6"/>
            <p:cNvSpPr/>
            <p:nvPr/>
          </p:nvSpPr>
          <p:spPr>
            <a:xfrm>
              <a:off x="144719" y="2936662"/>
              <a:ext cx="2229511" cy="644082"/>
            </a:xfrm>
            <a:prstGeom prst="rect">
              <a:avLst/>
            </a:prstGeom>
            <a:no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Does your institution have framework agreements with publishers that allow you to publish </a:t>
              </a:r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open access </a:t>
              </a:r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free of charge? </a:t>
              </a:r>
              <a:r>
                <a:rPr 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(e.g. DEAL)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2223856" y="1906965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709039" y="2562291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hteck 15"/>
            <p:cNvSpPr/>
            <p:nvPr/>
          </p:nvSpPr>
          <p:spPr>
            <a:xfrm>
              <a:off x="151225" y="3937805"/>
              <a:ext cx="2205664" cy="644082"/>
            </a:xfrm>
            <a:prstGeom prst="rect">
              <a:avLst/>
            </a:prstGeom>
            <a:no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Do these publishers have a journal that you would consider?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711907" y="3605276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hteck 20"/>
            <p:cNvSpPr/>
            <p:nvPr/>
          </p:nvSpPr>
          <p:spPr>
            <a:xfrm>
              <a:off x="199713" y="5116715"/>
              <a:ext cx="3436167" cy="1343404"/>
            </a:xfrm>
            <a:prstGeom prst="rect">
              <a:avLst/>
            </a:prstGeom>
            <a:noFill/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You are now publishing in a classic subscription journal. Make sure that you self-archive your publication </a:t>
              </a: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n-US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Green Open Access</a:t>
              </a: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 as soon as possible! </a:t>
              </a:r>
              <a:endParaRPr 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1000" dirty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de-DE" sz="10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Please note: Can the </a:t>
              </a:r>
              <a:r>
                <a:rPr lang="en-US"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postprint</a:t>
              </a:r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 or preprint be placed in a repository? How long is the embargo period </a:t>
              </a: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(requirements of the </a:t>
              </a:r>
              <a:r>
                <a:rPr lang="en-US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funder, </a:t>
              </a: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Plan S)</a:t>
              </a:r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hteck 21"/>
            <p:cNvSpPr/>
            <p:nvPr/>
          </p:nvSpPr>
          <p:spPr>
            <a:xfrm>
              <a:off x="2738895" y="3928946"/>
              <a:ext cx="2073344" cy="666627"/>
            </a:xfrm>
            <a:prstGeom prst="rect">
              <a:avLst/>
            </a:prstGeom>
            <a:noFill/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You can simply publish </a:t>
              </a:r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open access </a:t>
              </a:r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there, the costs are covered by the framework agreement.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697589" y="4679163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hteck 38"/>
            <p:cNvSpPr/>
            <p:nvPr/>
          </p:nvSpPr>
          <p:spPr>
            <a:xfrm>
              <a:off x="7639184" y="3458530"/>
              <a:ext cx="2076089" cy="666246"/>
            </a:xfrm>
            <a:prstGeom prst="rect">
              <a:avLst/>
            </a:prstGeom>
            <a:no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Is there a publication fund at your institution?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5831688" y="4469400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Textfeld 110"/>
            <p:cNvSpPr txBox="1"/>
            <p:nvPr/>
          </p:nvSpPr>
          <p:spPr>
            <a:xfrm>
              <a:off x="171092" y="1619235"/>
              <a:ext cx="146504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START</a:t>
              </a:r>
              <a:endParaRPr lang="de-DE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7" name="Textfeld 176">
              <a:extLst>
                <a:ext uri="{FF2B5EF4-FFF2-40B4-BE49-F238E27FC236}">
                  <a16:creationId xmlns:a16="http://schemas.microsoft.com/office/drawing/2014/main" id="{2F9475B9-4099-7A43-BAB5-BD9B591DB82E}"/>
                </a:ext>
              </a:extLst>
            </p:cNvPr>
            <p:cNvSpPr txBox="1"/>
            <p:nvPr/>
          </p:nvSpPr>
          <p:spPr>
            <a:xfrm>
              <a:off x="4705702" y="1906965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9" name="Textfeld 178">
              <a:extLst>
                <a:ext uri="{FF2B5EF4-FFF2-40B4-BE49-F238E27FC236}">
                  <a16:creationId xmlns:a16="http://schemas.microsoft.com/office/drawing/2014/main" id="{896A1176-A3F1-5643-821B-BF68CD99D946}"/>
                </a:ext>
              </a:extLst>
            </p:cNvPr>
            <p:cNvSpPr txBox="1"/>
            <p:nvPr/>
          </p:nvSpPr>
          <p:spPr>
            <a:xfrm>
              <a:off x="3209918" y="2562291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3" name="Textfeld 262">
              <a:extLst>
                <a:ext uri="{FF2B5EF4-FFF2-40B4-BE49-F238E27FC236}">
                  <a16:creationId xmlns:a16="http://schemas.microsoft.com/office/drawing/2014/main" id="{3A87D613-BEA3-5541-90AA-7FD44C05CA34}"/>
                </a:ext>
              </a:extLst>
            </p:cNvPr>
            <p:cNvSpPr txBox="1"/>
            <p:nvPr/>
          </p:nvSpPr>
          <p:spPr>
            <a:xfrm>
              <a:off x="7156946" y="1906965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4" name="Textfeld 263">
              <a:extLst>
                <a:ext uri="{FF2B5EF4-FFF2-40B4-BE49-F238E27FC236}">
                  <a16:creationId xmlns:a16="http://schemas.microsoft.com/office/drawing/2014/main" id="{8BAC6A81-965C-1845-BDB3-CD29AE53922C}"/>
                </a:ext>
              </a:extLst>
            </p:cNvPr>
            <p:cNvSpPr txBox="1"/>
            <p:nvPr/>
          </p:nvSpPr>
          <p:spPr>
            <a:xfrm>
              <a:off x="6864299" y="2816178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5" name="Textfeld 264">
              <a:extLst>
                <a:ext uri="{FF2B5EF4-FFF2-40B4-BE49-F238E27FC236}">
                  <a16:creationId xmlns:a16="http://schemas.microsoft.com/office/drawing/2014/main" id="{2B0B4E0A-FCEC-F24D-925F-0A514432FDC9}"/>
                </a:ext>
              </a:extLst>
            </p:cNvPr>
            <p:cNvSpPr txBox="1"/>
            <p:nvPr/>
          </p:nvSpPr>
          <p:spPr>
            <a:xfrm>
              <a:off x="7132789" y="3487792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" name="Textfeld 267">
              <a:extLst>
                <a:ext uri="{FF2B5EF4-FFF2-40B4-BE49-F238E27FC236}">
                  <a16:creationId xmlns:a16="http://schemas.microsoft.com/office/drawing/2014/main" id="{A1C5B600-D075-D441-BD4B-FDBE996B1BED}"/>
                </a:ext>
              </a:extLst>
            </p:cNvPr>
            <p:cNvSpPr txBox="1"/>
            <p:nvPr/>
          </p:nvSpPr>
          <p:spPr>
            <a:xfrm>
              <a:off x="8137605" y="2827291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0" name="Textfeld 269">
              <a:extLst>
                <a:ext uri="{FF2B5EF4-FFF2-40B4-BE49-F238E27FC236}">
                  <a16:creationId xmlns:a16="http://schemas.microsoft.com/office/drawing/2014/main" id="{739F1A36-3E2A-3D4D-9155-44A62AA169FB}"/>
                </a:ext>
              </a:extLst>
            </p:cNvPr>
            <p:cNvSpPr txBox="1"/>
            <p:nvPr/>
          </p:nvSpPr>
          <p:spPr>
            <a:xfrm>
              <a:off x="8123741" y="4453083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5" name="Textfeld 274">
              <a:extLst>
                <a:ext uri="{FF2B5EF4-FFF2-40B4-BE49-F238E27FC236}">
                  <a16:creationId xmlns:a16="http://schemas.microsoft.com/office/drawing/2014/main" id="{38035364-9517-614C-80BB-9DED2CBCD96C}"/>
                </a:ext>
              </a:extLst>
            </p:cNvPr>
            <p:cNvSpPr txBox="1"/>
            <p:nvPr/>
          </p:nvSpPr>
          <p:spPr>
            <a:xfrm>
              <a:off x="6682399" y="4453083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6" name="Textfeld 275">
              <a:extLst>
                <a:ext uri="{FF2B5EF4-FFF2-40B4-BE49-F238E27FC236}">
                  <a16:creationId xmlns:a16="http://schemas.microsoft.com/office/drawing/2014/main" id="{95EF231E-188F-5242-B781-CE9B7F0AE836}"/>
                </a:ext>
              </a:extLst>
            </p:cNvPr>
            <p:cNvSpPr txBox="1"/>
            <p:nvPr/>
          </p:nvSpPr>
          <p:spPr>
            <a:xfrm>
              <a:off x="2218541" y="3952741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7" name="Textfeld 276">
              <a:extLst>
                <a:ext uri="{FF2B5EF4-FFF2-40B4-BE49-F238E27FC236}">
                  <a16:creationId xmlns:a16="http://schemas.microsoft.com/office/drawing/2014/main" id="{DE5A3C9B-2D88-B346-BF55-971C68C7D779}"/>
                </a:ext>
              </a:extLst>
            </p:cNvPr>
            <p:cNvSpPr txBox="1"/>
            <p:nvPr/>
          </p:nvSpPr>
          <p:spPr>
            <a:xfrm>
              <a:off x="2223856" y="2965247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6" name="Textfeld 295">
              <a:extLst>
                <a:ext uri="{FF2B5EF4-FFF2-40B4-BE49-F238E27FC236}">
                  <a16:creationId xmlns:a16="http://schemas.microsoft.com/office/drawing/2014/main" id="{B489CB50-3497-5448-9599-886E59944B35}"/>
                </a:ext>
              </a:extLst>
            </p:cNvPr>
            <p:cNvSpPr txBox="1"/>
            <p:nvPr/>
          </p:nvSpPr>
          <p:spPr>
            <a:xfrm>
              <a:off x="5285917" y="2827291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  <a:endParaRPr lang="de-DE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92" name="Gerade Verbindung mit Pfeil 191"/>
          <p:cNvCxnSpPr>
            <a:cxnSpLocks/>
            <a:stCxn id="7" idx="2"/>
            <a:endCxn id="16" idx="0"/>
          </p:cNvCxnSpPr>
          <p:nvPr/>
        </p:nvCxnSpPr>
        <p:spPr>
          <a:xfrm flipH="1">
            <a:off x="1309812" y="3285929"/>
            <a:ext cx="5418" cy="35706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Gerade Verbindung mit Pfeil 213"/>
          <p:cNvCxnSpPr>
            <a:cxnSpLocks/>
            <a:stCxn id="8" idx="3"/>
            <a:endCxn id="13" idx="1"/>
          </p:cNvCxnSpPr>
          <p:nvPr/>
        </p:nvCxnSpPr>
        <p:spPr>
          <a:xfrm flipV="1">
            <a:off x="4868824" y="1904507"/>
            <a:ext cx="433337" cy="23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Gerade Verbindung mit Pfeil 226"/>
          <p:cNvCxnSpPr>
            <a:cxnSpLocks/>
            <a:stCxn id="8" idx="2"/>
            <a:endCxn id="14" idx="0"/>
          </p:cNvCxnSpPr>
          <p:nvPr/>
        </p:nvCxnSpPr>
        <p:spPr>
          <a:xfrm flipH="1">
            <a:off x="3828529" y="2213881"/>
            <a:ext cx="830" cy="4289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Gerade Verbindung mit Pfeil 199"/>
          <p:cNvCxnSpPr>
            <a:cxnSpLocks/>
            <a:stCxn id="7" idx="3"/>
            <a:endCxn id="14" idx="1"/>
          </p:cNvCxnSpPr>
          <p:nvPr/>
        </p:nvCxnSpPr>
        <p:spPr>
          <a:xfrm>
            <a:off x="2429985" y="2963888"/>
            <a:ext cx="359079" cy="9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Gewinkelte Verbindung 210"/>
          <p:cNvCxnSpPr>
            <a:cxnSpLocks/>
            <a:stCxn id="16" idx="2"/>
            <a:endCxn id="21" idx="0"/>
          </p:cNvCxnSpPr>
          <p:nvPr/>
        </p:nvCxnSpPr>
        <p:spPr>
          <a:xfrm rot="16200000" flipH="1">
            <a:off x="1374268" y="4222616"/>
            <a:ext cx="534828" cy="663740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9" name="Gerade Verbindung mit Pfeil 1058"/>
          <p:cNvCxnSpPr>
            <a:cxnSpLocks/>
            <a:stCxn id="39" idx="2"/>
            <a:endCxn id="45" idx="0"/>
          </p:cNvCxnSpPr>
          <p:nvPr/>
        </p:nvCxnSpPr>
        <p:spPr>
          <a:xfrm>
            <a:off x="8732984" y="3829961"/>
            <a:ext cx="6508" cy="99193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8" name="Gerade Verbindung mit Pfeil 1167"/>
          <p:cNvCxnSpPr>
            <a:cxnSpLocks/>
            <a:stCxn id="34" idx="2"/>
            <a:endCxn id="39" idx="0"/>
          </p:cNvCxnSpPr>
          <p:nvPr/>
        </p:nvCxnSpPr>
        <p:spPr>
          <a:xfrm flipH="1">
            <a:off x="8732984" y="2218111"/>
            <a:ext cx="6508" cy="9456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Gerade Verbindung mit Pfeil 400"/>
          <p:cNvCxnSpPr>
            <a:cxnSpLocks/>
            <a:stCxn id="16" idx="3"/>
            <a:endCxn id="22" idx="1"/>
          </p:cNvCxnSpPr>
          <p:nvPr/>
        </p:nvCxnSpPr>
        <p:spPr>
          <a:xfrm>
            <a:off x="2412644" y="3965031"/>
            <a:ext cx="382006" cy="24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Gerade Verbindung mit Pfeil 383"/>
          <p:cNvCxnSpPr>
            <a:cxnSpLocks/>
            <a:stCxn id="34" idx="2"/>
            <a:endCxn id="40" idx="0"/>
          </p:cNvCxnSpPr>
          <p:nvPr/>
        </p:nvCxnSpPr>
        <p:spPr>
          <a:xfrm flipH="1">
            <a:off x="6352305" y="2218111"/>
            <a:ext cx="2387187" cy="9456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Gerade Verbindung mit Pfeil 221">
            <a:extLst>
              <a:ext uri="{FF2B5EF4-FFF2-40B4-BE49-F238E27FC236}">
                <a16:creationId xmlns:a16="http://schemas.microsoft.com/office/drawing/2014/main" id="{4E8DC641-AB05-CA43-A6D0-9EEDB2B060C3}"/>
              </a:ext>
            </a:extLst>
          </p:cNvPr>
          <p:cNvCxnSpPr>
            <a:cxnSpLocks/>
            <a:stCxn id="40" idx="2"/>
            <a:endCxn id="45" idx="0"/>
          </p:cNvCxnSpPr>
          <p:nvPr/>
        </p:nvCxnSpPr>
        <p:spPr>
          <a:xfrm>
            <a:off x="6352305" y="3829961"/>
            <a:ext cx="2387187" cy="99193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Gerade Verbindung mit Pfeil 183">
            <a:extLst>
              <a:ext uri="{FF2B5EF4-FFF2-40B4-BE49-F238E27FC236}">
                <a16:creationId xmlns:a16="http://schemas.microsoft.com/office/drawing/2014/main" id="{9C9F1361-2691-E84B-AA67-5560CC5D956B}"/>
              </a:ext>
            </a:extLst>
          </p:cNvPr>
          <p:cNvCxnSpPr>
            <a:stCxn id="39" idx="1"/>
            <a:endCxn id="40" idx="3"/>
          </p:cNvCxnSpPr>
          <p:nvPr/>
        </p:nvCxnSpPr>
        <p:spPr>
          <a:xfrm flipH="1">
            <a:off x="7378250" y="3496838"/>
            <a:ext cx="31668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Gerade Verbindung mit Pfeil 270">
            <a:extLst>
              <a:ext uri="{FF2B5EF4-FFF2-40B4-BE49-F238E27FC236}">
                <a16:creationId xmlns:a16="http://schemas.microsoft.com/office/drawing/2014/main" id="{986261B3-D6A2-B140-B4DA-A17FEF311BB6}"/>
              </a:ext>
            </a:extLst>
          </p:cNvPr>
          <p:cNvCxnSpPr>
            <a:cxnSpLocks/>
            <a:stCxn id="40" idx="2"/>
            <a:endCxn id="33" idx="0"/>
          </p:cNvCxnSpPr>
          <p:nvPr/>
        </p:nvCxnSpPr>
        <p:spPr>
          <a:xfrm>
            <a:off x="6352305" y="3829961"/>
            <a:ext cx="359" cy="99782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feld 277">
            <a:extLst>
              <a:ext uri="{FF2B5EF4-FFF2-40B4-BE49-F238E27FC236}">
                <a16:creationId xmlns:a16="http://schemas.microsoft.com/office/drawing/2014/main" id="{5930F311-2B52-8240-B744-A891F8DD47FC}"/>
              </a:ext>
            </a:extLst>
          </p:cNvPr>
          <p:cNvSpPr txBox="1"/>
          <p:nvPr/>
        </p:nvSpPr>
        <p:spPr>
          <a:xfrm>
            <a:off x="235795" y="6553911"/>
            <a:ext cx="4121251" cy="1846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de-DE" sz="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de-DE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de-DE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lang="de-DE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 open-</a:t>
            </a:r>
            <a:r>
              <a:rPr lang="de-DE" sz="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access.network</a:t>
            </a:r>
            <a:endParaRPr lang="de-DE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9" name="Textfeld 278">
            <a:extLst>
              <a:ext uri="{FF2B5EF4-FFF2-40B4-BE49-F238E27FC236}">
                <a16:creationId xmlns:a16="http://schemas.microsoft.com/office/drawing/2014/main" id="{1A873888-DA88-8540-8D7F-4E7C3223928A}"/>
              </a:ext>
            </a:extLst>
          </p:cNvPr>
          <p:cNvSpPr txBox="1"/>
          <p:nvPr/>
        </p:nvSpPr>
        <p:spPr>
          <a:xfrm>
            <a:off x="6177136" y="6558108"/>
            <a:ext cx="4226960" cy="1846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de-DE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de-DE" sz="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de-DE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licensed</a:t>
            </a:r>
            <a:r>
              <a:rPr lang="de-DE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de-DE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0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Creative </a:t>
            </a:r>
            <a:r>
              <a:rPr lang="de-DE" sz="60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Commons</a:t>
            </a:r>
            <a:r>
              <a:rPr lang="de-DE" sz="60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Attribution 4.0 International Licence.</a:t>
            </a:r>
            <a:endParaRPr lang="de-DE" sz="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0" name="Picture 2" descr="Creative Commons Namensnennung 4.0 International Lizenz">
            <a:extLst>
              <a:ext uri="{FF2B5EF4-FFF2-40B4-BE49-F238E27FC236}">
                <a16:creationId xmlns:a16="http://schemas.microsoft.com/office/drawing/2014/main" id="{A5259571-FD98-7C47-9562-1D3116AA9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324" y="6558108"/>
            <a:ext cx="483704" cy="170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1" name="Gewinkelte Verbindung 290">
            <a:extLst>
              <a:ext uri="{FF2B5EF4-FFF2-40B4-BE49-F238E27FC236}">
                <a16:creationId xmlns:a16="http://schemas.microsoft.com/office/drawing/2014/main" id="{7B27573B-F330-C44C-BEB4-40F48989D6C2}"/>
              </a:ext>
            </a:extLst>
          </p:cNvPr>
          <p:cNvCxnSpPr>
            <a:cxnSpLocks/>
            <a:stCxn id="13" idx="2"/>
            <a:endCxn id="33" idx="1"/>
          </p:cNvCxnSpPr>
          <p:nvPr/>
        </p:nvCxnSpPr>
        <p:spPr>
          <a:xfrm rot="5400000">
            <a:off x="4357810" y="3178516"/>
            <a:ext cx="2951664" cy="1013129"/>
          </a:xfrm>
          <a:prstGeom prst="bentConnector4">
            <a:avLst>
              <a:gd name="adj1" fmla="val 19941"/>
              <a:gd name="adj2" fmla="val 121034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Grafik 62">
            <a:extLst>
              <a:ext uri="{FF2B5EF4-FFF2-40B4-BE49-F238E27FC236}">
                <a16:creationId xmlns:a16="http://schemas.microsoft.com/office/drawing/2014/main" id="{B8CF0B3B-D0FA-614D-A61C-1024E98C793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1" t="25922" r="10242" b="10158"/>
          <a:stretch/>
        </p:blipFill>
        <p:spPr>
          <a:xfrm>
            <a:off x="9109226" y="314620"/>
            <a:ext cx="669715" cy="371083"/>
          </a:xfrm>
          <a:prstGeom prst="rect">
            <a:avLst/>
          </a:prstGeom>
        </p:spPr>
      </p:pic>
      <p:sp>
        <p:nvSpPr>
          <p:cNvPr id="65" name="Textfeld 64">
            <a:extLst>
              <a:ext uri="{FF2B5EF4-FFF2-40B4-BE49-F238E27FC236}">
                <a16:creationId xmlns:a16="http://schemas.microsoft.com/office/drawing/2014/main" id="{BC2164EF-1871-394B-B7A2-70F37D31FD9D}"/>
              </a:ext>
            </a:extLst>
          </p:cNvPr>
          <p:cNvSpPr txBox="1"/>
          <p:nvPr/>
        </p:nvSpPr>
        <p:spPr>
          <a:xfrm>
            <a:off x="8155002" y="148918"/>
            <a:ext cx="71957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AS PART OF</a:t>
            </a:r>
            <a:endParaRPr lang="de-DE" sz="5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35141" y="336207"/>
            <a:ext cx="364379" cy="261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Textfeld 66">
            <a:extLst>
              <a:ext uri="{FF2B5EF4-FFF2-40B4-BE49-F238E27FC236}">
                <a16:creationId xmlns:a16="http://schemas.microsoft.com/office/drawing/2014/main" id="{BC2164EF-1871-394B-B7A2-70F37D31FD9D}"/>
              </a:ext>
            </a:extLst>
          </p:cNvPr>
          <p:cNvSpPr txBox="1"/>
          <p:nvPr/>
        </p:nvSpPr>
        <p:spPr>
          <a:xfrm>
            <a:off x="7230577" y="148918"/>
            <a:ext cx="7200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CREATED BY</a:t>
            </a:r>
            <a:endParaRPr lang="de-DE" sz="5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BC2164EF-1871-394B-B7A2-70F37D31FD9D}"/>
              </a:ext>
            </a:extLst>
          </p:cNvPr>
          <p:cNvSpPr txBox="1"/>
          <p:nvPr/>
        </p:nvSpPr>
        <p:spPr>
          <a:xfrm>
            <a:off x="9084084" y="148918"/>
            <a:ext cx="7200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FUNDED BY</a:t>
            </a:r>
            <a:endParaRPr lang="de-DE" sz="5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69" name="Picture 19" descr="\\tib.tibub.de\DFS0\Home\BrinkenH\Documents\open-access.network\Logos\TIB_Logo_30_Grey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412" y="333020"/>
            <a:ext cx="430330" cy="28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846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">
      <a:dk1>
        <a:sysClr val="windowText" lastClr="000000"/>
      </a:dk1>
      <a:lt1>
        <a:sysClr val="window" lastClr="FFFFFF"/>
      </a:lt1>
      <a:dk2>
        <a:srgbClr val="00AA8B"/>
      </a:dk2>
      <a:lt2>
        <a:srgbClr val="EEECE1"/>
      </a:lt2>
      <a:accent1>
        <a:srgbClr val="00AA8B"/>
      </a:accent1>
      <a:accent2>
        <a:srgbClr val="F2DC00"/>
      </a:accent2>
      <a:accent3>
        <a:srgbClr val="717E86"/>
      </a:accent3>
      <a:accent4>
        <a:srgbClr val="D58A3A"/>
      </a:accent4>
      <a:accent5>
        <a:srgbClr val="34548B"/>
      </a:accent5>
      <a:accent6>
        <a:srgbClr val="D8D8D8"/>
      </a:accent6>
      <a:hlink>
        <a:srgbClr val="4F81BD"/>
      </a:hlink>
      <a:folHlink>
        <a:srgbClr val="4F81BD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A4-Papier (210 x 297 mm)</PresentationFormat>
  <Paragraphs>40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Larissa</vt:lpstr>
      <vt:lpstr>PowerPoint-Präsentation</vt:lpstr>
    </vt:vector>
  </TitlesOfParts>
  <Company>TIB/UB Hannover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Team TIB</dc:creator>
  <cp:lastModifiedBy>Strauß, Helene</cp:lastModifiedBy>
  <cp:revision>48</cp:revision>
  <dcterms:created xsi:type="dcterms:W3CDTF">2020-11-19T06:29:20Z</dcterms:created>
  <dcterms:modified xsi:type="dcterms:W3CDTF">2023-01-26T06:23:43Z</dcterms:modified>
</cp:coreProperties>
</file>