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944A-E2B2-441E-A348-83AB1A28A83D}" type="datetimeFigureOut">
              <a:rPr lang="sk-SK" smtClean="0"/>
              <a:t>22. 11. 2021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91A3-A231-41C1-B456-9CF0B1E9B60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02526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944A-E2B2-441E-A348-83AB1A28A83D}" type="datetimeFigureOut">
              <a:rPr lang="sk-SK" smtClean="0"/>
              <a:t>22. 11. 2021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91A3-A231-41C1-B456-9CF0B1E9B60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40348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944A-E2B2-441E-A348-83AB1A28A83D}" type="datetimeFigureOut">
              <a:rPr lang="sk-SK" smtClean="0"/>
              <a:t>22. 11. 2021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91A3-A231-41C1-B456-9CF0B1E9B60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492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944A-E2B2-441E-A348-83AB1A28A83D}" type="datetimeFigureOut">
              <a:rPr lang="sk-SK" smtClean="0"/>
              <a:t>22. 11. 2021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91A3-A231-41C1-B456-9CF0B1E9B60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0049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944A-E2B2-441E-A348-83AB1A28A83D}" type="datetimeFigureOut">
              <a:rPr lang="sk-SK" smtClean="0"/>
              <a:t>22. 11. 2021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91A3-A231-41C1-B456-9CF0B1E9B60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5806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944A-E2B2-441E-A348-83AB1A28A83D}" type="datetimeFigureOut">
              <a:rPr lang="sk-SK" smtClean="0"/>
              <a:t>22. 11. 2021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91A3-A231-41C1-B456-9CF0B1E9B60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0357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944A-E2B2-441E-A348-83AB1A28A83D}" type="datetimeFigureOut">
              <a:rPr lang="sk-SK" smtClean="0"/>
              <a:t>22. 11. 2021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91A3-A231-41C1-B456-9CF0B1E9B60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23542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944A-E2B2-441E-A348-83AB1A28A83D}" type="datetimeFigureOut">
              <a:rPr lang="sk-SK" smtClean="0"/>
              <a:t>22. 11. 2021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91A3-A231-41C1-B456-9CF0B1E9B60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8768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944A-E2B2-441E-A348-83AB1A28A83D}" type="datetimeFigureOut">
              <a:rPr lang="sk-SK" smtClean="0"/>
              <a:t>22. 11. 2021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91A3-A231-41C1-B456-9CF0B1E9B60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475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944A-E2B2-441E-A348-83AB1A28A83D}" type="datetimeFigureOut">
              <a:rPr lang="sk-SK" smtClean="0"/>
              <a:t>22. 11. 2021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91A3-A231-41C1-B456-9CF0B1E9B60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33920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944A-E2B2-441E-A348-83AB1A28A83D}" type="datetimeFigureOut">
              <a:rPr lang="sk-SK" smtClean="0"/>
              <a:t>22. 11. 2021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91A3-A231-41C1-B456-9CF0B1E9B60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09538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9944A-E2B2-441E-A348-83AB1A28A83D}" type="datetimeFigureOut">
              <a:rPr lang="sk-SK" smtClean="0"/>
              <a:t>22. 11. 2021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A91A3-A231-41C1-B456-9CF0B1E9B60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048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zenodo.org/communities/open-access-cvtis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4763" y="1330035"/>
            <a:ext cx="9144000" cy="3066618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Modul 2</a:t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b="1" dirty="0" smtClean="0"/>
              <a:t>Zavádzanie otvoreného prístupu do praxe – Open Access infraštruktúra</a:t>
            </a:r>
            <a:endParaRPr lang="sk-SK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96" t="24173" b="19038"/>
          <a:stretch/>
        </p:blipFill>
        <p:spPr>
          <a:xfrm>
            <a:off x="0" y="5466155"/>
            <a:ext cx="2576744" cy="11360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861" y="5763491"/>
            <a:ext cx="5198834" cy="8132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495"/>
          <a:stretch/>
        </p:blipFill>
        <p:spPr>
          <a:xfrm>
            <a:off x="8007812" y="5763491"/>
            <a:ext cx="2512406" cy="8387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28"/>
          <a:stretch/>
        </p:blipFill>
        <p:spPr>
          <a:xfrm>
            <a:off x="10658763" y="5775573"/>
            <a:ext cx="1003762" cy="83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95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1850" y="1063192"/>
            <a:ext cx="10515600" cy="2852737"/>
          </a:xfrm>
        </p:spPr>
        <p:txBody>
          <a:bodyPr/>
          <a:lstStyle/>
          <a:p>
            <a:pPr algn="ctr"/>
            <a:r>
              <a:rPr lang="sk-SK" dirty="0" smtClean="0"/>
              <a:t>Ďakujem za pozornosť.</a:t>
            </a:r>
            <a:endParaRPr lang="sk-SK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sk-SK" dirty="0" smtClean="0"/>
              <a:t>Otázky?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6352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Deň 1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k-SK" b="1" dirty="0" smtClean="0">
                <a:solidFill>
                  <a:schemeClr val="accent1"/>
                </a:solidFill>
              </a:rPr>
              <a:t>Hlavná téma: Open Access repozitáre I</a:t>
            </a:r>
          </a:p>
          <a:p>
            <a:pPr algn="just"/>
            <a:r>
              <a:rPr lang="sk-SK" dirty="0" smtClean="0"/>
              <a:t>Prednášajúci: </a:t>
            </a:r>
          </a:p>
          <a:p>
            <a:pPr marL="0" indent="0" algn="just">
              <a:buNone/>
            </a:pPr>
            <a:r>
              <a:rPr lang="sk-SK" dirty="0"/>
              <a:t>	</a:t>
            </a:r>
            <a:r>
              <a:rPr lang="sk-SK" dirty="0" smtClean="0"/>
              <a:t>Mgr. R. Mucha</a:t>
            </a:r>
          </a:p>
          <a:p>
            <a:pPr algn="just"/>
            <a:endParaRPr lang="sk-SK" dirty="0"/>
          </a:p>
          <a:p>
            <a:pPr algn="just"/>
            <a:r>
              <a:rPr lang="sk-SK" dirty="0" smtClean="0"/>
              <a:t>Úvod do problematiky</a:t>
            </a:r>
          </a:p>
          <a:p>
            <a:pPr algn="just"/>
            <a:r>
              <a:rPr lang="sk-SK" dirty="0" smtClean="0"/>
              <a:t>Architektúra, štandardy a rozdelenie</a:t>
            </a:r>
          </a:p>
          <a:p>
            <a:pPr algn="just"/>
            <a:r>
              <a:rPr lang="sk-SK" dirty="0" smtClean="0"/>
              <a:t>Inštitucionálne repozitáre</a:t>
            </a:r>
          </a:p>
          <a:p>
            <a:pPr algn="just"/>
            <a:endParaRPr lang="sk-SK" dirty="0"/>
          </a:p>
          <a:p>
            <a:pPr algn="just"/>
            <a:r>
              <a:rPr lang="sk-SK" dirty="0" smtClean="0"/>
              <a:t>Praktická úloha: proces implementácie IR v konkrétnom prostredí</a:t>
            </a:r>
          </a:p>
        </p:txBody>
      </p:sp>
    </p:spTree>
    <p:extLst>
      <p:ext uri="{BB962C8B-B14F-4D97-AF65-F5344CB8AC3E}">
        <p14:creationId xmlns:p14="http://schemas.microsoft.com/office/powerpoint/2010/main" val="291168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Deň 2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b="1" dirty="0" smtClean="0">
                <a:solidFill>
                  <a:schemeClr val="accent1"/>
                </a:solidFill>
              </a:rPr>
              <a:t>Hlavná téma: Open Access repozitáre II</a:t>
            </a:r>
          </a:p>
          <a:p>
            <a:pPr algn="just"/>
            <a:r>
              <a:rPr lang="sk-SK" dirty="0" smtClean="0"/>
              <a:t>Prednášajúci: </a:t>
            </a:r>
          </a:p>
          <a:p>
            <a:pPr marL="0" indent="0" algn="just">
              <a:buNone/>
            </a:pPr>
            <a:r>
              <a:rPr lang="sk-SK" dirty="0"/>
              <a:t>	</a:t>
            </a:r>
            <a:r>
              <a:rPr lang="sk-SK" dirty="0" smtClean="0"/>
              <a:t>Mgr. R. Mucha</a:t>
            </a:r>
          </a:p>
          <a:p>
            <a:pPr algn="just"/>
            <a:endParaRPr lang="sk-SK" dirty="0"/>
          </a:p>
          <a:p>
            <a:pPr algn="just"/>
            <a:r>
              <a:rPr lang="sk-SK" dirty="0"/>
              <a:t>Otvorené repozitáre – hardvérové a softvérové prostriedky a nástroje </a:t>
            </a:r>
            <a:endParaRPr lang="sk-SK" dirty="0" smtClean="0"/>
          </a:p>
          <a:p>
            <a:pPr algn="just"/>
            <a:endParaRPr lang="sk-SK" dirty="0"/>
          </a:p>
          <a:p>
            <a:pPr algn="just"/>
            <a:r>
              <a:rPr lang="sk-SK" dirty="0" smtClean="0"/>
              <a:t>Praktická úloha: praktické </a:t>
            </a:r>
            <a:r>
              <a:rPr lang="sk-SK" dirty="0"/>
              <a:t>ukážky prostredia a vkladania obsahu do vybraných repozitárov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40557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Deň 3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sk-SK" b="1" dirty="0" smtClean="0">
                <a:solidFill>
                  <a:schemeClr val="accent1"/>
                </a:solidFill>
              </a:rPr>
              <a:t>Hlavná téma: </a:t>
            </a:r>
            <a:r>
              <a:rPr lang="sk-SK" b="1" dirty="0">
                <a:solidFill>
                  <a:schemeClr val="accent1"/>
                </a:solidFill>
              </a:rPr>
              <a:t>Open Access časopisy I </a:t>
            </a:r>
          </a:p>
          <a:p>
            <a:pPr algn="just"/>
            <a:r>
              <a:rPr lang="sk-SK" dirty="0" smtClean="0"/>
              <a:t>Prednášajúci: </a:t>
            </a:r>
          </a:p>
          <a:p>
            <a:pPr marL="0" indent="0" algn="just">
              <a:buNone/>
            </a:pPr>
            <a:r>
              <a:rPr lang="sk-SK" dirty="0"/>
              <a:t>	</a:t>
            </a:r>
            <a:r>
              <a:rPr lang="sk-SK" dirty="0" smtClean="0"/>
              <a:t>PhDr</a:t>
            </a:r>
            <a:r>
              <a:rPr lang="sk-SK" dirty="0"/>
              <a:t>. Ľ. Jamborová, PhD</a:t>
            </a:r>
            <a:r>
              <a:rPr lang="sk-SK" dirty="0" smtClean="0"/>
              <a:t>.</a:t>
            </a:r>
          </a:p>
          <a:p>
            <a:pPr algn="just"/>
            <a:endParaRPr lang="sk-SK" dirty="0"/>
          </a:p>
          <a:p>
            <a:pPr algn="just"/>
            <a:r>
              <a:rPr lang="sk-SK" dirty="0"/>
              <a:t>Úvod do </a:t>
            </a:r>
            <a:r>
              <a:rPr lang="sk-SK" dirty="0" smtClean="0"/>
              <a:t>problematiky</a:t>
            </a:r>
          </a:p>
          <a:p>
            <a:pPr algn="just"/>
            <a:r>
              <a:rPr lang="sk-SK" dirty="0"/>
              <a:t>Formalizované rámce OA publikovania, štandardy, politiky</a:t>
            </a:r>
          </a:p>
          <a:p>
            <a:pPr algn="just"/>
            <a:r>
              <a:rPr lang="sk-SK" dirty="0" smtClean="0"/>
              <a:t>Vydávanie </a:t>
            </a:r>
            <a:r>
              <a:rPr lang="sk-SK" dirty="0"/>
              <a:t>OA </a:t>
            </a:r>
            <a:r>
              <a:rPr lang="sk-SK" dirty="0" smtClean="0"/>
              <a:t>časopisov, typológia </a:t>
            </a:r>
            <a:r>
              <a:rPr lang="sk-SK" dirty="0"/>
              <a:t>vydavateľov a </a:t>
            </a:r>
            <a:r>
              <a:rPr lang="sk-SK" dirty="0" smtClean="0"/>
              <a:t>úloha </a:t>
            </a:r>
            <a:r>
              <a:rPr lang="sk-SK" dirty="0"/>
              <a:t>knižníc 	</a:t>
            </a:r>
            <a:endParaRPr lang="sk-SK" dirty="0" smtClean="0"/>
          </a:p>
          <a:p>
            <a:pPr algn="just"/>
            <a:endParaRPr lang="sk-SK" dirty="0"/>
          </a:p>
          <a:p>
            <a:pPr algn="just"/>
            <a:r>
              <a:rPr lang="sk-SK" dirty="0" smtClean="0"/>
              <a:t>Praktická úloha: praktické </a:t>
            </a:r>
            <a:r>
              <a:rPr lang="sk-SK" dirty="0"/>
              <a:t>úlohy v kontexte propagácie OA časopisu a licencií CC</a:t>
            </a:r>
          </a:p>
        </p:txBody>
      </p:sp>
    </p:spTree>
    <p:extLst>
      <p:ext uri="{BB962C8B-B14F-4D97-AF65-F5344CB8AC3E}">
        <p14:creationId xmlns:p14="http://schemas.microsoft.com/office/powerpoint/2010/main" val="177806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Deň 4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sk-SK" b="1" dirty="0" smtClean="0">
                <a:solidFill>
                  <a:schemeClr val="accent1"/>
                </a:solidFill>
              </a:rPr>
              <a:t>Hlavná téma: </a:t>
            </a:r>
            <a:r>
              <a:rPr lang="sk-SK" b="1" dirty="0">
                <a:solidFill>
                  <a:schemeClr val="accent1"/>
                </a:solidFill>
              </a:rPr>
              <a:t>Open Access časopisy </a:t>
            </a:r>
            <a:r>
              <a:rPr lang="sk-SK" b="1" dirty="0" smtClean="0">
                <a:solidFill>
                  <a:schemeClr val="accent1"/>
                </a:solidFill>
              </a:rPr>
              <a:t>II </a:t>
            </a:r>
            <a:endParaRPr lang="sk-SK" b="1" dirty="0">
              <a:solidFill>
                <a:schemeClr val="accent1"/>
              </a:solidFill>
            </a:endParaRPr>
          </a:p>
          <a:p>
            <a:pPr algn="just"/>
            <a:r>
              <a:rPr lang="sk-SK" dirty="0" smtClean="0"/>
              <a:t>Prednášajúci: </a:t>
            </a:r>
          </a:p>
          <a:p>
            <a:pPr marL="0" indent="0" algn="just">
              <a:buNone/>
            </a:pPr>
            <a:r>
              <a:rPr lang="sk-SK" dirty="0"/>
              <a:t>	</a:t>
            </a:r>
            <a:r>
              <a:rPr lang="sk-SK" dirty="0" smtClean="0"/>
              <a:t>PhDr</a:t>
            </a:r>
            <a:r>
              <a:rPr lang="sk-SK" dirty="0"/>
              <a:t>. Ľ. Jamborová, PhD</a:t>
            </a:r>
            <a:r>
              <a:rPr lang="sk-SK" dirty="0" smtClean="0"/>
              <a:t>.</a:t>
            </a:r>
          </a:p>
          <a:p>
            <a:pPr algn="just"/>
            <a:endParaRPr lang="sk-SK" dirty="0"/>
          </a:p>
          <a:p>
            <a:pPr algn="just"/>
            <a:r>
              <a:rPr lang="sk-SK" dirty="0"/>
              <a:t>Open Journal systems (OJS) 	</a:t>
            </a:r>
            <a:endParaRPr lang="sk-SK" dirty="0" smtClean="0"/>
          </a:p>
          <a:p>
            <a:pPr algn="just"/>
            <a:endParaRPr lang="sk-SK" dirty="0"/>
          </a:p>
          <a:p>
            <a:pPr algn="just"/>
            <a:r>
              <a:rPr lang="sk-SK" dirty="0" smtClean="0"/>
              <a:t>Praktická úloha: vloženie </a:t>
            </a:r>
            <a:r>
              <a:rPr lang="sk-SK" dirty="0"/>
              <a:t>rukopisu do testovacieho časopisu, komunikácia v systéme</a:t>
            </a:r>
          </a:p>
        </p:txBody>
      </p:sp>
    </p:spTree>
    <p:extLst>
      <p:ext uri="{BB962C8B-B14F-4D97-AF65-F5344CB8AC3E}">
        <p14:creationId xmlns:p14="http://schemas.microsoft.com/office/powerpoint/2010/main" val="97179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Deň 5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sk-SK" b="1" dirty="0" smtClean="0">
                <a:solidFill>
                  <a:schemeClr val="accent1"/>
                </a:solidFill>
              </a:rPr>
              <a:t>Hlavná téma: </a:t>
            </a:r>
            <a:r>
              <a:rPr lang="sk-SK" b="1" dirty="0">
                <a:solidFill>
                  <a:schemeClr val="accent1"/>
                </a:solidFill>
              </a:rPr>
              <a:t>Otvorené koncepcie v </a:t>
            </a:r>
            <a:r>
              <a:rPr lang="sk-SK" b="1" dirty="0" smtClean="0">
                <a:solidFill>
                  <a:schemeClr val="accent1"/>
                </a:solidFill>
              </a:rPr>
              <a:t>súvislostiach</a:t>
            </a:r>
            <a:endParaRPr lang="sk-SK" b="1" dirty="0">
              <a:solidFill>
                <a:schemeClr val="accent1"/>
              </a:solidFill>
            </a:endParaRPr>
          </a:p>
          <a:p>
            <a:r>
              <a:rPr lang="sk-SK" dirty="0" smtClean="0"/>
              <a:t>Prednášajúci: </a:t>
            </a:r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smtClean="0"/>
              <a:t>RNDr</a:t>
            </a:r>
            <a:r>
              <a:rPr lang="sk-SK" dirty="0"/>
              <a:t>. </a:t>
            </a:r>
            <a:r>
              <a:rPr lang="sk-SK" dirty="0" smtClean="0"/>
              <a:t>Z. </a:t>
            </a:r>
            <a:r>
              <a:rPr lang="sk-SK" dirty="0"/>
              <a:t>Stožická, PhD</a:t>
            </a:r>
            <a:r>
              <a:rPr lang="sk-SK" dirty="0" smtClean="0"/>
              <a:t>.</a:t>
            </a:r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smtClean="0"/>
              <a:t>Mgr</a:t>
            </a:r>
            <a:r>
              <a:rPr lang="sk-SK" dirty="0"/>
              <a:t>. </a:t>
            </a:r>
            <a:r>
              <a:rPr lang="sk-SK" dirty="0" smtClean="0"/>
              <a:t>S. Sofianos</a:t>
            </a:r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smtClean="0"/>
              <a:t>Mgr</a:t>
            </a:r>
            <a:r>
              <a:rPr lang="sk-SK" dirty="0"/>
              <a:t>. </a:t>
            </a:r>
            <a:r>
              <a:rPr lang="sk-SK" dirty="0" smtClean="0"/>
              <a:t>J. Dobbersteinová</a:t>
            </a:r>
            <a:endParaRPr lang="sk-SK" dirty="0"/>
          </a:p>
          <a:p>
            <a:pPr algn="just"/>
            <a:endParaRPr lang="sk-SK" dirty="0"/>
          </a:p>
          <a:p>
            <a:pPr algn="just"/>
            <a:r>
              <a:rPr lang="sk-SK" dirty="0"/>
              <a:t>Otvorené vzdelávacie </a:t>
            </a:r>
            <a:r>
              <a:rPr lang="sk-SK" dirty="0" smtClean="0"/>
              <a:t>zdroje</a:t>
            </a:r>
          </a:p>
          <a:p>
            <a:pPr algn="just"/>
            <a:r>
              <a:rPr lang="sk-SK" dirty="0"/>
              <a:t>Otvorená veda, Otvorené dáta a FAIR </a:t>
            </a:r>
            <a:r>
              <a:rPr lang="sk-SK" dirty="0" smtClean="0"/>
              <a:t>dáta</a:t>
            </a:r>
          </a:p>
          <a:p>
            <a:pPr algn="just"/>
            <a:r>
              <a:rPr lang="sk-SK" dirty="0"/>
              <a:t>Kurátorstvo digitálnych </a:t>
            </a:r>
            <a:r>
              <a:rPr lang="sk-SK" dirty="0" smtClean="0"/>
              <a:t>dát</a:t>
            </a:r>
          </a:p>
        </p:txBody>
      </p:sp>
    </p:spTree>
    <p:extLst>
      <p:ext uri="{BB962C8B-B14F-4D97-AF65-F5344CB8AC3E}">
        <p14:creationId xmlns:p14="http://schemas.microsoft.com/office/powerpoint/2010/main" val="95158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Prezentácie a učebnica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Kurz je nahrávaný (pre naše potreby)</a:t>
            </a:r>
          </a:p>
          <a:p>
            <a:endParaRPr lang="sk-SK" dirty="0" smtClean="0"/>
          </a:p>
          <a:p>
            <a:r>
              <a:rPr lang="sk-SK" dirty="0" err="1" smtClean="0"/>
              <a:t>Zenodo</a:t>
            </a:r>
            <a:r>
              <a:rPr lang="sk-SK" dirty="0" smtClean="0"/>
              <a:t> </a:t>
            </a:r>
            <a:r>
              <a:rPr lang="sk-SK" dirty="0" smtClean="0"/>
              <a:t>(link zašleme)</a:t>
            </a:r>
          </a:p>
          <a:p>
            <a:pPr marL="0" indent="0">
              <a:buNone/>
            </a:pPr>
            <a:r>
              <a:rPr lang="sk-SK" dirty="0"/>
              <a:t>	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>
                <a:hlinkClick r:id="rId2"/>
              </a:rPr>
              <a:t>https</a:t>
            </a:r>
            <a:r>
              <a:rPr lang="sk-SK" dirty="0">
                <a:hlinkClick r:id="rId2"/>
              </a:rPr>
              <a:t>://zenodo.org/communities/open-access-cvtisr</a:t>
            </a:r>
            <a:r>
              <a:rPr lang="sk-SK" dirty="0" smtClean="0">
                <a:hlinkClick r:id="rId2"/>
              </a:rPr>
              <a:t>/</a:t>
            </a:r>
            <a:r>
              <a:rPr lang="sk-SK" dirty="0" smtClean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5413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Záverečná písomná skúška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Minimálne 85%</a:t>
            </a:r>
          </a:p>
          <a:p>
            <a:endParaRPr lang="sk-SK" dirty="0"/>
          </a:p>
          <a:p>
            <a:r>
              <a:rPr lang="sk-SK" dirty="0" smtClean="0"/>
              <a:t>Max 18 bodov, min 15 bodov</a:t>
            </a:r>
          </a:p>
          <a:p>
            <a:endParaRPr lang="sk-SK" dirty="0"/>
          </a:p>
          <a:p>
            <a:r>
              <a:rPr lang="sk-SK" dirty="0" smtClean="0"/>
              <a:t>Dátum vyplnenia písomnej skúšky po vzájomnej dohode, treba odoslať </a:t>
            </a:r>
            <a:r>
              <a:rPr lang="sk-SK" smtClean="0"/>
              <a:t>do konca určeného dňa.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3791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Osvedčenie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Úspešné ukončenie:</a:t>
            </a:r>
          </a:p>
          <a:p>
            <a:pPr marL="0" indent="0">
              <a:buNone/>
            </a:pPr>
            <a:r>
              <a:rPr lang="sk-SK" dirty="0" smtClean="0"/>
              <a:t>	Písomná </a:t>
            </a:r>
            <a:r>
              <a:rPr lang="sk-SK" dirty="0"/>
              <a:t>skúška </a:t>
            </a:r>
            <a:r>
              <a:rPr lang="sk-SK" dirty="0" smtClean="0"/>
              <a:t>na min. 85% (viac </a:t>
            </a:r>
            <a:r>
              <a:rPr lang="sk-SK" dirty="0"/>
              <a:t>ako </a:t>
            </a:r>
            <a:r>
              <a:rPr lang="sk-SK" dirty="0" smtClean="0"/>
              <a:t>15 bodov)</a:t>
            </a:r>
          </a:p>
          <a:p>
            <a:pPr marL="0" indent="0">
              <a:buNone/>
            </a:pPr>
            <a:r>
              <a:rPr lang="sk-SK" dirty="0" smtClean="0"/>
              <a:t>	Dochádzka </a:t>
            </a:r>
            <a:r>
              <a:rPr lang="sk-SK" dirty="0"/>
              <a:t>(max. môžete vynechať 2h) 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1328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318</Words>
  <Application>Microsoft Office PowerPoint</Application>
  <PresentationFormat>Širokouhlá</PresentationFormat>
  <Paragraphs>65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    Modul 2  Zavádzanie otvoreného prístupu do praxe – Open Access infraštruktúra</vt:lpstr>
      <vt:lpstr>Deň 1</vt:lpstr>
      <vt:lpstr>Deň 2</vt:lpstr>
      <vt:lpstr>Deň 3</vt:lpstr>
      <vt:lpstr>Deň 4</vt:lpstr>
      <vt:lpstr>Deň 5</vt:lpstr>
      <vt:lpstr>Prezentácie a učebnica</vt:lpstr>
      <vt:lpstr>Záverečná písomná skúška</vt:lpstr>
      <vt:lpstr>Osvedčenie</vt:lpstr>
      <vt:lpstr>Ďakujem za pozornosť.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2 Zavádzanie otvoreného prístupu do praxe – Open Access infraštruktúra</dc:title>
  <dc:creator>Silvia Sofianos</dc:creator>
  <cp:lastModifiedBy>Horakova Silvia</cp:lastModifiedBy>
  <cp:revision>17</cp:revision>
  <dcterms:created xsi:type="dcterms:W3CDTF">2021-11-09T07:32:42Z</dcterms:created>
  <dcterms:modified xsi:type="dcterms:W3CDTF">2021-11-22T07:29:46Z</dcterms:modified>
</cp:coreProperties>
</file>