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6" r:id="rId1"/>
  </p:sldMasterIdLst>
  <p:notesMasterIdLst>
    <p:notesMasterId r:id="rId28"/>
  </p:notesMasterIdLst>
  <p:sldIdLst>
    <p:sldId id="256" r:id="rId2"/>
    <p:sldId id="261" r:id="rId3"/>
    <p:sldId id="260" r:id="rId4"/>
    <p:sldId id="257" r:id="rId5"/>
    <p:sldId id="262" r:id="rId6"/>
    <p:sldId id="268" r:id="rId7"/>
    <p:sldId id="270" r:id="rId8"/>
    <p:sldId id="271" r:id="rId9"/>
    <p:sldId id="272" r:id="rId10"/>
    <p:sldId id="263" r:id="rId11"/>
    <p:sldId id="277" r:id="rId12"/>
    <p:sldId id="278" r:id="rId13"/>
    <p:sldId id="279" r:id="rId14"/>
    <p:sldId id="275" r:id="rId15"/>
    <p:sldId id="264" r:id="rId16"/>
    <p:sldId id="285" r:id="rId17"/>
    <p:sldId id="284" r:id="rId18"/>
    <p:sldId id="282" r:id="rId19"/>
    <p:sldId id="280" r:id="rId20"/>
    <p:sldId id="281" r:id="rId21"/>
    <p:sldId id="266" r:id="rId22"/>
    <p:sldId id="269" r:id="rId23"/>
    <p:sldId id="283" r:id="rId24"/>
    <p:sldId id="267" r:id="rId25"/>
    <p:sldId id="276" r:id="rId26"/>
    <p:sldId id="274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46" autoAdjust="0"/>
    <p:restoredTop sz="86432" autoAdjust="0"/>
  </p:normalViewPr>
  <p:slideViewPr>
    <p:cSldViewPr snapToGrid="0">
      <p:cViewPr varScale="1">
        <p:scale>
          <a:sx n="55" d="100"/>
          <a:sy n="55" d="100"/>
        </p:scale>
        <p:origin x="1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B84F66-1772-4EF5-830F-BA64014C833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3C28391-2153-49C4-9EF9-582B63B8C9AB}">
      <dgm:prSet/>
      <dgm:spPr/>
      <dgm:t>
        <a:bodyPr/>
        <a:lstStyle/>
        <a:p>
          <a:r>
            <a:rPr lang="en-US" dirty="0"/>
            <a:t>2-3 weeks </a:t>
          </a:r>
          <a:r>
            <a:rPr lang="en-US" i="1" dirty="0"/>
            <a:t>after</a:t>
          </a:r>
          <a:r>
            <a:rPr lang="en-US" dirty="0"/>
            <a:t> an episode of strep pharyngitis:</a:t>
          </a:r>
        </a:p>
      </dgm:t>
    </dgm:pt>
    <dgm:pt modelId="{417E5BCA-C80E-40D7-AF0F-1967D71F1284}" type="parTrans" cxnId="{9ED2BB9E-F4A9-44CF-9DB3-94122C009095}">
      <dgm:prSet/>
      <dgm:spPr/>
      <dgm:t>
        <a:bodyPr/>
        <a:lstStyle/>
        <a:p>
          <a:endParaRPr lang="en-US"/>
        </a:p>
      </dgm:t>
    </dgm:pt>
    <dgm:pt modelId="{D7E3839D-41BB-4842-B3B4-C582932DA3A0}" type="sibTrans" cxnId="{9ED2BB9E-F4A9-44CF-9DB3-94122C009095}">
      <dgm:prSet/>
      <dgm:spPr/>
      <dgm:t>
        <a:bodyPr/>
        <a:lstStyle/>
        <a:p>
          <a:endParaRPr lang="en-US"/>
        </a:p>
      </dgm:t>
    </dgm:pt>
    <dgm:pt modelId="{228CBEB6-3271-4E97-823A-CA4AC44871C5}">
      <dgm:prSet/>
      <dgm:spPr/>
      <dgm:t>
        <a:bodyPr/>
        <a:lstStyle/>
        <a:p>
          <a:r>
            <a:rPr lang="en-US"/>
            <a:t>Fever</a:t>
          </a:r>
        </a:p>
      </dgm:t>
    </dgm:pt>
    <dgm:pt modelId="{031FE30D-F50B-4210-9C8D-41879A48644D}" type="parTrans" cxnId="{276A594E-E34A-4C37-B875-19A98BF85500}">
      <dgm:prSet/>
      <dgm:spPr/>
      <dgm:t>
        <a:bodyPr/>
        <a:lstStyle/>
        <a:p>
          <a:endParaRPr lang="en-US"/>
        </a:p>
      </dgm:t>
    </dgm:pt>
    <dgm:pt modelId="{9DF8B607-CDE9-42A7-B6F8-E4700524384B}" type="sibTrans" cxnId="{276A594E-E34A-4C37-B875-19A98BF85500}">
      <dgm:prSet/>
      <dgm:spPr/>
      <dgm:t>
        <a:bodyPr/>
        <a:lstStyle/>
        <a:p>
          <a:endParaRPr lang="en-US"/>
        </a:p>
      </dgm:t>
    </dgm:pt>
    <dgm:pt modelId="{6EA0374E-E32C-409A-A8B5-9CD9ADDAFE56}">
      <dgm:prSet/>
      <dgm:spPr/>
      <dgm:t>
        <a:bodyPr/>
        <a:lstStyle/>
        <a:p>
          <a:r>
            <a:rPr lang="en-US"/>
            <a:t>Anorexia</a:t>
          </a:r>
        </a:p>
      </dgm:t>
    </dgm:pt>
    <dgm:pt modelId="{137B6290-E31D-4848-947E-CDD76F493193}" type="parTrans" cxnId="{EAC141FA-4DAF-4738-8F30-D56A0C4ACD2B}">
      <dgm:prSet/>
      <dgm:spPr/>
      <dgm:t>
        <a:bodyPr/>
        <a:lstStyle/>
        <a:p>
          <a:endParaRPr lang="en-US"/>
        </a:p>
      </dgm:t>
    </dgm:pt>
    <dgm:pt modelId="{03786BA8-A273-4EDC-9473-2EBFA2B00C34}" type="sibTrans" cxnId="{EAC141FA-4DAF-4738-8F30-D56A0C4ACD2B}">
      <dgm:prSet/>
      <dgm:spPr/>
      <dgm:t>
        <a:bodyPr/>
        <a:lstStyle/>
        <a:p>
          <a:endParaRPr lang="en-US"/>
        </a:p>
      </dgm:t>
    </dgm:pt>
    <dgm:pt modelId="{D4153E08-0EFF-4DF5-9C99-54E8F872B99F}">
      <dgm:prSet/>
      <dgm:spPr/>
      <dgm:t>
        <a:bodyPr/>
        <a:lstStyle/>
        <a:p>
          <a:r>
            <a:rPr lang="en-US"/>
            <a:t>Lethargy </a:t>
          </a:r>
        </a:p>
      </dgm:t>
    </dgm:pt>
    <dgm:pt modelId="{1F80CDFC-17A9-4DFD-A546-B6F2213D82BB}" type="parTrans" cxnId="{494D7644-75AB-403A-A691-7D28AF30F1A0}">
      <dgm:prSet/>
      <dgm:spPr/>
      <dgm:t>
        <a:bodyPr/>
        <a:lstStyle/>
        <a:p>
          <a:endParaRPr lang="en-US"/>
        </a:p>
      </dgm:t>
    </dgm:pt>
    <dgm:pt modelId="{0C07202B-14A2-4A33-B6C0-90FB42728FC1}" type="sibTrans" cxnId="{494D7644-75AB-403A-A691-7D28AF30F1A0}">
      <dgm:prSet/>
      <dgm:spPr/>
      <dgm:t>
        <a:bodyPr/>
        <a:lstStyle/>
        <a:p>
          <a:endParaRPr lang="en-US"/>
        </a:p>
      </dgm:t>
    </dgm:pt>
    <dgm:pt modelId="{CE4A0A29-FFDD-4AE6-8FC6-36916F3E236F}">
      <dgm:prSet/>
      <dgm:spPr/>
      <dgm:t>
        <a:bodyPr/>
        <a:lstStyle/>
        <a:p>
          <a:r>
            <a:rPr lang="en-US"/>
            <a:t>Joint pain</a:t>
          </a:r>
        </a:p>
      </dgm:t>
    </dgm:pt>
    <dgm:pt modelId="{89525D58-0AE7-4D8B-9041-C5F7C5F157F9}" type="parTrans" cxnId="{CB1E08BE-AA88-4578-8A47-C831B4324F07}">
      <dgm:prSet/>
      <dgm:spPr/>
      <dgm:t>
        <a:bodyPr/>
        <a:lstStyle/>
        <a:p>
          <a:endParaRPr lang="en-US"/>
        </a:p>
      </dgm:t>
    </dgm:pt>
    <dgm:pt modelId="{5E0F5E9A-D762-4310-BD3A-9F42137E3113}" type="sibTrans" cxnId="{CB1E08BE-AA88-4578-8A47-C831B4324F07}">
      <dgm:prSet/>
      <dgm:spPr/>
      <dgm:t>
        <a:bodyPr/>
        <a:lstStyle/>
        <a:p>
          <a:endParaRPr lang="en-US"/>
        </a:p>
      </dgm:t>
    </dgm:pt>
    <dgm:pt modelId="{C021E4A6-726C-442B-9D4A-C5D5A6CF1ED9}" type="pres">
      <dgm:prSet presAssocID="{93B84F66-1772-4EF5-830F-BA64014C833F}" presName="linear" presStyleCnt="0">
        <dgm:presLayoutVars>
          <dgm:animLvl val="lvl"/>
          <dgm:resizeHandles val="exact"/>
        </dgm:presLayoutVars>
      </dgm:prSet>
      <dgm:spPr/>
    </dgm:pt>
    <dgm:pt modelId="{602F359D-C70C-4156-AF50-4EC2B3C45A9E}" type="pres">
      <dgm:prSet presAssocID="{B3C28391-2153-49C4-9EF9-582B63B8C9AB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79A4055-7EFD-42B6-B3CA-B9ED662AD354}" type="pres">
      <dgm:prSet presAssocID="{B3C28391-2153-49C4-9EF9-582B63B8C9A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7BB4901-4608-4414-A962-63BC517E6781}" type="presOf" srcId="{93B84F66-1772-4EF5-830F-BA64014C833F}" destId="{C021E4A6-726C-442B-9D4A-C5D5A6CF1ED9}" srcOrd="0" destOrd="0" presId="urn:microsoft.com/office/officeart/2005/8/layout/vList2"/>
    <dgm:cxn modelId="{CF810443-C7C8-4403-8B37-5AAD89C7F691}" type="presOf" srcId="{B3C28391-2153-49C4-9EF9-582B63B8C9AB}" destId="{602F359D-C70C-4156-AF50-4EC2B3C45A9E}" srcOrd="0" destOrd="0" presId="urn:microsoft.com/office/officeart/2005/8/layout/vList2"/>
    <dgm:cxn modelId="{494D7644-75AB-403A-A691-7D28AF30F1A0}" srcId="{B3C28391-2153-49C4-9EF9-582B63B8C9AB}" destId="{D4153E08-0EFF-4DF5-9C99-54E8F872B99F}" srcOrd="2" destOrd="0" parTransId="{1F80CDFC-17A9-4DFD-A546-B6F2213D82BB}" sibTransId="{0C07202B-14A2-4A33-B6C0-90FB42728FC1}"/>
    <dgm:cxn modelId="{41568B46-9EC1-4A44-96D8-0BA970897653}" type="presOf" srcId="{6EA0374E-E32C-409A-A8B5-9CD9ADDAFE56}" destId="{C79A4055-7EFD-42B6-B3CA-B9ED662AD354}" srcOrd="0" destOrd="1" presId="urn:microsoft.com/office/officeart/2005/8/layout/vList2"/>
    <dgm:cxn modelId="{276A594E-E34A-4C37-B875-19A98BF85500}" srcId="{B3C28391-2153-49C4-9EF9-582B63B8C9AB}" destId="{228CBEB6-3271-4E97-823A-CA4AC44871C5}" srcOrd="0" destOrd="0" parTransId="{031FE30D-F50B-4210-9C8D-41879A48644D}" sibTransId="{9DF8B607-CDE9-42A7-B6F8-E4700524384B}"/>
    <dgm:cxn modelId="{9ED2BB9E-F4A9-44CF-9DB3-94122C009095}" srcId="{93B84F66-1772-4EF5-830F-BA64014C833F}" destId="{B3C28391-2153-49C4-9EF9-582B63B8C9AB}" srcOrd="0" destOrd="0" parTransId="{417E5BCA-C80E-40D7-AF0F-1967D71F1284}" sibTransId="{D7E3839D-41BB-4842-B3B4-C582932DA3A0}"/>
    <dgm:cxn modelId="{F53592A4-3F02-4EEA-92A6-7910C3BBEFD3}" type="presOf" srcId="{D4153E08-0EFF-4DF5-9C99-54E8F872B99F}" destId="{C79A4055-7EFD-42B6-B3CA-B9ED662AD354}" srcOrd="0" destOrd="2" presId="urn:microsoft.com/office/officeart/2005/8/layout/vList2"/>
    <dgm:cxn modelId="{CB1E08BE-AA88-4578-8A47-C831B4324F07}" srcId="{B3C28391-2153-49C4-9EF9-582B63B8C9AB}" destId="{CE4A0A29-FFDD-4AE6-8FC6-36916F3E236F}" srcOrd="3" destOrd="0" parTransId="{89525D58-0AE7-4D8B-9041-C5F7C5F157F9}" sibTransId="{5E0F5E9A-D762-4310-BD3A-9F42137E3113}"/>
    <dgm:cxn modelId="{EE7A2DDF-FCFC-4C62-8656-DE3431C5BE61}" type="presOf" srcId="{228CBEB6-3271-4E97-823A-CA4AC44871C5}" destId="{C79A4055-7EFD-42B6-B3CA-B9ED662AD354}" srcOrd="0" destOrd="0" presId="urn:microsoft.com/office/officeart/2005/8/layout/vList2"/>
    <dgm:cxn modelId="{746B76E5-BF64-4137-9136-3DEFD211662C}" type="presOf" srcId="{CE4A0A29-FFDD-4AE6-8FC6-36916F3E236F}" destId="{C79A4055-7EFD-42B6-B3CA-B9ED662AD354}" srcOrd="0" destOrd="3" presId="urn:microsoft.com/office/officeart/2005/8/layout/vList2"/>
    <dgm:cxn modelId="{EAC141FA-4DAF-4738-8F30-D56A0C4ACD2B}" srcId="{B3C28391-2153-49C4-9EF9-582B63B8C9AB}" destId="{6EA0374E-E32C-409A-A8B5-9CD9ADDAFE56}" srcOrd="1" destOrd="0" parTransId="{137B6290-E31D-4848-947E-CDD76F493193}" sibTransId="{03786BA8-A273-4EDC-9473-2EBFA2B00C34}"/>
    <dgm:cxn modelId="{1EA89D18-922D-44E2-AA4E-462BCFAC500D}" type="presParOf" srcId="{C021E4A6-726C-442B-9D4A-C5D5A6CF1ED9}" destId="{602F359D-C70C-4156-AF50-4EC2B3C45A9E}" srcOrd="0" destOrd="0" presId="urn:microsoft.com/office/officeart/2005/8/layout/vList2"/>
    <dgm:cxn modelId="{84BDEA87-165C-4A0A-BDD1-DB13CE8963FC}" type="presParOf" srcId="{C021E4A6-726C-442B-9D4A-C5D5A6CF1ED9}" destId="{C79A4055-7EFD-42B6-B3CA-B9ED662AD35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60F4F7-CBCF-458D-B2CD-70D2743743AC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E5636FDF-CCF6-4F21-BBD3-B340B8F8D554}">
      <dgm:prSet custT="1"/>
      <dgm:spPr/>
      <dgm:t>
        <a:bodyPr/>
        <a:lstStyle/>
        <a:p>
          <a:r>
            <a:rPr lang="en-US" sz="1800" b="0" i="0" dirty="0"/>
            <a:t>Current </a:t>
          </a:r>
          <a:r>
            <a:rPr lang="en-US" sz="1800" b="1" i="0" dirty="0"/>
            <a:t>American Heart Association criteria </a:t>
          </a:r>
          <a:r>
            <a:rPr lang="en-US" sz="1800" b="0" i="0" dirty="0"/>
            <a:t>recommendations regarding echocardiography are as follows</a:t>
          </a:r>
          <a:r>
            <a:rPr lang="en-US" sz="1800" b="0" i="0" baseline="30000" dirty="0"/>
            <a:t> </a:t>
          </a:r>
          <a:r>
            <a:rPr lang="en-US" sz="1800" b="0" i="0" dirty="0"/>
            <a:t>:</a:t>
          </a:r>
          <a:endParaRPr lang="en-US" sz="1800" dirty="0"/>
        </a:p>
      </dgm:t>
    </dgm:pt>
    <dgm:pt modelId="{AB524753-2A17-4259-9BA5-B049375C6B96}" type="parTrans" cxnId="{89C4FA1F-F307-4CAE-9D12-1CBADF7DA8DE}">
      <dgm:prSet/>
      <dgm:spPr/>
      <dgm:t>
        <a:bodyPr/>
        <a:lstStyle/>
        <a:p>
          <a:endParaRPr lang="en-US"/>
        </a:p>
      </dgm:t>
    </dgm:pt>
    <dgm:pt modelId="{8773F4C9-38AE-4771-9C81-0D1D1252E230}" type="sibTrans" cxnId="{89C4FA1F-F307-4CAE-9D12-1CBADF7DA8DE}">
      <dgm:prSet/>
      <dgm:spPr/>
      <dgm:t>
        <a:bodyPr/>
        <a:lstStyle/>
        <a:p>
          <a:endParaRPr lang="en-US"/>
        </a:p>
      </dgm:t>
    </dgm:pt>
    <dgm:pt modelId="{5B96FC28-613A-4589-96D8-990C46E43A96}">
      <dgm:prSet custT="1"/>
      <dgm:spPr/>
      <dgm:t>
        <a:bodyPr/>
        <a:lstStyle/>
        <a:p>
          <a:r>
            <a:rPr lang="en-US" sz="1800" b="0" i="0" dirty="0"/>
            <a:t>Echocardiography with Doppler should be performed in </a:t>
          </a:r>
          <a:r>
            <a:rPr lang="en-US" sz="1800" b="1" i="0" u="sng" dirty="0"/>
            <a:t>all cases of confirmed and suspected ARF </a:t>
          </a:r>
          <a:endParaRPr lang="en-US" sz="1800" u="sng" dirty="0"/>
        </a:p>
      </dgm:t>
    </dgm:pt>
    <dgm:pt modelId="{94F56AB5-180E-4ADC-BC74-4F6FE4DFF75F}" type="parTrans" cxnId="{0C53D8EF-D7D6-4B09-ADD2-6418251A5F65}">
      <dgm:prSet/>
      <dgm:spPr/>
      <dgm:t>
        <a:bodyPr/>
        <a:lstStyle/>
        <a:p>
          <a:endParaRPr lang="en-US"/>
        </a:p>
      </dgm:t>
    </dgm:pt>
    <dgm:pt modelId="{C3DD8276-68CC-4B18-BD44-B5D7A0C76C48}" type="sibTrans" cxnId="{0C53D8EF-D7D6-4B09-ADD2-6418251A5F65}">
      <dgm:prSet/>
      <dgm:spPr/>
      <dgm:t>
        <a:bodyPr/>
        <a:lstStyle/>
        <a:p>
          <a:endParaRPr lang="en-US"/>
        </a:p>
      </dgm:t>
    </dgm:pt>
    <dgm:pt modelId="{CEF6574D-DDA1-4617-A65D-F962718A6446}">
      <dgm:prSet custT="1"/>
      <dgm:spPr/>
      <dgm:t>
        <a:bodyPr/>
        <a:lstStyle/>
        <a:p>
          <a:r>
            <a:rPr lang="en-US" sz="1800" b="0" i="0" dirty="0"/>
            <a:t>It is reasonable to consider </a:t>
          </a:r>
          <a:r>
            <a:rPr lang="en-US" sz="1800" b="1" i="0" u="sng" dirty="0"/>
            <a:t>performing serial echocardiography</a:t>
          </a:r>
          <a:r>
            <a:rPr lang="en-US" sz="1800" b="0" i="0" dirty="0"/>
            <a:t>/Doppler studies in any patient with diagnosed or suspected ARF, even if </a:t>
          </a:r>
          <a:r>
            <a:rPr lang="en-US" sz="1800" b="1" i="0" dirty="0"/>
            <a:t>documented carditis is not present </a:t>
          </a:r>
          <a:r>
            <a:rPr lang="en-US" sz="1800" b="0" i="0" dirty="0"/>
            <a:t>on diagnosis</a:t>
          </a:r>
          <a:endParaRPr lang="en-US" sz="1800" dirty="0"/>
        </a:p>
      </dgm:t>
    </dgm:pt>
    <dgm:pt modelId="{FA0243AF-321E-4011-83A5-91C868A26FCB}" type="parTrans" cxnId="{FBA23B38-74F0-4EC2-B68C-0CD08EABDB8D}">
      <dgm:prSet/>
      <dgm:spPr/>
      <dgm:t>
        <a:bodyPr/>
        <a:lstStyle/>
        <a:p>
          <a:endParaRPr lang="en-US"/>
        </a:p>
      </dgm:t>
    </dgm:pt>
    <dgm:pt modelId="{AA24FA6B-EB1C-486B-8915-582674391377}" type="sibTrans" cxnId="{FBA23B38-74F0-4EC2-B68C-0CD08EABDB8D}">
      <dgm:prSet/>
      <dgm:spPr/>
      <dgm:t>
        <a:bodyPr/>
        <a:lstStyle/>
        <a:p>
          <a:endParaRPr lang="en-US"/>
        </a:p>
      </dgm:t>
    </dgm:pt>
    <dgm:pt modelId="{ED66C97E-453A-4B21-B0A2-B212BDA6AA67}">
      <dgm:prSet custT="1"/>
      <dgm:spPr/>
      <dgm:t>
        <a:bodyPr/>
        <a:lstStyle/>
        <a:p>
          <a:r>
            <a:rPr lang="en-US" sz="1800" b="0" i="0" dirty="0"/>
            <a:t>Echocardiography/Doppler testing should be performed to assess whether carditis is present in the absence of auscultatory findings, particularly in moderate- to high-risk populations and when ARF is considered likely </a:t>
          </a:r>
          <a:endParaRPr lang="en-US" sz="1800" dirty="0"/>
        </a:p>
      </dgm:t>
    </dgm:pt>
    <dgm:pt modelId="{C372A4EF-695C-4CFD-A8F6-38330809BA7E}" type="parTrans" cxnId="{8A54324D-032D-4FCE-8A98-340C93220A68}">
      <dgm:prSet/>
      <dgm:spPr/>
      <dgm:t>
        <a:bodyPr/>
        <a:lstStyle/>
        <a:p>
          <a:endParaRPr lang="en-US"/>
        </a:p>
      </dgm:t>
    </dgm:pt>
    <dgm:pt modelId="{6F9D671A-B0F6-4207-84BE-71E0446AEDCD}" type="sibTrans" cxnId="{8A54324D-032D-4FCE-8A98-340C93220A68}">
      <dgm:prSet/>
      <dgm:spPr/>
      <dgm:t>
        <a:bodyPr/>
        <a:lstStyle/>
        <a:p>
          <a:endParaRPr lang="en-US"/>
        </a:p>
      </dgm:t>
    </dgm:pt>
    <dgm:pt modelId="{470F1D8C-3650-421E-9CF6-276396B308E3}">
      <dgm:prSet custT="1"/>
      <dgm:spPr/>
      <dgm:t>
        <a:bodyPr/>
        <a:lstStyle/>
        <a:p>
          <a:r>
            <a:rPr lang="en-US" sz="1800" b="0" i="0" dirty="0"/>
            <a:t>Echocardiography/Doppler findings not consistent with carditis should exclude that diagnosis in patients with a heart murmur otherwise thought to indicate rheumatic carditis </a:t>
          </a:r>
          <a:endParaRPr lang="en-US" sz="1800" dirty="0"/>
        </a:p>
      </dgm:t>
    </dgm:pt>
    <dgm:pt modelId="{7EAE596B-ED94-4E20-BFB4-5F5753C09CCB}" type="parTrans" cxnId="{FDAA8C10-F703-4ED6-9DCC-3AFBAE97D076}">
      <dgm:prSet/>
      <dgm:spPr/>
      <dgm:t>
        <a:bodyPr/>
        <a:lstStyle/>
        <a:p>
          <a:endParaRPr lang="en-US"/>
        </a:p>
      </dgm:t>
    </dgm:pt>
    <dgm:pt modelId="{05199760-F967-4FF0-982B-733EF2365528}" type="sibTrans" cxnId="{FDAA8C10-F703-4ED6-9DCC-3AFBAE97D076}">
      <dgm:prSet/>
      <dgm:spPr/>
      <dgm:t>
        <a:bodyPr/>
        <a:lstStyle/>
        <a:p>
          <a:endParaRPr lang="en-US"/>
        </a:p>
      </dgm:t>
    </dgm:pt>
    <dgm:pt modelId="{83911B79-32F5-4B4F-9F84-6BE5439F84FA}" type="pres">
      <dgm:prSet presAssocID="{1160F4F7-CBCF-458D-B2CD-70D2743743AC}" presName="linear" presStyleCnt="0">
        <dgm:presLayoutVars>
          <dgm:animLvl val="lvl"/>
          <dgm:resizeHandles val="exact"/>
        </dgm:presLayoutVars>
      </dgm:prSet>
      <dgm:spPr/>
    </dgm:pt>
    <dgm:pt modelId="{C717E594-9A35-47B4-888F-2DC0177FD070}" type="pres">
      <dgm:prSet presAssocID="{E5636FDF-CCF6-4F21-BBD3-B340B8F8D55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350BA04-04AF-4BED-942B-F7EFC81706F9}" type="pres">
      <dgm:prSet presAssocID="{8773F4C9-38AE-4771-9C81-0D1D1252E230}" presName="spacer" presStyleCnt="0"/>
      <dgm:spPr/>
    </dgm:pt>
    <dgm:pt modelId="{E8665EE5-6765-4DA5-9305-83604CD479AC}" type="pres">
      <dgm:prSet presAssocID="{5B96FC28-613A-4589-96D8-990C46E43A9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FFC03D0-3BAA-4A9A-8F38-8BFE814AAEFF}" type="pres">
      <dgm:prSet presAssocID="{C3DD8276-68CC-4B18-BD44-B5D7A0C76C48}" presName="spacer" presStyleCnt="0"/>
      <dgm:spPr/>
    </dgm:pt>
    <dgm:pt modelId="{AB3EB186-B9C9-4F5C-81EC-EA614B651E20}" type="pres">
      <dgm:prSet presAssocID="{CEF6574D-DDA1-4617-A65D-F962718A644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7E228C9-9C35-44DF-B8EE-8BB11C5DE772}" type="pres">
      <dgm:prSet presAssocID="{AA24FA6B-EB1C-486B-8915-582674391377}" presName="spacer" presStyleCnt="0"/>
      <dgm:spPr/>
    </dgm:pt>
    <dgm:pt modelId="{E3BAB539-9A42-46F7-9959-B52C9A324540}" type="pres">
      <dgm:prSet presAssocID="{ED66C97E-453A-4B21-B0A2-B212BDA6AA6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D3B6C7B-8A6A-4C0B-B489-D3589719CFD5}" type="pres">
      <dgm:prSet presAssocID="{6F9D671A-B0F6-4207-84BE-71E0446AEDCD}" presName="spacer" presStyleCnt="0"/>
      <dgm:spPr/>
    </dgm:pt>
    <dgm:pt modelId="{04F9FC60-F481-4393-814B-9DAC04F7EF94}" type="pres">
      <dgm:prSet presAssocID="{470F1D8C-3650-421E-9CF6-276396B308E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DAA8C10-F703-4ED6-9DCC-3AFBAE97D076}" srcId="{1160F4F7-CBCF-458D-B2CD-70D2743743AC}" destId="{470F1D8C-3650-421E-9CF6-276396B308E3}" srcOrd="4" destOrd="0" parTransId="{7EAE596B-ED94-4E20-BFB4-5F5753C09CCB}" sibTransId="{05199760-F967-4FF0-982B-733EF2365528}"/>
    <dgm:cxn modelId="{89C4FA1F-F307-4CAE-9D12-1CBADF7DA8DE}" srcId="{1160F4F7-CBCF-458D-B2CD-70D2743743AC}" destId="{E5636FDF-CCF6-4F21-BBD3-B340B8F8D554}" srcOrd="0" destOrd="0" parTransId="{AB524753-2A17-4259-9BA5-B049375C6B96}" sibTransId="{8773F4C9-38AE-4771-9C81-0D1D1252E230}"/>
    <dgm:cxn modelId="{FBA23B38-74F0-4EC2-B68C-0CD08EABDB8D}" srcId="{1160F4F7-CBCF-458D-B2CD-70D2743743AC}" destId="{CEF6574D-DDA1-4617-A65D-F962718A6446}" srcOrd="2" destOrd="0" parTransId="{FA0243AF-321E-4011-83A5-91C868A26FCB}" sibTransId="{AA24FA6B-EB1C-486B-8915-582674391377}"/>
    <dgm:cxn modelId="{4D19BB69-0EA2-4BF7-9EFA-AF9DF54CE96E}" type="presOf" srcId="{ED66C97E-453A-4B21-B0A2-B212BDA6AA67}" destId="{E3BAB539-9A42-46F7-9959-B52C9A324540}" srcOrd="0" destOrd="0" presId="urn:microsoft.com/office/officeart/2005/8/layout/vList2"/>
    <dgm:cxn modelId="{8A54324D-032D-4FCE-8A98-340C93220A68}" srcId="{1160F4F7-CBCF-458D-B2CD-70D2743743AC}" destId="{ED66C97E-453A-4B21-B0A2-B212BDA6AA67}" srcOrd="3" destOrd="0" parTransId="{C372A4EF-695C-4CFD-A8F6-38330809BA7E}" sibTransId="{6F9D671A-B0F6-4207-84BE-71E0446AEDCD}"/>
    <dgm:cxn modelId="{75A54174-6FEA-4EE1-BA2E-24B914198ECE}" type="presOf" srcId="{470F1D8C-3650-421E-9CF6-276396B308E3}" destId="{04F9FC60-F481-4393-814B-9DAC04F7EF94}" srcOrd="0" destOrd="0" presId="urn:microsoft.com/office/officeart/2005/8/layout/vList2"/>
    <dgm:cxn modelId="{A51CD578-F37C-4F18-8036-789F5AA31121}" type="presOf" srcId="{E5636FDF-CCF6-4F21-BBD3-B340B8F8D554}" destId="{C717E594-9A35-47B4-888F-2DC0177FD070}" srcOrd="0" destOrd="0" presId="urn:microsoft.com/office/officeart/2005/8/layout/vList2"/>
    <dgm:cxn modelId="{C00FDD94-D3F9-4F09-BD33-EE480FDA6C77}" type="presOf" srcId="{CEF6574D-DDA1-4617-A65D-F962718A6446}" destId="{AB3EB186-B9C9-4F5C-81EC-EA614B651E20}" srcOrd="0" destOrd="0" presId="urn:microsoft.com/office/officeart/2005/8/layout/vList2"/>
    <dgm:cxn modelId="{01434CCD-FDC4-4EE8-82B1-F691757325A4}" type="presOf" srcId="{1160F4F7-CBCF-458D-B2CD-70D2743743AC}" destId="{83911B79-32F5-4B4F-9F84-6BE5439F84FA}" srcOrd="0" destOrd="0" presId="urn:microsoft.com/office/officeart/2005/8/layout/vList2"/>
    <dgm:cxn modelId="{9E2AB0DA-5856-4FB3-92D1-848B801DF557}" type="presOf" srcId="{5B96FC28-613A-4589-96D8-990C46E43A96}" destId="{E8665EE5-6765-4DA5-9305-83604CD479AC}" srcOrd="0" destOrd="0" presId="urn:microsoft.com/office/officeart/2005/8/layout/vList2"/>
    <dgm:cxn modelId="{0C53D8EF-D7D6-4B09-ADD2-6418251A5F65}" srcId="{1160F4F7-CBCF-458D-B2CD-70D2743743AC}" destId="{5B96FC28-613A-4589-96D8-990C46E43A96}" srcOrd="1" destOrd="0" parTransId="{94F56AB5-180E-4ADC-BC74-4F6FE4DFF75F}" sibTransId="{C3DD8276-68CC-4B18-BD44-B5D7A0C76C48}"/>
    <dgm:cxn modelId="{4195081A-F34E-4B95-8A15-5A1298A15953}" type="presParOf" srcId="{83911B79-32F5-4B4F-9F84-6BE5439F84FA}" destId="{C717E594-9A35-47B4-888F-2DC0177FD070}" srcOrd="0" destOrd="0" presId="urn:microsoft.com/office/officeart/2005/8/layout/vList2"/>
    <dgm:cxn modelId="{DFEED5C2-4382-4649-88F0-C69ACC85F7F5}" type="presParOf" srcId="{83911B79-32F5-4B4F-9F84-6BE5439F84FA}" destId="{1350BA04-04AF-4BED-942B-F7EFC81706F9}" srcOrd="1" destOrd="0" presId="urn:microsoft.com/office/officeart/2005/8/layout/vList2"/>
    <dgm:cxn modelId="{8BFB10F5-57C2-45C6-A0F3-E7D64942053E}" type="presParOf" srcId="{83911B79-32F5-4B4F-9F84-6BE5439F84FA}" destId="{E8665EE5-6765-4DA5-9305-83604CD479AC}" srcOrd="2" destOrd="0" presId="urn:microsoft.com/office/officeart/2005/8/layout/vList2"/>
    <dgm:cxn modelId="{A08EFA15-DC9D-4A5C-9ACB-57F9492CE0C3}" type="presParOf" srcId="{83911B79-32F5-4B4F-9F84-6BE5439F84FA}" destId="{9FFC03D0-3BAA-4A9A-8F38-8BFE814AAEFF}" srcOrd="3" destOrd="0" presId="urn:microsoft.com/office/officeart/2005/8/layout/vList2"/>
    <dgm:cxn modelId="{51AC3610-0CB6-4000-8479-596880B012B4}" type="presParOf" srcId="{83911B79-32F5-4B4F-9F84-6BE5439F84FA}" destId="{AB3EB186-B9C9-4F5C-81EC-EA614B651E20}" srcOrd="4" destOrd="0" presId="urn:microsoft.com/office/officeart/2005/8/layout/vList2"/>
    <dgm:cxn modelId="{1A73961D-AAFD-45BD-BC81-75B229B3D0A1}" type="presParOf" srcId="{83911B79-32F5-4B4F-9F84-6BE5439F84FA}" destId="{07E228C9-9C35-44DF-B8EE-8BB11C5DE772}" srcOrd="5" destOrd="0" presId="urn:microsoft.com/office/officeart/2005/8/layout/vList2"/>
    <dgm:cxn modelId="{096A7D06-00A1-4863-8C57-82D1BAFAD148}" type="presParOf" srcId="{83911B79-32F5-4B4F-9F84-6BE5439F84FA}" destId="{E3BAB539-9A42-46F7-9959-B52C9A324540}" srcOrd="6" destOrd="0" presId="urn:microsoft.com/office/officeart/2005/8/layout/vList2"/>
    <dgm:cxn modelId="{97E794AD-42D6-4AF9-A2E5-C5FA33BB56E5}" type="presParOf" srcId="{83911B79-32F5-4B4F-9F84-6BE5439F84FA}" destId="{4D3B6C7B-8A6A-4C0B-B489-D3589719CFD5}" srcOrd="7" destOrd="0" presId="urn:microsoft.com/office/officeart/2005/8/layout/vList2"/>
    <dgm:cxn modelId="{275DF417-A298-4F3D-9208-904ADC1336D0}" type="presParOf" srcId="{83911B79-32F5-4B4F-9F84-6BE5439F84FA}" destId="{04F9FC60-F481-4393-814B-9DAC04F7EF9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4B0060-B530-4A6A-9CF0-13AA5A1B58FF}" type="doc">
      <dgm:prSet loTypeId="urn:microsoft.com/office/officeart/2018/2/layout/IconVerticalSolidList" loCatId="icon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7ECE496-4724-4EC1-A4A6-7D96D1ED084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 dirty="0"/>
            <a:t>Synovial biopsy</a:t>
          </a:r>
          <a:r>
            <a:rPr lang="en-US" sz="1800" dirty="0"/>
            <a:t> (which is rarely performed) reveals mild inflammatory changes. The synovial membrane may be thickened, erythematous, and covered by a fibrinous exudate.</a:t>
          </a:r>
        </a:p>
      </dgm:t>
    </dgm:pt>
    <dgm:pt modelId="{09B602CF-B94B-40AC-A347-EBA2F6E18898}" type="parTrans" cxnId="{7E58119A-C111-40CF-9B14-0B91EE0B8D78}">
      <dgm:prSet/>
      <dgm:spPr/>
      <dgm:t>
        <a:bodyPr/>
        <a:lstStyle/>
        <a:p>
          <a:endParaRPr lang="en-US"/>
        </a:p>
      </dgm:t>
    </dgm:pt>
    <dgm:pt modelId="{7F92059B-77FB-4AC8-AB69-A94674F1D48B}" type="sibTrans" cxnId="{7E58119A-C111-40CF-9B14-0B91EE0B8D78}">
      <dgm:prSet/>
      <dgm:spPr/>
      <dgm:t>
        <a:bodyPr/>
        <a:lstStyle/>
        <a:p>
          <a:endParaRPr lang="en-US"/>
        </a:p>
      </dgm:t>
    </dgm:pt>
    <dgm:pt modelId="{C175F1F3-26E5-4450-B93C-CDB7B9359CD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 dirty="0"/>
            <a:t>Endomyocardial biopsies </a:t>
          </a:r>
          <a:r>
            <a:rPr lang="en-US" sz="1800" dirty="0"/>
            <a:t>have not contributed significantly to diagnosis. Focal fibrinoid lesions in the heart and histiocytic granulomas called </a:t>
          </a:r>
          <a:r>
            <a:rPr lang="en-US" sz="1800" b="1" dirty="0" err="1"/>
            <a:t>Aschoff</a:t>
          </a:r>
          <a:r>
            <a:rPr lang="en-US" sz="1800" b="1" dirty="0"/>
            <a:t> nodules </a:t>
          </a:r>
          <a:r>
            <a:rPr lang="en-US" sz="1800" dirty="0"/>
            <a:t>may be late findings. </a:t>
          </a:r>
          <a:r>
            <a:rPr lang="en-US" sz="1800" dirty="0" err="1"/>
            <a:t>Pancarditis</a:t>
          </a:r>
          <a:r>
            <a:rPr lang="en-US" sz="1800" dirty="0"/>
            <a:t> develops with involvement of all layers of the heart.</a:t>
          </a:r>
        </a:p>
      </dgm:t>
    </dgm:pt>
    <dgm:pt modelId="{8DC7DF22-6825-452D-9084-597D68A2DFAA}" type="parTrans" cxnId="{D8CA20FD-DDA0-4C28-9FC9-B13670824F99}">
      <dgm:prSet/>
      <dgm:spPr/>
      <dgm:t>
        <a:bodyPr/>
        <a:lstStyle/>
        <a:p>
          <a:endParaRPr lang="en-US"/>
        </a:p>
      </dgm:t>
    </dgm:pt>
    <dgm:pt modelId="{4E56E178-8321-4A68-9BC1-C38036105AEE}" type="sibTrans" cxnId="{D8CA20FD-DDA0-4C28-9FC9-B13670824F99}">
      <dgm:prSet/>
      <dgm:spPr/>
      <dgm:t>
        <a:bodyPr/>
        <a:lstStyle/>
        <a:p>
          <a:endParaRPr lang="en-US"/>
        </a:p>
      </dgm:t>
    </dgm:pt>
    <dgm:pt modelId="{EC7F0250-9F90-4F95-B973-38ED6D11C51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 dirty="0"/>
            <a:t>Subcutaneous nodule </a:t>
          </a:r>
          <a:r>
            <a:rPr lang="en-US" sz="1800" dirty="0"/>
            <a:t>histopathology reveals edema, fibrinoid necrosis, and mononuclear cell infiltrate.</a:t>
          </a:r>
        </a:p>
      </dgm:t>
    </dgm:pt>
    <dgm:pt modelId="{F64C9E4B-0D2D-40CF-88FA-2BD4808C0846}" type="parTrans" cxnId="{A7EBA983-A4B2-433F-BD07-DA9B4DA787B3}">
      <dgm:prSet/>
      <dgm:spPr/>
      <dgm:t>
        <a:bodyPr/>
        <a:lstStyle/>
        <a:p>
          <a:endParaRPr lang="en-US"/>
        </a:p>
      </dgm:t>
    </dgm:pt>
    <dgm:pt modelId="{1D1A517E-5109-481A-971E-B36D2908D9F5}" type="sibTrans" cxnId="{A7EBA983-A4B2-433F-BD07-DA9B4DA787B3}">
      <dgm:prSet/>
      <dgm:spPr/>
      <dgm:t>
        <a:bodyPr/>
        <a:lstStyle/>
        <a:p>
          <a:endParaRPr lang="en-US"/>
        </a:p>
      </dgm:t>
    </dgm:pt>
    <dgm:pt modelId="{E500CCF0-9711-4625-AF30-3C270EB22773}" type="pres">
      <dgm:prSet presAssocID="{0D4B0060-B530-4A6A-9CF0-13AA5A1B58FF}" presName="root" presStyleCnt="0">
        <dgm:presLayoutVars>
          <dgm:dir/>
          <dgm:resizeHandles val="exact"/>
        </dgm:presLayoutVars>
      </dgm:prSet>
      <dgm:spPr/>
    </dgm:pt>
    <dgm:pt modelId="{8F6BFE98-5D6D-4122-B250-84CA3788ECF3}" type="pres">
      <dgm:prSet presAssocID="{D7ECE496-4724-4EC1-A4A6-7D96D1ED0840}" presName="compNode" presStyleCnt="0"/>
      <dgm:spPr/>
    </dgm:pt>
    <dgm:pt modelId="{06E0194B-E73E-4667-81BD-318D4B672894}" type="pres">
      <dgm:prSet presAssocID="{D7ECE496-4724-4EC1-A4A6-7D96D1ED0840}" presName="bgRect" presStyleLbl="bgShp" presStyleIdx="0" presStyleCnt="3"/>
      <dgm:spPr/>
    </dgm:pt>
    <dgm:pt modelId="{3F264D7F-B0BD-4F32-A804-D106009C2901}" type="pres">
      <dgm:prSet presAssocID="{D7ECE496-4724-4EC1-A4A6-7D96D1ED084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ne with solid fill"/>
        </a:ext>
      </dgm:extLst>
    </dgm:pt>
    <dgm:pt modelId="{F290529F-2876-4D36-AE13-CCD74E3D1CE4}" type="pres">
      <dgm:prSet presAssocID="{D7ECE496-4724-4EC1-A4A6-7D96D1ED0840}" presName="spaceRect" presStyleCnt="0"/>
      <dgm:spPr/>
    </dgm:pt>
    <dgm:pt modelId="{A0B2AAE0-6D5A-43E6-A836-A096D687ABFA}" type="pres">
      <dgm:prSet presAssocID="{D7ECE496-4724-4EC1-A4A6-7D96D1ED0840}" presName="parTx" presStyleLbl="revTx" presStyleIdx="0" presStyleCnt="3">
        <dgm:presLayoutVars>
          <dgm:chMax val="0"/>
          <dgm:chPref val="0"/>
        </dgm:presLayoutVars>
      </dgm:prSet>
      <dgm:spPr/>
    </dgm:pt>
    <dgm:pt modelId="{E6BDBB4D-FDB2-4B34-A5C6-7F6D5F06982B}" type="pres">
      <dgm:prSet presAssocID="{7F92059B-77FB-4AC8-AB69-A94674F1D48B}" presName="sibTrans" presStyleCnt="0"/>
      <dgm:spPr/>
    </dgm:pt>
    <dgm:pt modelId="{F86720D2-48B1-4060-9FB1-0F5298C34BD6}" type="pres">
      <dgm:prSet presAssocID="{C175F1F3-26E5-4450-B93C-CDB7B9359CDB}" presName="compNode" presStyleCnt="0"/>
      <dgm:spPr/>
    </dgm:pt>
    <dgm:pt modelId="{6B16C6DE-6AF7-431A-A241-CB6AA080C89C}" type="pres">
      <dgm:prSet presAssocID="{C175F1F3-26E5-4450-B93C-CDB7B9359CDB}" presName="bgRect" presStyleLbl="bgShp" presStyleIdx="1" presStyleCnt="3"/>
      <dgm:spPr/>
    </dgm:pt>
    <dgm:pt modelId="{730472A5-2D4F-4083-94DB-F8576F2CD7FE}" type="pres">
      <dgm:prSet presAssocID="{C175F1F3-26E5-4450-B93C-CDB7B9359CDB}" presName="iconRect" presStyleLbl="node1" presStyleIdx="1" presStyleCnt="3"/>
      <dgm:spPr>
        <a:prstGeom prst="pentagon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 organ with solid fill"/>
        </a:ext>
      </dgm:extLst>
    </dgm:pt>
    <dgm:pt modelId="{86088A3D-8BBC-49F8-821F-611C1A8B940F}" type="pres">
      <dgm:prSet presAssocID="{C175F1F3-26E5-4450-B93C-CDB7B9359CDB}" presName="spaceRect" presStyleCnt="0"/>
      <dgm:spPr/>
    </dgm:pt>
    <dgm:pt modelId="{A9CCD965-D3B7-48E3-90CA-A125E6F84821}" type="pres">
      <dgm:prSet presAssocID="{C175F1F3-26E5-4450-B93C-CDB7B9359CDB}" presName="parTx" presStyleLbl="revTx" presStyleIdx="1" presStyleCnt="3">
        <dgm:presLayoutVars>
          <dgm:chMax val="0"/>
          <dgm:chPref val="0"/>
        </dgm:presLayoutVars>
      </dgm:prSet>
      <dgm:spPr/>
    </dgm:pt>
    <dgm:pt modelId="{653ACE68-AEE0-4CD9-B2F8-F78A77A5A0B6}" type="pres">
      <dgm:prSet presAssocID="{4E56E178-8321-4A68-9BC1-C38036105AEE}" presName="sibTrans" presStyleCnt="0"/>
      <dgm:spPr/>
    </dgm:pt>
    <dgm:pt modelId="{AC491013-8AB0-4A05-BFEA-5598F1F26BA0}" type="pres">
      <dgm:prSet presAssocID="{EC7F0250-9F90-4F95-B973-38ED6D11C51B}" presName="compNode" presStyleCnt="0"/>
      <dgm:spPr/>
    </dgm:pt>
    <dgm:pt modelId="{0BFF5CD8-FC00-4239-9636-C226E89C044B}" type="pres">
      <dgm:prSet presAssocID="{EC7F0250-9F90-4F95-B973-38ED6D11C51B}" presName="bgRect" presStyleLbl="bgShp" presStyleIdx="2" presStyleCnt="3"/>
      <dgm:spPr/>
    </dgm:pt>
    <dgm:pt modelId="{49493E89-0602-4C76-A52D-D867313704A0}" type="pres">
      <dgm:prSet presAssocID="{EC7F0250-9F90-4F95-B973-38ED6D11C51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erm with solid fill"/>
        </a:ext>
      </dgm:extLst>
    </dgm:pt>
    <dgm:pt modelId="{310D1265-9A2E-4C2D-A5E3-8FA5B40C7421}" type="pres">
      <dgm:prSet presAssocID="{EC7F0250-9F90-4F95-B973-38ED6D11C51B}" presName="spaceRect" presStyleCnt="0"/>
      <dgm:spPr/>
    </dgm:pt>
    <dgm:pt modelId="{3E592F27-1504-4D80-AA8E-4722844FB05C}" type="pres">
      <dgm:prSet presAssocID="{EC7F0250-9F90-4F95-B973-38ED6D11C51B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AC09D28-1700-44E1-A5CD-71A9CC218E85}" type="presOf" srcId="{D7ECE496-4724-4EC1-A4A6-7D96D1ED0840}" destId="{A0B2AAE0-6D5A-43E6-A836-A096D687ABFA}" srcOrd="0" destOrd="0" presId="urn:microsoft.com/office/officeart/2018/2/layout/IconVerticalSolidList"/>
    <dgm:cxn modelId="{EF3A173A-7E9A-4F79-8347-2458D8156C5E}" type="presOf" srcId="{EC7F0250-9F90-4F95-B973-38ED6D11C51B}" destId="{3E592F27-1504-4D80-AA8E-4722844FB05C}" srcOrd="0" destOrd="0" presId="urn:microsoft.com/office/officeart/2018/2/layout/IconVerticalSolidList"/>
    <dgm:cxn modelId="{9AAB0F44-481A-4EF4-B9D7-FC59341B1734}" type="presOf" srcId="{C175F1F3-26E5-4450-B93C-CDB7B9359CDB}" destId="{A9CCD965-D3B7-48E3-90CA-A125E6F84821}" srcOrd="0" destOrd="0" presId="urn:microsoft.com/office/officeart/2018/2/layout/IconVerticalSolidList"/>
    <dgm:cxn modelId="{A7EBA983-A4B2-433F-BD07-DA9B4DA787B3}" srcId="{0D4B0060-B530-4A6A-9CF0-13AA5A1B58FF}" destId="{EC7F0250-9F90-4F95-B973-38ED6D11C51B}" srcOrd="2" destOrd="0" parTransId="{F64C9E4B-0D2D-40CF-88FA-2BD4808C0846}" sibTransId="{1D1A517E-5109-481A-971E-B36D2908D9F5}"/>
    <dgm:cxn modelId="{7E58119A-C111-40CF-9B14-0B91EE0B8D78}" srcId="{0D4B0060-B530-4A6A-9CF0-13AA5A1B58FF}" destId="{D7ECE496-4724-4EC1-A4A6-7D96D1ED0840}" srcOrd="0" destOrd="0" parTransId="{09B602CF-B94B-40AC-A347-EBA2F6E18898}" sibTransId="{7F92059B-77FB-4AC8-AB69-A94674F1D48B}"/>
    <dgm:cxn modelId="{86A162C5-2C6C-42A5-8CC7-BDE05650DCEB}" type="presOf" srcId="{0D4B0060-B530-4A6A-9CF0-13AA5A1B58FF}" destId="{E500CCF0-9711-4625-AF30-3C270EB22773}" srcOrd="0" destOrd="0" presId="urn:microsoft.com/office/officeart/2018/2/layout/IconVerticalSolidList"/>
    <dgm:cxn modelId="{D8CA20FD-DDA0-4C28-9FC9-B13670824F99}" srcId="{0D4B0060-B530-4A6A-9CF0-13AA5A1B58FF}" destId="{C175F1F3-26E5-4450-B93C-CDB7B9359CDB}" srcOrd="1" destOrd="0" parTransId="{8DC7DF22-6825-452D-9084-597D68A2DFAA}" sibTransId="{4E56E178-8321-4A68-9BC1-C38036105AEE}"/>
    <dgm:cxn modelId="{BF74F222-38B4-4EDE-8418-0EC963667F53}" type="presParOf" srcId="{E500CCF0-9711-4625-AF30-3C270EB22773}" destId="{8F6BFE98-5D6D-4122-B250-84CA3788ECF3}" srcOrd="0" destOrd="0" presId="urn:microsoft.com/office/officeart/2018/2/layout/IconVerticalSolidList"/>
    <dgm:cxn modelId="{42AA8310-22E4-4E27-A959-205A3094701E}" type="presParOf" srcId="{8F6BFE98-5D6D-4122-B250-84CA3788ECF3}" destId="{06E0194B-E73E-4667-81BD-318D4B672894}" srcOrd="0" destOrd="0" presId="urn:microsoft.com/office/officeart/2018/2/layout/IconVerticalSolidList"/>
    <dgm:cxn modelId="{EB2FAE39-1A42-4C76-93FA-3AC1A76E938C}" type="presParOf" srcId="{8F6BFE98-5D6D-4122-B250-84CA3788ECF3}" destId="{3F264D7F-B0BD-4F32-A804-D106009C2901}" srcOrd="1" destOrd="0" presId="urn:microsoft.com/office/officeart/2018/2/layout/IconVerticalSolidList"/>
    <dgm:cxn modelId="{4698BED3-6313-47DD-9F1D-8FAF681EA26E}" type="presParOf" srcId="{8F6BFE98-5D6D-4122-B250-84CA3788ECF3}" destId="{F290529F-2876-4D36-AE13-CCD74E3D1CE4}" srcOrd="2" destOrd="0" presId="urn:microsoft.com/office/officeart/2018/2/layout/IconVerticalSolidList"/>
    <dgm:cxn modelId="{11D78AB6-5F28-4298-A7C6-E5F6A3C036E2}" type="presParOf" srcId="{8F6BFE98-5D6D-4122-B250-84CA3788ECF3}" destId="{A0B2AAE0-6D5A-43E6-A836-A096D687ABFA}" srcOrd="3" destOrd="0" presId="urn:microsoft.com/office/officeart/2018/2/layout/IconVerticalSolidList"/>
    <dgm:cxn modelId="{BC32955A-8733-4B78-A3E1-0590B39C2746}" type="presParOf" srcId="{E500CCF0-9711-4625-AF30-3C270EB22773}" destId="{E6BDBB4D-FDB2-4B34-A5C6-7F6D5F06982B}" srcOrd="1" destOrd="0" presId="urn:microsoft.com/office/officeart/2018/2/layout/IconVerticalSolidList"/>
    <dgm:cxn modelId="{52284AC1-6585-4424-B0ED-C7FF7BDDE5CA}" type="presParOf" srcId="{E500CCF0-9711-4625-AF30-3C270EB22773}" destId="{F86720D2-48B1-4060-9FB1-0F5298C34BD6}" srcOrd="2" destOrd="0" presId="urn:microsoft.com/office/officeart/2018/2/layout/IconVerticalSolidList"/>
    <dgm:cxn modelId="{60AE3920-1C64-4675-85A4-8009E8515BD5}" type="presParOf" srcId="{F86720D2-48B1-4060-9FB1-0F5298C34BD6}" destId="{6B16C6DE-6AF7-431A-A241-CB6AA080C89C}" srcOrd="0" destOrd="0" presId="urn:microsoft.com/office/officeart/2018/2/layout/IconVerticalSolidList"/>
    <dgm:cxn modelId="{A6926B0B-7187-4968-AE4C-C6714B8CC55B}" type="presParOf" srcId="{F86720D2-48B1-4060-9FB1-0F5298C34BD6}" destId="{730472A5-2D4F-4083-94DB-F8576F2CD7FE}" srcOrd="1" destOrd="0" presId="urn:microsoft.com/office/officeart/2018/2/layout/IconVerticalSolidList"/>
    <dgm:cxn modelId="{7B836943-2E71-4A77-B896-EF6A3B212A66}" type="presParOf" srcId="{F86720D2-48B1-4060-9FB1-0F5298C34BD6}" destId="{86088A3D-8BBC-49F8-821F-611C1A8B940F}" srcOrd="2" destOrd="0" presId="urn:microsoft.com/office/officeart/2018/2/layout/IconVerticalSolidList"/>
    <dgm:cxn modelId="{8DE66A32-3011-4B3F-AED3-E427E4FCE38A}" type="presParOf" srcId="{F86720D2-48B1-4060-9FB1-0F5298C34BD6}" destId="{A9CCD965-D3B7-48E3-90CA-A125E6F84821}" srcOrd="3" destOrd="0" presId="urn:microsoft.com/office/officeart/2018/2/layout/IconVerticalSolidList"/>
    <dgm:cxn modelId="{A8D18070-455C-4ABC-A154-7916D51DC6BE}" type="presParOf" srcId="{E500CCF0-9711-4625-AF30-3C270EB22773}" destId="{653ACE68-AEE0-4CD9-B2F8-F78A77A5A0B6}" srcOrd="3" destOrd="0" presId="urn:microsoft.com/office/officeart/2018/2/layout/IconVerticalSolidList"/>
    <dgm:cxn modelId="{0C4C60BB-73B6-482A-82C2-209B1C1A3D63}" type="presParOf" srcId="{E500CCF0-9711-4625-AF30-3C270EB22773}" destId="{AC491013-8AB0-4A05-BFEA-5598F1F26BA0}" srcOrd="4" destOrd="0" presId="urn:microsoft.com/office/officeart/2018/2/layout/IconVerticalSolidList"/>
    <dgm:cxn modelId="{27C57072-6480-4623-8EC1-B22BF921DF53}" type="presParOf" srcId="{AC491013-8AB0-4A05-BFEA-5598F1F26BA0}" destId="{0BFF5CD8-FC00-4239-9636-C226E89C044B}" srcOrd="0" destOrd="0" presId="urn:microsoft.com/office/officeart/2018/2/layout/IconVerticalSolidList"/>
    <dgm:cxn modelId="{A2138A3F-1FA1-45D3-B90E-63949ACA7E9B}" type="presParOf" srcId="{AC491013-8AB0-4A05-BFEA-5598F1F26BA0}" destId="{49493E89-0602-4C76-A52D-D867313704A0}" srcOrd="1" destOrd="0" presId="urn:microsoft.com/office/officeart/2018/2/layout/IconVerticalSolidList"/>
    <dgm:cxn modelId="{BD4F6C22-4F7C-4861-B026-EB4C94124966}" type="presParOf" srcId="{AC491013-8AB0-4A05-BFEA-5598F1F26BA0}" destId="{310D1265-9A2E-4C2D-A5E3-8FA5B40C7421}" srcOrd="2" destOrd="0" presId="urn:microsoft.com/office/officeart/2018/2/layout/IconVerticalSolidList"/>
    <dgm:cxn modelId="{DD18B4FC-80E6-477B-8032-2EA9AFB8CEE8}" type="presParOf" srcId="{AC491013-8AB0-4A05-BFEA-5598F1F26BA0}" destId="{3E592F27-1504-4D80-AA8E-4722844FB05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2F359D-C70C-4156-AF50-4EC2B3C45A9E}">
      <dsp:nvSpPr>
        <dsp:cNvPr id="0" name=""/>
        <dsp:cNvSpPr/>
      </dsp:nvSpPr>
      <dsp:spPr>
        <a:xfrm>
          <a:off x="0" y="77725"/>
          <a:ext cx="5210617" cy="2321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2-3 weeks </a:t>
          </a:r>
          <a:r>
            <a:rPr lang="en-US" sz="3100" i="1" kern="1200" dirty="0"/>
            <a:t>after</a:t>
          </a:r>
          <a:r>
            <a:rPr lang="en-US" sz="3100" kern="1200" dirty="0"/>
            <a:t> an episode of strep pharyngitis:</a:t>
          </a:r>
        </a:p>
      </dsp:txBody>
      <dsp:txXfrm>
        <a:off x="113316" y="191041"/>
        <a:ext cx="4983985" cy="2094648"/>
      </dsp:txXfrm>
    </dsp:sp>
    <dsp:sp modelId="{C79A4055-7EFD-42B6-B3CA-B9ED662AD354}">
      <dsp:nvSpPr>
        <dsp:cNvPr id="0" name=""/>
        <dsp:cNvSpPr/>
      </dsp:nvSpPr>
      <dsp:spPr>
        <a:xfrm>
          <a:off x="0" y="2399006"/>
          <a:ext cx="5210617" cy="2310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437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Fever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Anorexia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Lethargy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Joint pain</a:t>
          </a:r>
        </a:p>
      </dsp:txBody>
      <dsp:txXfrm>
        <a:off x="0" y="2399006"/>
        <a:ext cx="5210617" cy="2310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7E594-9A35-47B4-888F-2DC0177FD070}">
      <dsp:nvSpPr>
        <dsp:cNvPr id="0" name=""/>
        <dsp:cNvSpPr/>
      </dsp:nvSpPr>
      <dsp:spPr>
        <a:xfrm>
          <a:off x="0" y="726"/>
          <a:ext cx="11025553" cy="99746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/>
            <a:t>Current </a:t>
          </a:r>
          <a:r>
            <a:rPr lang="en-US" sz="1800" b="1" i="0" kern="1200" dirty="0"/>
            <a:t>American Heart Association criteria </a:t>
          </a:r>
          <a:r>
            <a:rPr lang="en-US" sz="1800" b="0" i="0" kern="1200" dirty="0"/>
            <a:t>recommendations regarding echocardiography are as follows</a:t>
          </a:r>
          <a:r>
            <a:rPr lang="en-US" sz="1800" b="0" i="0" kern="1200" baseline="30000" dirty="0"/>
            <a:t> </a:t>
          </a:r>
          <a:r>
            <a:rPr lang="en-US" sz="1800" b="0" i="0" kern="1200" dirty="0"/>
            <a:t>:</a:t>
          </a:r>
          <a:endParaRPr lang="en-US" sz="1800" kern="1200" dirty="0"/>
        </a:p>
      </dsp:txBody>
      <dsp:txXfrm>
        <a:off x="48692" y="49418"/>
        <a:ext cx="10928169" cy="900078"/>
      </dsp:txXfrm>
    </dsp:sp>
    <dsp:sp modelId="{E8665EE5-6765-4DA5-9305-83604CD479AC}">
      <dsp:nvSpPr>
        <dsp:cNvPr id="0" name=""/>
        <dsp:cNvSpPr/>
      </dsp:nvSpPr>
      <dsp:spPr>
        <a:xfrm>
          <a:off x="0" y="1012279"/>
          <a:ext cx="11025553" cy="997462"/>
        </a:xfrm>
        <a:prstGeom prst="roundRect">
          <a:avLst/>
        </a:prstGeom>
        <a:solidFill>
          <a:schemeClr val="accent3">
            <a:hueOff val="2434560"/>
            <a:satOff val="-3520"/>
            <a:lumOff val="-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/>
            <a:t>Echocardiography with Doppler should be performed in </a:t>
          </a:r>
          <a:r>
            <a:rPr lang="en-US" sz="1800" b="1" i="0" u="sng" kern="1200" dirty="0"/>
            <a:t>all cases of confirmed and suspected ARF </a:t>
          </a:r>
          <a:endParaRPr lang="en-US" sz="1800" u="sng" kern="1200" dirty="0"/>
        </a:p>
      </dsp:txBody>
      <dsp:txXfrm>
        <a:off x="48692" y="1060971"/>
        <a:ext cx="10928169" cy="900078"/>
      </dsp:txXfrm>
    </dsp:sp>
    <dsp:sp modelId="{AB3EB186-B9C9-4F5C-81EC-EA614B651E20}">
      <dsp:nvSpPr>
        <dsp:cNvPr id="0" name=""/>
        <dsp:cNvSpPr/>
      </dsp:nvSpPr>
      <dsp:spPr>
        <a:xfrm>
          <a:off x="0" y="2023831"/>
          <a:ext cx="11025553" cy="997462"/>
        </a:xfrm>
        <a:prstGeom prst="roundRect">
          <a:avLst/>
        </a:prstGeom>
        <a:solidFill>
          <a:schemeClr val="accent3">
            <a:hueOff val="4869120"/>
            <a:satOff val="-7040"/>
            <a:lumOff val="-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/>
            <a:t>It is reasonable to consider </a:t>
          </a:r>
          <a:r>
            <a:rPr lang="en-US" sz="1800" b="1" i="0" u="sng" kern="1200" dirty="0"/>
            <a:t>performing serial echocardiography</a:t>
          </a:r>
          <a:r>
            <a:rPr lang="en-US" sz="1800" b="0" i="0" kern="1200" dirty="0"/>
            <a:t>/Doppler studies in any patient with diagnosed or suspected ARF, even if </a:t>
          </a:r>
          <a:r>
            <a:rPr lang="en-US" sz="1800" b="1" i="0" kern="1200" dirty="0"/>
            <a:t>documented carditis is not present </a:t>
          </a:r>
          <a:r>
            <a:rPr lang="en-US" sz="1800" b="0" i="0" kern="1200" dirty="0"/>
            <a:t>on diagnosis</a:t>
          </a:r>
          <a:endParaRPr lang="en-US" sz="1800" kern="1200" dirty="0"/>
        </a:p>
      </dsp:txBody>
      <dsp:txXfrm>
        <a:off x="48692" y="2072523"/>
        <a:ext cx="10928169" cy="900078"/>
      </dsp:txXfrm>
    </dsp:sp>
    <dsp:sp modelId="{E3BAB539-9A42-46F7-9959-B52C9A324540}">
      <dsp:nvSpPr>
        <dsp:cNvPr id="0" name=""/>
        <dsp:cNvSpPr/>
      </dsp:nvSpPr>
      <dsp:spPr>
        <a:xfrm>
          <a:off x="0" y="3035384"/>
          <a:ext cx="11025553" cy="997462"/>
        </a:xfrm>
        <a:prstGeom prst="roundRect">
          <a:avLst/>
        </a:prstGeom>
        <a:solidFill>
          <a:schemeClr val="accent3">
            <a:hueOff val="7303681"/>
            <a:satOff val="-10561"/>
            <a:lumOff val="-3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/>
            <a:t>Echocardiography/Doppler testing should be performed to assess whether carditis is present in the absence of auscultatory findings, particularly in moderate- to high-risk populations and when ARF is considered likely </a:t>
          </a:r>
          <a:endParaRPr lang="en-US" sz="1800" kern="1200" dirty="0"/>
        </a:p>
      </dsp:txBody>
      <dsp:txXfrm>
        <a:off x="48692" y="3084076"/>
        <a:ext cx="10928169" cy="900078"/>
      </dsp:txXfrm>
    </dsp:sp>
    <dsp:sp modelId="{04F9FC60-F481-4393-814B-9DAC04F7EF94}">
      <dsp:nvSpPr>
        <dsp:cNvPr id="0" name=""/>
        <dsp:cNvSpPr/>
      </dsp:nvSpPr>
      <dsp:spPr>
        <a:xfrm>
          <a:off x="0" y="4046937"/>
          <a:ext cx="11025553" cy="997462"/>
        </a:xfrm>
        <a:prstGeom prst="roundRect">
          <a:avLst/>
        </a:prstGeom>
        <a:solidFill>
          <a:schemeClr val="accent3">
            <a:hueOff val="9738241"/>
            <a:satOff val="-14081"/>
            <a:lumOff val="-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/>
            <a:t>Echocardiography/Doppler findings not consistent with carditis should exclude that diagnosis in patients with a heart murmur otherwise thought to indicate rheumatic carditis </a:t>
          </a:r>
          <a:endParaRPr lang="en-US" sz="1800" kern="1200" dirty="0"/>
        </a:p>
      </dsp:txBody>
      <dsp:txXfrm>
        <a:off x="48692" y="4095629"/>
        <a:ext cx="10928169" cy="9000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E0194B-E73E-4667-81BD-318D4B672894}">
      <dsp:nvSpPr>
        <dsp:cNvPr id="0" name=""/>
        <dsp:cNvSpPr/>
      </dsp:nvSpPr>
      <dsp:spPr>
        <a:xfrm>
          <a:off x="0" y="4397"/>
          <a:ext cx="10363486" cy="130412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264D7F-B0BD-4F32-A804-D106009C2901}">
      <dsp:nvSpPr>
        <dsp:cNvPr id="0" name=""/>
        <dsp:cNvSpPr/>
      </dsp:nvSpPr>
      <dsp:spPr>
        <a:xfrm>
          <a:off x="394496" y="297824"/>
          <a:ext cx="717967" cy="71726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B2AAE0-6D5A-43E6-A836-A096D687ABFA}">
      <dsp:nvSpPr>
        <dsp:cNvPr id="0" name=""/>
        <dsp:cNvSpPr/>
      </dsp:nvSpPr>
      <dsp:spPr>
        <a:xfrm>
          <a:off x="1506961" y="4397"/>
          <a:ext cx="8736679" cy="1305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4" tIns="138154" rIns="138154" bIns="13815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Synovial biopsy</a:t>
          </a:r>
          <a:r>
            <a:rPr lang="en-US" sz="1800" kern="1200" dirty="0"/>
            <a:t> (which is rarely performed) reveals mild inflammatory changes. The synovial membrane may be thickened, erythematous, and covered by a fibrinous exudate.</a:t>
          </a:r>
        </a:p>
      </dsp:txBody>
      <dsp:txXfrm>
        <a:off x="1506961" y="4397"/>
        <a:ext cx="8736679" cy="1305396"/>
      </dsp:txXfrm>
    </dsp:sp>
    <dsp:sp modelId="{6B16C6DE-6AF7-431A-A241-CB6AA080C89C}">
      <dsp:nvSpPr>
        <dsp:cNvPr id="0" name=""/>
        <dsp:cNvSpPr/>
      </dsp:nvSpPr>
      <dsp:spPr>
        <a:xfrm>
          <a:off x="0" y="1599881"/>
          <a:ext cx="10363486" cy="130412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0472A5-2D4F-4083-94DB-F8576F2CD7FE}">
      <dsp:nvSpPr>
        <dsp:cNvPr id="0" name=""/>
        <dsp:cNvSpPr/>
      </dsp:nvSpPr>
      <dsp:spPr>
        <a:xfrm>
          <a:off x="394496" y="1893308"/>
          <a:ext cx="717967" cy="717266"/>
        </a:xfrm>
        <a:prstGeom prst="pentagon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CCD965-D3B7-48E3-90CA-A125E6F84821}">
      <dsp:nvSpPr>
        <dsp:cNvPr id="0" name=""/>
        <dsp:cNvSpPr/>
      </dsp:nvSpPr>
      <dsp:spPr>
        <a:xfrm>
          <a:off x="1506961" y="1599881"/>
          <a:ext cx="8736679" cy="1305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4" tIns="138154" rIns="138154" bIns="13815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Endomyocardial biopsies </a:t>
          </a:r>
          <a:r>
            <a:rPr lang="en-US" sz="1800" kern="1200" dirty="0"/>
            <a:t>have not contributed significantly to diagnosis. Focal fibrinoid lesions in the heart and histiocytic granulomas called </a:t>
          </a:r>
          <a:r>
            <a:rPr lang="en-US" sz="1800" b="1" kern="1200" dirty="0" err="1"/>
            <a:t>Aschoff</a:t>
          </a:r>
          <a:r>
            <a:rPr lang="en-US" sz="1800" b="1" kern="1200" dirty="0"/>
            <a:t> nodules </a:t>
          </a:r>
          <a:r>
            <a:rPr lang="en-US" sz="1800" kern="1200" dirty="0"/>
            <a:t>may be late findings. </a:t>
          </a:r>
          <a:r>
            <a:rPr lang="en-US" sz="1800" kern="1200" dirty="0" err="1"/>
            <a:t>Pancarditis</a:t>
          </a:r>
          <a:r>
            <a:rPr lang="en-US" sz="1800" kern="1200" dirty="0"/>
            <a:t> develops with involvement of all layers of the heart.</a:t>
          </a:r>
        </a:p>
      </dsp:txBody>
      <dsp:txXfrm>
        <a:off x="1506961" y="1599881"/>
        <a:ext cx="8736679" cy="1305396"/>
      </dsp:txXfrm>
    </dsp:sp>
    <dsp:sp modelId="{0BFF5CD8-FC00-4239-9636-C226E89C044B}">
      <dsp:nvSpPr>
        <dsp:cNvPr id="0" name=""/>
        <dsp:cNvSpPr/>
      </dsp:nvSpPr>
      <dsp:spPr>
        <a:xfrm>
          <a:off x="0" y="3195365"/>
          <a:ext cx="10363486" cy="130412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493E89-0602-4C76-A52D-D867313704A0}">
      <dsp:nvSpPr>
        <dsp:cNvPr id="0" name=""/>
        <dsp:cNvSpPr/>
      </dsp:nvSpPr>
      <dsp:spPr>
        <a:xfrm>
          <a:off x="394496" y="3488792"/>
          <a:ext cx="717967" cy="71726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92F27-1504-4D80-AA8E-4722844FB05C}">
      <dsp:nvSpPr>
        <dsp:cNvPr id="0" name=""/>
        <dsp:cNvSpPr/>
      </dsp:nvSpPr>
      <dsp:spPr>
        <a:xfrm>
          <a:off x="1506961" y="3195365"/>
          <a:ext cx="8736679" cy="1305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4" tIns="138154" rIns="138154" bIns="13815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Subcutaneous nodule </a:t>
          </a:r>
          <a:r>
            <a:rPr lang="en-US" sz="1800" kern="1200" dirty="0"/>
            <a:t>histopathology reveals edema, fibrinoid necrosis, and mononuclear cell infiltrate.</a:t>
          </a:r>
        </a:p>
      </dsp:txBody>
      <dsp:txXfrm>
        <a:off x="1506961" y="3195365"/>
        <a:ext cx="8736679" cy="1305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EF0D1-369A-4E5D-8C6D-5EA3BED7CE7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2BAFB-25E0-484A-B820-4C238FCD8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45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Anamnesis is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taking of a patient's personal medical history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Ref: https://knowmedge.com/blog/medical-mnemonics-major-and-minor-criteria-for-rheumatic-fever/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2BAFB-25E0-484A-B820-4C238FCD883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10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Anamnesis is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taking of a patient's personal medical history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Ref: https://knowmedge.com/blog/medical-mnemonics-major-and-minor-criteria-for-rheumatic-fever/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2BAFB-25E0-484A-B820-4C238FCD883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61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Anamnesis is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taking of a patient's personal medical history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Ref: https://knowmedge.com/blog/medical-mnemonics-major-and-minor-criteria-for-rheumatic-fever/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2BAFB-25E0-484A-B820-4C238FCD883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70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Anamnesis is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taking of a patient's personal medical history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Ref: https://knowmedge.com/blog/medical-mnemonics-major-and-minor-criteria-for-rheumatic-fever/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2BAFB-25E0-484A-B820-4C238FCD883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41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2BAFB-25E0-484A-B820-4C238FCD883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85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penicillin is allergic, erythromycin or cephalosporin can be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2BAFB-25E0-484A-B820-4C238FCD883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74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penicillin is allergic, erythromycin or cephalosporin can be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2BAFB-25E0-484A-B820-4C238FCD883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72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penicillin is allergic, erythromycin or cephalosporin can be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2BAFB-25E0-484A-B820-4C238FCD883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B065-E013-45DD-84BB-206DCC61E5B8}" type="datetime1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777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8109-F17D-442A-915E-B1E908ACD13D}" type="datetime1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594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E5DC-FA78-45BD-8F31-ED399447C840}" type="datetime1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50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1AB9-8CA1-4FD2-9272-2EF55D349B5A}" type="datetime1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2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3C08-F0BD-42F7-8C01-BB120C4CC6CA}" type="datetime1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617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6F3B-BA97-4010-84BC-94E6F95654F5}" type="datetime1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8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93E7-9227-479D-9135-7A6E41B53951}" type="datetime1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4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07EF-E5F0-4B2F-AD96-BDCA2EBD0988}" type="datetime1">
              <a:rPr lang="en-US" smtClean="0"/>
              <a:t>3/30/2023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42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2635-EE51-47C1-8F1E-820E4D9877D8}" type="datetime1">
              <a:rPr lang="en-US" smtClean="0"/>
              <a:t>3/30/2023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77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EDA2-1F08-4E75-98A7-A97E15279646}" type="datetime1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3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FA81-5CFC-4B51-85E6-E4ECF262F79A}" type="datetime1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0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lIns="109728" tIns="109728" rIns="109728" bIns="91440"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D5649112-40E0-43F2-8966-B77757EF4DCF}" type="datetime1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r>
              <a:rPr lang="en-US"/>
              <a:t>RHEUMATIC FEVER, CIVIL HOPSITAL KARACHI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49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19" r:id="rId6"/>
    <p:sldLayoutId id="2147483815" r:id="rId7"/>
    <p:sldLayoutId id="2147483816" r:id="rId8"/>
    <p:sldLayoutId id="2147483817" r:id="rId9"/>
    <p:sldLayoutId id="2147483818" r:id="rId10"/>
    <p:sldLayoutId id="2147483820" r:id="rId11"/>
  </p:sldLayoutIdLst>
  <p:hf hdr="0" dt="0"/>
  <p:txStyles>
    <p:titleStyle>
      <a:lvl1pPr algn="l" defTabSz="914400" rtl="0" eaLnBrk="1" latinLnBrk="0" hangingPunct="1">
        <a:lnSpc>
          <a:spcPct val="113000"/>
        </a:lnSpc>
        <a:spcBef>
          <a:spcPct val="0"/>
        </a:spcBef>
        <a:buNone/>
        <a:defRPr sz="3200" kern="1200" cap="none" spc="9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1000"/>
        </a:spcBef>
        <a:buFontTx/>
        <a:buNone/>
        <a:defRPr sz="2000" kern="1200" spc="3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2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 spc="3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kern="1200" spc="3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 spc="3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400" kern="1200" spc="3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fp.org/pubs/afp/issues/2010/0201/p346.html#:~:text=Prophylaxis%20should%20be%20initiated%20as,a%20throat%20culture%20is%20negative" TargetMode="External"/><Relationship Id="rId2" Type="http://schemas.openxmlformats.org/officeDocument/2006/relationships/hyperlink" Target="https://knowmedge.com/blog/medical-mnemonics-major-and-minor-criteria-for-rheumatic-feve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medicine.medscape.com/article/333103-overview#a2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8" name="Freeform: Shape 3080">
            <a:extLst>
              <a:ext uri="{FF2B5EF4-FFF2-40B4-BE49-F238E27FC236}">
                <a16:creationId xmlns:a16="http://schemas.microsoft.com/office/drawing/2014/main" id="{9EB54D17-3792-403D-9127-495845021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99" name="Rectangle 3082">
            <a:extLst>
              <a:ext uri="{FF2B5EF4-FFF2-40B4-BE49-F238E27FC236}">
                <a16:creationId xmlns:a16="http://schemas.microsoft.com/office/drawing/2014/main" id="{C07271E9-21F4-400B-84B6-052EAFCFE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0" name="Rectangle 3084">
            <a:extLst>
              <a:ext uri="{FF2B5EF4-FFF2-40B4-BE49-F238E27FC236}">
                <a16:creationId xmlns:a16="http://schemas.microsoft.com/office/drawing/2014/main" id="{3E3D78ED-34B7-4F8E-8377-994DCAD3C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9648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 descr="Acute rheumatic fever and rheumatic heart disease in Australia, 2015–2019,  Introduction - Australian Institute of Health and Welfare">
            <a:extLst>
              <a:ext uri="{FF2B5EF4-FFF2-40B4-BE49-F238E27FC236}">
                <a16:creationId xmlns:a16="http://schemas.microsoft.com/office/drawing/2014/main" id="{515603F2-AF41-3EDB-5CA9-1672A37B32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7" b="20704"/>
          <a:stretch/>
        </p:blipFill>
        <p:spPr bwMode="auto">
          <a:xfrm>
            <a:off x="-81603" y="228610"/>
            <a:ext cx="12191979" cy="686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E66D6B-C55D-EE99-7CF6-3F660E082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6785" y="723900"/>
            <a:ext cx="8718430" cy="1288489"/>
          </a:xfrm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b="1" cap="none" dirty="0">
                <a:solidFill>
                  <a:schemeClr val="tx1"/>
                </a:solidFill>
              </a:rPr>
              <a:t>RHEUMATIC FEVER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FEF695-F7F8-515E-D069-0FF72AF1FC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1962" y="2161903"/>
            <a:ext cx="6788076" cy="3416512"/>
          </a:xfrm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</a:pPr>
            <a:endParaRPr lang="en-US" sz="28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800" dirty="0">
                <a:solidFill>
                  <a:schemeClr val="tx1"/>
                </a:solidFill>
              </a:rPr>
              <a:t>DR MUHAMMAD TANZEEL UL HAQUE </a:t>
            </a:r>
          </a:p>
          <a:p>
            <a:pPr>
              <a:lnSpc>
                <a:spcPct val="110000"/>
              </a:lnSpc>
            </a:pPr>
            <a:endParaRPr lang="en-US" sz="28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800" dirty="0">
                <a:solidFill>
                  <a:schemeClr val="tx1"/>
                </a:solidFill>
              </a:rPr>
              <a:t>HOUSEOFFICER AT MEDICAL UNIT 1</a:t>
            </a:r>
          </a:p>
        </p:txBody>
      </p:sp>
      <p:grpSp>
        <p:nvGrpSpPr>
          <p:cNvPr id="3087" name="Group 3086">
            <a:extLst>
              <a:ext uri="{FF2B5EF4-FFF2-40B4-BE49-F238E27FC236}">
                <a16:creationId xmlns:a16="http://schemas.microsoft.com/office/drawing/2014/main" id="{A1527245-C5C2-4BD3-8317-C4D6D7A10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5849932"/>
            <a:ext cx="867485" cy="115439"/>
            <a:chOff x="8910933" y="1861308"/>
            <a:chExt cx="867485" cy="115439"/>
          </a:xfrm>
        </p:grpSpPr>
        <p:sp>
          <p:nvSpPr>
            <p:cNvPr id="3088" name="Rectangle 3087">
              <a:extLst>
                <a:ext uri="{FF2B5EF4-FFF2-40B4-BE49-F238E27FC236}">
                  <a16:creationId xmlns:a16="http://schemas.microsoft.com/office/drawing/2014/main" id="{E03BA463-C04F-4127-9100-1F376E519B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089" name="Straight Connector 3088">
              <a:extLst>
                <a:ext uri="{FF2B5EF4-FFF2-40B4-BE49-F238E27FC236}">
                  <a16:creationId xmlns:a16="http://schemas.microsoft.com/office/drawing/2014/main" id="{01FD6DA6-F7BC-4426-8465-928C4EC4A4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0" name="Straight Connector 3089">
              <a:extLst>
                <a:ext uri="{FF2B5EF4-FFF2-40B4-BE49-F238E27FC236}">
                  <a16:creationId xmlns:a16="http://schemas.microsoft.com/office/drawing/2014/main" id="{49A28AE3-3C29-44E4-80A5-C2937F8E7A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9488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035" name="Straight Connector 1034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6" name="Straight Connector 1035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DD8EACB7-D372-470B-B76E-A829D0031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5">
            <a:extLst>
              <a:ext uri="{FF2B5EF4-FFF2-40B4-BE49-F238E27FC236}">
                <a16:creationId xmlns:a16="http://schemas.microsoft.com/office/drawing/2014/main" id="{C7EA4B13-46D3-41EE-95DA-7B2100DE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4038600" cy="484107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DCEEEBE1-DC7B-4168-90C6-DB88876E3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14258" y="4550150"/>
            <a:ext cx="867485" cy="115439"/>
            <a:chOff x="8910933" y="1861308"/>
            <a:chExt cx="867485" cy="115439"/>
          </a:xfrm>
        </p:grpSpPr>
        <p:sp>
          <p:nvSpPr>
            <p:cNvPr id="1043" name="Rectangle 1042">
              <a:extLst>
                <a:ext uri="{FF2B5EF4-FFF2-40B4-BE49-F238E27FC236}">
                  <a16:creationId xmlns:a16="http://schemas.microsoft.com/office/drawing/2014/main" id="{43418E74-781F-419C-8C63-91C14AF8D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4" name="Straight Connector 1043">
              <a:extLst>
                <a:ext uri="{FF2B5EF4-FFF2-40B4-BE49-F238E27FC236}">
                  <a16:creationId xmlns:a16="http://schemas.microsoft.com/office/drawing/2014/main" id="{9B0F0D1C-98D5-4C46-961A-0E36168C31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5" name="Straight Connector 1044">
              <a:extLst>
                <a:ext uri="{FF2B5EF4-FFF2-40B4-BE49-F238E27FC236}">
                  <a16:creationId xmlns:a16="http://schemas.microsoft.com/office/drawing/2014/main" id="{23E9C99B-47BB-461B-AEDE-0B227C5B2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116" y="3201478"/>
            <a:ext cx="3759767" cy="96479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110000"/>
              </a:lnSpc>
            </a:pPr>
            <a:r>
              <a:rPr lang="en-US" sz="28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DIAGNOSTIC CRITERIA</a:t>
            </a:r>
            <a:br>
              <a:rPr lang="en-US" sz="28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2200" b="1" kern="1200" cap="all" spc="390" baseline="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revised jones criteria</a:t>
            </a:r>
            <a:br>
              <a:rPr lang="en-US" sz="28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1800" u="sng" kern="1200" cap="all" spc="390" baseline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1800" u="sng" kern="1200" cap="all" spc="390" baseline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800" u="sng" kern="1200" cap="all" spc="390" baseline="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6D9036-66C7-AD7B-DA12-13D0240B62F7}"/>
              </a:ext>
            </a:extLst>
          </p:cNvPr>
          <p:cNvSpPr txBox="1"/>
          <p:nvPr/>
        </p:nvSpPr>
        <p:spPr>
          <a:xfrm>
            <a:off x="1400737" y="3677552"/>
            <a:ext cx="34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800" b="0" i="0" u="none" strike="noStrike" kern="1200" cap="all" spc="390" normalizeH="0" baseline="0" noProof="0" dirty="0">
                <a:ln>
                  <a:noFill/>
                </a:ln>
                <a:solidFill>
                  <a:srgbClr val="2C283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mnemonic: </a:t>
            </a:r>
            <a:br>
              <a:rPr kumimoji="0" lang="en-US" sz="1800" b="0" i="0" u="none" strike="noStrike" kern="1200" cap="all" spc="390" normalizeH="0" baseline="0" noProof="0" dirty="0">
                <a:ln>
                  <a:noFill/>
                </a:ln>
                <a:solidFill>
                  <a:srgbClr val="2C283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US" sz="1800" b="0" i="0" u="sng" strike="noStrike" kern="1200" cap="all" spc="390" normalizeH="0" baseline="0" noProof="0" dirty="0">
                <a:ln>
                  <a:noFill/>
                </a:ln>
                <a:solidFill>
                  <a:srgbClr val="2C283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jones café pal</a:t>
            </a:r>
            <a:endParaRPr lang="en-US" dirty="0"/>
          </a:p>
        </p:txBody>
      </p:sp>
      <p:pic>
        <p:nvPicPr>
          <p:cNvPr id="6" name="Picture 2" descr="Medical Mnemonic for Rheumatic Fever is Jones Cafe Pal">
            <a:extLst>
              <a:ext uri="{FF2B5EF4-FFF2-40B4-BE49-F238E27FC236}">
                <a16:creationId xmlns:a16="http://schemas.microsoft.com/office/drawing/2014/main" id="{B801CEB0-9490-20CA-B2F7-9CD4436B91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0" t="63015" r="773" b="-1"/>
          <a:stretch/>
        </p:blipFill>
        <p:spPr bwMode="auto">
          <a:xfrm>
            <a:off x="5167226" y="3711799"/>
            <a:ext cx="6769654" cy="2044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edical Mnemonic for Rheumatic Fever is Jones Cafe Pal">
            <a:extLst>
              <a:ext uri="{FF2B5EF4-FFF2-40B4-BE49-F238E27FC236}">
                <a16:creationId xmlns:a16="http://schemas.microsoft.com/office/drawing/2014/main" id="{A73420F3-14A8-8DAA-CD81-D8E86ADB0E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59" t="17309" r="773" b="34783"/>
          <a:stretch/>
        </p:blipFill>
        <p:spPr bwMode="auto">
          <a:xfrm>
            <a:off x="9037923" y="1188636"/>
            <a:ext cx="2898957" cy="2648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74472F-EDA2-7E56-D379-E2A6B1EC1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67F77B-1F9A-D492-C9D1-499CD9A54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10</a:t>
            </a:fld>
            <a:endParaRPr lang="en-US"/>
          </a:p>
        </p:txBody>
      </p:sp>
      <p:pic>
        <p:nvPicPr>
          <p:cNvPr id="8" name="Picture 2" descr="Medical Mnemonic for Rheumatic Fever is Jones Cafe Pal">
            <a:extLst>
              <a:ext uri="{FF2B5EF4-FFF2-40B4-BE49-F238E27FC236}">
                <a16:creationId xmlns:a16="http://schemas.microsoft.com/office/drawing/2014/main" id="{FF590603-6642-E808-FBBB-15FB90FDD3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0" t="17309" r="40254" b="41711"/>
          <a:stretch/>
        </p:blipFill>
        <p:spPr bwMode="auto">
          <a:xfrm>
            <a:off x="5228220" y="1163236"/>
            <a:ext cx="3809703" cy="226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3FA551-3B96-A480-8232-A712AD00D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08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035" name="Straight Connector 1034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6" name="Straight Connector 1035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DD8EACB7-D372-470B-B76E-A829D0031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5">
            <a:extLst>
              <a:ext uri="{FF2B5EF4-FFF2-40B4-BE49-F238E27FC236}">
                <a16:creationId xmlns:a16="http://schemas.microsoft.com/office/drawing/2014/main" id="{C7EA4B13-46D3-41EE-95DA-7B2100DE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4038600" cy="484107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DCEEEBE1-DC7B-4168-90C6-DB88876E3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14258" y="4550150"/>
            <a:ext cx="867485" cy="115439"/>
            <a:chOff x="8910933" y="1861308"/>
            <a:chExt cx="867485" cy="115439"/>
          </a:xfrm>
        </p:grpSpPr>
        <p:sp>
          <p:nvSpPr>
            <p:cNvPr id="1043" name="Rectangle 1042">
              <a:extLst>
                <a:ext uri="{FF2B5EF4-FFF2-40B4-BE49-F238E27FC236}">
                  <a16:creationId xmlns:a16="http://schemas.microsoft.com/office/drawing/2014/main" id="{43418E74-781F-419C-8C63-91C14AF8D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4" name="Straight Connector 1043">
              <a:extLst>
                <a:ext uri="{FF2B5EF4-FFF2-40B4-BE49-F238E27FC236}">
                  <a16:creationId xmlns:a16="http://schemas.microsoft.com/office/drawing/2014/main" id="{9B0F0D1C-98D5-4C46-961A-0E36168C31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5" name="Straight Connector 1044">
              <a:extLst>
                <a:ext uri="{FF2B5EF4-FFF2-40B4-BE49-F238E27FC236}">
                  <a16:creationId xmlns:a16="http://schemas.microsoft.com/office/drawing/2014/main" id="{23E9C99B-47BB-461B-AEDE-0B227C5B2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116" y="3201478"/>
            <a:ext cx="3759767" cy="96479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110000"/>
              </a:lnSpc>
            </a:pPr>
            <a:r>
              <a:rPr lang="en-US" sz="28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DIAGNOSTIC CRITERIA</a:t>
            </a:r>
            <a:br>
              <a:rPr lang="en-US" sz="28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2200" b="1" kern="1200" cap="all" spc="390" baseline="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revised jones criteria</a:t>
            </a:r>
            <a:br>
              <a:rPr lang="en-US" sz="28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1800" u="sng" kern="1200" cap="all" spc="390" baseline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1800" u="sng" kern="1200" cap="all" spc="390" baseline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800" u="sng" kern="1200" cap="all" spc="390" baseline="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6D9036-66C7-AD7B-DA12-13D0240B62F7}"/>
              </a:ext>
            </a:extLst>
          </p:cNvPr>
          <p:cNvSpPr txBox="1"/>
          <p:nvPr/>
        </p:nvSpPr>
        <p:spPr>
          <a:xfrm>
            <a:off x="1400737" y="3677552"/>
            <a:ext cx="34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800" b="0" i="0" u="none" strike="noStrike" kern="1200" cap="all" spc="390" normalizeH="0" baseline="0" noProof="0" dirty="0">
                <a:ln>
                  <a:noFill/>
                </a:ln>
                <a:solidFill>
                  <a:srgbClr val="2C283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mnemonic: </a:t>
            </a:r>
            <a:br>
              <a:rPr kumimoji="0" lang="en-US" sz="1800" b="0" i="0" u="none" strike="noStrike" kern="1200" cap="all" spc="390" normalizeH="0" baseline="0" noProof="0" dirty="0">
                <a:ln>
                  <a:noFill/>
                </a:ln>
                <a:solidFill>
                  <a:srgbClr val="2C283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US" sz="1800" b="0" i="0" u="sng" strike="noStrike" kern="1200" cap="all" spc="390" normalizeH="0" baseline="0" noProof="0" dirty="0">
                <a:ln>
                  <a:noFill/>
                </a:ln>
                <a:solidFill>
                  <a:srgbClr val="2C283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jones café pal</a:t>
            </a:r>
            <a:endParaRPr lang="en-US" dirty="0"/>
          </a:p>
        </p:txBody>
      </p:sp>
      <p:pic>
        <p:nvPicPr>
          <p:cNvPr id="6" name="Picture 2" descr="Medical Mnemonic for Rheumatic Fever is Jones Cafe Pal">
            <a:extLst>
              <a:ext uri="{FF2B5EF4-FFF2-40B4-BE49-F238E27FC236}">
                <a16:creationId xmlns:a16="http://schemas.microsoft.com/office/drawing/2014/main" id="{B801CEB0-9490-20CA-B2F7-9CD4436B91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0" t="63015" r="773" b="-1"/>
          <a:stretch/>
        </p:blipFill>
        <p:spPr bwMode="auto">
          <a:xfrm>
            <a:off x="5167226" y="3711799"/>
            <a:ext cx="6769654" cy="2044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edical Mnemonic for Rheumatic Fever is Jones Cafe Pal">
            <a:extLst>
              <a:ext uri="{FF2B5EF4-FFF2-40B4-BE49-F238E27FC236}">
                <a16:creationId xmlns:a16="http://schemas.microsoft.com/office/drawing/2014/main" id="{A73420F3-14A8-8DAA-CD81-D8E86ADB0E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59" t="17309" r="773" b="34783"/>
          <a:stretch/>
        </p:blipFill>
        <p:spPr bwMode="auto">
          <a:xfrm>
            <a:off x="9037923" y="1153466"/>
            <a:ext cx="2898957" cy="2648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74472F-EDA2-7E56-D379-E2A6B1EC1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67F77B-1F9A-D492-C9D1-499CD9A54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11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EB8968D-4EB0-EFD8-14E8-C5BC27440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2" descr="Medical Mnemonic for Rheumatic Fever is Jones Cafe Pal">
            <a:extLst>
              <a:ext uri="{FF2B5EF4-FFF2-40B4-BE49-F238E27FC236}">
                <a16:creationId xmlns:a16="http://schemas.microsoft.com/office/drawing/2014/main" id="{0C114068-DDE6-DFB4-8D90-BDA98DE214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0" t="17309" r="40254" b="41711"/>
          <a:stretch/>
        </p:blipFill>
        <p:spPr bwMode="auto">
          <a:xfrm>
            <a:off x="1768865" y="1163235"/>
            <a:ext cx="8482965" cy="5045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875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035" name="Straight Connector 1034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6" name="Straight Connector 1035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DD8EACB7-D372-470B-B76E-A829D0031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5">
            <a:extLst>
              <a:ext uri="{FF2B5EF4-FFF2-40B4-BE49-F238E27FC236}">
                <a16:creationId xmlns:a16="http://schemas.microsoft.com/office/drawing/2014/main" id="{C7EA4B13-46D3-41EE-95DA-7B2100DE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4038600" cy="484107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DCEEEBE1-DC7B-4168-90C6-DB88876E3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14258" y="4550150"/>
            <a:ext cx="867485" cy="115439"/>
            <a:chOff x="8910933" y="1861308"/>
            <a:chExt cx="867485" cy="115439"/>
          </a:xfrm>
        </p:grpSpPr>
        <p:sp>
          <p:nvSpPr>
            <p:cNvPr id="1043" name="Rectangle 1042">
              <a:extLst>
                <a:ext uri="{FF2B5EF4-FFF2-40B4-BE49-F238E27FC236}">
                  <a16:creationId xmlns:a16="http://schemas.microsoft.com/office/drawing/2014/main" id="{43418E74-781F-419C-8C63-91C14AF8D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4" name="Straight Connector 1043">
              <a:extLst>
                <a:ext uri="{FF2B5EF4-FFF2-40B4-BE49-F238E27FC236}">
                  <a16:creationId xmlns:a16="http://schemas.microsoft.com/office/drawing/2014/main" id="{9B0F0D1C-98D5-4C46-961A-0E36168C31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5" name="Straight Connector 1044">
              <a:extLst>
                <a:ext uri="{FF2B5EF4-FFF2-40B4-BE49-F238E27FC236}">
                  <a16:creationId xmlns:a16="http://schemas.microsoft.com/office/drawing/2014/main" id="{23E9C99B-47BB-461B-AEDE-0B227C5B2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116" y="3201478"/>
            <a:ext cx="3759767" cy="96479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110000"/>
              </a:lnSpc>
            </a:pPr>
            <a:r>
              <a:rPr lang="en-US" sz="28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DIAGNOSTIC CRITERIA</a:t>
            </a:r>
            <a:br>
              <a:rPr lang="en-US" sz="28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2200" b="1" kern="1200" cap="all" spc="390" baseline="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revised jones criteria</a:t>
            </a:r>
            <a:br>
              <a:rPr lang="en-US" sz="28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1800" u="sng" kern="1200" cap="all" spc="390" baseline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1800" u="sng" kern="1200" cap="all" spc="390" baseline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800" u="sng" kern="1200" cap="all" spc="390" baseline="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6D9036-66C7-AD7B-DA12-13D0240B62F7}"/>
              </a:ext>
            </a:extLst>
          </p:cNvPr>
          <p:cNvSpPr txBox="1"/>
          <p:nvPr/>
        </p:nvSpPr>
        <p:spPr>
          <a:xfrm>
            <a:off x="1400737" y="3677552"/>
            <a:ext cx="34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800" b="0" i="0" u="none" strike="noStrike" kern="1200" cap="all" spc="390" normalizeH="0" baseline="0" noProof="0" dirty="0">
                <a:ln>
                  <a:noFill/>
                </a:ln>
                <a:solidFill>
                  <a:srgbClr val="2C283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mnemonic: </a:t>
            </a:r>
            <a:br>
              <a:rPr kumimoji="0" lang="en-US" sz="1800" b="0" i="0" u="none" strike="noStrike" kern="1200" cap="all" spc="390" normalizeH="0" baseline="0" noProof="0" dirty="0">
                <a:ln>
                  <a:noFill/>
                </a:ln>
                <a:solidFill>
                  <a:srgbClr val="2C283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US" sz="1800" b="0" i="0" u="sng" strike="noStrike" kern="1200" cap="all" spc="390" normalizeH="0" baseline="0" noProof="0" dirty="0">
                <a:ln>
                  <a:noFill/>
                </a:ln>
                <a:solidFill>
                  <a:srgbClr val="2C283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jones café pal</a:t>
            </a:r>
            <a:endParaRPr lang="en-US" dirty="0"/>
          </a:p>
        </p:txBody>
      </p:sp>
      <p:pic>
        <p:nvPicPr>
          <p:cNvPr id="6" name="Picture 2" descr="Medical Mnemonic for Rheumatic Fever is Jones Cafe Pal">
            <a:extLst>
              <a:ext uri="{FF2B5EF4-FFF2-40B4-BE49-F238E27FC236}">
                <a16:creationId xmlns:a16="http://schemas.microsoft.com/office/drawing/2014/main" id="{B801CEB0-9490-20CA-B2F7-9CD4436B91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0" t="63015" r="773" b="-1"/>
          <a:stretch/>
        </p:blipFill>
        <p:spPr bwMode="auto">
          <a:xfrm>
            <a:off x="5167226" y="3711799"/>
            <a:ext cx="6769654" cy="2044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74472F-EDA2-7E56-D379-E2A6B1EC1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67F77B-1F9A-D492-C9D1-499CD9A54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12</a:t>
            </a:fld>
            <a:endParaRPr lang="en-US"/>
          </a:p>
        </p:txBody>
      </p:sp>
      <p:pic>
        <p:nvPicPr>
          <p:cNvPr id="8" name="Picture 2" descr="Medical Mnemonic for Rheumatic Fever is Jones Cafe Pal">
            <a:extLst>
              <a:ext uri="{FF2B5EF4-FFF2-40B4-BE49-F238E27FC236}">
                <a16:creationId xmlns:a16="http://schemas.microsoft.com/office/drawing/2014/main" id="{FF590603-6642-E808-FBBB-15FB90FDD3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0" t="17309" r="40254" b="41711"/>
          <a:stretch/>
        </p:blipFill>
        <p:spPr bwMode="auto">
          <a:xfrm>
            <a:off x="5228220" y="1163236"/>
            <a:ext cx="3809703" cy="226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edical Mnemonic for Rheumatic Fever is Jones Cafe Pal">
            <a:extLst>
              <a:ext uri="{FF2B5EF4-FFF2-40B4-BE49-F238E27FC236}">
                <a16:creationId xmlns:a16="http://schemas.microsoft.com/office/drawing/2014/main" id="{A73420F3-14A8-8DAA-CD81-D8E86ADB0E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59" t="17309" r="773" b="34783"/>
          <a:stretch/>
        </p:blipFill>
        <p:spPr bwMode="auto">
          <a:xfrm>
            <a:off x="5662258" y="997640"/>
            <a:ext cx="6046664" cy="552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3FA551-3B96-A480-8232-A712AD00D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31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035" name="Straight Connector 1034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6" name="Straight Connector 1035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DD8EACB7-D372-470B-B76E-A829D0031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5">
            <a:extLst>
              <a:ext uri="{FF2B5EF4-FFF2-40B4-BE49-F238E27FC236}">
                <a16:creationId xmlns:a16="http://schemas.microsoft.com/office/drawing/2014/main" id="{C7EA4B13-46D3-41EE-95DA-7B2100DE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4038600" cy="484107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DCEEEBE1-DC7B-4168-90C6-DB88876E3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14258" y="4550150"/>
            <a:ext cx="867485" cy="115439"/>
            <a:chOff x="8910933" y="1861308"/>
            <a:chExt cx="867485" cy="115439"/>
          </a:xfrm>
        </p:grpSpPr>
        <p:sp>
          <p:nvSpPr>
            <p:cNvPr id="1043" name="Rectangle 1042">
              <a:extLst>
                <a:ext uri="{FF2B5EF4-FFF2-40B4-BE49-F238E27FC236}">
                  <a16:creationId xmlns:a16="http://schemas.microsoft.com/office/drawing/2014/main" id="{43418E74-781F-419C-8C63-91C14AF8D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4" name="Straight Connector 1043">
              <a:extLst>
                <a:ext uri="{FF2B5EF4-FFF2-40B4-BE49-F238E27FC236}">
                  <a16:creationId xmlns:a16="http://schemas.microsoft.com/office/drawing/2014/main" id="{9B0F0D1C-98D5-4C46-961A-0E36168C31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5" name="Straight Connector 1044">
              <a:extLst>
                <a:ext uri="{FF2B5EF4-FFF2-40B4-BE49-F238E27FC236}">
                  <a16:creationId xmlns:a16="http://schemas.microsoft.com/office/drawing/2014/main" id="{23E9C99B-47BB-461B-AEDE-0B227C5B2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116" y="3201478"/>
            <a:ext cx="3759767" cy="96479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110000"/>
              </a:lnSpc>
            </a:pPr>
            <a:r>
              <a:rPr lang="en-US" sz="28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DIAGNOSTIC CRITERIA</a:t>
            </a:r>
            <a:br>
              <a:rPr lang="en-US" sz="28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2200" b="1" kern="1200" cap="all" spc="390" baseline="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revised jones criteria</a:t>
            </a:r>
            <a:br>
              <a:rPr lang="en-US" sz="28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1800" u="sng" kern="1200" cap="all" spc="390" baseline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1800" u="sng" kern="1200" cap="all" spc="390" baseline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800" u="sng" kern="1200" cap="all" spc="390" baseline="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6D9036-66C7-AD7B-DA12-13D0240B62F7}"/>
              </a:ext>
            </a:extLst>
          </p:cNvPr>
          <p:cNvSpPr txBox="1"/>
          <p:nvPr/>
        </p:nvSpPr>
        <p:spPr>
          <a:xfrm>
            <a:off x="1400737" y="3677552"/>
            <a:ext cx="34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800" b="0" i="0" u="none" strike="noStrike" kern="1200" cap="all" spc="390" normalizeH="0" baseline="0" noProof="0" dirty="0">
                <a:ln>
                  <a:noFill/>
                </a:ln>
                <a:solidFill>
                  <a:srgbClr val="2C283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mnemonic: </a:t>
            </a:r>
            <a:br>
              <a:rPr kumimoji="0" lang="en-US" sz="1800" b="0" i="0" u="none" strike="noStrike" kern="1200" cap="all" spc="390" normalizeH="0" baseline="0" noProof="0" dirty="0">
                <a:ln>
                  <a:noFill/>
                </a:ln>
                <a:solidFill>
                  <a:srgbClr val="2C283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US" sz="1800" b="0" i="0" u="sng" strike="noStrike" kern="1200" cap="all" spc="390" normalizeH="0" baseline="0" noProof="0" dirty="0">
                <a:ln>
                  <a:noFill/>
                </a:ln>
                <a:solidFill>
                  <a:srgbClr val="2C283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jones café pal</a:t>
            </a:r>
            <a:endParaRPr lang="en-US" dirty="0"/>
          </a:p>
        </p:txBody>
      </p:sp>
      <p:pic>
        <p:nvPicPr>
          <p:cNvPr id="5" name="Picture 2" descr="Medical Mnemonic for Rheumatic Fever is Jones Cafe Pal">
            <a:extLst>
              <a:ext uri="{FF2B5EF4-FFF2-40B4-BE49-F238E27FC236}">
                <a16:creationId xmlns:a16="http://schemas.microsoft.com/office/drawing/2014/main" id="{A73420F3-14A8-8DAA-CD81-D8E86ADB0E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59" t="17309" r="773" b="34783"/>
          <a:stretch/>
        </p:blipFill>
        <p:spPr bwMode="auto">
          <a:xfrm>
            <a:off x="9037923" y="1188636"/>
            <a:ext cx="2898957" cy="2648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74472F-EDA2-7E56-D379-E2A6B1EC1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67F77B-1F9A-D492-C9D1-499CD9A54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13</a:t>
            </a:fld>
            <a:endParaRPr lang="en-US"/>
          </a:p>
        </p:txBody>
      </p:sp>
      <p:pic>
        <p:nvPicPr>
          <p:cNvPr id="8" name="Picture 2" descr="Medical Mnemonic for Rheumatic Fever is Jones Cafe Pal">
            <a:extLst>
              <a:ext uri="{FF2B5EF4-FFF2-40B4-BE49-F238E27FC236}">
                <a16:creationId xmlns:a16="http://schemas.microsoft.com/office/drawing/2014/main" id="{FF590603-6642-E808-FBBB-15FB90FDD3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0" t="17309" r="40254" b="41711"/>
          <a:stretch/>
        </p:blipFill>
        <p:spPr bwMode="auto">
          <a:xfrm>
            <a:off x="5228220" y="1163236"/>
            <a:ext cx="3809703" cy="226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3FA551-3B96-A480-8232-A712AD00D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97" y="1617785"/>
            <a:ext cx="10156103" cy="451346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2" descr="Medical Mnemonic for Rheumatic Fever is Jones Cafe Pal">
            <a:extLst>
              <a:ext uri="{FF2B5EF4-FFF2-40B4-BE49-F238E27FC236}">
                <a16:creationId xmlns:a16="http://schemas.microsoft.com/office/drawing/2014/main" id="{B801CEB0-9490-20CA-B2F7-9CD4436B91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0" t="63538" r="773" b="-1"/>
          <a:stretch/>
        </p:blipFill>
        <p:spPr bwMode="auto">
          <a:xfrm>
            <a:off x="558928" y="1763645"/>
            <a:ext cx="11713532" cy="348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8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51A01047-632B-4F57-9CDB-AA680D5BB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5">
            <a:extLst>
              <a:ext uri="{FF2B5EF4-FFF2-40B4-BE49-F238E27FC236}">
                <a16:creationId xmlns:a16="http://schemas.microsoft.com/office/drawing/2014/main" id="{48EF695B-E7DE-4164-862A-9CD06DFB0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5899" y="723900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F1925E-30B9-A486-0DE9-D8CBF4121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0882" y="1000366"/>
            <a:ext cx="3995397" cy="1239627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US" b="1" dirty="0"/>
              <a:t>REVISED 2015 JONES CRITERIA</a:t>
            </a:r>
          </a:p>
        </p:txBody>
      </p:sp>
      <p:sp>
        <p:nvSpPr>
          <p:cNvPr id="1032" name="Content Placeholder 1031">
            <a:extLst>
              <a:ext uri="{FF2B5EF4-FFF2-40B4-BE49-F238E27FC236}">
                <a16:creationId xmlns:a16="http://schemas.microsoft.com/office/drawing/2014/main" id="{B6549764-77E5-4509-D2D7-327891CDA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9964" y="2884394"/>
            <a:ext cx="4052835" cy="2652405"/>
          </a:xfrm>
        </p:spPr>
        <p:txBody>
          <a:bodyPr>
            <a:normAutofit/>
          </a:bodyPr>
          <a:lstStyle/>
          <a:p>
            <a:pPr algn="ctr"/>
            <a:r>
              <a:rPr lang="en-US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A </a:t>
            </a:r>
            <a:r>
              <a:rPr lang="en-US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mbria" panose="02040503050406030204" pitchFamily="18" charset="0"/>
              </a:rPr>
              <a:t>low-risk </a:t>
            </a:r>
            <a:r>
              <a:rPr lang="en-US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population is one in which cases of </a:t>
            </a:r>
            <a:r>
              <a:rPr lang="en-US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</a:rPr>
              <a:t>acute RF </a:t>
            </a:r>
            <a:r>
              <a:rPr lang="en-US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occur in </a:t>
            </a:r>
            <a:r>
              <a:rPr lang="en-US" b="1" i="0" dirty="0">
                <a:solidFill>
                  <a:srgbClr val="C00000"/>
                </a:solidFill>
                <a:effectLst/>
                <a:latin typeface="Cambria" panose="02040503050406030204" pitchFamily="18" charset="0"/>
              </a:rPr>
              <a:t>≤ 2</a:t>
            </a:r>
            <a:r>
              <a:rPr lang="en-US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/100 000 school-age children or </a:t>
            </a:r>
            <a:r>
              <a:rPr lang="en-US" b="1" i="1" dirty="0">
                <a:solidFill>
                  <a:srgbClr val="00B050"/>
                </a:solidFill>
                <a:effectLst/>
                <a:latin typeface="Cambria" panose="02040503050406030204" pitchFamily="18" charset="0"/>
              </a:rPr>
              <a:t>rheumatic heart disease </a:t>
            </a:r>
            <a:r>
              <a:rPr lang="en-US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is diagnosed in </a:t>
            </a:r>
            <a:r>
              <a:rPr lang="en-US" b="1" i="0" dirty="0">
                <a:solidFill>
                  <a:srgbClr val="00B050"/>
                </a:solidFill>
                <a:effectLst/>
                <a:latin typeface="Cambria" panose="02040503050406030204" pitchFamily="18" charset="0"/>
              </a:rPr>
              <a:t>≤ 1</a:t>
            </a:r>
            <a:r>
              <a:rPr lang="en-US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/1000 patients at any age for </a:t>
            </a:r>
            <a:r>
              <a:rPr lang="en-US" b="1" i="0" dirty="0">
                <a:solidFill>
                  <a:srgbClr val="00B050"/>
                </a:solidFill>
                <a:effectLst/>
                <a:latin typeface="Cambria" panose="02040503050406030204" pitchFamily="18" charset="0"/>
              </a:rPr>
              <a:t>one year</a:t>
            </a:r>
            <a:r>
              <a:rPr lang="en-US" b="0" i="0" dirty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.</a:t>
            </a:r>
            <a:endParaRPr 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8F4B2E8-1DB8-12C2-D5CA-9D80109527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19"/>
          <a:stretch/>
        </p:blipFill>
        <p:spPr bwMode="auto">
          <a:xfrm>
            <a:off x="247892" y="504000"/>
            <a:ext cx="6632728" cy="61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9" name="Group 1038">
            <a:extLst>
              <a:ext uri="{FF2B5EF4-FFF2-40B4-BE49-F238E27FC236}">
                <a16:creationId xmlns:a16="http://schemas.microsoft.com/office/drawing/2014/main" id="{D5ADB088-C125-457F-9C61-DFE21DCEF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92478" y="2543656"/>
            <a:ext cx="867485" cy="115439"/>
            <a:chOff x="8910933" y="1861308"/>
            <a:chExt cx="867485" cy="115439"/>
          </a:xfrm>
        </p:grpSpPr>
        <p:sp>
          <p:nvSpPr>
            <p:cNvPr id="1040" name="Rectangle 1039">
              <a:extLst>
                <a:ext uri="{FF2B5EF4-FFF2-40B4-BE49-F238E27FC236}">
                  <a16:creationId xmlns:a16="http://schemas.microsoft.com/office/drawing/2014/main" id="{6DE177E3-7A50-4A27-B466-79375BA1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1" name="Straight Connector 1040">
              <a:extLst>
                <a:ext uri="{FF2B5EF4-FFF2-40B4-BE49-F238E27FC236}">
                  <a16:creationId xmlns:a16="http://schemas.microsoft.com/office/drawing/2014/main" id="{6F53D207-3550-41FA-BBC0-A5220E734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2" name="Straight Connector 1041">
              <a:extLst>
                <a:ext uri="{FF2B5EF4-FFF2-40B4-BE49-F238E27FC236}">
                  <a16:creationId xmlns:a16="http://schemas.microsoft.com/office/drawing/2014/main" id="{6EF5A581-4EC8-4E1B-BF64-8A1FE8530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9FBEC4-506B-CFEF-9FBD-F5D02737B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1576F0-5342-1DBD-90CE-07B8092DA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7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22176A-41DB-4D9A-9B6F-F2296F1ED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4A8DF5-445E-49C5-B10A-8DF5FEFB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9A4E38D9-EFB8-40B5-B42B-514FBF18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24" y="723901"/>
            <a:ext cx="8759514" cy="1286648"/>
          </a:xfrm>
        </p:spPr>
        <p:txBody>
          <a:bodyPr anchor="b">
            <a:normAutofit/>
          </a:bodyPr>
          <a:lstStyle/>
          <a:p>
            <a:pPr algn="ctr"/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INVESTIGATIONS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204FC-8111-07D6-EACB-219AF6E8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036" y="2618214"/>
            <a:ext cx="10998964" cy="4011186"/>
          </a:xfrm>
        </p:spPr>
        <p:txBody>
          <a:bodyPr anchor="ctr"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Measurement of ESR and CRP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Throat culture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 err="1"/>
              <a:t>Antistreptolysin</a:t>
            </a:r>
            <a:r>
              <a:rPr lang="en-US" sz="2800" b="1" dirty="0"/>
              <a:t> O antibodies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Transthoracic echocardiography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ECG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20" name="Group 13">
            <a:extLst>
              <a:ext uri="{FF2B5EF4-FFF2-40B4-BE49-F238E27FC236}">
                <a16:creationId xmlns:a16="http://schemas.microsoft.com/office/drawing/2014/main" id="{1148C992-36DE-4449-B92D-49AE04B5D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2345189"/>
            <a:ext cx="867485" cy="115439"/>
            <a:chOff x="8910933" y="1861308"/>
            <a:chExt cx="867485" cy="115439"/>
          </a:xfrm>
        </p:grpSpPr>
        <p:sp>
          <p:nvSpPr>
            <p:cNvPr id="21" name="Rectangle 14">
              <a:extLst>
                <a:ext uri="{FF2B5EF4-FFF2-40B4-BE49-F238E27FC236}">
                  <a16:creationId xmlns:a16="http://schemas.microsoft.com/office/drawing/2014/main" id="{D765B2C1-DF41-437F-9F2D-C33E46FA2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6AA37ED-ED19-4857-9B2C-777E8F707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45F6E87-86FB-440C-9EB4-A48D11C72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1EF800F-50A3-E956-A511-CFFDD49A5214}"/>
              </a:ext>
            </a:extLst>
          </p:cNvPr>
          <p:cNvSpPr txBox="1"/>
          <p:nvPr/>
        </p:nvSpPr>
        <p:spPr>
          <a:xfrm>
            <a:off x="5210393" y="2641372"/>
            <a:ext cx="19482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  (</a:t>
            </a:r>
            <a:r>
              <a:rPr lang="en-US" sz="2200" i="1" dirty="0">
                <a:solidFill>
                  <a:srgbClr val="FF0000"/>
                </a:solidFill>
              </a:rPr>
              <a:t>elevated)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A61E29-C291-07AC-2A0A-33EB03CE09F6}"/>
              </a:ext>
            </a:extLst>
          </p:cNvPr>
          <p:cNvSpPr txBox="1"/>
          <p:nvPr/>
        </p:nvSpPr>
        <p:spPr>
          <a:xfrm>
            <a:off x="2983190" y="3013986"/>
            <a:ext cx="7302844" cy="491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1" u="none" strike="noStrike" kern="1200" cap="none" spc="30" normalizeH="0" baseline="0" noProof="0" dirty="0">
                <a:ln>
                  <a:noFill/>
                </a:ln>
                <a:solidFill>
                  <a:srgbClr val="2C2830"/>
                </a:solidFill>
                <a:effectLst/>
                <a:uLnTx/>
                <a:uFillTx/>
                <a:latin typeface="Malgun Gothic"/>
                <a:ea typeface="+mn-ea"/>
                <a:cs typeface="+mn-cs"/>
              </a:rPr>
              <a:t> </a:t>
            </a:r>
            <a:r>
              <a:rPr kumimoji="0" lang="en-US" sz="2400" b="0" i="1" u="none" strike="noStrike" kern="1200" cap="none" spc="3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algun Gothic"/>
                <a:ea typeface="+mn-ea"/>
                <a:cs typeface="+mn-cs"/>
              </a:rPr>
              <a:t>(</a:t>
            </a:r>
            <a:r>
              <a:rPr kumimoji="0" lang="en-US" sz="2200" b="0" i="1" u="none" strike="noStrike" kern="1200" cap="none" spc="3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algun Gothic"/>
                <a:ea typeface="+mn-ea"/>
                <a:cs typeface="+mn-cs"/>
              </a:rPr>
              <a:t>group A –hemolytic streptococci)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ACEED8-DB70-AB52-1E66-78BB0C50301E}"/>
              </a:ext>
            </a:extLst>
          </p:cNvPr>
          <p:cNvSpPr txBox="1"/>
          <p:nvPr/>
        </p:nvSpPr>
        <p:spPr>
          <a:xfrm>
            <a:off x="5027891" y="3541218"/>
            <a:ext cx="9711895" cy="4585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b="0" i="1" u="none" strike="noStrike" kern="1200" cap="none" spc="3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algun Gothic"/>
                <a:ea typeface="+mn-ea"/>
                <a:cs typeface="+mn-cs"/>
              </a:rPr>
              <a:t> (levels &gt;200U in adults or &gt;300U in children)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D6727D-DFA4-9AED-587F-9F7F63D990F0}"/>
              </a:ext>
            </a:extLst>
          </p:cNvPr>
          <p:cNvSpPr txBox="1"/>
          <p:nvPr/>
        </p:nvSpPr>
        <p:spPr>
          <a:xfrm>
            <a:off x="728348" y="4477598"/>
            <a:ext cx="11235616" cy="9350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1" u="none" strike="noStrike" kern="1200" cap="none" spc="3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algun Gothic"/>
                <a:ea typeface="+mn-ea"/>
                <a:cs typeface="+mn-cs"/>
              </a:rPr>
              <a:t>(</a:t>
            </a:r>
            <a:r>
              <a:rPr kumimoji="0" lang="en-US" sz="2200" b="0" i="1" u="none" strike="noStrike" kern="1200" cap="none" spc="3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algun Gothic"/>
                <a:ea typeface="+mn-ea"/>
                <a:cs typeface="+mn-cs"/>
              </a:rPr>
              <a:t>mitral regurgitation with dilatation of the mitral annulus and prolapse of anterior mitral leaflet; may show aortic regurgitation and pericardial effusion)</a:t>
            </a:r>
            <a:endParaRPr kumimoji="0" lang="en-US" sz="2200" b="0" i="1" u="none" strike="noStrike" kern="1200" cap="none" spc="3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algun Gothic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4EB802-AEC2-732C-E43D-7A1CD1C6FAD6}"/>
              </a:ext>
            </a:extLst>
          </p:cNvPr>
          <p:cNvSpPr txBox="1"/>
          <p:nvPr/>
        </p:nvSpPr>
        <p:spPr>
          <a:xfrm>
            <a:off x="1688124" y="5790257"/>
            <a:ext cx="88126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  </a:t>
            </a:r>
            <a:r>
              <a:rPr lang="en-US" sz="2200" dirty="0">
                <a:solidFill>
                  <a:srgbClr val="FF0000"/>
                </a:solidFill>
              </a:rPr>
              <a:t>(</a:t>
            </a:r>
            <a:r>
              <a:rPr lang="en-US" sz="2200" i="1" dirty="0">
                <a:solidFill>
                  <a:srgbClr val="FF0000"/>
                </a:solidFill>
              </a:rPr>
              <a:t>Atrioventricular block with ST and T wave changes)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185834-D95E-9D0D-D52F-37FC7BEE6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RHEUMATIC FEVER, CIVIL HOPSITAL KARACHI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9AC02F4-791E-D6A2-8AA8-F6037C4C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0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90CF3-DE1A-FE96-210C-12F8A663F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57" y="949569"/>
            <a:ext cx="10134600" cy="128848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latin typeface="Comic Sans MS" panose="030F0702030302020204" pitchFamily="66" charset="0"/>
              </a:rPr>
              <a:t>TRANSTHORACIC ECHOCARDIOGRAPHY</a:t>
            </a:r>
            <a:br>
              <a:rPr lang="en-US" dirty="0"/>
            </a:br>
            <a: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rgbClr val="2A2A2A"/>
                </a:solidFill>
                <a:effectLst/>
                <a:uLnTx/>
                <a:uFillTx/>
                <a:latin typeface="Malgun Gothic"/>
                <a:ea typeface="+mn-ea"/>
                <a:cs typeface="+mn-cs"/>
              </a:rPr>
              <a:t>Echocardiography is the gold standard for diagnosis of rheumatic heart disease</a:t>
            </a:r>
            <a:br>
              <a:rPr kumimoji="0" lang="en-US" sz="2000" b="1" i="0" u="none" strike="noStrike" kern="1200" cap="none" spc="30" normalizeH="0" baseline="0" noProof="0" dirty="0">
                <a:ln>
                  <a:noFill/>
                </a:ln>
                <a:solidFill>
                  <a:srgbClr val="2A2A2A"/>
                </a:solidFill>
                <a:effectLst/>
                <a:uLnTx/>
                <a:uFillTx/>
                <a:latin typeface="Malgun Gothic"/>
                <a:ea typeface="+mn-ea"/>
                <a:cs typeface="+mn-cs"/>
              </a:rPr>
            </a:b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578A424A-1744-8C92-EE1D-A22D8C2A43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840911"/>
              </p:ext>
            </p:extLst>
          </p:nvPr>
        </p:nvGraphicFramePr>
        <p:xfrm>
          <a:off x="583223" y="1593813"/>
          <a:ext cx="11025553" cy="5045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83257B-B455-351D-AB70-65C25EAAB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4D30CD-BE27-CB08-3E79-8EEA5C90A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17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F6ADF-73BE-BDD9-CAD7-9B5438250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229169"/>
            <a:ext cx="10134600" cy="1288489"/>
          </a:xfrm>
        </p:spPr>
        <p:txBody>
          <a:bodyPr/>
          <a:lstStyle/>
          <a:p>
            <a:r>
              <a:rPr lang="en-US" sz="3600" b="1" dirty="0">
                <a:solidFill>
                  <a:srgbClr val="002060"/>
                </a:solidFill>
              </a:rPr>
              <a:t>HISTOPATHOLOGICAL FINDINGS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5AB0150B-BBC6-6B83-AF9D-4008DC6FBF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549667"/>
              </p:ext>
            </p:extLst>
          </p:nvPr>
        </p:nvGraphicFramePr>
        <p:xfrm>
          <a:off x="1028700" y="1739871"/>
          <a:ext cx="10363486" cy="4505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14EC88-B8E7-6F4C-7E2B-97B4A90FD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83A118-E647-35BD-1A77-29223766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1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F264D7F-B0BD-4F32-A804-D106009C2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6E0194B-E73E-4667-81BD-318D4B6728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0B2AAE0-6D5A-43E6-A836-A096D687AB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30472A5-2D4F-4083-94DB-F8576F2CD7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B16C6DE-6AF7-431A-A241-CB6AA080C8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9CCD965-D3B7-48E3-90CA-A125E6F848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9493E89-0602-4C76-A52D-D867313704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BFF5CD8-FC00-4239-9636-C226E89C04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E592F27-1504-4D80-AA8E-4722844FB0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22176A-41DB-4D9A-9B6F-F2296F1ED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4A8DF5-445E-49C5-B10A-8DF5FEFB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9A4E38D9-EFB8-40B5-B42B-514FBF18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630" y="384090"/>
            <a:ext cx="8759514" cy="1286648"/>
          </a:xfrm>
        </p:spPr>
        <p:txBody>
          <a:bodyPr anchor="b">
            <a:normAutofit/>
          </a:bodyPr>
          <a:lstStyle/>
          <a:p>
            <a:pPr algn="ctr"/>
            <a:r>
              <a:rPr lang="en-US" sz="4400" b="1" dirty="0"/>
              <a:t>MANAGEMENT</a:t>
            </a:r>
            <a:br>
              <a:rPr lang="en-US" sz="4400" b="1" dirty="0"/>
            </a:br>
            <a:r>
              <a:rPr lang="en-US" sz="1800" b="1" dirty="0"/>
              <a:t>ELIMINATING THE INFECTION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204FC-8111-07D6-EACB-219AF6E8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87" y="2334031"/>
            <a:ext cx="10972800" cy="4139879"/>
          </a:xfrm>
        </p:spPr>
        <p:txBody>
          <a:bodyPr anchor="ctr">
            <a:normAutofit/>
          </a:bodyPr>
          <a:lstStyle/>
          <a:p>
            <a:r>
              <a:rPr lang="en-US" sz="2200" dirty="0"/>
              <a:t>The goal of management is to </a:t>
            </a:r>
            <a:r>
              <a:rPr lang="en-US" sz="2200" b="1" dirty="0">
                <a:solidFill>
                  <a:srgbClr val="0070C0"/>
                </a:solidFill>
              </a:rPr>
              <a:t>halt cardiac damage</a:t>
            </a:r>
            <a:r>
              <a:rPr lang="en-US" sz="2200" dirty="0"/>
              <a:t> and alleviate the symptoms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Bed rest </a:t>
            </a:r>
            <a:r>
              <a:rPr lang="en-US" sz="2200" dirty="0"/>
              <a:t>(If carditis is documented 4 weeks of bed rest is advised)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Cardiac failure treatment </a:t>
            </a:r>
          </a:p>
          <a:p>
            <a:pPr marL="342900" indent="-342900">
              <a:buFont typeface="Malgun Gothic" panose="020B0503020000020004" pitchFamily="34" charset="-127"/>
              <a:buChar char="-"/>
            </a:pPr>
            <a:r>
              <a:rPr lang="en-US" sz="2200" dirty="0"/>
              <a:t>If refractory to medical treatment, valve replacement may be necessary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Antibiotics</a:t>
            </a:r>
          </a:p>
          <a:p>
            <a:pPr marL="342900" indent="-342900">
              <a:buFont typeface="Malgun Gothic" panose="020B0503020000020004" pitchFamily="34" charset="-127"/>
              <a:buChar char="-"/>
            </a:pPr>
            <a:r>
              <a:rPr lang="en-US" sz="2200" dirty="0"/>
              <a:t>Single does of benzathine benzylpenicillin (1.2 million UIM) or oral phenoxymethylpenicillin (250mg 4 times daily for 10 days)</a:t>
            </a:r>
          </a:p>
          <a:p>
            <a:pPr marL="342900" indent="-342900">
              <a:buFont typeface="Malgun Gothic" panose="020B0503020000020004" pitchFamily="34" charset="-127"/>
              <a:buChar char="-"/>
            </a:pPr>
            <a:endParaRPr lang="en-US" dirty="0"/>
          </a:p>
        </p:txBody>
      </p:sp>
      <p:grpSp>
        <p:nvGrpSpPr>
          <p:cNvPr id="20" name="Group 13">
            <a:extLst>
              <a:ext uri="{FF2B5EF4-FFF2-40B4-BE49-F238E27FC236}">
                <a16:creationId xmlns:a16="http://schemas.microsoft.com/office/drawing/2014/main" id="{1148C992-36DE-4449-B92D-49AE04B5D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2345189"/>
            <a:ext cx="867485" cy="115439"/>
            <a:chOff x="8910933" y="1861308"/>
            <a:chExt cx="867485" cy="115439"/>
          </a:xfrm>
        </p:grpSpPr>
        <p:sp>
          <p:nvSpPr>
            <p:cNvPr id="21" name="Rectangle 14">
              <a:extLst>
                <a:ext uri="{FF2B5EF4-FFF2-40B4-BE49-F238E27FC236}">
                  <a16:creationId xmlns:a16="http://schemas.microsoft.com/office/drawing/2014/main" id="{D765B2C1-DF41-437F-9F2D-C33E46FA2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6AA37ED-ED19-4857-9B2C-777E8F707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45F6E87-86FB-440C-9EB4-A48D11C72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D4CCE-479A-F8DB-689C-9CB049665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699FB-C8EE-F879-B45A-F40BF1E9C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79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22176A-41DB-4D9A-9B6F-F2296F1ED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4A8DF5-445E-49C5-B10A-8DF5FEFB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9A4E38D9-EFB8-40B5-B42B-514FBF18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630" y="384090"/>
            <a:ext cx="8759514" cy="1286648"/>
          </a:xfrm>
        </p:spPr>
        <p:txBody>
          <a:bodyPr anchor="b">
            <a:normAutofit/>
          </a:bodyPr>
          <a:lstStyle/>
          <a:p>
            <a:pPr algn="ctr"/>
            <a:r>
              <a:rPr lang="en-US" sz="4400" b="1" dirty="0"/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204FC-8111-07D6-EACB-219AF6E8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87" y="2334031"/>
            <a:ext cx="10972800" cy="4139879"/>
          </a:xfrm>
        </p:spPr>
        <p:txBody>
          <a:bodyPr anchor="ctr">
            <a:normAutofit/>
          </a:bodyPr>
          <a:lstStyle/>
          <a:p>
            <a:r>
              <a:rPr lang="en-US" sz="2200" dirty="0">
                <a:solidFill>
                  <a:schemeClr val="bg2">
                    <a:lumMod val="75000"/>
                  </a:schemeClr>
                </a:solidFill>
              </a:rPr>
              <a:t>The goal of management is to </a:t>
            </a:r>
            <a:r>
              <a:rPr lang="en-US" sz="2200" b="1" dirty="0">
                <a:solidFill>
                  <a:schemeClr val="bg2">
                    <a:lumMod val="75000"/>
                  </a:schemeClr>
                </a:solidFill>
              </a:rPr>
              <a:t>halt cardiac damage</a:t>
            </a:r>
            <a:r>
              <a:rPr lang="en-US" sz="2200" dirty="0">
                <a:solidFill>
                  <a:schemeClr val="bg2">
                    <a:lumMod val="75000"/>
                  </a:schemeClr>
                </a:solidFill>
              </a:rPr>
              <a:t> and alleviate the symptoms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2">
                    <a:lumMod val="75000"/>
                  </a:schemeClr>
                </a:solidFill>
              </a:rPr>
              <a:t>Bed rest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2">
                    <a:lumMod val="75000"/>
                  </a:schemeClr>
                </a:solidFill>
              </a:rPr>
              <a:t>Cardiac failure treatment </a:t>
            </a:r>
          </a:p>
          <a:p>
            <a:pPr marL="342900" indent="-342900">
              <a:buFont typeface="Malgun Gothic" panose="020B0503020000020004" pitchFamily="34" charset="-127"/>
              <a:buChar char="-"/>
            </a:pPr>
            <a:r>
              <a:rPr lang="en-US" sz="2200" dirty="0">
                <a:solidFill>
                  <a:schemeClr val="bg2">
                    <a:lumMod val="75000"/>
                  </a:schemeClr>
                </a:solidFill>
              </a:rPr>
              <a:t>If refractory to medical treatment, valve replacement may be necessary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2">
                    <a:lumMod val="75000"/>
                  </a:schemeClr>
                </a:solidFill>
              </a:rPr>
              <a:t>Antibiotics</a:t>
            </a:r>
          </a:p>
          <a:p>
            <a:pPr marL="342900" indent="-342900">
              <a:buFont typeface="Malgun Gothic" panose="020B0503020000020004" pitchFamily="34" charset="-127"/>
              <a:buChar char="-"/>
            </a:pPr>
            <a:r>
              <a:rPr lang="en-US" sz="2200" dirty="0">
                <a:solidFill>
                  <a:schemeClr val="bg2">
                    <a:lumMod val="75000"/>
                  </a:schemeClr>
                </a:solidFill>
              </a:rPr>
              <a:t>Single does of benzathine benzylpenicillin (1.2 million UIM) or oral phenoxymethylpenicillin (250mg 4 times daily for 10 days)</a:t>
            </a:r>
          </a:p>
          <a:p>
            <a:pPr marL="342900" indent="-342900">
              <a:buFont typeface="Malgun Gothic" panose="020B0503020000020004" pitchFamily="34" charset="-127"/>
              <a:buChar char="-"/>
            </a:pPr>
            <a:endParaRPr lang="en-US" dirty="0"/>
          </a:p>
        </p:txBody>
      </p:sp>
      <p:grpSp>
        <p:nvGrpSpPr>
          <p:cNvPr id="20" name="Group 13">
            <a:extLst>
              <a:ext uri="{FF2B5EF4-FFF2-40B4-BE49-F238E27FC236}">
                <a16:creationId xmlns:a16="http://schemas.microsoft.com/office/drawing/2014/main" id="{1148C992-36DE-4449-B92D-49AE04B5D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2345189"/>
            <a:ext cx="867485" cy="115439"/>
            <a:chOff x="8910933" y="1861308"/>
            <a:chExt cx="867485" cy="115439"/>
          </a:xfrm>
        </p:grpSpPr>
        <p:sp>
          <p:nvSpPr>
            <p:cNvPr id="21" name="Rectangle 14">
              <a:extLst>
                <a:ext uri="{FF2B5EF4-FFF2-40B4-BE49-F238E27FC236}">
                  <a16:creationId xmlns:a16="http://schemas.microsoft.com/office/drawing/2014/main" id="{D765B2C1-DF41-437F-9F2D-C33E46FA2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6AA37ED-ED19-4857-9B2C-777E8F707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45F6E87-86FB-440C-9EB4-A48D11C72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D4CCE-479A-F8DB-689C-9CB049665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699FB-C8EE-F879-B45A-F40BF1E9C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19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C85E51-AB18-F8B4-ED0A-8FB6154C5884}"/>
              </a:ext>
            </a:extLst>
          </p:cNvPr>
          <p:cNvSpPr txBox="1"/>
          <p:nvPr/>
        </p:nvSpPr>
        <p:spPr>
          <a:xfrm>
            <a:off x="1515763" y="2848497"/>
            <a:ext cx="8878381" cy="230832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3600" b="1" i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xima_nova_rgregular"/>
              </a:rPr>
              <a:t>Regurgitant</a:t>
            </a:r>
            <a:r>
              <a:rPr lang="en-US" sz="3600" b="1" i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xima_nova_rgregular"/>
              </a:rPr>
              <a:t> lesions respond to </a:t>
            </a:r>
            <a:r>
              <a:rPr lang="en-US" sz="3600" b="1" i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xima_nova_rgregular"/>
              </a:rPr>
              <a:t>valve replacement. </a:t>
            </a:r>
          </a:p>
          <a:p>
            <a:r>
              <a:rPr lang="en-US" sz="3600" b="1" i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xima_nova_rgregular"/>
              </a:rPr>
              <a:t>Pure </a:t>
            </a:r>
            <a:r>
              <a:rPr lang="en-US" sz="3600" b="1" i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xima_nova_rgregular"/>
              </a:rPr>
              <a:t>stenotic</a:t>
            </a:r>
            <a:r>
              <a:rPr lang="en-US" sz="3600" b="1" i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xima_nova_rgregular"/>
              </a:rPr>
              <a:t> lesions may benefit from more conservative balloon mitral </a:t>
            </a:r>
            <a:r>
              <a:rPr lang="en-US" sz="3600" b="1" i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xima_nova_rgregular"/>
              </a:rPr>
              <a:t>commissurotomy</a:t>
            </a:r>
            <a:r>
              <a:rPr lang="en-US" sz="3600" b="1" i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xima_nova_rgregular"/>
              </a:rPr>
              <a:t>.</a:t>
            </a:r>
            <a:endParaRPr lang="en-US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813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22176A-41DB-4D9A-9B6F-F2296F1ED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4A8DF5-445E-49C5-B10A-8DF5FEFB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9A4E38D9-EFB8-40B5-B42B-514FBF18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24" y="723901"/>
            <a:ext cx="8759514" cy="1286648"/>
          </a:xfrm>
        </p:spPr>
        <p:txBody>
          <a:bodyPr anchor="b">
            <a:normAutofit/>
          </a:bodyPr>
          <a:lstStyle/>
          <a:p>
            <a:pPr algn="ctr"/>
            <a:r>
              <a:rPr lang="en-US" sz="4400" b="1" dirty="0">
                <a:solidFill>
                  <a:srgbClr val="7030A0"/>
                </a:solidFill>
              </a:rPr>
              <a:t>ETIOLOGY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204FC-8111-07D6-EACB-219AF6E8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4" y="2168155"/>
            <a:ext cx="8421129" cy="3452047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GROUP A STREPTOCOCCI: STREPTOCOCCUS PYOGENES</a:t>
            </a:r>
          </a:p>
        </p:txBody>
      </p:sp>
      <p:grpSp>
        <p:nvGrpSpPr>
          <p:cNvPr id="20" name="Group 13">
            <a:extLst>
              <a:ext uri="{FF2B5EF4-FFF2-40B4-BE49-F238E27FC236}">
                <a16:creationId xmlns:a16="http://schemas.microsoft.com/office/drawing/2014/main" id="{1148C992-36DE-4449-B92D-49AE04B5D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2345189"/>
            <a:ext cx="867485" cy="115439"/>
            <a:chOff x="8910933" y="1861308"/>
            <a:chExt cx="867485" cy="115439"/>
          </a:xfrm>
        </p:grpSpPr>
        <p:sp>
          <p:nvSpPr>
            <p:cNvPr id="21" name="Rectangle 14">
              <a:extLst>
                <a:ext uri="{FF2B5EF4-FFF2-40B4-BE49-F238E27FC236}">
                  <a16:creationId xmlns:a16="http://schemas.microsoft.com/office/drawing/2014/main" id="{D765B2C1-DF41-437F-9F2D-C33E46FA2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6AA37ED-ED19-4857-9B2C-777E8F707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45F6E87-86FB-440C-9EB4-A48D11C72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CA8E13-0720-1A08-4CF2-96F8031EF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42863C-513C-7E35-161C-0C9933F20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</p:spTree>
    <p:extLst>
      <p:ext uri="{BB962C8B-B14F-4D97-AF65-F5344CB8AC3E}">
        <p14:creationId xmlns:p14="http://schemas.microsoft.com/office/powerpoint/2010/main" val="14695117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22176A-41DB-4D9A-9B6F-F2296F1ED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4A8DF5-445E-49C5-B10A-8DF5FEFB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9A4E38D9-EFB8-40B5-B42B-514FBF18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630" y="384090"/>
            <a:ext cx="8759514" cy="1286648"/>
          </a:xfrm>
        </p:spPr>
        <p:txBody>
          <a:bodyPr anchor="b">
            <a:normAutofit/>
          </a:bodyPr>
          <a:lstStyle/>
          <a:p>
            <a:pPr algn="ctr"/>
            <a:r>
              <a:rPr lang="en-US" sz="4400" b="1" dirty="0"/>
              <a:t>MANAGEMENT</a:t>
            </a:r>
            <a:br>
              <a:rPr lang="en-US" sz="4400" b="1" dirty="0"/>
            </a:br>
            <a:r>
              <a:rPr lang="en-US" sz="1800" b="1" dirty="0"/>
              <a:t>ELIMINATING THE INFECTION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204FC-8111-07D6-EACB-219AF6E8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87" y="2334031"/>
            <a:ext cx="10972800" cy="4139879"/>
          </a:xfrm>
        </p:spPr>
        <p:txBody>
          <a:bodyPr anchor="ctr">
            <a:normAutofit/>
          </a:bodyPr>
          <a:lstStyle/>
          <a:p>
            <a:r>
              <a:rPr lang="en-US" sz="2200" dirty="0"/>
              <a:t>The goal of management is to </a:t>
            </a:r>
            <a:r>
              <a:rPr lang="en-US" sz="2200" b="1" dirty="0">
                <a:solidFill>
                  <a:srgbClr val="0070C0"/>
                </a:solidFill>
              </a:rPr>
              <a:t>halt cardiac damage</a:t>
            </a:r>
            <a:r>
              <a:rPr lang="en-US" sz="2200" dirty="0"/>
              <a:t> and alleviate the symptoms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Bed rest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Cardiac failure treatment </a:t>
            </a:r>
          </a:p>
          <a:p>
            <a:pPr marL="342900" indent="-342900">
              <a:buFont typeface="Malgun Gothic" panose="020B0503020000020004" pitchFamily="34" charset="-127"/>
              <a:buChar char="-"/>
            </a:pPr>
            <a:r>
              <a:rPr lang="en-US" sz="2200" dirty="0"/>
              <a:t>If refractory to medical treatment, valve replacement may be necessary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Antibiotics</a:t>
            </a:r>
          </a:p>
          <a:p>
            <a:pPr marL="342900" indent="-342900">
              <a:buFont typeface="Malgun Gothic" panose="020B0503020000020004" pitchFamily="34" charset="-127"/>
              <a:buChar char="-"/>
            </a:pPr>
            <a:r>
              <a:rPr lang="en-US" sz="2200" dirty="0">
                <a:solidFill>
                  <a:srgbClr val="FF0000"/>
                </a:solidFill>
              </a:rPr>
              <a:t>Single dose </a:t>
            </a:r>
            <a:r>
              <a:rPr lang="en-US" sz="2200" dirty="0"/>
              <a:t>of </a:t>
            </a:r>
            <a:r>
              <a:rPr lang="en-US" sz="2200" u="sng" dirty="0"/>
              <a:t>benzathine benzylpenicillin </a:t>
            </a:r>
            <a:r>
              <a:rPr lang="en-US" sz="2200" dirty="0"/>
              <a:t>(1.2 million UIM) or oral phenoxymethylpenicillin (250mg 4 times daily for 10 days)</a:t>
            </a:r>
          </a:p>
          <a:p>
            <a:pPr marL="342900" indent="-342900">
              <a:buFont typeface="Malgun Gothic" panose="020B0503020000020004" pitchFamily="34" charset="-127"/>
              <a:buChar char="-"/>
            </a:pPr>
            <a:endParaRPr lang="en-US" dirty="0"/>
          </a:p>
        </p:txBody>
      </p:sp>
      <p:grpSp>
        <p:nvGrpSpPr>
          <p:cNvPr id="20" name="Group 13">
            <a:extLst>
              <a:ext uri="{FF2B5EF4-FFF2-40B4-BE49-F238E27FC236}">
                <a16:creationId xmlns:a16="http://schemas.microsoft.com/office/drawing/2014/main" id="{1148C992-36DE-4449-B92D-49AE04B5D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2345189"/>
            <a:ext cx="867485" cy="115439"/>
            <a:chOff x="8910933" y="1861308"/>
            <a:chExt cx="867485" cy="115439"/>
          </a:xfrm>
        </p:grpSpPr>
        <p:sp>
          <p:nvSpPr>
            <p:cNvPr id="21" name="Rectangle 14">
              <a:extLst>
                <a:ext uri="{FF2B5EF4-FFF2-40B4-BE49-F238E27FC236}">
                  <a16:creationId xmlns:a16="http://schemas.microsoft.com/office/drawing/2014/main" id="{D765B2C1-DF41-437F-9F2D-C33E46FA2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6AA37ED-ED19-4857-9B2C-777E8F707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45F6E87-86FB-440C-9EB4-A48D11C72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D4CCE-479A-F8DB-689C-9CB049665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699FB-C8EE-F879-B45A-F40BF1E9C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02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22176A-41DB-4D9A-9B6F-F2296F1ED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4A8DF5-445E-49C5-B10A-8DF5FEFB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9A4E38D9-EFB8-40B5-B42B-514FBF18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24" y="723901"/>
            <a:ext cx="8759514" cy="1286648"/>
          </a:xfrm>
        </p:spPr>
        <p:txBody>
          <a:bodyPr anchor="b">
            <a:normAutofit/>
          </a:bodyPr>
          <a:lstStyle/>
          <a:p>
            <a:pPr algn="ctr"/>
            <a:r>
              <a:rPr lang="en-US" sz="4400" b="1" dirty="0"/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204FC-8111-07D6-EACB-219AF6E8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4" y="2010549"/>
            <a:ext cx="11230260" cy="4689845"/>
          </a:xfrm>
        </p:spPr>
        <p:txBody>
          <a:bodyPr anchor="ctr"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Aspirin </a:t>
            </a:r>
            <a:r>
              <a:rPr lang="en-US" sz="2200" b="1" dirty="0"/>
              <a:t>(</a:t>
            </a:r>
            <a:r>
              <a:rPr lang="en-US" sz="2200" b="1" i="0" dirty="0">
                <a:solidFill>
                  <a:srgbClr val="2A2A2A"/>
                </a:solidFill>
                <a:effectLst/>
              </a:rPr>
              <a:t>high doses of salicylates)</a:t>
            </a:r>
            <a:endParaRPr lang="en-US" sz="2200" b="1" dirty="0"/>
          </a:p>
          <a:p>
            <a:pPr marL="342900" indent="-342900">
              <a:buFont typeface="Malgun Gothic" panose="020B0503020000020004" pitchFamily="34" charset="-127"/>
              <a:buChar char="-"/>
            </a:pPr>
            <a:r>
              <a:rPr lang="en-US" sz="2400" dirty="0"/>
              <a:t>relieves arthritis rapidly; 60mg/kg/day divided in six doses.</a:t>
            </a:r>
          </a:p>
          <a:p>
            <a:pPr marL="342900" indent="-342900">
              <a:buFont typeface="Malgun Gothic" panose="020B0503020000020004" pitchFamily="34" charset="-127"/>
              <a:buChar char="-"/>
            </a:pPr>
            <a:r>
              <a:rPr lang="en-US" sz="2400" dirty="0"/>
              <a:t>It should be continued until the ESR has fallen and then gradually tapered off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Steroids</a:t>
            </a:r>
          </a:p>
          <a:p>
            <a:pPr marL="342900" indent="-342900">
              <a:buFont typeface="Malgun Gothic" panose="020B0503020000020004" pitchFamily="34" charset="-127"/>
              <a:buChar char="-"/>
            </a:pPr>
            <a:r>
              <a:rPr lang="en-US" sz="2400" dirty="0"/>
              <a:t>Better symptomatic relief over aspirin and used in </a:t>
            </a:r>
            <a:r>
              <a:rPr lang="en-US" sz="2400" b="1" dirty="0"/>
              <a:t>carditis or severe arthritis</a:t>
            </a:r>
          </a:p>
          <a:p>
            <a:pPr marL="342900" indent="-342900">
              <a:buFont typeface="Malgun Gothic" panose="020B0503020000020004" pitchFamily="34" charset="-127"/>
              <a:buChar char="-"/>
            </a:pPr>
            <a:r>
              <a:rPr lang="en-US" sz="2400" b="1" dirty="0">
                <a:solidFill>
                  <a:srgbClr val="FF0000"/>
                </a:solidFill>
              </a:rPr>
              <a:t>Prednisolone</a:t>
            </a:r>
            <a:r>
              <a:rPr lang="en-US" sz="2400" dirty="0"/>
              <a:t> (1.0-2.0mg/kg/day in divided doses) to be prescribed until the ESR has fallen and then gradually tapered off, reduced by 25% each week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Haloperidol</a:t>
            </a:r>
          </a:p>
          <a:p>
            <a:r>
              <a:rPr lang="en-US" sz="2400" dirty="0"/>
              <a:t>- Dopamine receptor blocker used for irregular spasmodic movements of the limbs or facial muscles. </a:t>
            </a:r>
            <a:r>
              <a:rPr lang="en-US" sz="2400" b="1" dirty="0"/>
              <a:t>(chorea)</a:t>
            </a:r>
          </a:p>
        </p:txBody>
      </p:sp>
      <p:grpSp>
        <p:nvGrpSpPr>
          <p:cNvPr id="20" name="Group 13">
            <a:extLst>
              <a:ext uri="{FF2B5EF4-FFF2-40B4-BE49-F238E27FC236}">
                <a16:creationId xmlns:a16="http://schemas.microsoft.com/office/drawing/2014/main" id="{1148C992-36DE-4449-B92D-49AE04B5D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2345189"/>
            <a:ext cx="867485" cy="115439"/>
            <a:chOff x="8910933" y="1861308"/>
            <a:chExt cx="867485" cy="115439"/>
          </a:xfrm>
        </p:grpSpPr>
        <p:sp>
          <p:nvSpPr>
            <p:cNvPr id="21" name="Rectangle 14">
              <a:extLst>
                <a:ext uri="{FF2B5EF4-FFF2-40B4-BE49-F238E27FC236}">
                  <a16:creationId xmlns:a16="http://schemas.microsoft.com/office/drawing/2014/main" id="{D765B2C1-DF41-437F-9F2D-C33E46FA2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6AA37ED-ED19-4857-9B2C-777E8F707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45F6E87-86FB-440C-9EB4-A48D11C72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9851DD-DB13-6674-1CBB-0068ED95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8B5C92-9796-76B4-01F4-7BF538F9C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54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21" name="Rectangle 4104">
            <a:extLst>
              <a:ext uri="{FF2B5EF4-FFF2-40B4-BE49-F238E27FC236}">
                <a16:creationId xmlns:a16="http://schemas.microsoft.com/office/drawing/2014/main" id="{51A01047-632B-4F57-9CDB-AA680D5BB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Rectangle 5">
            <a:extLst>
              <a:ext uri="{FF2B5EF4-FFF2-40B4-BE49-F238E27FC236}">
                <a16:creationId xmlns:a16="http://schemas.microsoft.com/office/drawing/2014/main" id="{48EF695B-E7DE-4164-862A-9CD06DFB0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1258" y="723900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4290" y="1000366"/>
            <a:ext cx="3974578" cy="1239627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US" b="1" dirty="0"/>
              <a:t>ANTIBIOTIC PROPHYLAXIS</a:t>
            </a:r>
          </a:p>
        </p:txBody>
      </p:sp>
      <p:sp>
        <p:nvSpPr>
          <p:cNvPr id="4102" name="Content Placeholder 4101">
            <a:extLst>
              <a:ext uri="{FF2B5EF4-FFF2-40B4-BE49-F238E27FC236}">
                <a16:creationId xmlns:a16="http://schemas.microsoft.com/office/drawing/2014/main" id="{CF4E5D38-8A1E-0E8F-9A82-6CB5C2A22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241" y="2884395"/>
            <a:ext cx="3950677" cy="2469140"/>
          </a:xfrm>
        </p:spPr>
        <p:txBody>
          <a:bodyPr>
            <a:normAutofit/>
          </a:bodyPr>
          <a:lstStyle/>
          <a:p>
            <a:pPr algn="ctr"/>
            <a:endParaRPr lang="en-US" dirty="0"/>
          </a:p>
        </p:txBody>
      </p:sp>
      <p:pic>
        <p:nvPicPr>
          <p:cNvPr id="4098" name="Picture 2" descr="DIAGNOSIS &amp; MANAGEMENT OF RHEUMATIC FEVER - ppt download">
            <a:extLst>
              <a:ext uri="{FF2B5EF4-FFF2-40B4-BE49-F238E27FC236}">
                <a16:creationId xmlns:a16="http://schemas.microsoft.com/office/drawing/2014/main" id="{3E5ABF4E-08C7-5669-8CA2-AC9C3DD009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41" t="21468" r="18031" b="22257"/>
          <a:stretch/>
        </p:blipFill>
        <p:spPr bwMode="auto">
          <a:xfrm>
            <a:off x="7024573" y="2839172"/>
            <a:ext cx="4176827" cy="2423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Table&#10;&#10;Description automatically generated">
            <a:extLst>
              <a:ext uri="{FF2B5EF4-FFF2-40B4-BE49-F238E27FC236}">
                <a16:creationId xmlns:a16="http://schemas.microsoft.com/office/drawing/2014/main" id="{ABED202E-7996-312F-E755-F6914F9F51E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4"/>
          <a:stretch/>
        </p:blipFill>
        <p:spPr>
          <a:xfrm>
            <a:off x="382088" y="2110692"/>
            <a:ext cx="6265943" cy="3515408"/>
          </a:xfrm>
          <a:prstGeom prst="rect">
            <a:avLst/>
          </a:prstGeom>
        </p:spPr>
      </p:pic>
      <p:grpSp>
        <p:nvGrpSpPr>
          <p:cNvPr id="4109" name="Group 4108">
            <a:extLst>
              <a:ext uri="{FF2B5EF4-FFF2-40B4-BE49-F238E27FC236}">
                <a16:creationId xmlns:a16="http://schemas.microsoft.com/office/drawing/2014/main" id="{D5ADB088-C125-457F-9C61-DFE21DCEF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67837" y="2543656"/>
            <a:ext cx="867485" cy="115439"/>
            <a:chOff x="8910933" y="1861308"/>
            <a:chExt cx="867485" cy="115439"/>
          </a:xfrm>
        </p:grpSpPr>
        <p:sp>
          <p:nvSpPr>
            <p:cNvPr id="4122" name="Rectangle 4109">
              <a:extLst>
                <a:ext uri="{FF2B5EF4-FFF2-40B4-BE49-F238E27FC236}">
                  <a16:creationId xmlns:a16="http://schemas.microsoft.com/office/drawing/2014/main" id="{6DE177E3-7A50-4A27-B466-79375BA1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11" name="Straight Connector 4110">
              <a:extLst>
                <a:ext uri="{FF2B5EF4-FFF2-40B4-BE49-F238E27FC236}">
                  <a16:creationId xmlns:a16="http://schemas.microsoft.com/office/drawing/2014/main" id="{6F53D207-3550-41FA-BBC0-A5220E734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3" name="Straight Connector 4111">
              <a:extLst>
                <a:ext uri="{FF2B5EF4-FFF2-40B4-BE49-F238E27FC236}">
                  <a16:creationId xmlns:a16="http://schemas.microsoft.com/office/drawing/2014/main" id="{6EF5A581-4EC8-4E1B-BF64-8A1FE8530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AutoShape 4" descr="regimen for secondary prophylaxis of acute rheumatic fever. | Download  Scientific Diagram">
            <a:extLst>
              <a:ext uri="{FF2B5EF4-FFF2-40B4-BE49-F238E27FC236}">
                <a16:creationId xmlns:a16="http://schemas.microsoft.com/office/drawing/2014/main" id="{8C40AC58-DFEA-1B94-A7E2-BFC41439FA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regimen for secondary prophylaxis of acute rheumatic fever. | Download  Scientific Diagram">
            <a:extLst>
              <a:ext uri="{FF2B5EF4-FFF2-40B4-BE49-F238E27FC236}">
                <a16:creationId xmlns:a16="http://schemas.microsoft.com/office/drawing/2014/main" id="{8100BDD7-3644-ECF1-A5DD-1C522162A8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17700" y="2641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CD1AAF-53B5-802B-BC2E-3CA90A8C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991F6-D81F-1004-FF7A-B8462DF7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22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46131B-D042-A709-AA01-0EA915221441}"/>
              </a:ext>
            </a:extLst>
          </p:cNvPr>
          <p:cNvSpPr txBox="1"/>
          <p:nvPr/>
        </p:nvSpPr>
        <p:spPr>
          <a:xfrm>
            <a:off x="545315" y="861829"/>
            <a:ext cx="6734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SECONDARY PROPHYLAXIS </a:t>
            </a:r>
          </a:p>
        </p:txBody>
      </p:sp>
    </p:spTree>
    <p:extLst>
      <p:ext uri="{BB962C8B-B14F-4D97-AF65-F5344CB8AC3E}">
        <p14:creationId xmlns:p14="http://schemas.microsoft.com/office/powerpoint/2010/main" val="300075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21" name="Rectangle 4104">
            <a:extLst>
              <a:ext uri="{FF2B5EF4-FFF2-40B4-BE49-F238E27FC236}">
                <a16:creationId xmlns:a16="http://schemas.microsoft.com/office/drawing/2014/main" id="{51A01047-632B-4F57-9CDB-AA680D5BB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Rectangle 5">
            <a:extLst>
              <a:ext uri="{FF2B5EF4-FFF2-40B4-BE49-F238E27FC236}">
                <a16:creationId xmlns:a16="http://schemas.microsoft.com/office/drawing/2014/main" id="{48EF695B-E7DE-4164-862A-9CD06DFB0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1258" y="723900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4290" y="1000366"/>
            <a:ext cx="3974578" cy="1239627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US" b="1" dirty="0"/>
              <a:t>ANTIBIOTIC PROPHYLAXIS</a:t>
            </a:r>
          </a:p>
        </p:txBody>
      </p:sp>
      <p:sp>
        <p:nvSpPr>
          <p:cNvPr id="4102" name="Content Placeholder 4101">
            <a:extLst>
              <a:ext uri="{FF2B5EF4-FFF2-40B4-BE49-F238E27FC236}">
                <a16:creationId xmlns:a16="http://schemas.microsoft.com/office/drawing/2014/main" id="{CF4E5D38-8A1E-0E8F-9A82-6CB5C2A22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241" y="2884395"/>
            <a:ext cx="3950677" cy="2469140"/>
          </a:xfrm>
        </p:spPr>
        <p:txBody>
          <a:bodyPr>
            <a:normAutofit/>
          </a:bodyPr>
          <a:lstStyle/>
          <a:p>
            <a:pPr algn="ctr"/>
            <a:endParaRPr lang="en-US" dirty="0"/>
          </a:p>
        </p:txBody>
      </p:sp>
      <p:pic>
        <p:nvPicPr>
          <p:cNvPr id="11" name="Picture 10" descr="Table&#10;&#10;Description automatically generated">
            <a:extLst>
              <a:ext uri="{FF2B5EF4-FFF2-40B4-BE49-F238E27FC236}">
                <a16:creationId xmlns:a16="http://schemas.microsoft.com/office/drawing/2014/main" id="{ABED202E-7996-312F-E755-F6914F9F51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4"/>
          <a:stretch/>
        </p:blipFill>
        <p:spPr>
          <a:xfrm>
            <a:off x="382088" y="2110692"/>
            <a:ext cx="6265943" cy="3515408"/>
          </a:xfrm>
          <a:prstGeom prst="rect">
            <a:avLst/>
          </a:prstGeom>
        </p:spPr>
      </p:pic>
      <p:grpSp>
        <p:nvGrpSpPr>
          <p:cNvPr id="4109" name="Group 4108">
            <a:extLst>
              <a:ext uri="{FF2B5EF4-FFF2-40B4-BE49-F238E27FC236}">
                <a16:creationId xmlns:a16="http://schemas.microsoft.com/office/drawing/2014/main" id="{D5ADB088-C125-457F-9C61-DFE21DCEF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67837" y="2543656"/>
            <a:ext cx="867485" cy="115439"/>
            <a:chOff x="8910933" y="1861308"/>
            <a:chExt cx="867485" cy="115439"/>
          </a:xfrm>
        </p:grpSpPr>
        <p:sp>
          <p:nvSpPr>
            <p:cNvPr id="4122" name="Rectangle 4109">
              <a:extLst>
                <a:ext uri="{FF2B5EF4-FFF2-40B4-BE49-F238E27FC236}">
                  <a16:creationId xmlns:a16="http://schemas.microsoft.com/office/drawing/2014/main" id="{6DE177E3-7A50-4A27-B466-79375BA1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11" name="Straight Connector 4110">
              <a:extLst>
                <a:ext uri="{FF2B5EF4-FFF2-40B4-BE49-F238E27FC236}">
                  <a16:creationId xmlns:a16="http://schemas.microsoft.com/office/drawing/2014/main" id="{6F53D207-3550-41FA-BBC0-A5220E734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3" name="Straight Connector 4111">
              <a:extLst>
                <a:ext uri="{FF2B5EF4-FFF2-40B4-BE49-F238E27FC236}">
                  <a16:creationId xmlns:a16="http://schemas.microsoft.com/office/drawing/2014/main" id="{6EF5A581-4EC8-4E1B-BF64-8A1FE8530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AutoShape 4" descr="regimen for secondary prophylaxis of acute rheumatic fever. | Download  Scientific Diagram">
            <a:extLst>
              <a:ext uri="{FF2B5EF4-FFF2-40B4-BE49-F238E27FC236}">
                <a16:creationId xmlns:a16="http://schemas.microsoft.com/office/drawing/2014/main" id="{8C40AC58-DFEA-1B94-A7E2-BFC41439FA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regimen for secondary prophylaxis of acute rheumatic fever. | Download  Scientific Diagram">
            <a:extLst>
              <a:ext uri="{FF2B5EF4-FFF2-40B4-BE49-F238E27FC236}">
                <a16:creationId xmlns:a16="http://schemas.microsoft.com/office/drawing/2014/main" id="{8100BDD7-3644-ECF1-A5DD-1C522162A8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17700" y="2641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CD1AAF-53B5-802B-BC2E-3CA90A8C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991F6-D81F-1004-FF7A-B8462DF7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23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46131B-D042-A709-AA01-0EA915221441}"/>
              </a:ext>
            </a:extLst>
          </p:cNvPr>
          <p:cNvSpPr txBox="1"/>
          <p:nvPr/>
        </p:nvSpPr>
        <p:spPr>
          <a:xfrm>
            <a:off x="545315" y="861829"/>
            <a:ext cx="6734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SECONDARY PROPHYLAXIS </a:t>
            </a:r>
          </a:p>
        </p:txBody>
      </p:sp>
      <p:pic>
        <p:nvPicPr>
          <p:cNvPr id="4098" name="Picture 2" descr="DIAGNOSIS &amp; MANAGEMENT OF RHEUMATIC FEVER - ppt download">
            <a:extLst>
              <a:ext uri="{FF2B5EF4-FFF2-40B4-BE49-F238E27FC236}">
                <a16:creationId xmlns:a16="http://schemas.microsoft.com/office/drawing/2014/main" id="{3E5ABF4E-08C7-5669-8CA2-AC9C3DD009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41" t="21468" r="18031" b="22257"/>
          <a:stretch/>
        </p:blipFill>
        <p:spPr bwMode="auto">
          <a:xfrm>
            <a:off x="1650270" y="1273225"/>
            <a:ext cx="9196260" cy="533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C6637AF-BB23-5E9B-867A-F246C4C48277}"/>
              </a:ext>
            </a:extLst>
          </p:cNvPr>
          <p:cNvSpPr txBox="1"/>
          <p:nvPr/>
        </p:nvSpPr>
        <p:spPr>
          <a:xfrm>
            <a:off x="175016" y="263724"/>
            <a:ext cx="11216884" cy="107721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"/>
          </a:effectLst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200" b="1" dirty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2020 American College of Cardiology/American Heart Association guidelines</a:t>
            </a:r>
          </a:p>
        </p:txBody>
      </p:sp>
    </p:spTree>
    <p:extLst>
      <p:ext uri="{BB962C8B-B14F-4D97-AF65-F5344CB8AC3E}">
        <p14:creationId xmlns:p14="http://schemas.microsoft.com/office/powerpoint/2010/main" val="30914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22176A-41DB-4D9A-9B6F-F2296F1ED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4A8DF5-445E-49C5-B10A-8DF5FEFB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9A4E38D9-EFB8-40B5-B42B-514FBF18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24" y="723901"/>
            <a:ext cx="8759514" cy="1286648"/>
          </a:xfrm>
        </p:spPr>
        <p:txBody>
          <a:bodyPr anchor="b">
            <a:normAutofit/>
          </a:bodyPr>
          <a:lstStyle/>
          <a:p>
            <a:pPr algn="ctr"/>
            <a:r>
              <a:rPr lang="en-US" sz="4400" b="1" dirty="0"/>
              <a:t>CHRONIC RHEUMATIC FEVER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204FC-8111-07D6-EACB-219AF6E8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266" y="2682053"/>
            <a:ext cx="10843054" cy="3452045"/>
          </a:xfrm>
        </p:spPr>
        <p:txBody>
          <a:bodyPr anchor="ctr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Repeated inflammation with </a:t>
            </a:r>
            <a:r>
              <a:rPr lang="en-US" u="sng" dirty="0">
                <a:solidFill>
                  <a:srgbClr val="C00000"/>
                </a:solidFill>
              </a:rPr>
              <a:t>progressive fibrosis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Higher incidence in women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half of those affected by rhematic fever with carditis develop chronic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Mitral valve is affected in 90% of cases followed by the aortic valve.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25% cases have isolated </a:t>
            </a:r>
            <a:r>
              <a:rPr lang="en-US" dirty="0">
                <a:solidFill>
                  <a:srgbClr val="C00000"/>
                </a:solidFill>
              </a:rPr>
              <a:t>mitral stenosis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20" name="Group 13">
            <a:extLst>
              <a:ext uri="{FF2B5EF4-FFF2-40B4-BE49-F238E27FC236}">
                <a16:creationId xmlns:a16="http://schemas.microsoft.com/office/drawing/2014/main" id="{1148C992-36DE-4449-B92D-49AE04B5D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2345189"/>
            <a:ext cx="867485" cy="115439"/>
            <a:chOff x="8910933" y="1861308"/>
            <a:chExt cx="867485" cy="115439"/>
          </a:xfrm>
        </p:grpSpPr>
        <p:sp>
          <p:nvSpPr>
            <p:cNvPr id="21" name="Rectangle 14">
              <a:extLst>
                <a:ext uri="{FF2B5EF4-FFF2-40B4-BE49-F238E27FC236}">
                  <a16:creationId xmlns:a16="http://schemas.microsoft.com/office/drawing/2014/main" id="{D765B2C1-DF41-437F-9F2D-C33E46FA2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6AA37ED-ED19-4857-9B2C-777E8F707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45F6E87-86FB-440C-9EB4-A48D11C72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7A0A98-280D-D0B4-E3A1-6C5AC93F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3C55E-CC6A-A289-913F-D5382E986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35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22176A-41DB-4D9A-9B6F-F2296F1ED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4A8DF5-445E-49C5-B10A-8DF5FEFB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4E38D9-EFB8-40B5-B42B-514FBF18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79A985-EFA0-9F30-6FAC-C78296475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24" y="723901"/>
            <a:ext cx="8815754" cy="1286648"/>
          </a:xfrm>
        </p:spPr>
        <p:txBody>
          <a:bodyPr anchor="b">
            <a:normAutofit/>
          </a:bodyPr>
          <a:lstStyle/>
          <a:p>
            <a:pPr algn="ctr"/>
            <a:r>
              <a:rPr lang="en-US" sz="4000" b="1" dirty="0"/>
              <a:t>REFERENCES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3BBAB-FABE-6B12-2BB7-D4D84DD16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839" y="2168154"/>
            <a:ext cx="11315761" cy="3764645"/>
          </a:xfrm>
        </p:spPr>
        <p:txBody>
          <a:bodyPr anchor="ctr">
            <a:normAutofit/>
          </a:bodyPr>
          <a:lstStyle/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1800" i="0" dirty="0">
                <a:effectLst/>
              </a:rPr>
              <a:t>Davidson, Stanley. Davidsons’s principles and practices of Medicine, 23</a:t>
            </a:r>
            <a:r>
              <a:rPr lang="en-US" sz="1800" i="0" baseline="30000" dirty="0">
                <a:effectLst/>
              </a:rPr>
              <a:t>rd</a:t>
            </a:r>
            <a:r>
              <a:rPr lang="en-US" sz="1800" i="0" dirty="0">
                <a:effectLst/>
              </a:rPr>
              <a:t> edition, Elsevier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1800" i="0" dirty="0" err="1">
                <a:effectLst/>
              </a:rPr>
              <a:t>Szczygielska</a:t>
            </a:r>
            <a:r>
              <a:rPr lang="en-US" sz="1800" i="0" dirty="0">
                <a:effectLst/>
              </a:rPr>
              <a:t> I, </a:t>
            </a:r>
            <a:r>
              <a:rPr lang="en-US" sz="1800" i="0" dirty="0" err="1">
                <a:effectLst/>
              </a:rPr>
              <a:t>Hernik</a:t>
            </a:r>
            <a:r>
              <a:rPr lang="en-US" sz="1800" i="0" dirty="0">
                <a:effectLst/>
              </a:rPr>
              <a:t> E, </a:t>
            </a:r>
            <a:r>
              <a:rPr lang="en-US" sz="1800" i="0" dirty="0" err="1">
                <a:effectLst/>
              </a:rPr>
              <a:t>Kołodziejczyk</a:t>
            </a:r>
            <a:r>
              <a:rPr lang="en-US" sz="1800" i="0" dirty="0">
                <a:effectLst/>
              </a:rPr>
              <a:t> B, </a:t>
            </a:r>
            <a:r>
              <a:rPr lang="en-US" sz="1800" i="0" dirty="0" err="1">
                <a:effectLst/>
              </a:rPr>
              <a:t>Gazda</a:t>
            </a:r>
            <a:r>
              <a:rPr lang="en-US" sz="1800" i="0" dirty="0">
                <a:effectLst/>
              </a:rPr>
              <a:t> A, </a:t>
            </a:r>
            <a:r>
              <a:rPr lang="en-US" sz="1800" i="0" dirty="0" err="1">
                <a:effectLst/>
              </a:rPr>
              <a:t>Maślińska</a:t>
            </a:r>
            <a:r>
              <a:rPr lang="en-US" sz="1800" i="0" dirty="0">
                <a:effectLst/>
              </a:rPr>
              <a:t> M, </a:t>
            </a:r>
            <a:r>
              <a:rPr lang="en-US" sz="1800" i="0" dirty="0" err="1">
                <a:effectLst/>
              </a:rPr>
              <a:t>Gietka</a:t>
            </a:r>
            <a:r>
              <a:rPr lang="en-US" sz="1800" i="0" dirty="0">
                <a:effectLst/>
              </a:rPr>
              <a:t> P. Rheumatic fever - new diagnostic criteria. </a:t>
            </a:r>
            <a:r>
              <a:rPr lang="en-US" sz="1800" i="0" dirty="0" err="1">
                <a:effectLst/>
              </a:rPr>
              <a:t>Reumatologia</a:t>
            </a:r>
            <a:r>
              <a:rPr lang="en-US" sz="1800" i="0" dirty="0">
                <a:effectLst/>
              </a:rPr>
              <a:t>. 2018;56(1):37-41. </a:t>
            </a:r>
            <a:r>
              <a:rPr lang="en-US" sz="1800" i="0" dirty="0" err="1">
                <a:effectLst/>
              </a:rPr>
              <a:t>doi</a:t>
            </a:r>
            <a:r>
              <a:rPr lang="en-US" sz="1800" i="0" dirty="0">
                <a:effectLst/>
              </a:rPr>
              <a:t>: 10.5114/reum.2018.74748. </a:t>
            </a:r>
            <a:r>
              <a:rPr lang="en-US" sz="1800" i="0" dirty="0" err="1">
                <a:effectLst/>
              </a:rPr>
              <a:t>Epub</a:t>
            </a:r>
            <a:r>
              <a:rPr lang="en-US" sz="1800" i="0" dirty="0">
                <a:effectLst/>
              </a:rPr>
              <a:t> 2018 Feb 28. PMID: 29686441; PMCID: PMC5911656. 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1800" i="0" dirty="0">
                <a:effectLst/>
                <a:hlinkClick r:id="rId2"/>
              </a:rPr>
              <a:t>https://knowmedge.com/blog/medical-mnemonics-major-and-minor-criteria-for-rheumatic-fever/</a:t>
            </a:r>
            <a:r>
              <a:rPr lang="en-US" sz="1800" i="0" dirty="0">
                <a:effectLst/>
              </a:rPr>
              <a:t> 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1800" dirty="0">
                <a:hlinkClick r:id="rId3"/>
              </a:rPr>
              <a:t>https://www.aafp.org/pubs/afp/issues/2010/0201/p346.html#:~:text=Prophylaxis%20should%20be%20initiated%20as,a%20throat%20culture%20is%20negative</a:t>
            </a:r>
            <a:r>
              <a:rPr lang="en-US" sz="1800" dirty="0"/>
              <a:t>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1800" dirty="0">
                <a:hlinkClick r:id="rId4"/>
              </a:rPr>
              <a:t>https://emedicine.medscape.com/article/333103-overview#a2</a:t>
            </a:r>
            <a:r>
              <a:rPr lang="en-US" sz="1800" dirty="0"/>
              <a:t> 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lnSpc>
                <a:spcPct val="110000"/>
              </a:lnSpc>
            </a:pPr>
            <a:endParaRPr lang="en-US" sz="14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48C992-36DE-4449-B92D-49AE04B5D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2345189"/>
            <a:ext cx="867485" cy="115439"/>
            <a:chOff x="8910933" y="1861308"/>
            <a:chExt cx="867485" cy="11543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765B2C1-DF41-437F-9F2D-C33E46FA2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6AA37ED-ED19-4857-9B2C-777E8F707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45F6E87-86FB-440C-9EB4-A48D11C72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F07F7-9AFF-CBE4-9EF2-FFF99BF9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4C57A-2831-423D-1A75-68972A569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55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905C695-F54E-4EF8-8AEF-811D460E7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5CD2A3-2099-476E-9A85-55DC735FA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902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8F7FCB-17B7-B82B-C5F3-32FA39392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460" y="1218224"/>
            <a:ext cx="7335079" cy="196947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en-US" sz="40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92979E8-2E86-433E-A7E4-5F102E45A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3889173"/>
            <a:ext cx="867485" cy="115439"/>
            <a:chOff x="8910933" y="1861308"/>
            <a:chExt cx="867485" cy="11543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DDEF0D5-EF9F-43D4-BF40-27A3121E0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1438B34-2B34-4614-B3B4-D09927150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C691BDB-93D3-4721-903C-45DD9590F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950227-47FC-93B6-8509-EB1DB841A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A4B4B5-A4A3-5CE0-23B7-184573DE8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9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22176A-41DB-4D9A-9B6F-F2296F1ED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4A8DF5-445E-49C5-B10A-8DF5FEFB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9A4E38D9-EFB8-40B5-B42B-514FBF18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24" y="723901"/>
            <a:ext cx="8759514" cy="1286648"/>
          </a:xfrm>
        </p:spPr>
        <p:txBody>
          <a:bodyPr anchor="b">
            <a:normAutofit/>
          </a:bodyPr>
          <a:lstStyle/>
          <a:p>
            <a:pPr algn="ctr"/>
            <a:r>
              <a:rPr lang="en-US" sz="4400" b="1" dirty="0">
                <a:solidFill>
                  <a:schemeClr val="accent3">
                    <a:lumMod val="50000"/>
                  </a:schemeClr>
                </a:solidFill>
              </a:rPr>
              <a:t>PATHOGENESIS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204FC-8111-07D6-EACB-219AF6E8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300" y="2682052"/>
            <a:ext cx="10466173" cy="3452047"/>
          </a:xfrm>
        </p:spPr>
        <p:txBody>
          <a:bodyPr anchor="ctr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chemeClr val="accent3">
                    <a:lumMod val="50000"/>
                  </a:schemeClr>
                </a:solidFill>
              </a:rPr>
              <a:t>Immune mediated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delayed response to infection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Strains of Group A streptococci have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antigens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 that cross react with cardiac myosin and </a:t>
            </a:r>
            <a:r>
              <a:rPr lang="en-US" sz="2400" dirty="0" err="1">
                <a:solidFill>
                  <a:schemeClr val="accent3">
                    <a:lumMod val="50000"/>
                  </a:schemeClr>
                </a:solidFill>
              </a:rPr>
              <a:t>sarcolemmal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 membrane proteins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Antibodies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 produced against streptococcal antigens cause </a:t>
            </a:r>
            <a:r>
              <a:rPr lang="en-US" sz="2400" i="1" dirty="0">
                <a:solidFill>
                  <a:schemeClr val="accent3">
                    <a:lumMod val="50000"/>
                  </a:schemeClr>
                </a:solidFill>
              </a:rPr>
              <a:t>inflammation</a:t>
            </a:r>
          </a:p>
          <a:p>
            <a:endParaRPr lang="en-US" dirty="0"/>
          </a:p>
        </p:txBody>
      </p:sp>
      <p:grpSp>
        <p:nvGrpSpPr>
          <p:cNvPr id="20" name="Group 13">
            <a:extLst>
              <a:ext uri="{FF2B5EF4-FFF2-40B4-BE49-F238E27FC236}">
                <a16:creationId xmlns:a16="http://schemas.microsoft.com/office/drawing/2014/main" id="{1148C992-36DE-4449-B92D-49AE04B5D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2345189"/>
            <a:ext cx="867485" cy="115439"/>
            <a:chOff x="8910933" y="1861308"/>
            <a:chExt cx="867485" cy="115439"/>
          </a:xfrm>
        </p:grpSpPr>
        <p:sp>
          <p:nvSpPr>
            <p:cNvPr id="21" name="Rectangle 14">
              <a:extLst>
                <a:ext uri="{FF2B5EF4-FFF2-40B4-BE49-F238E27FC236}">
                  <a16:creationId xmlns:a16="http://schemas.microsoft.com/office/drawing/2014/main" id="{D765B2C1-DF41-437F-9F2D-C33E46FA2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6AA37ED-ED19-4857-9B2C-777E8F707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45F6E87-86FB-440C-9EB4-A48D11C72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E03AAC-9079-0A03-F48B-7B2DC4ABC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D87143-4224-6861-8FAB-32C6D8163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22176A-41DB-4D9A-9B6F-F2296F1ED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4A8DF5-445E-49C5-B10A-8DF5FEFB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9A4E38D9-EFB8-40B5-B42B-514FBF18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24" y="723901"/>
            <a:ext cx="8759514" cy="1286648"/>
          </a:xfrm>
        </p:spPr>
        <p:txBody>
          <a:bodyPr anchor="b">
            <a:normAutofit/>
          </a:bodyPr>
          <a:lstStyle/>
          <a:p>
            <a:pPr algn="ctr"/>
            <a:r>
              <a:rPr lang="en-US" sz="4400" b="1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204FC-8111-07D6-EACB-219AF6E8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156" y="2231202"/>
            <a:ext cx="10585450" cy="3452047"/>
          </a:xfrm>
        </p:spPr>
        <p:txBody>
          <a:bodyPr anchor="ctr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immune system reacts to strep infections by attacking bodily tissues, including the heart valves, which become inflamed and scarred. This condition is known as </a:t>
            </a:r>
            <a:r>
              <a:rPr lang="en-US" i="1" dirty="0"/>
              <a:t>rheumatic fever.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Affects young adults and is endemic in the subcontinent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It is the most common cause of acquired heart disease in childhood and adolescence in our region</a:t>
            </a:r>
          </a:p>
        </p:txBody>
      </p:sp>
      <p:grpSp>
        <p:nvGrpSpPr>
          <p:cNvPr id="20" name="Group 13">
            <a:extLst>
              <a:ext uri="{FF2B5EF4-FFF2-40B4-BE49-F238E27FC236}">
                <a16:creationId xmlns:a16="http://schemas.microsoft.com/office/drawing/2014/main" id="{1148C992-36DE-4449-B92D-49AE04B5D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2345189"/>
            <a:ext cx="867485" cy="115439"/>
            <a:chOff x="8910933" y="1861308"/>
            <a:chExt cx="867485" cy="115439"/>
          </a:xfrm>
        </p:grpSpPr>
        <p:sp>
          <p:nvSpPr>
            <p:cNvPr id="21" name="Rectangle 14">
              <a:extLst>
                <a:ext uri="{FF2B5EF4-FFF2-40B4-BE49-F238E27FC236}">
                  <a16:creationId xmlns:a16="http://schemas.microsoft.com/office/drawing/2014/main" id="{D765B2C1-DF41-437F-9F2D-C33E46FA2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6AA37ED-ED19-4857-9B2C-777E8F707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45F6E87-86FB-440C-9EB4-A48D11C72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A0A8EC-2CD6-2F74-A7D9-418315EAB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A7903-6538-C1B1-BD4E-6F21B3E0B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20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1A01047-632B-4F57-9CDB-AA680D5BB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5">
            <a:extLst>
              <a:ext uri="{FF2B5EF4-FFF2-40B4-BE49-F238E27FC236}">
                <a16:creationId xmlns:a16="http://schemas.microsoft.com/office/drawing/2014/main" id="{6D7753FE-7408-46D8-999A-0B0C34EA8C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4038600" cy="484107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4940" y="1653540"/>
            <a:ext cx="3246119" cy="2608006"/>
          </a:xfrm>
        </p:spPr>
        <p:txBody>
          <a:bodyPr anchor="ctr">
            <a:normAutofit/>
          </a:bodyPr>
          <a:lstStyle/>
          <a:p>
            <a:pPr algn="ctr"/>
            <a:r>
              <a:rPr lang="en-US" b="1"/>
              <a:t>CLINICAL FEATURES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30DE9CB-4267-487A-915E-5665607E9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14258" y="4550150"/>
            <a:ext cx="867485" cy="115439"/>
            <a:chOff x="8910933" y="1861308"/>
            <a:chExt cx="867485" cy="11543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237361B-A61F-4EEA-8554-10DEFF0AB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BBC8A6A-A883-4F9C-82BA-607223F36C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234343E-05EC-4327-BA72-FD68FF049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90EC97DB-C4D6-B021-FB1D-381B2FA8F5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177874"/>
              </p:ext>
            </p:extLst>
          </p:nvPr>
        </p:nvGraphicFramePr>
        <p:xfrm>
          <a:off x="5952682" y="1042449"/>
          <a:ext cx="5210617" cy="4786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DAD8DF-B21E-6FAC-B956-4FD489F99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BF36F-5B65-5B39-2234-530CCEA36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1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7B22176A-41DB-4D9A-9B6F-F2296F1ED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74A8DF5-445E-49C5-B10A-8DF5FEFB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9A4E38D9-EFB8-40B5-B42B-514FBF18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510" y="342901"/>
            <a:ext cx="8815754" cy="1286648"/>
          </a:xfrm>
        </p:spPr>
        <p:txBody>
          <a:bodyPr anchor="b">
            <a:normAutofit/>
          </a:bodyPr>
          <a:lstStyle/>
          <a:p>
            <a:pPr algn="ctr"/>
            <a:r>
              <a:rPr lang="en-US" b="1" dirty="0"/>
              <a:t>CLINICAL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204FC-8111-07D6-EACB-219AF6E8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181" y="2402908"/>
            <a:ext cx="11203638" cy="3842317"/>
          </a:xfrm>
        </p:spPr>
        <p:txBody>
          <a:bodyPr anchor="ctr">
            <a:normAutofit lnSpcReduction="10000"/>
          </a:bodyPr>
          <a:lstStyle/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CARDITIS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It causes </a:t>
            </a:r>
            <a:r>
              <a:rPr lang="en-US" sz="1600" b="1" dirty="0" err="1"/>
              <a:t>pancarditis</a:t>
            </a:r>
            <a:r>
              <a:rPr lang="en-US" sz="1600" b="1" dirty="0"/>
              <a:t>; involving endocardium, myocardium, pericardium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b="1" i="1" dirty="0">
                <a:solidFill>
                  <a:srgbClr val="C00000"/>
                </a:solidFill>
              </a:rPr>
              <a:t>Breathlessness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/>
              <a:t>(due to heart failure or pericardial effusion)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Palpitations or </a:t>
            </a:r>
            <a:r>
              <a:rPr lang="en-US" sz="1600" b="1" i="1" dirty="0"/>
              <a:t>chest pain </a:t>
            </a:r>
            <a:r>
              <a:rPr lang="en-US" sz="1600" b="1" dirty="0"/>
              <a:t>(due to pericarditis or </a:t>
            </a:r>
            <a:r>
              <a:rPr lang="en-US" sz="1600" b="1" dirty="0" err="1"/>
              <a:t>pancaridits</a:t>
            </a:r>
            <a:r>
              <a:rPr lang="en-US" sz="1600" b="1" dirty="0"/>
              <a:t>)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C00000"/>
                </a:solidFill>
              </a:rPr>
              <a:t>Soft systolic murmur due to </a:t>
            </a:r>
            <a:r>
              <a:rPr lang="en-US" sz="1600" b="1" i="1" dirty="0">
                <a:solidFill>
                  <a:srgbClr val="C00000"/>
                </a:solidFill>
              </a:rPr>
              <a:t>mitral regurgitation 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Soft mid-diastolic murmur (the Carey Coombs murmur) due to valvulitis, with nodules forming on mitral valve leaflets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Aortic regurgitation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b="1" i="1" dirty="0">
                <a:solidFill>
                  <a:srgbClr val="C00000"/>
                </a:solidFill>
              </a:rPr>
              <a:t>Pericarditis</a:t>
            </a:r>
            <a:r>
              <a:rPr lang="en-US" sz="1600" b="1" dirty="0">
                <a:solidFill>
                  <a:srgbClr val="C00000"/>
                </a:solidFill>
              </a:rPr>
              <a:t> presents as chest pain, pericardial friction rub and precordial tenderness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Cardiac failure due to myocardial dysfunction or valvular regurgitation</a:t>
            </a:r>
          </a:p>
          <a:p>
            <a:pPr marL="342900" indent="-342900" algn="ctr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342900" indent="-342900" algn="ctr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148C992-36DE-4449-B92D-49AE04B5D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2345189"/>
            <a:ext cx="867485" cy="115439"/>
            <a:chOff x="8910933" y="1861308"/>
            <a:chExt cx="867485" cy="115439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D765B2C1-DF41-437F-9F2D-C33E46FA2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B6AA37ED-ED19-4857-9B2C-777E8F707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C45F6E87-86FB-440C-9EB4-A48D11C72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168498-CE0D-E6EE-168E-99F71B6A7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FCFFC7-FC00-AEAA-EB59-DC6037A4E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21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22176A-41DB-4D9A-9B6F-F2296F1ED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4A8DF5-445E-49C5-B10A-8DF5FEFB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9A4E38D9-EFB8-40B5-B42B-514FBF18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24" y="723901"/>
            <a:ext cx="8759514" cy="1286648"/>
          </a:xfrm>
        </p:spPr>
        <p:txBody>
          <a:bodyPr anchor="b">
            <a:normAutofit/>
          </a:bodyPr>
          <a:lstStyle/>
          <a:p>
            <a:pPr algn="ctr"/>
            <a:r>
              <a:rPr lang="en-US" sz="4400" b="1" dirty="0"/>
              <a:t>CLINICAL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204FC-8111-07D6-EACB-219AF6E8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507" y="2402908"/>
            <a:ext cx="10554214" cy="3452047"/>
          </a:xfrm>
        </p:spPr>
        <p:txBody>
          <a:bodyPr anchor="ctr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ARTHRITIS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i="1" dirty="0"/>
              <a:t>Most common </a:t>
            </a:r>
            <a:r>
              <a:rPr lang="en-US" sz="2400" dirty="0"/>
              <a:t>presentation and occurs early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Acute, painful, asymmetric and migratory inflammation of the </a:t>
            </a:r>
            <a:r>
              <a:rPr lang="en-US" sz="2400" dirty="0">
                <a:solidFill>
                  <a:srgbClr val="FF0000"/>
                </a:solidFill>
              </a:rPr>
              <a:t>large joints typically </a:t>
            </a:r>
            <a:r>
              <a:rPr lang="en-US" sz="2400" dirty="0"/>
              <a:t>affects knee, ankles, elbows and wrists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Joints are usually </a:t>
            </a:r>
            <a:r>
              <a:rPr lang="en-US" sz="2400" dirty="0">
                <a:solidFill>
                  <a:srgbClr val="C00000"/>
                </a:solidFill>
              </a:rPr>
              <a:t>red, swollen and tender </a:t>
            </a:r>
            <a:r>
              <a:rPr lang="en-US" sz="2400" dirty="0"/>
              <a:t>for between a day and 4 weeks</a:t>
            </a:r>
          </a:p>
        </p:txBody>
      </p:sp>
      <p:grpSp>
        <p:nvGrpSpPr>
          <p:cNvPr id="20" name="Group 13">
            <a:extLst>
              <a:ext uri="{FF2B5EF4-FFF2-40B4-BE49-F238E27FC236}">
                <a16:creationId xmlns:a16="http://schemas.microsoft.com/office/drawing/2014/main" id="{1148C992-36DE-4449-B92D-49AE04B5D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2345189"/>
            <a:ext cx="867485" cy="115439"/>
            <a:chOff x="8910933" y="1861308"/>
            <a:chExt cx="867485" cy="115439"/>
          </a:xfrm>
        </p:grpSpPr>
        <p:sp>
          <p:nvSpPr>
            <p:cNvPr id="21" name="Rectangle 14">
              <a:extLst>
                <a:ext uri="{FF2B5EF4-FFF2-40B4-BE49-F238E27FC236}">
                  <a16:creationId xmlns:a16="http://schemas.microsoft.com/office/drawing/2014/main" id="{D765B2C1-DF41-437F-9F2D-C33E46FA2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6AA37ED-ED19-4857-9B2C-777E8F707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45F6E87-86FB-440C-9EB4-A48D11C72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7E33CA-C55F-3FA3-439E-D575030F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5EF2BD-2895-14EC-BB4F-38BA9715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0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71" name="Rectangle 2070">
            <a:extLst>
              <a:ext uri="{FF2B5EF4-FFF2-40B4-BE49-F238E27FC236}">
                <a16:creationId xmlns:a16="http://schemas.microsoft.com/office/drawing/2014/main" id="{7B22176A-41DB-4D9A-9B6F-F2296F1ED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3" name="Rectangle 2072">
            <a:extLst>
              <a:ext uri="{FF2B5EF4-FFF2-40B4-BE49-F238E27FC236}">
                <a16:creationId xmlns:a16="http://schemas.microsoft.com/office/drawing/2014/main" id="{774A8DF5-445E-49C5-B10A-8DF5FEFB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5" name="Rectangle 2074">
            <a:extLst>
              <a:ext uri="{FF2B5EF4-FFF2-40B4-BE49-F238E27FC236}">
                <a16:creationId xmlns:a16="http://schemas.microsoft.com/office/drawing/2014/main" id="{9A4E38D9-EFB8-40B5-B42B-514FBF18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0" y="430037"/>
            <a:ext cx="6220784" cy="1288825"/>
          </a:xfrm>
        </p:spPr>
        <p:txBody>
          <a:bodyPr anchor="b">
            <a:normAutofit/>
          </a:bodyPr>
          <a:lstStyle/>
          <a:p>
            <a:pPr algn="ctr"/>
            <a:r>
              <a:rPr lang="en-US" b="1" dirty="0"/>
              <a:t>CLINICAL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204FC-8111-07D6-EACB-219AF6E8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481" y="1876468"/>
            <a:ext cx="6241343" cy="3657524"/>
          </a:xfrm>
        </p:spPr>
        <p:txBody>
          <a:bodyPr anchor="ctr">
            <a:normAutofit fontScale="62500" lnSpcReduction="20000"/>
          </a:bodyPr>
          <a:lstStyle/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700" b="1" dirty="0"/>
              <a:t>SKIN LESIONS</a:t>
            </a:r>
          </a:p>
          <a:p>
            <a:pPr marL="342900" indent="-342900" algn="ctr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700" b="1" dirty="0"/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700" b="1" i="1" dirty="0">
                <a:solidFill>
                  <a:srgbClr val="C00000"/>
                </a:solidFill>
              </a:rPr>
              <a:t>Erythema marginatum </a:t>
            </a:r>
            <a:r>
              <a:rPr lang="en-US" sz="2700" dirty="0"/>
              <a:t>starts as red macules that fade in </a:t>
            </a:r>
            <a:r>
              <a:rPr lang="en-US" sz="2700" dirty="0" err="1"/>
              <a:t>centre</a:t>
            </a:r>
            <a:r>
              <a:rPr lang="en-US" sz="2700" dirty="0"/>
              <a:t> but remain red at the edges. They occur predominantly on the trunk and proximal extremities.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endParaRPr lang="en-US" sz="2700" dirty="0"/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endParaRPr lang="en-US" sz="2700" dirty="0"/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700" b="1" i="1" dirty="0">
                <a:solidFill>
                  <a:srgbClr val="C00000"/>
                </a:solidFill>
              </a:rPr>
              <a:t>Subcutaneous nodules </a:t>
            </a:r>
            <a:r>
              <a:rPr lang="en-US" sz="2700" dirty="0"/>
              <a:t>are small, firm and painless. They are on the extensor surface of the bone or tendons. As they appear 3 weeks after other symptoms, it helps in confirming the diagnosis</a:t>
            </a:r>
          </a:p>
          <a:p>
            <a:pPr algn="ctr">
              <a:lnSpc>
                <a:spcPct val="110000"/>
              </a:lnSpc>
            </a:pPr>
            <a:endParaRPr lang="en-US" sz="1900" dirty="0"/>
          </a:p>
          <a:p>
            <a:pPr marL="342900" indent="-342900" algn="ctr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2052" name="Picture 4" descr="Erythema marginatum — Medlibes: Online Medical Library">
            <a:extLst>
              <a:ext uri="{FF2B5EF4-FFF2-40B4-BE49-F238E27FC236}">
                <a16:creationId xmlns:a16="http://schemas.microsoft.com/office/drawing/2014/main" id="{B88B3086-7841-D941-B264-441A6A48B0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47" r="-1" b="20218"/>
          <a:stretch/>
        </p:blipFill>
        <p:spPr bwMode="auto">
          <a:xfrm>
            <a:off x="7309946" y="1181177"/>
            <a:ext cx="4351092" cy="244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cute Rheumatic Fever - Stepwards">
            <a:extLst>
              <a:ext uri="{FF2B5EF4-FFF2-40B4-BE49-F238E27FC236}">
                <a16:creationId xmlns:a16="http://schemas.microsoft.com/office/drawing/2014/main" id="{DB52EB4C-C981-709D-FC8F-47CB3A02E4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65" b="7725"/>
          <a:stretch/>
        </p:blipFill>
        <p:spPr bwMode="auto">
          <a:xfrm>
            <a:off x="7309946" y="3735401"/>
            <a:ext cx="4351092" cy="2400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77" name="Group 2076">
            <a:extLst>
              <a:ext uri="{FF2B5EF4-FFF2-40B4-BE49-F238E27FC236}">
                <a16:creationId xmlns:a16="http://schemas.microsoft.com/office/drawing/2014/main" id="{D87FFE71-34DC-4C53-AE0F-6B141D081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870010" y="5850225"/>
            <a:ext cx="867485" cy="115439"/>
            <a:chOff x="8910933" y="1861308"/>
            <a:chExt cx="867485" cy="115439"/>
          </a:xfrm>
        </p:grpSpPr>
        <p:sp>
          <p:nvSpPr>
            <p:cNvPr id="2078" name="Rectangle 2077">
              <a:extLst>
                <a:ext uri="{FF2B5EF4-FFF2-40B4-BE49-F238E27FC236}">
                  <a16:creationId xmlns:a16="http://schemas.microsoft.com/office/drawing/2014/main" id="{37DF92F1-0E20-46AC-BB8F-F66926B40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079" name="Straight Connector 2078">
              <a:extLst>
                <a:ext uri="{FF2B5EF4-FFF2-40B4-BE49-F238E27FC236}">
                  <a16:creationId xmlns:a16="http://schemas.microsoft.com/office/drawing/2014/main" id="{FFA14CB4-8459-4D23-B4FF-8F9868E3FC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0" name="Straight Connector 2079">
              <a:extLst>
                <a:ext uri="{FF2B5EF4-FFF2-40B4-BE49-F238E27FC236}">
                  <a16:creationId xmlns:a16="http://schemas.microsoft.com/office/drawing/2014/main" id="{7A0C763F-37C4-4E00-AEB2-8867F4AA25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9663BE-0E9E-3C9A-6E93-C4ED0143E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3735C2-92FA-2025-B37A-4853FDFF7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6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22176A-41DB-4D9A-9B6F-F2296F1ED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4A8DF5-445E-49C5-B10A-8DF5FEFB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9A4E38D9-EFB8-40B5-B42B-514FBF18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36B7F-5EBF-393C-2B76-451B7F1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24" y="723901"/>
            <a:ext cx="8759514" cy="1286648"/>
          </a:xfrm>
        </p:spPr>
        <p:txBody>
          <a:bodyPr anchor="b">
            <a:normAutofit/>
          </a:bodyPr>
          <a:lstStyle/>
          <a:p>
            <a:pPr algn="ctr"/>
            <a:r>
              <a:rPr lang="en-US" sz="4400" b="1" dirty="0"/>
              <a:t>CLINICAL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204FC-8111-07D6-EACB-219AF6E8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043" y="2682052"/>
            <a:ext cx="10693914" cy="3452047"/>
          </a:xfrm>
        </p:spPr>
        <p:txBody>
          <a:bodyPr anchor="ctr"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SYDENHAM’S CHOREA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Also know as </a:t>
            </a:r>
            <a:r>
              <a:rPr lang="en-US" sz="2400" i="1" dirty="0"/>
              <a:t>St Vitus’ Dance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This is a late manifestation that appears at least 3 months after the acute flare.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More common in females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C00000"/>
                </a:solidFill>
              </a:rPr>
              <a:t>Purposeless, involuntary, choreiform movements</a:t>
            </a:r>
            <a:r>
              <a:rPr lang="en-US" sz="2400" dirty="0"/>
              <a:t> of the hands, feet or face.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Spontaneous recovery occurs within a few months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grpSp>
        <p:nvGrpSpPr>
          <p:cNvPr id="20" name="Group 13">
            <a:extLst>
              <a:ext uri="{FF2B5EF4-FFF2-40B4-BE49-F238E27FC236}">
                <a16:creationId xmlns:a16="http://schemas.microsoft.com/office/drawing/2014/main" id="{1148C992-36DE-4449-B92D-49AE04B5D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2345189"/>
            <a:ext cx="867485" cy="115439"/>
            <a:chOff x="8910933" y="1861308"/>
            <a:chExt cx="867485" cy="115439"/>
          </a:xfrm>
        </p:grpSpPr>
        <p:sp>
          <p:nvSpPr>
            <p:cNvPr id="21" name="Rectangle 14">
              <a:extLst>
                <a:ext uri="{FF2B5EF4-FFF2-40B4-BE49-F238E27FC236}">
                  <a16:creationId xmlns:a16="http://schemas.microsoft.com/office/drawing/2014/main" id="{D765B2C1-DF41-437F-9F2D-C33E46FA2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6AA37ED-ED19-4857-9B2C-777E8F707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45F6E87-86FB-440C-9EB4-A48D11C72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60B64F-B93E-1815-AE4D-3DA1C6CC8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RHEUMATIC FEVER, CIVIL HOPSITAL KARACHI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576286-9CFE-09E4-D0A2-E467061C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44615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GC1">
      <a:dk1>
        <a:sysClr val="windowText" lastClr="000000"/>
      </a:dk1>
      <a:lt1>
        <a:sysClr val="window" lastClr="FFFFFF"/>
      </a:lt1>
      <a:dk2>
        <a:srgbClr val="2C2830"/>
      </a:dk2>
      <a:lt2>
        <a:srgbClr val="E0DCE1"/>
      </a:lt2>
      <a:accent1>
        <a:srgbClr val="908193"/>
      </a:accent1>
      <a:accent2>
        <a:srgbClr val="A08889"/>
      </a:accent2>
      <a:accent3>
        <a:srgbClr val="B48C7E"/>
      </a:accent3>
      <a:accent4>
        <a:srgbClr val="809C9B"/>
      </a:accent4>
      <a:accent5>
        <a:srgbClr val="899F91"/>
      </a:accent5>
      <a:accent6>
        <a:srgbClr val="728274"/>
      </a:accent6>
      <a:hlink>
        <a:srgbClr val="837585"/>
      </a:hlink>
      <a:folHlink>
        <a:srgbClr val="677E83"/>
      </a:folHlink>
    </a:clrScheme>
    <a:fontScheme name="Bembo">
      <a:majorFont>
        <a:latin typeface="Malgun Gothic"/>
        <a:ea typeface=""/>
        <a:cs typeface=""/>
      </a:majorFont>
      <a:minorFont>
        <a:latin typeface="Malgun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692</TotalTime>
  <Words>1562</Words>
  <Application>Microsoft Office PowerPoint</Application>
  <PresentationFormat>Widescreen</PresentationFormat>
  <Paragraphs>203</Paragraphs>
  <Slides>26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Malgun Gothic</vt:lpstr>
      <vt:lpstr>Arial</vt:lpstr>
      <vt:lpstr>Arial</vt:lpstr>
      <vt:lpstr>Calibri</vt:lpstr>
      <vt:lpstr>Cambria</vt:lpstr>
      <vt:lpstr>Comic Sans MS</vt:lpstr>
      <vt:lpstr>proxima_nova_rgregular</vt:lpstr>
      <vt:lpstr>Wingdings</vt:lpstr>
      <vt:lpstr>AdornVTI</vt:lpstr>
      <vt:lpstr>RHEUMATIC FEVER</vt:lpstr>
      <vt:lpstr>ETIOLOGY</vt:lpstr>
      <vt:lpstr>PATHOGENESIS</vt:lpstr>
      <vt:lpstr>DEFINITION</vt:lpstr>
      <vt:lpstr>CLINICAL FEATURES</vt:lpstr>
      <vt:lpstr>CLINICAL FEATURES</vt:lpstr>
      <vt:lpstr>CLINICAL FEATURES</vt:lpstr>
      <vt:lpstr>CLINICAL FEATURES</vt:lpstr>
      <vt:lpstr>CLINICAL FEATURES</vt:lpstr>
      <vt:lpstr>DIAGNOSTIC CRITERIA revised jones criteria   </vt:lpstr>
      <vt:lpstr>DIAGNOSTIC CRITERIA revised jones criteria   </vt:lpstr>
      <vt:lpstr>DIAGNOSTIC CRITERIA revised jones criteria   </vt:lpstr>
      <vt:lpstr>DIAGNOSTIC CRITERIA revised jones criteria   </vt:lpstr>
      <vt:lpstr>REVISED 2015 JONES CRITERIA</vt:lpstr>
      <vt:lpstr>INVESTIGATIONS</vt:lpstr>
      <vt:lpstr>TRANSTHORACIC ECHOCARDIOGRAPHY Echocardiography is the gold standard for diagnosis of rheumatic heart disease </vt:lpstr>
      <vt:lpstr>HISTOPATHOLOGICAL FINDINGS</vt:lpstr>
      <vt:lpstr>MANAGEMENT ELIMINATING THE INFECTION</vt:lpstr>
      <vt:lpstr>MANAGEMENT</vt:lpstr>
      <vt:lpstr>MANAGEMENT ELIMINATING THE INFECTION</vt:lpstr>
      <vt:lpstr>MANAGEMENT</vt:lpstr>
      <vt:lpstr>ANTIBIOTIC PROPHYLAXIS</vt:lpstr>
      <vt:lpstr>ANTIBIOTIC PROPHYLAXIS</vt:lpstr>
      <vt:lpstr>CHRONIC RHEUMATIC FEVER </vt:lpstr>
      <vt:lpstr>REFERENCES 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RHEUMATIC FEVER</dc:title>
  <dc:creator>Muhammad Tanzeel Ul Haque</dc:creator>
  <cp:lastModifiedBy>Muhammad Tanzeel Ul Haque</cp:lastModifiedBy>
  <cp:revision>90</cp:revision>
  <dcterms:created xsi:type="dcterms:W3CDTF">2022-11-20T10:46:56Z</dcterms:created>
  <dcterms:modified xsi:type="dcterms:W3CDTF">2023-03-30T11:57:15Z</dcterms:modified>
</cp:coreProperties>
</file>