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2" r:id="rId2"/>
    <p:sldId id="257" r:id="rId3"/>
    <p:sldId id="263" r:id="rId4"/>
    <p:sldId id="279" r:id="rId5"/>
    <p:sldId id="271" r:id="rId6"/>
    <p:sldId id="278" r:id="rId7"/>
    <p:sldId id="259" r:id="rId8"/>
    <p:sldId id="276" r:id="rId9"/>
    <p:sldId id="261" r:id="rId10"/>
    <p:sldId id="273" r:id="rId11"/>
    <p:sldId id="272" r:id="rId12"/>
    <p:sldId id="268" r:id="rId13"/>
    <p:sldId id="277" r:id="rId14"/>
    <p:sldId id="275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omi Cocks" initials="N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73" autoAdjust="0"/>
  </p:normalViewPr>
  <p:slideViewPr>
    <p:cSldViewPr>
      <p:cViewPr varScale="1">
        <p:scale>
          <a:sx n="90" d="100"/>
          <a:sy n="90" d="100"/>
        </p:scale>
        <p:origin x="221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15C9B-B2B3-4DBF-AA4D-098D1B67D71F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8C2BB-2803-49D7-B00D-976A958E2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709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Introduction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Aims of the workshop and review of MS44 survey on technical capacities of digitisation centres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What makes a centre of excellence?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What criteria define a centre of excellence for digitisation?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How do ICEDIG partner institutions’ digitisation centres compare to this template?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Review of different potential models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Discussion on the models of European, National and Institutional hubs, and their relative strengths and weaknesses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Discussion on the issues of relative benefits of specialist and generalist hubs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What are the potential business models for these options, and how might national funding priorities affect them?</a:t>
            </a:r>
          </a:p>
          <a:p>
            <a:endParaRPr lang="en-GB" dirty="0"/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Additional considerations/questions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How can we align with non-collection holding institutions such as CETAF and GBIF?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What roles can SMEs play, in particular around the outsourcing of services?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What are the capacities for training others within centres of excellence?</a:t>
            </a:r>
          </a:p>
          <a:p>
            <a:pPr>
              <a:spcAft>
                <a:spcPts val="600"/>
              </a:spcAft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Next steps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Create a framework and strategy that can be used within DiSSCo and benefit the wider community</a:t>
            </a:r>
          </a:p>
          <a:p>
            <a:pPr>
              <a:spcAft>
                <a:spcPts val="600"/>
              </a:spcAft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dirty="0"/>
              <a:t>Framework and strategy – actions and linkages with other work packages. MOBILISE could be place to look for carrying it forward.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A8C2BB-2803-49D7-B00D-976A958E220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639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Brief summary of MS44 with some screen grabs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A8C2BB-2803-49D7-B00D-976A958E220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7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Brief summary of MS44 with some screen grabs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A8C2BB-2803-49D7-B00D-976A958E220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478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Need some brief points to characterise each of the three models</a:t>
            </a:r>
          </a:p>
          <a:p>
            <a:endParaRPr lang="en-GB" dirty="0"/>
          </a:p>
          <a:p>
            <a:r>
              <a:rPr lang="en-GB" dirty="0"/>
              <a:t>Case studies? E.g. </a:t>
            </a:r>
            <a:r>
              <a:rPr lang="en-GB" dirty="0" err="1"/>
              <a:t>iDigBio</a:t>
            </a:r>
            <a:r>
              <a:rPr lang="en-GB" dirty="0"/>
              <a:t>. Evaluation reports from users?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A8C2BB-2803-49D7-B00D-976A958E220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187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Grid/column describing what the 3 models would be</a:t>
            </a:r>
          </a:p>
          <a:p>
            <a:r>
              <a:rPr lang="en-GB" dirty="0" err="1"/>
              <a:t>iDigBio</a:t>
            </a:r>
            <a:r>
              <a:rPr lang="en-GB" dirty="0"/>
              <a:t> – between national and European?</a:t>
            </a:r>
          </a:p>
          <a:p>
            <a:r>
              <a:rPr lang="en-GB" dirty="0"/>
              <a:t>Case studies? E.g. </a:t>
            </a:r>
            <a:r>
              <a:rPr lang="en-GB" dirty="0" err="1"/>
              <a:t>iDigBio</a:t>
            </a:r>
            <a:r>
              <a:rPr lang="en-GB" dirty="0"/>
              <a:t>. Evaluation reports from users?</a:t>
            </a:r>
          </a:p>
          <a:p>
            <a:endParaRPr lang="en-GB" dirty="0"/>
          </a:p>
          <a:p>
            <a:r>
              <a:rPr lang="en-GB" dirty="0"/>
              <a:t>What are the gaps?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A8C2BB-2803-49D7-B00D-976A958E220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611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Group task to come up with facets that make up a centre of excellence for digitisation.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Is it an industrial imaging service, a digitisation role model, a consultancy, an innovation leader…? What will DiSSCo need?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A8C2BB-2803-49D7-B00D-976A958E220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539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To-do: Summarise, highlight gaps from the MS44 survey. Discuss prioritisation of capabilities and gaps. Discuss which are being addressed by other work packages and projects.</a:t>
            </a:r>
          </a:p>
          <a:p>
            <a:endParaRPr lang="en-GB" dirty="0"/>
          </a:p>
          <a:p>
            <a:r>
              <a:rPr lang="en-GB" dirty="0"/>
              <a:t>(Will get taken forward in part by SYNTH VA, for next few years – so not just a paper exercise)</a:t>
            </a:r>
          </a:p>
          <a:p>
            <a:r>
              <a:rPr lang="en-GB" dirty="0"/>
              <a:t>Overall – summarise and highlight gaps</a:t>
            </a:r>
          </a:p>
          <a:p>
            <a:r>
              <a:rPr lang="en-GB" dirty="0"/>
              <a:t>NB: Catherina </a:t>
            </a:r>
            <a:r>
              <a:rPr lang="en-GB" dirty="0" err="1"/>
              <a:t>Voreadou</a:t>
            </a:r>
            <a:r>
              <a:rPr lang="en-GB" dirty="0"/>
              <a:t> – WG leader in MOBILIZE for training</a:t>
            </a:r>
          </a:p>
          <a:p>
            <a:r>
              <a:rPr lang="en-GB" dirty="0"/>
              <a:t>Should get </a:t>
            </a:r>
            <a:r>
              <a:rPr lang="en-GB" dirty="0" err="1"/>
              <a:t>Picturae</a:t>
            </a:r>
            <a:r>
              <a:rPr lang="en-GB" dirty="0"/>
              <a:t> retrospectively to fill in the survey</a:t>
            </a:r>
          </a:p>
          <a:p>
            <a:r>
              <a:rPr lang="en-GB" dirty="0"/>
              <a:t>T8.1: should also have relevance for centres of excellence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A8C2BB-2803-49D7-B00D-976A958E220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000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Hide slide – cross reference against group responses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A8C2BB-2803-49D7-B00D-976A958E220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440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To-do: Summarise, highlight gaps from the MS44 survey. Discuss prioritisation of capabilities and gaps. Discuss which are being addressed by other work packages and projects.</a:t>
            </a:r>
          </a:p>
          <a:p>
            <a:endParaRPr lang="en-GB" dirty="0"/>
          </a:p>
          <a:p>
            <a:r>
              <a:rPr lang="en-GB" dirty="0"/>
              <a:t>(Will get taken forward in part by SYNTH VA, for next few years – so not just a paper exercise)</a:t>
            </a:r>
          </a:p>
          <a:p>
            <a:r>
              <a:rPr lang="en-GB" dirty="0"/>
              <a:t>Overall – summarise and highlight gaps</a:t>
            </a:r>
          </a:p>
          <a:p>
            <a:r>
              <a:rPr lang="en-GB" dirty="0"/>
              <a:t>NB: Catherina </a:t>
            </a:r>
            <a:r>
              <a:rPr lang="en-GB" dirty="0" err="1"/>
              <a:t>Voreadou</a:t>
            </a:r>
            <a:r>
              <a:rPr lang="en-GB" dirty="0"/>
              <a:t> – WG leader in MOBILIZE for training</a:t>
            </a:r>
          </a:p>
          <a:p>
            <a:r>
              <a:rPr lang="en-GB" dirty="0"/>
              <a:t>Should get </a:t>
            </a:r>
            <a:r>
              <a:rPr lang="en-GB" dirty="0" err="1"/>
              <a:t>Picturae</a:t>
            </a:r>
            <a:r>
              <a:rPr lang="en-GB" dirty="0"/>
              <a:t> retrospectively to fill in the survey</a:t>
            </a:r>
          </a:p>
          <a:p>
            <a:r>
              <a:rPr lang="en-GB" dirty="0"/>
              <a:t>T8.1: should also have relevance for centres of excellence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A8C2BB-2803-49D7-B00D-976A958E220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281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F53-06A9-4BA1-B8ED-A18146342F3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42B9-781A-4216-9CE6-65C88A1E7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512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F53-06A9-4BA1-B8ED-A18146342F3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42B9-781A-4216-9CE6-65C88A1E7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77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F53-06A9-4BA1-B8ED-A18146342F3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42B9-781A-4216-9CE6-65C88A1E7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222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F53-06A9-4BA1-B8ED-A18146342F3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42B9-781A-4216-9CE6-65C88A1E7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643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F53-06A9-4BA1-B8ED-A18146342F3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42B9-781A-4216-9CE6-65C88A1E7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480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F53-06A9-4BA1-B8ED-A18146342F3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42B9-781A-4216-9CE6-65C88A1E7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08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F53-06A9-4BA1-B8ED-A18146342F3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42B9-781A-4216-9CE6-65C88A1E7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85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F53-06A9-4BA1-B8ED-A18146342F3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42B9-781A-4216-9CE6-65C88A1E7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818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F53-06A9-4BA1-B8ED-A18146342F3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42B9-781A-4216-9CE6-65C88A1E7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86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F53-06A9-4BA1-B8ED-A18146342F3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42B9-781A-4216-9CE6-65C88A1E7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57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F53-06A9-4BA1-B8ED-A18146342F3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42B9-781A-4216-9CE6-65C88A1E7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83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5BF53-06A9-4BA1-B8ED-A18146342F3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542B9-781A-4216-9CE6-65C88A1E7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922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twk.pm/qrc4c3lbf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4" t="6267" r="5073" b="6533"/>
          <a:stretch/>
        </p:blipFill>
        <p:spPr>
          <a:xfrm>
            <a:off x="0" y="82545"/>
            <a:ext cx="9150106" cy="670871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717032"/>
            <a:ext cx="6518206" cy="2722106"/>
          </a:xfrm>
          <a:prstGeom prst="rect">
            <a:avLst/>
          </a:prstGeom>
          <a:solidFill>
            <a:srgbClr val="E4E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" y="6439138"/>
            <a:ext cx="9150106" cy="460444"/>
          </a:xfrm>
          <a:prstGeom prst="rect">
            <a:avLst/>
          </a:prstGeom>
          <a:solidFill>
            <a:srgbClr val="4AABA3"/>
          </a:solidFill>
          <a:ln>
            <a:solidFill>
              <a:srgbClr val="4AA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16052"/>
            <a:ext cx="9252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</a:t>
            </a:r>
            <a:r>
              <a:rPr lang="fr-BE" dirty="0">
                <a:solidFill>
                  <a:schemeClr val="bg1"/>
                </a:solidFill>
              </a:rPr>
              <a:t> All-Hands Meeting				            04.06.2019, Helsinki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94" y="3765227"/>
            <a:ext cx="648838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600" b="1" dirty="0">
                <a:solidFill>
                  <a:srgbClr val="006168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3</a:t>
            </a:r>
            <a:r>
              <a:rPr lang="fr-BE" sz="3600" b="1" baseline="30000" dirty="0">
                <a:solidFill>
                  <a:srgbClr val="006168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rd</a:t>
            </a:r>
            <a:r>
              <a:rPr lang="fr-BE" sz="3600" b="1" dirty="0">
                <a:solidFill>
                  <a:srgbClr val="006168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All-Hands Meeting, </a:t>
            </a:r>
          </a:p>
          <a:p>
            <a:r>
              <a:rPr lang="fr-BE" sz="3600" b="1" dirty="0">
                <a:solidFill>
                  <a:srgbClr val="006168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Helsinki</a:t>
            </a:r>
            <a:endParaRPr lang="en-GB" sz="800" b="1" dirty="0">
              <a:solidFill>
                <a:srgbClr val="006168"/>
              </a:solidFill>
            </a:endParaRPr>
          </a:p>
          <a:p>
            <a:r>
              <a:rPr lang="en-GB" sz="3200" b="1" dirty="0">
                <a:solidFill>
                  <a:srgbClr val="006168"/>
                </a:solidFill>
              </a:rPr>
              <a:t>WP7 workshop for identification of provisional centres of excellence for digitisation</a:t>
            </a:r>
            <a:endParaRPr lang="fr-BE" sz="3200" b="1" dirty="0">
              <a:solidFill>
                <a:srgbClr val="006168"/>
              </a:solidFill>
            </a:endParaRPr>
          </a:p>
          <a:p>
            <a:pPr algn="r"/>
            <a:endParaRPr lang="fr-BE" sz="2800" b="1" dirty="0">
              <a:solidFill>
                <a:srgbClr val="006168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449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automatic alt text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816" y="116632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30792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6168"/>
                </a:solidFill>
              </a:rPr>
              <a:t>Digitisation centre models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2FCF3C4-6EE7-4F56-AB6C-4946F891D415}"/>
              </a:ext>
            </a:extLst>
          </p:cNvPr>
          <p:cNvSpPr/>
          <p:nvPr/>
        </p:nvSpPr>
        <p:spPr>
          <a:xfrm>
            <a:off x="-8267" y="6473922"/>
            <a:ext cx="9144000" cy="384078"/>
          </a:xfrm>
          <a:prstGeom prst="rect">
            <a:avLst/>
          </a:prstGeom>
          <a:solidFill>
            <a:srgbClr val="4AABA3"/>
          </a:solidFill>
          <a:ln>
            <a:solidFill>
              <a:srgbClr val="4AA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F79323-163F-4FC6-908E-D5DFC6579F01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</a:t>
            </a:r>
            <a:r>
              <a:rPr lang="fr-BE" dirty="0">
                <a:solidFill>
                  <a:schemeClr val="bg1"/>
                </a:solidFill>
              </a:rPr>
              <a:t> All-Hands Meeting                                                                                  04.06.2019, Helsinki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72F61A3-E262-4CEA-B729-7FD66ED89F21}"/>
              </a:ext>
            </a:extLst>
          </p:cNvPr>
          <p:cNvSpPr txBox="1"/>
          <p:nvPr/>
        </p:nvSpPr>
        <p:spPr>
          <a:xfrm>
            <a:off x="468001" y="1096492"/>
            <a:ext cx="82804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What are the strengths and weaknesses of each model?</a:t>
            </a:r>
          </a:p>
          <a:p>
            <a:pPr>
              <a:spcAft>
                <a:spcPts val="600"/>
              </a:spcAft>
            </a:pP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European, national and regional politics/bureaucracy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Sustainability models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Location, access and logistics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Policies and legislation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Funding models: commercial, national funding streams, consortium-based…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Generalist vs thematic focus (region, collection type, taxa, research output, scale)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…?</a:t>
            </a:r>
          </a:p>
        </p:txBody>
      </p:sp>
    </p:spTree>
    <p:extLst>
      <p:ext uri="{BB962C8B-B14F-4D97-AF65-F5344CB8AC3E}">
        <p14:creationId xmlns:p14="http://schemas.microsoft.com/office/powerpoint/2010/main" val="1161899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automatic alt text available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816" y="116632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241193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6168"/>
                </a:solidFill>
              </a:rPr>
              <a:t>How do we identify a provisional centre of excellence?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227687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68000" y="1098000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Status and history</a:t>
            </a:r>
          </a:p>
          <a:p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Proven experience and successful delivery in relevant workflows</a:t>
            </a: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782BB5-541E-41E1-B7CD-74F9023360FA}"/>
              </a:ext>
            </a:extLst>
          </p:cNvPr>
          <p:cNvSpPr/>
          <p:nvPr/>
        </p:nvSpPr>
        <p:spPr>
          <a:xfrm>
            <a:off x="-8267" y="6473922"/>
            <a:ext cx="9144000" cy="384078"/>
          </a:xfrm>
          <a:prstGeom prst="rect">
            <a:avLst/>
          </a:prstGeom>
          <a:solidFill>
            <a:srgbClr val="4AABA3"/>
          </a:solidFill>
          <a:ln>
            <a:solidFill>
              <a:srgbClr val="4AA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408290-EA89-4316-97C4-F6E5D7DBC3C4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</a:t>
            </a:r>
            <a:r>
              <a:rPr lang="fr-BE" dirty="0">
                <a:solidFill>
                  <a:schemeClr val="bg1"/>
                </a:solidFill>
              </a:rPr>
              <a:t> All-Hands Meeting                                                                                  04.06.2019, Helsinki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DA82C6-6299-4B66-847D-D923C3468DC5}"/>
              </a:ext>
            </a:extLst>
          </p:cNvPr>
          <p:cNvSpPr/>
          <p:nvPr/>
        </p:nvSpPr>
        <p:spPr>
          <a:xfrm>
            <a:off x="468000" y="2245496"/>
            <a:ext cx="40490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Workflows and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Specimen workflows supported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Manual and automated specimen handling 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Formal/structured processes for prioritising digitisation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Training resources and documentation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Specimen location tracking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Quality assurance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Time and cost tracking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Formal SOPs and SLAs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Processes for digitisation on demand requests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6EB543-16D2-436A-8D80-496E2A2F444B}"/>
              </a:ext>
            </a:extLst>
          </p:cNvPr>
          <p:cNvSpPr/>
          <p:nvPr/>
        </p:nvSpPr>
        <p:spPr>
          <a:xfrm>
            <a:off x="4716472" y="2245496"/>
            <a:ext cx="39595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Processes and platforms for data 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Cost and availability of 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Specialist centralised digitiser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Other specialist staff skills (general IT, hardware, data architecture, curatorial, software development)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Training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Specialist equipment</a:t>
            </a:r>
          </a:p>
        </p:txBody>
      </p:sp>
    </p:spTree>
    <p:extLst>
      <p:ext uri="{BB962C8B-B14F-4D97-AF65-F5344CB8AC3E}">
        <p14:creationId xmlns:p14="http://schemas.microsoft.com/office/powerpoint/2010/main" val="4006982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automatic alt text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816" y="116632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45333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 </a:t>
            </a:r>
            <a:r>
              <a:rPr lang="fr-BE" dirty="0">
                <a:solidFill>
                  <a:schemeClr val="bg1"/>
                </a:solidFill>
              </a:rPr>
              <a:t>AHM Meeting                                                                                          03.06.2019, Helsinki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F73955-51DE-4403-951B-C78C6D1AE35B}"/>
              </a:ext>
            </a:extLst>
          </p:cNvPr>
          <p:cNvSpPr/>
          <p:nvPr/>
        </p:nvSpPr>
        <p:spPr>
          <a:xfrm>
            <a:off x="-8267" y="6473922"/>
            <a:ext cx="9144000" cy="384078"/>
          </a:xfrm>
          <a:prstGeom prst="rect">
            <a:avLst/>
          </a:prstGeom>
          <a:solidFill>
            <a:srgbClr val="4AABA3"/>
          </a:solidFill>
          <a:ln>
            <a:solidFill>
              <a:srgbClr val="4AA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410C4B-3570-40AD-A820-CDCC8103F20B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</a:t>
            </a:r>
            <a:r>
              <a:rPr lang="fr-BE" dirty="0">
                <a:solidFill>
                  <a:schemeClr val="bg1"/>
                </a:solidFill>
              </a:rPr>
              <a:t> All-Hands Meeting                                                                                  04.06.2019, Helsinki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D6869E-7469-49E7-8DF7-6E50B3F7A0CD}"/>
              </a:ext>
            </a:extLst>
          </p:cNvPr>
          <p:cNvSpPr txBox="1"/>
          <p:nvPr/>
        </p:nvSpPr>
        <p:spPr>
          <a:xfrm>
            <a:off x="251520" y="241193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Additional considerations/questions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CFCA60-FB15-4931-9BA7-4699BA70813E}"/>
              </a:ext>
            </a:extLst>
          </p:cNvPr>
          <p:cNvSpPr txBox="1"/>
          <p:nvPr/>
        </p:nvSpPr>
        <p:spPr>
          <a:xfrm>
            <a:off x="468001" y="1096492"/>
            <a:ext cx="7776408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endParaRPr lang="en-GB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How can we align with non-collection holding institutions such as CETAF and GBIF?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endParaRPr lang="en-GB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What roles can SMEs play, in particular around the outsourcing of services?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endParaRPr lang="en-GB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What are the capacities for training others within centres of excellence?</a:t>
            </a:r>
          </a:p>
        </p:txBody>
      </p:sp>
    </p:spTree>
    <p:extLst>
      <p:ext uri="{BB962C8B-B14F-4D97-AF65-F5344CB8AC3E}">
        <p14:creationId xmlns:p14="http://schemas.microsoft.com/office/powerpoint/2010/main" val="2473472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automatic alt text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816" y="116632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45333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 </a:t>
            </a:r>
            <a:r>
              <a:rPr lang="fr-BE" dirty="0">
                <a:solidFill>
                  <a:schemeClr val="bg1"/>
                </a:solidFill>
              </a:rPr>
              <a:t>AHM Meeting                                                                                          03.06.2019, Helsinki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F73955-51DE-4403-951B-C78C6D1AE35B}"/>
              </a:ext>
            </a:extLst>
          </p:cNvPr>
          <p:cNvSpPr/>
          <p:nvPr/>
        </p:nvSpPr>
        <p:spPr>
          <a:xfrm>
            <a:off x="-8267" y="6473922"/>
            <a:ext cx="9144000" cy="384078"/>
          </a:xfrm>
          <a:prstGeom prst="rect">
            <a:avLst/>
          </a:prstGeom>
          <a:solidFill>
            <a:srgbClr val="4AABA3"/>
          </a:solidFill>
          <a:ln>
            <a:solidFill>
              <a:srgbClr val="4AA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410C4B-3570-40AD-A820-CDCC8103F20B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</a:t>
            </a:r>
            <a:r>
              <a:rPr lang="fr-BE" dirty="0">
                <a:solidFill>
                  <a:schemeClr val="bg1"/>
                </a:solidFill>
              </a:rPr>
              <a:t> All-Hands Meeting                                                                                  04.06.2019, Helsinki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D6869E-7469-49E7-8DF7-6E50B3F7A0CD}"/>
              </a:ext>
            </a:extLst>
          </p:cNvPr>
          <p:cNvSpPr txBox="1"/>
          <p:nvPr/>
        </p:nvSpPr>
        <p:spPr>
          <a:xfrm>
            <a:off x="251520" y="241193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Next steps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CFCA60-FB15-4931-9BA7-4699BA70813E}"/>
              </a:ext>
            </a:extLst>
          </p:cNvPr>
          <p:cNvSpPr txBox="1"/>
          <p:nvPr/>
        </p:nvSpPr>
        <p:spPr>
          <a:xfrm>
            <a:off x="468001" y="1096492"/>
            <a:ext cx="777640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AHM reporting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Accomplishments: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Agreements: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Open issues: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Actions: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Next steps:</a:t>
            </a:r>
          </a:p>
          <a:p>
            <a:pPr>
              <a:spcAft>
                <a:spcPts val="600"/>
              </a:spcAft>
            </a:pPr>
            <a:endParaRPr lang="en-GB" sz="20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Longer term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Create a framework and strategy that can be used within DiSSCo and benefit the wider community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Review linkages with other work packages (ICEDIG) and projects (SYNTHESYS+, DiSSCo Prepare, MOBILISE…)</a:t>
            </a:r>
          </a:p>
        </p:txBody>
      </p:sp>
    </p:spTree>
    <p:extLst>
      <p:ext uri="{BB962C8B-B14F-4D97-AF65-F5344CB8AC3E}">
        <p14:creationId xmlns:p14="http://schemas.microsoft.com/office/powerpoint/2010/main" val="4230872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automatic alt text available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816" y="116632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241193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6168"/>
                </a:solidFill>
              </a:rPr>
              <a:t>What constitutes a ‘centre of excellence’ for digitisation?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227687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782BB5-541E-41E1-B7CD-74F9023360FA}"/>
              </a:ext>
            </a:extLst>
          </p:cNvPr>
          <p:cNvSpPr/>
          <p:nvPr/>
        </p:nvSpPr>
        <p:spPr>
          <a:xfrm>
            <a:off x="-8267" y="6473922"/>
            <a:ext cx="9144000" cy="384078"/>
          </a:xfrm>
          <a:prstGeom prst="rect">
            <a:avLst/>
          </a:prstGeom>
          <a:solidFill>
            <a:srgbClr val="4AABA3"/>
          </a:solidFill>
          <a:ln>
            <a:solidFill>
              <a:srgbClr val="4AA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408290-EA89-4316-97C4-F6E5D7DBC3C4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</a:t>
            </a:r>
            <a:r>
              <a:rPr lang="fr-BE" dirty="0">
                <a:solidFill>
                  <a:schemeClr val="bg1"/>
                </a:solidFill>
              </a:rPr>
              <a:t> All-Hands Meeting                                                                                  04.06.2019, Helsinki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738F3A6-C650-476E-A66B-4D3AE0211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622943"/>
              </p:ext>
            </p:extLst>
          </p:nvPr>
        </p:nvGraphicFramePr>
        <p:xfrm>
          <a:off x="467544" y="1397000"/>
          <a:ext cx="8352928" cy="4840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123657631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76346158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3285037204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87386909"/>
                    </a:ext>
                  </a:extLst>
                </a:gridCol>
              </a:tblGrid>
              <a:tr h="77368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Research and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Leadership, skills and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140725"/>
                  </a:ext>
                </a:extLst>
              </a:tr>
              <a:tr h="4066631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High-throughput imaging services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Specialist imaging services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Data access platforms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Specimen logistics management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Transcription services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Translation services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Data enhancement services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Digitisation cost models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Tracking benefits and impact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Digitisation software development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New workflows and techniques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Coordinating funding calls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Advocacy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Training and training resources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125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688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automatic alt text available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816" y="116632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241193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6168"/>
                </a:solidFill>
              </a:rPr>
              <a:t>How do we identify a provisional centre of excellence?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227687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68000" y="1098000"/>
            <a:ext cx="84969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Proven experience and successful delivery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Specimen workflows supported (WP3 – some more work needed e.g. OSF documentation, modularisation)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Manual and automated specimen handling 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Cost and availability of 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Formal/structured processes for prioritising digitisation (T8.2)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Training resources and documentation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Specimen location tracking (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</a:rPr>
              <a:t>Picturae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Quality assurance processes (Paul Rosen, T3.4: mostly imaging. T4.2: data validation (Sarah 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Time and cost tracking (T8.4 and T4.4 (cost analysis of transcription systems)). Other relevant aspects of WP8.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Processes and platforms for data 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Processes for digitisation on demand requests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Specialist centralised digitiser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Other specialist staff skills (general IT, hardware, data architecture, curatorial)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Formal SOPs and SLAs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782BB5-541E-41E1-B7CD-74F9023360FA}"/>
              </a:ext>
            </a:extLst>
          </p:cNvPr>
          <p:cNvSpPr/>
          <p:nvPr/>
        </p:nvSpPr>
        <p:spPr>
          <a:xfrm>
            <a:off x="-8267" y="6473922"/>
            <a:ext cx="9144000" cy="384078"/>
          </a:xfrm>
          <a:prstGeom prst="rect">
            <a:avLst/>
          </a:prstGeom>
          <a:solidFill>
            <a:srgbClr val="4AABA3"/>
          </a:solidFill>
          <a:ln>
            <a:solidFill>
              <a:srgbClr val="4AA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408290-EA89-4316-97C4-F6E5D7DBC3C4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</a:t>
            </a:r>
            <a:r>
              <a:rPr lang="fr-BE" dirty="0">
                <a:solidFill>
                  <a:schemeClr val="bg1"/>
                </a:solidFill>
              </a:rPr>
              <a:t> All-Hands Meeting                                                                                  04.06.2019, Helsinki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883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8267" y="6473922"/>
            <a:ext cx="9144000" cy="384078"/>
          </a:xfrm>
          <a:prstGeom prst="rect">
            <a:avLst/>
          </a:prstGeom>
          <a:solidFill>
            <a:srgbClr val="4AABA3"/>
          </a:solidFill>
          <a:ln>
            <a:solidFill>
              <a:srgbClr val="4AA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No automatic alt text available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816" y="116632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</a:t>
            </a:r>
            <a:r>
              <a:rPr lang="fr-BE" dirty="0">
                <a:solidFill>
                  <a:schemeClr val="bg1"/>
                </a:solidFill>
              </a:rPr>
              <a:t> All-Hands Meeting                                                                                  04.06.2019, Helsinki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8000" y="1096492"/>
            <a:ext cx="866773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Introduction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Aims of the workshop and review of MS44 survey on technical capacities of digitisation centres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What makes a centre of excellence?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Definition and prioritised attributes</a:t>
            </a:r>
          </a:p>
          <a:p>
            <a:pPr>
              <a:spcAft>
                <a:spcPts val="600"/>
              </a:spcAft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Review of different potential models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European, national and institutional hubs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Specialist vs generalist facilities</a:t>
            </a:r>
          </a:p>
          <a:p>
            <a:pPr>
              <a:spcAft>
                <a:spcPts val="600"/>
              </a:spcAft>
            </a:pP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Additional considerations/questions</a:t>
            </a:r>
          </a:p>
          <a:p>
            <a:pPr>
              <a:spcAft>
                <a:spcPts val="600"/>
              </a:spcAft>
            </a:pP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Next steps</a:t>
            </a:r>
          </a:p>
          <a:p>
            <a:pPr>
              <a:spcAft>
                <a:spcPts val="600"/>
              </a:spcAft>
            </a:pP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8000" y="489600"/>
            <a:ext cx="2679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6168"/>
                </a:solidFill>
              </a:rPr>
              <a:t>Agenda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803698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automatic alt text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816" y="116632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45333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 </a:t>
            </a:r>
            <a:r>
              <a:rPr lang="fr-BE" dirty="0">
                <a:solidFill>
                  <a:schemeClr val="bg1"/>
                </a:solidFill>
              </a:rPr>
              <a:t>AHM Meeting                                                                                          03.06.2019, Helsinki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489600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Aims and outputs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8628" y="1340768"/>
            <a:ext cx="837184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Goal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To consider what makes a digitisation ‘centre of excellence’ by reviewing three potential hub models </a:t>
            </a:r>
            <a:r>
              <a:rPr lang="en-GB" sz="2000">
                <a:solidFill>
                  <a:schemeClr val="accent5">
                    <a:lumMod val="50000"/>
                  </a:schemeClr>
                </a:solidFill>
              </a:rPr>
              <a:t>(Continental, 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National, and Institutional) and outlining recommendations for which may be the most appropriate for supporting DiSSCo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AFAD882-04C8-453A-922E-9DFFA758C259}"/>
              </a:ext>
            </a:extLst>
          </p:cNvPr>
          <p:cNvSpPr/>
          <p:nvPr/>
        </p:nvSpPr>
        <p:spPr>
          <a:xfrm>
            <a:off x="-8267" y="6473922"/>
            <a:ext cx="9144000" cy="384078"/>
          </a:xfrm>
          <a:prstGeom prst="rect">
            <a:avLst/>
          </a:prstGeom>
          <a:solidFill>
            <a:srgbClr val="4AABA3"/>
          </a:solidFill>
          <a:ln>
            <a:solidFill>
              <a:srgbClr val="4AA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10764E-91CF-44C9-AFB7-FB90934EF4F1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</a:t>
            </a:r>
            <a:r>
              <a:rPr lang="fr-BE" dirty="0">
                <a:solidFill>
                  <a:schemeClr val="bg1"/>
                </a:solidFill>
              </a:rPr>
              <a:t> All-Hands Meeting                                                                                  04.06.2019, Helsinki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611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automatic alt text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816" y="116632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45333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 </a:t>
            </a:r>
            <a:r>
              <a:rPr lang="fr-BE" dirty="0">
                <a:solidFill>
                  <a:schemeClr val="bg1"/>
                </a:solidFill>
              </a:rPr>
              <a:t>AHM Meeting                                                                                          03.06.2019, Helsinki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489600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Aims and outputs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8628" y="1340768"/>
            <a:ext cx="83718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Output</a:t>
            </a:r>
            <a:endParaRPr lang="en-GB" sz="24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Milestone MS45: Identification of provisional centres of excellence for digitisation</a:t>
            </a:r>
          </a:p>
          <a:p>
            <a:pPr lvl="1"/>
            <a:r>
              <a:rPr lang="en-GB" b="1" i="1" dirty="0">
                <a:solidFill>
                  <a:schemeClr val="accent5">
                    <a:lumMod val="50000"/>
                  </a:schemeClr>
                </a:solidFill>
              </a:rPr>
              <a:t>Internal report, due 30th June 2019</a:t>
            </a: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Milestone MS46: International landscape analysis of related international research infrastructures supporting collections digitisation</a:t>
            </a:r>
          </a:p>
          <a:p>
            <a:pPr lvl="1"/>
            <a:r>
              <a:rPr lang="en-GB" i="1" dirty="0">
                <a:solidFill>
                  <a:schemeClr val="accent5">
                    <a:lumMod val="50000"/>
                  </a:schemeClr>
                </a:solidFill>
              </a:rPr>
              <a:t>Report for website, due 31</a:t>
            </a:r>
            <a:r>
              <a:rPr lang="en-GB" i="1" baseline="30000" dirty="0">
                <a:solidFill>
                  <a:schemeClr val="accent5">
                    <a:lumMod val="50000"/>
                  </a:schemeClr>
                </a:solidFill>
              </a:rPr>
              <a:t>st</a:t>
            </a:r>
            <a:r>
              <a:rPr lang="en-GB" i="1" dirty="0">
                <a:solidFill>
                  <a:schemeClr val="accent5">
                    <a:lumMod val="50000"/>
                  </a:schemeClr>
                </a:solidFill>
              </a:rPr>
              <a:t> December 2019</a:t>
            </a:r>
          </a:p>
          <a:p>
            <a:pPr lvl="1"/>
            <a:endParaRPr lang="en-GB" i="1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Milestone MS47: Best practice of international infrastructures and identifying connectivity with the DiSSCo digitisation infrastructure implementation plan</a:t>
            </a:r>
            <a:endParaRPr lang="en-GB" i="1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i="1" dirty="0">
                <a:solidFill>
                  <a:schemeClr val="accent5">
                    <a:lumMod val="50000"/>
                  </a:schemeClr>
                </a:solidFill>
              </a:rPr>
              <a:t>Report for website, due 29th February 2020</a:t>
            </a:r>
          </a:p>
          <a:p>
            <a:pPr lvl="1"/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leading to</a:t>
            </a:r>
          </a:p>
          <a:p>
            <a:pPr lvl="1"/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Deliverable 7.2: Common digital research agenda</a:t>
            </a:r>
          </a:p>
          <a:p>
            <a:pPr lvl="1"/>
            <a:r>
              <a:rPr lang="en-GB" i="1" dirty="0">
                <a:solidFill>
                  <a:schemeClr val="accent5">
                    <a:lumMod val="50000"/>
                  </a:schemeClr>
                </a:solidFill>
              </a:rPr>
              <a:t>ICEDIG website content, due 29th February 2020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AFAD882-04C8-453A-922E-9DFFA758C259}"/>
              </a:ext>
            </a:extLst>
          </p:cNvPr>
          <p:cNvSpPr/>
          <p:nvPr/>
        </p:nvSpPr>
        <p:spPr>
          <a:xfrm>
            <a:off x="-8267" y="6473922"/>
            <a:ext cx="9144000" cy="384078"/>
          </a:xfrm>
          <a:prstGeom prst="rect">
            <a:avLst/>
          </a:prstGeom>
          <a:solidFill>
            <a:srgbClr val="4AABA3"/>
          </a:solidFill>
          <a:ln>
            <a:solidFill>
              <a:srgbClr val="4AA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10764E-91CF-44C9-AFB7-FB90934EF4F1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</a:t>
            </a:r>
            <a:r>
              <a:rPr lang="fr-BE" dirty="0">
                <a:solidFill>
                  <a:schemeClr val="bg1"/>
                </a:solidFill>
              </a:rPr>
              <a:t> All-Hands Meeting                                                                                  04.06.2019, Helsinki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385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automatic alt text available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816" y="116632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241193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6168"/>
                </a:solidFill>
              </a:rPr>
              <a:t>Technical capacities of digitisation centres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227687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68000" y="1098000"/>
            <a:ext cx="84969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MS44 report: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hlinkClick r:id="rId4"/>
              </a:rPr>
              <a:t>http://twk.pm/qrc4c3lbfn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7 institutions surveyed: APM, Naturalis, RBGK, LUOMUS, MNHN, UTARTU and NHM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Short questions covering digitisation status, workflows/capabilities, processes and resources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Information captured and analysed in Google Sheets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782BB5-541E-41E1-B7CD-74F9023360FA}"/>
              </a:ext>
            </a:extLst>
          </p:cNvPr>
          <p:cNvSpPr/>
          <p:nvPr/>
        </p:nvSpPr>
        <p:spPr>
          <a:xfrm>
            <a:off x="-8267" y="6473922"/>
            <a:ext cx="9144000" cy="384078"/>
          </a:xfrm>
          <a:prstGeom prst="rect">
            <a:avLst/>
          </a:prstGeom>
          <a:solidFill>
            <a:srgbClr val="4AABA3"/>
          </a:solidFill>
          <a:ln>
            <a:solidFill>
              <a:srgbClr val="4AA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408290-EA89-4316-97C4-F6E5D7DBC3C4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</a:t>
            </a:r>
            <a:r>
              <a:rPr lang="fr-BE" dirty="0">
                <a:solidFill>
                  <a:schemeClr val="bg1"/>
                </a:solidFill>
              </a:rPr>
              <a:t> All-Hands Meeting                                                                                  04.06.2019, Helsinki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61B4AF-68C1-464B-B76D-65AB37B398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1640" y="3311487"/>
            <a:ext cx="6156176" cy="3011051"/>
          </a:xfrm>
          <a:prstGeom prst="rect">
            <a:avLst/>
          </a:prstGeom>
          <a:effectLst>
            <a:innerShdw blurRad="914400" dist="190500" dir="2700000">
              <a:schemeClr val="bg1">
                <a:alpha val="40000"/>
              </a:schemeClr>
            </a:innerShdw>
          </a:effectLst>
        </p:spPr>
      </p:pic>
    </p:spTree>
    <p:extLst>
      <p:ext uri="{BB962C8B-B14F-4D97-AF65-F5344CB8AC3E}">
        <p14:creationId xmlns:p14="http://schemas.microsoft.com/office/powerpoint/2010/main" val="537987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automatic alt text available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816" y="116632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241193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6168"/>
                </a:solidFill>
              </a:rPr>
              <a:t>Technical capacities of digitisation centres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227687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68000" y="1098000"/>
            <a:ext cx="806444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Highlights</a:t>
            </a:r>
          </a:p>
          <a:p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Mean of 31% ‘catalogued’, 19% ‘digitised’ and 13% ‘fully digitised’ (from DiSSCo survey definitions)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Only industrial digitisation experience reported for herbarium sheets, microscope slides and pinned insects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Strong tendency towards on-site digitisation, even when using an external contractor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Almost all current and previous outsourcing relates to herbarium sheets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Centralised, specialist digitisation teams were now the norm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Less mature areas included: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Electronic location tracking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Formal prioritisation of digitisation projects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Documentation and training resources for digitisation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Quality Assurance (QA) policies and standards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782BB5-541E-41E1-B7CD-74F9023360FA}"/>
              </a:ext>
            </a:extLst>
          </p:cNvPr>
          <p:cNvSpPr/>
          <p:nvPr/>
        </p:nvSpPr>
        <p:spPr>
          <a:xfrm>
            <a:off x="-8267" y="6473922"/>
            <a:ext cx="9144000" cy="384078"/>
          </a:xfrm>
          <a:prstGeom prst="rect">
            <a:avLst/>
          </a:prstGeom>
          <a:solidFill>
            <a:srgbClr val="4AABA3"/>
          </a:solidFill>
          <a:ln>
            <a:solidFill>
              <a:srgbClr val="4AA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408290-EA89-4316-97C4-F6E5D7DBC3C4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</a:t>
            </a:r>
            <a:r>
              <a:rPr lang="fr-BE" dirty="0">
                <a:solidFill>
                  <a:schemeClr val="bg1"/>
                </a:solidFill>
              </a:rPr>
              <a:t> All-Hands Meeting                                                                                  04.06.2019, Helsinki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77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automatic alt text available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816" y="116632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30792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6168"/>
                </a:solidFill>
              </a:rPr>
              <a:t>Digitisation centre models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2FCF3C4-6EE7-4F56-AB6C-4946F891D415}"/>
              </a:ext>
            </a:extLst>
          </p:cNvPr>
          <p:cNvSpPr/>
          <p:nvPr/>
        </p:nvSpPr>
        <p:spPr>
          <a:xfrm>
            <a:off x="-8267" y="6473922"/>
            <a:ext cx="9144000" cy="384078"/>
          </a:xfrm>
          <a:prstGeom prst="rect">
            <a:avLst/>
          </a:prstGeom>
          <a:solidFill>
            <a:srgbClr val="4AABA3"/>
          </a:solidFill>
          <a:ln>
            <a:solidFill>
              <a:srgbClr val="4AA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F79323-163F-4FC6-908E-D5DFC6579F01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</a:t>
            </a:r>
            <a:r>
              <a:rPr lang="fr-BE" dirty="0">
                <a:solidFill>
                  <a:schemeClr val="bg1"/>
                </a:solidFill>
              </a:rPr>
              <a:t> All-Hands Meeting                                                                                  04.06.2019, Helsinki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457D4CAF-543F-450E-BB26-B80B56E6D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427021"/>
              </p:ext>
            </p:extLst>
          </p:nvPr>
        </p:nvGraphicFramePr>
        <p:xfrm>
          <a:off x="467544" y="1340768"/>
          <a:ext cx="8208456" cy="4800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152">
                  <a:extLst>
                    <a:ext uri="{9D8B030D-6E8A-4147-A177-3AD203B41FA5}">
                      <a16:colId xmlns:a16="http://schemas.microsoft.com/office/drawing/2014/main" val="1236576310"/>
                    </a:ext>
                  </a:extLst>
                </a:gridCol>
                <a:gridCol w="2736152">
                  <a:extLst>
                    <a:ext uri="{9D8B030D-6E8A-4147-A177-3AD203B41FA5}">
                      <a16:colId xmlns:a16="http://schemas.microsoft.com/office/drawing/2014/main" val="2076346158"/>
                    </a:ext>
                  </a:extLst>
                </a:gridCol>
                <a:gridCol w="2736152">
                  <a:extLst>
                    <a:ext uri="{9D8B030D-6E8A-4147-A177-3AD203B41FA5}">
                      <a16:colId xmlns:a16="http://schemas.microsoft.com/office/drawing/2014/main" val="3285037204"/>
                    </a:ext>
                  </a:extLst>
                </a:gridCol>
              </a:tblGrid>
              <a:tr h="76725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Institutional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Continental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140725"/>
                  </a:ext>
                </a:extLst>
              </a:tr>
              <a:tr h="403283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125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7261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automatic alt text available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816" y="116632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30792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6168"/>
                </a:solidFill>
              </a:rPr>
              <a:t>Existing examples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2FCF3C4-6EE7-4F56-AB6C-4946F891D415}"/>
              </a:ext>
            </a:extLst>
          </p:cNvPr>
          <p:cNvSpPr/>
          <p:nvPr/>
        </p:nvSpPr>
        <p:spPr>
          <a:xfrm>
            <a:off x="-8267" y="6473922"/>
            <a:ext cx="9144000" cy="384078"/>
          </a:xfrm>
          <a:prstGeom prst="rect">
            <a:avLst/>
          </a:prstGeom>
          <a:solidFill>
            <a:srgbClr val="4AABA3"/>
          </a:solidFill>
          <a:ln>
            <a:solidFill>
              <a:srgbClr val="4AA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F79323-163F-4FC6-908E-D5DFC6579F01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</a:t>
            </a:r>
            <a:r>
              <a:rPr lang="fr-BE" dirty="0">
                <a:solidFill>
                  <a:schemeClr val="bg1"/>
                </a:solidFill>
              </a:rPr>
              <a:t> All-Hands Meeting                                                                                  04.06.2019, Helsinki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72F61A3-E262-4CEA-B729-7FD66ED89F21}"/>
              </a:ext>
            </a:extLst>
          </p:cNvPr>
          <p:cNvSpPr txBox="1"/>
          <p:nvPr/>
        </p:nvSpPr>
        <p:spPr>
          <a:xfrm>
            <a:off x="468000" y="1096492"/>
            <a:ext cx="8667733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Institutional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Naturalis,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</a:rPr>
              <a:t>MfN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, NHM London’s Digital Collections Programme</a:t>
            </a:r>
          </a:p>
          <a:p>
            <a:pPr>
              <a:spcAft>
                <a:spcPts val="600"/>
              </a:spcAft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National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e-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</a:rPr>
              <a:t>ReColNat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 (France): national hub with focus on particular workflows e.g. Botanical Network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DCOLL (Germany): nationally funded establishment, ongoing utilisation to be funded by consortium members</a:t>
            </a:r>
          </a:p>
          <a:p>
            <a:pPr>
              <a:spcAft>
                <a:spcPts val="600"/>
              </a:spcAft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Continental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accent5">
                    <a:lumMod val="50000"/>
                  </a:schemeClr>
                </a:solidFill>
              </a:rPr>
              <a:t>iDigBio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 / ADBC (USA): NSF-funded national hub with science calls/bids and thematic focus. Although national, some similarities to European model e.g. federated states</a:t>
            </a:r>
          </a:p>
        </p:txBody>
      </p:sp>
    </p:spTree>
    <p:extLst>
      <p:ext uri="{BB962C8B-B14F-4D97-AF65-F5344CB8AC3E}">
        <p14:creationId xmlns:p14="http://schemas.microsoft.com/office/powerpoint/2010/main" val="3249139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automatic alt text available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816" y="116632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241193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6168"/>
                </a:solidFill>
              </a:rPr>
              <a:t>What should a ‘centre of excellence’ offer?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227687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782BB5-541E-41E1-B7CD-74F9023360FA}"/>
              </a:ext>
            </a:extLst>
          </p:cNvPr>
          <p:cNvSpPr/>
          <p:nvPr/>
        </p:nvSpPr>
        <p:spPr>
          <a:xfrm>
            <a:off x="-8267" y="6473922"/>
            <a:ext cx="9144000" cy="384078"/>
          </a:xfrm>
          <a:prstGeom prst="rect">
            <a:avLst/>
          </a:prstGeom>
          <a:solidFill>
            <a:srgbClr val="4AABA3"/>
          </a:solidFill>
          <a:ln>
            <a:solidFill>
              <a:srgbClr val="4AA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408290-EA89-4316-97C4-F6E5D7DBC3C4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ICEDIG, </a:t>
            </a:r>
            <a:r>
              <a:rPr lang="fr-BE" dirty="0">
                <a:solidFill>
                  <a:schemeClr val="bg1"/>
                </a:solidFill>
                <a:cs typeface="Lucida Sans Unicode" panose="020B0602030504020204" pitchFamily="34" charset="0"/>
              </a:rPr>
              <a:t>3</a:t>
            </a:r>
            <a:r>
              <a:rPr lang="fr-BE" baseline="30000" dirty="0">
                <a:solidFill>
                  <a:schemeClr val="bg1"/>
                </a:solidFill>
                <a:cs typeface="Lucida Sans Unicode" panose="020B0602030504020204" pitchFamily="34" charset="0"/>
              </a:rPr>
              <a:t>rd</a:t>
            </a:r>
            <a:r>
              <a:rPr lang="fr-BE" dirty="0">
                <a:solidFill>
                  <a:schemeClr val="bg1"/>
                </a:solidFill>
              </a:rPr>
              <a:t> All-Hands Meeting                                                                                  04.06.2019, Helsinki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738F3A6-C650-476E-A66B-4D3AE0211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613281"/>
              </p:ext>
            </p:extLst>
          </p:nvPr>
        </p:nvGraphicFramePr>
        <p:xfrm>
          <a:off x="323528" y="1397000"/>
          <a:ext cx="8496944" cy="4840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>
                  <a:extLst>
                    <a:ext uri="{9D8B030D-6E8A-4147-A177-3AD203B41FA5}">
                      <a16:colId xmlns:a16="http://schemas.microsoft.com/office/drawing/2014/main" val="1236576310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2076346158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3285037204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187386909"/>
                    </a:ext>
                  </a:extLst>
                </a:gridCol>
              </a:tblGrid>
              <a:tr h="77368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Research and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Skills and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140725"/>
                  </a:ext>
                </a:extLst>
              </a:tr>
              <a:tr h="406663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125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4065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4159</TotalTime>
  <Words>1569</Words>
  <Application>Microsoft Office PowerPoint</Application>
  <PresentationFormat>On-screen Show (4:3)</PresentationFormat>
  <Paragraphs>236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Lucida Sans Unicode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Natural History Museum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Naomi Cocks</dc:creator>
  <cp:lastModifiedBy>Laurence Livermore</cp:lastModifiedBy>
  <cp:revision>154</cp:revision>
  <dcterms:created xsi:type="dcterms:W3CDTF">2018-11-22T15:28:48Z</dcterms:created>
  <dcterms:modified xsi:type="dcterms:W3CDTF">2020-07-03T20:06:49Z</dcterms:modified>
</cp:coreProperties>
</file>