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3" r:id="rId2"/>
    <p:sldId id="264" r:id="rId3"/>
    <p:sldId id="26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FF40FF"/>
    <a:srgbClr val="FF2F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24"/>
    <p:restoredTop sz="93856"/>
  </p:normalViewPr>
  <p:slideViewPr>
    <p:cSldViewPr snapToGrid="0" snapToObjects="1">
      <p:cViewPr varScale="1">
        <p:scale>
          <a:sx n="86" d="100"/>
          <a:sy n="86" d="100"/>
        </p:scale>
        <p:origin x="216"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oleObject" Target="file:////Users/j.bryson@hertie-school.org/Downloads/MARKET%20CAP%202019%20G06N%20WIPO%20final%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j.bryson@hertie-school.org/Downloads/MARKET%20CAP%202019%20G06N%20WIPO%20final%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j.bryson@hertie-school.org/Downloads/MARKET%20CAP%202019%20G06N%20WIPO%20final%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j.bryson@hertie-school.org/Downloads/MARKET%20CAP%202019%20G06N%20WIPO%20final%20(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463549821148991E-2"/>
          <c:y val="1.4679437615388256E-2"/>
          <c:w val="0.89233911980160685"/>
          <c:h val="0.95060104460890282"/>
        </c:manualLayout>
      </c:layout>
      <c:bubbleChart>
        <c:varyColors val="0"/>
        <c:ser>
          <c:idx val="0"/>
          <c:order val="0"/>
          <c:tx>
            <c:strRef>
              <c:f>'market cap for G06N 2019'!$B$1</c:f>
              <c:strCache>
                <c:ptCount val="1"/>
                <c:pt idx="0">
                  <c:v>number of patents in 2019</c:v>
                </c:pt>
              </c:strCache>
            </c:strRef>
          </c:tx>
          <c:spPr>
            <a:solidFill>
              <a:schemeClr val="bg1">
                <a:lumMod val="65000"/>
                <a:alpha val="50000"/>
              </a:schemeClr>
            </a:solidFill>
            <a:ln>
              <a:noFill/>
            </a:ln>
            <a:effectLst/>
          </c:spPr>
          <c:invertIfNegative val="0"/>
          <c:dPt>
            <c:idx val="1"/>
            <c:invertIfNegative val="0"/>
            <c:bubble3D val="0"/>
            <c:spPr>
              <a:solidFill>
                <a:srgbClr val="FFFF00">
                  <a:alpha val="40000"/>
                </a:srgbClr>
              </a:solidFill>
              <a:ln>
                <a:noFill/>
              </a:ln>
              <a:effectLst/>
            </c:spPr>
            <c:extLst>
              <c:ext xmlns:c16="http://schemas.microsoft.com/office/drawing/2014/chart" uri="{C3380CC4-5D6E-409C-BE32-E72D297353CC}">
                <c16:uniqueId val="{00000001-BBFE-BC40-9F43-3BD6D5F70356}"/>
              </c:ext>
            </c:extLst>
          </c:dPt>
          <c:dPt>
            <c:idx val="6"/>
            <c:invertIfNegative val="0"/>
            <c:bubble3D val="0"/>
            <c:spPr>
              <a:solidFill>
                <a:srgbClr val="FF2F92">
                  <a:alpha val="50000"/>
                </a:srgbClr>
              </a:solidFill>
              <a:ln>
                <a:noFill/>
              </a:ln>
              <a:effectLst/>
            </c:spPr>
            <c:extLst>
              <c:ext xmlns:c16="http://schemas.microsoft.com/office/drawing/2014/chart" uri="{C3380CC4-5D6E-409C-BE32-E72D297353CC}">
                <c16:uniqueId val="{00000003-BBFE-BC40-9F43-3BD6D5F70356}"/>
              </c:ext>
            </c:extLst>
          </c:dPt>
          <c:dPt>
            <c:idx val="7"/>
            <c:invertIfNegative val="0"/>
            <c:bubble3D val="0"/>
            <c:spPr>
              <a:solidFill>
                <a:srgbClr val="FF2F92">
                  <a:alpha val="50000"/>
                </a:srgbClr>
              </a:solidFill>
              <a:ln>
                <a:noFill/>
              </a:ln>
              <a:effectLst/>
            </c:spPr>
            <c:extLst>
              <c:ext xmlns:c16="http://schemas.microsoft.com/office/drawing/2014/chart" uri="{C3380CC4-5D6E-409C-BE32-E72D297353CC}">
                <c16:uniqueId val="{00000005-BBFE-BC40-9F43-3BD6D5F70356}"/>
              </c:ext>
            </c:extLst>
          </c:dPt>
          <c:dPt>
            <c:idx val="9"/>
            <c:invertIfNegative val="0"/>
            <c:bubble3D val="0"/>
            <c:spPr>
              <a:solidFill>
                <a:srgbClr val="00B0F0">
                  <a:alpha val="50000"/>
                </a:srgbClr>
              </a:solidFill>
              <a:ln>
                <a:noFill/>
              </a:ln>
              <a:effectLst/>
            </c:spPr>
            <c:extLst>
              <c:ext xmlns:c16="http://schemas.microsoft.com/office/drawing/2014/chart" uri="{C3380CC4-5D6E-409C-BE32-E72D297353CC}">
                <c16:uniqueId val="{00000007-BBFE-BC40-9F43-3BD6D5F70356}"/>
              </c:ext>
            </c:extLst>
          </c:dPt>
          <c:dPt>
            <c:idx val="10"/>
            <c:invertIfNegative val="0"/>
            <c:bubble3D val="0"/>
            <c:spPr>
              <a:solidFill>
                <a:srgbClr val="FFFF00">
                  <a:alpha val="40000"/>
                </a:srgbClr>
              </a:solidFill>
              <a:ln>
                <a:noFill/>
              </a:ln>
              <a:effectLst/>
            </c:spPr>
            <c:extLst>
              <c:ext xmlns:c16="http://schemas.microsoft.com/office/drawing/2014/chart" uri="{C3380CC4-5D6E-409C-BE32-E72D297353CC}">
                <c16:uniqueId val="{00000009-BBFE-BC40-9F43-3BD6D5F70356}"/>
              </c:ext>
            </c:extLst>
          </c:dPt>
          <c:dPt>
            <c:idx val="11"/>
            <c:invertIfNegative val="0"/>
            <c:bubble3D val="0"/>
            <c:spPr>
              <a:solidFill>
                <a:srgbClr val="FFFF00">
                  <a:alpha val="40000"/>
                </a:srgbClr>
              </a:solidFill>
              <a:ln>
                <a:noFill/>
              </a:ln>
              <a:effectLst/>
            </c:spPr>
            <c:extLst>
              <c:ext xmlns:c16="http://schemas.microsoft.com/office/drawing/2014/chart" uri="{C3380CC4-5D6E-409C-BE32-E72D297353CC}">
                <c16:uniqueId val="{0000000B-BBFE-BC40-9F43-3BD6D5F70356}"/>
              </c:ext>
            </c:extLst>
          </c:dPt>
          <c:dPt>
            <c:idx val="16"/>
            <c:invertIfNegative val="0"/>
            <c:bubble3D val="0"/>
            <c:spPr>
              <a:solidFill>
                <a:srgbClr val="00B0F0">
                  <a:alpha val="50000"/>
                </a:srgbClr>
              </a:solidFill>
              <a:ln>
                <a:noFill/>
              </a:ln>
              <a:effectLst/>
            </c:spPr>
            <c:extLst>
              <c:ext xmlns:c16="http://schemas.microsoft.com/office/drawing/2014/chart" uri="{C3380CC4-5D6E-409C-BE32-E72D297353CC}">
                <c16:uniqueId val="{0000000D-BBFE-BC40-9F43-3BD6D5F70356}"/>
              </c:ext>
            </c:extLst>
          </c:dPt>
          <c:dPt>
            <c:idx val="17"/>
            <c:invertIfNegative val="0"/>
            <c:bubble3D val="0"/>
            <c:spPr>
              <a:solidFill>
                <a:srgbClr val="FFFF00">
                  <a:alpha val="40000"/>
                </a:srgbClr>
              </a:solidFill>
              <a:ln>
                <a:noFill/>
              </a:ln>
              <a:effectLst/>
            </c:spPr>
            <c:extLst>
              <c:ext xmlns:c16="http://schemas.microsoft.com/office/drawing/2014/chart" uri="{C3380CC4-5D6E-409C-BE32-E72D297353CC}">
                <c16:uniqueId val="{0000000F-BBFE-BC40-9F43-3BD6D5F70356}"/>
              </c:ext>
            </c:extLst>
          </c:dPt>
          <c:dPt>
            <c:idx val="20"/>
            <c:invertIfNegative val="0"/>
            <c:bubble3D val="0"/>
            <c:spPr>
              <a:solidFill>
                <a:srgbClr val="00B0F0">
                  <a:alpha val="50000"/>
                </a:srgbClr>
              </a:solidFill>
              <a:ln>
                <a:noFill/>
              </a:ln>
              <a:effectLst/>
            </c:spPr>
            <c:extLst>
              <c:ext xmlns:c16="http://schemas.microsoft.com/office/drawing/2014/chart" uri="{C3380CC4-5D6E-409C-BE32-E72D297353CC}">
                <c16:uniqueId val="{00000011-BBFE-BC40-9F43-3BD6D5F70356}"/>
              </c:ext>
            </c:extLst>
          </c:dPt>
          <c:dPt>
            <c:idx val="22"/>
            <c:invertIfNegative val="0"/>
            <c:bubble3D val="0"/>
            <c:spPr>
              <a:solidFill>
                <a:srgbClr val="00B0F0">
                  <a:alpha val="50000"/>
                </a:srgbClr>
              </a:solidFill>
              <a:ln>
                <a:noFill/>
              </a:ln>
              <a:effectLst/>
            </c:spPr>
            <c:extLst>
              <c:ext xmlns:c16="http://schemas.microsoft.com/office/drawing/2014/chart" uri="{C3380CC4-5D6E-409C-BE32-E72D297353CC}">
                <c16:uniqueId val="{00000013-BBFE-BC40-9F43-3BD6D5F70356}"/>
              </c:ext>
            </c:extLst>
          </c:dPt>
          <c:dPt>
            <c:idx val="23"/>
            <c:invertIfNegative val="0"/>
            <c:bubble3D val="0"/>
            <c:extLst>
              <c:ext xmlns:c16="http://schemas.microsoft.com/office/drawing/2014/chart" uri="{C3380CC4-5D6E-409C-BE32-E72D297353CC}">
                <c16:uniqueId val="{00000014-BBFE-BC40-9F43-3BD6D5F70356}"/>
              </c:ext>
            </c:extLst>
          </c:dPt>
          <c:dPt>
            <c:idx val="24"/>
            <c:invertIfNegative val="0"/>
            <c:bubble3D val="0"/>
            <c:spPr>
              <a:solidFill>
                <a:srgbClr val="FFFF00">
                  <a:alpha val="40000"/>
                </a:srgbClr>
              </a:solidFill>
              <a:ln>
                <a:noFill/>
              </a:ln>
              <a:effectLst/>
            </c:spPr>
            <c:extLst>
              <c:ext xmlns:c16="http://schemas.microsoft.com/office/drawing/2014/chart" uri="{C3380CC4-5D6E-409C-BE32-E72D297353CC}">
                <c16:uniqueId val="{00000016-BBFE-BC40-9F43-3BD6D5F70356}"/>
              </c:ext>
            </c:extLst>
          </c:dPt>
          <c:dPt>
            <c:idx val="25"/>
            <c:invertIfNegative val="0"/>
            <c:bubble3D val="0"/>
            <c:extLst>
              <c:ext xmlns:c16="http://schemas.microsoft.com/office/drawing/2014/chart" uri="{C3380CC4-5D6E-409C-BE32-E72D297353CC}">
                <c16:uniqueId val="{00000017-BBFE-BC40-9F43-3BD6D5F70356}"/>
              </c:ext>
            </c:extLst>
          </c:dPt>
          <c:dPt>
            <c:idx val="27"/>
            <c:invertIfNegative val="0"/>
            <c:bubble3D val="0"/>
            <c:extLst>
              <c:ext xmlns:c16="http://schemas.microsoft.com/office/drawing/2014/chart" uri="{C3380CC4-5D6E-409C-BE32-E72D297353CC}">
                <c16:uniqueId val="{00000018-BBFE-BC40-9F43-3BD6D5F70356}"/>
              </c:ext>
            </c:extLst>
          </c:dPt>
          <c:dPt>
            <c:idx val="28"/>
            <c:invertIfNegative val="0"/>
            <c:bubble3D val="0"/>
            <c:spPr>
              <a:solidFill>
                <a:srgbClr val="FFFF00">
                  <a:alpha val="40000"/>
                </a:srgbClr>
              </a:solidFill>
              <a:ln>
                <a:noFill/>
              </a:ln>
              <a:effectLst/>
            </c:spPr>
            <c:extLst>
              <c:ext xmlns:c16="http://schemas.microsoft.com/office/drawing/2014/chart" uri="{C3380CC4-5D6E-409C-BE32-E72D297353CC}">
                <c16:uniqueId val="{0000001A-BBFE-BC40-9F43-3BD6D5F70356}"/>
              </c:ext>
            </c:extLst>
          </c:dPt>
          <c:dPt>
            <c:idx val="31"/>
            <c:invertIfNegative val="0"/>
            <c:bubble3D val="0"/>
            <c:spPr>
              <a:solidFill>
                <a:srgbClr val="FF2F92">
                  <a:alpha val="50000"/>
                </a:srgbClr>
              </a:solidFill>
              <a:ln>
                <a:noFill/>
              </a:ln>
              <a:effectLst/>
            </c:spPr>
            <c:extLst>
              <c:ext xmlns:c16="http://schemas.microsoft.com/office/drawing/2014/chart" uri="{C3380CC4-5D6E-409C-BE32-E72D297353CC}">
                <c16:uniqueId val="{0000001C-BBFE-BC40-9F43-3BD6D5F70356}"/>
              </c:ext>
            </c:extLst>
          </c:dPt>
          <c:dPt>
            <c:idx val="34"/>
            <c:invertIfNegative val="0"/>
            <c:bubble3D val="0"/>
            <c:spPr>
              <a:solidFill>
                <a:srgbClr val="00B0F0">
                  <a:alpha val="50000"/>
                </a:srgbClr>
              </a:solidFill>
              <a:ln>
                <a:noFill/>
              </a:ln>
              <a:effectLst/>
            </c:spPr>
            <c:extLst>
              <c:ext xmlns:c16="http://schemas.microsoft.com/office/drawing/2014/chart" uri="{C3380CC4-5D6E-409C-BE32-E72D297353CC}">
                <c16:uniqueId val="{0000001E-BBFE-BC40-9F43-3BD6D5F70356}"/>
              </c:ext>
            </c:extLst>
          </c:dPt>
          <c:dPt>
            <c:idx val="35"/>
            <c:invertIfNegative val="0"/>
            <c:bubble3D val="0"/>
            <c:extLst>
              <c:ext xmlns:c16="http://schemas.microsoft.com/office/drawing/2014/chart" uri="{C3380CC4-5D6E-409C-BE32-E72D297353CC}">
                <c16:uniqueId val="{0000001F-BBFE-BC40-9F43-3BD6D5F70356}"/>
              </c:ext>
            </c:extLst>
          </c:dPt>
          <c:dPt>
            <c:idx val="36"/>
            <c:invertIfNegative val="0"/>
            <c:bubble3D val="0"/>
            <c:spPr>
              <a:solidFill>
                <a:srgbClr val="FFFF00">
                  <a:alpha val="40000"/>
                </a:srgbClr>
              </a:solidFill>
              <a:ln>
                <a:noFill/>
              </a:ln>
              <a:effectLst/>
            </c:spPr>
            <c:extLst>
              <c:ext xmlns:c16="http://schemas.microsoft.com/office/drawing/2014/chart" uri="{C3380CC4-5D6E-409C-BE32-E72D297353CC}">
                <c16:uniqueId val="{00000021-BBFE-BC40-9F43-3BD6D5F70356}"/>
              </c:ext>
            </c:extLst>
          </c:dPt>
          <c:dPt>
            <c:idx val="37"/>
            <c:invertIfNegative val="0"/>
            <c:bubble3D val="0"/>
            <c:spPr>
              <a:solidFill>
                <a:srgbClr val="FFFF00">
                  <a:alpha val="40000"/>
                </a:srgbClr>
              </a:solidFill>
              <a:ln>
                <a:noFill/>
              </a:ln>
              <a:effectLst/>
            </c:spPr>
            <c:extLst>
              <c:ext xmlns:c16="http://schemas.microsoft.com/office/drawing/2014/chart" uri="{C3380CC4-5D6E-409C-BE32-E72D297353CC}">
                <c16:uniqueId val="{00000023-BBFE-BC40-9F43-3BD6D5F70356}"/>
              </c:ext>
            </c:extLst>
          </c:dPt>
          <c:dPt>
            <c:idx val="42"/>
            <c:invertIfNegative val="0"/>
            <c:bubble3D val="0"/>
            <c:spPr>
              <a:solidFill>
                <a:srgbClr val="FFFF00">
                  <a:alpha val="50000"/>
                </a:srgbClr>
              </a:solidFill>
              <a:ln>
                <a:noFill/>
              </a:ln>
              <a:effectLst/>
            </c:spPr>
            <c:extLst>
              <c:ext xmlns:c16="http://schemas.microsoft.com/office/drawing/2014/chart" uri="{C3380CC4-5D6E-409C-BE32-E72D297353CC}">
                <c16:uniqueId val="{00000025-BBFE-BC40-9F43-3BD6D5F70356}"/>
              </c:ext>
            </c:extLst>
          </c:dPt>
          <c:dPt>
            <c:idx val="43"/>
            <c:invertIfNegative val="0"/>
            <c:bubble3D val="0"/>
            <c:spPr>
              <a:solidFill>
                <a:srgbClr val="FFFF00">
                  <a:alpha val="50000"/>
                </a:srgbClr>
              </a:solidFill>
              <a:ln>
                <a:noFill/>
              </a:ln>
              <a:effectLst/>
            </c:spPr>
            <c:extLst>
              <c:ext xmlns:c16="http://schemas.microsoft.com/office/drawing/2014/chart" uri="{C3380CC4-5D6E-409C-BE32-E72D297353CC}">
                <c16:uniqueId val="{00000027-BBFE-BC40-9F43-3BD6D5F70356}"/>
              </c:ext>
            </c:extLst>
          </c:dPt>
          <c:dPt>
            <c:idx val="45"/>
            <c:invertIfNegative val="0"/>
            <c:bubble3D val="0"/>
            <c:spPr>
              <a:solidFill>
                <a:srgbClr val="00B0F0">
                  <a:alpha val="50000"/>
                </a:srgbClr>
              </a:solidFill>
              <a:ln>
                <a:noFill/>
              </a:ln>
              <a:effectLst/>
            </c:spPr>
            <c:extLst>
              <c:ext xmlns:c16="http://schemas.microsoft.com/office/drawing/2014/chart" uri="{C3380CC4-5D6E-409C-BE32-E72D297353CC}">
                <c16:uniqueId val="{00000029-BBFE-BC40-9F43-3BD6D5F70356}"/>
              </c:ext>
            </c:extLst>
          </c:dPt>
          <c:dPt>
            <c:idx val="46"/>
            <c:invertIfNegative val="0"/>
            <c:bubble3D val="0"/>
            <c:spPr>
              <a:solidFill>
                <a:srgbClr val="FFFF00">
                  <a:alpha val="40000"/>
                </a:srgbClr>
              </a:solidFill>
              <a:ln>
                <a:noFill/>
              </a:ln>
              <a:effectLst/>
            </c:spPr>
            <c:extLst>
              <c:ext xmlns:c16="http://schemas.microsoft.com/office/drawing/2014/chart" uri="{C3380CC4-5D6E-409C-BE32-E72D297353CC}">
                <c16:uniqueId val="{0000002B-BBFE-BC40-9F43-3BD6D5F70356}"/>
              </c:ext>
            </c:extLst>
          </c:dPt>
          <c:dPt>
            <c:idx val="47"/>
            <c:invertIfNegative val="0"/>
            <c:bubble3D val="0"/>
            <c:spPr>
              <a:solidFill>
                <a:srgbClr val="FFFF00">
                  <a:alpha val="40000"/>
                </a:srgbClr>
              </a:solidFill>
              <a:ln>
                <a:noFill/>
              </a:ln>
              <a:effectLst/>
            </c:spPr>
            <c:extLst>
              <c:ext xmlns:c16="http://schemas.microsoft.com/office/drawing/2014/chart" uri="{C3380CC4-5D6E-409C-BE32-E72D297353CC}">
                <c16:uniqueId val="{0000002D-BBFE-BC40-9F43-3BD6D5F70356}"/>
              </c:ext>
            </c:extLst>
          </c:dPt>
          <c:dPt>
            <c:idx val="48"/>
            <c:invertIfNegative val="0"/>
            <c:bubble3D val="0"/>
            <c:spPr>
              <a:solidFill>
                <a:srgbClr val="00B0F0">
                  <a:alpha val="50000"/>
                </a:srgbClr>
              </a:solidFill>
              <a:ln>
                <a:noFill/>
              </a:ln>
              <a:effectLst/>
            </c:spPr>
            <c:extLst>
              <c:ext xmlns:c16="http://schemas.microsoft.com/office/drawing/2014/chart" uri="{C3380CC4-5D6E-409C-BE32-E72D297353CC}">
                <c16:uniqueId val="{0000002F-BBFE-BC40-9F43-3BD6D5F70356}"/>
              </c:ext>
            </c:extLst>
          </c:dPt>
          <c:dPt>
            <c:idx val="49"/>
            <c:invertIfNegative val="0"/>
            <c:bubble3D val="0"/>
            <c:spPr>
              <a:solidFill>
                <a:srgbClr val="FFFF00">
                  <a:alpha val="40000"/>
                </a:srgbClr>
              </a:solidFill>
              <a:ln>
                <a:noFill/>
              </a:ln>
              <a:effectLst/>
            </c:spPr>
            <c:extLst>
              <c:ext xmlns:c16="http://schemas.microsoft.com/office/drawing/2014/chart" uri="{C3380CC4-5D6E-409C-BE32-E72D297353CC}">
                <c16:uniqueId val="{00000031-BBFE-BC40-9F43-3BD6D5F70356}"/>
              </c:ext>
            </c:extLst>
          </c:dPt>
          <c:dPt>
            <c:idx val="50"/>
            <c:invertIfNegative val="0"/>
            <c:bubble3D val="0"/>
            <c:spPr>
              <a:solidFill>
                <a:srgbClr val="FFFF00">
                  <a:alpha val="40000"/>
                </a:srgbClr>
              </a:solidFill>
              <a:ln>
                <a:noFill/>
              </a:ln>
              <a:effectLst/>
            </c:spPr>
            <c:extLst>
              <c:ext xmlns:c16="http://schemas.microsoft.com/office/drawing/2014/chart" uri="{C3380CC4-5D6E-409C-BE32-E72D297353CC}">
                <c16:uniqueId val="{00000033-BBFE-BC40-9F43-3BD6D5F70356}"/>
              </c:ext>
            </c:extLst>
          </c:dPt>
          <c:dPt>
            <c:idx val="51"/>
            <c:invertIfNegative val="0"/>
            <c:bubble3D val="0"/>
            <c:spPr>
              <a:solidFill>
                <a:srgbClr val="FFFF00">
                  <a:alpha val="40000"/>
                </a:srgbClr>
              </a:solidFill>
              <a:ln>
                <a:noFill/>
              </a:ln>
              <a:effectLst/>
            </c:spPr>
            <c:extLst>
              <c:ext xmlns:c16="http://schemas.microsoft.com/office/drawing/2014/chart" uri="{C3380CC4-5D6E-409C-BE32-E72D297353CC}">
                <c16:uniqueId val="{00000035-BBFE-BC40-9F43-3BD6D5F70356}"/>
              </c:ext>
            </c:extLst>
          </c:dPt>
          <c:dPt>
            <c:idx val="52"/>
            <c:invertIfNegative val="0"/>
            <c:bubble3D val="0"/>
            <c:spPr>
              <a:solidFill>
                <a:srgbClr val="FFFF00">
                  <a:alpha val="50000"/>
                </a:srgbClr>
              </a:solidFill>
              <a:ln>
                <a:noFill/>
              </a:ln>
              <a:effectLst/>
            </c:spPr>
            <c:extLst>
              <c:ext xmlns:c16="http://schemas.microsoft.com/office/drawing/2014/chart" uri="{C3380CC4-5D6E-409C-BE32-E72D297353CC}">
                <c16:uniqueId val="{00000037-BBFE-BC40-9F43-3BD6D5F70356}"/>
              </c:ext>
            </c:extLst>
          </c:dPt>
          <c:dPt>
            <c:idx val="53"/>
            <c:invertIfNegative val="0"/>
            <c:bubble3D val="0"/>
            <c:extLst>
              <c:ext xmlns:c16="http://schemas.microsoft.com/office/drawing/2014/chart" uri="{C3380CC4-5D6E-409C-BE32-E72D297353CC}">
                <c16:uniqueId val="{00000038-BBFE-BC40-9F43-3BD6D5F70356}"/>
              </c:ext>
            </c:extLst>
          </c:dPt>
          <c:dPt>
            <c:idx val="54"/>
            <c:invertIfNegative val="0"/>
            <c:bubble3D val="0"/>
            <c:spPr>
              <a:solidFill>
                <a:srgbClr val="FFFF00">
                  <a:alpha val="40000"/>
                </a:srgbClr>
              </a:solidFill>
              <a:ln>
                <a:noFill/>
              </a:ln>
              <a:effectLst/>
            </c:spPr>
            <c:extLst>
              <c:ext xmlns:c16="http://schemas.microsoft.com/office/drawing/2014/chart" uri="{C3380CC4-5D6E-409C-BE32-E72D297353CC}">
                <c16:uniqueId val="{0000003A-BBFE-BC40-9F43-3BD6D5F70356}"/>
              </c:ext>
            </c:extLst>
          </c:dPt>
          <c:dPt>
            <c:idx val="58"/>
            <c:invertIfNegative val="0"/>
            <c:bubble3D val="0"/>
            <c:spPr>
              <a:solidFill>
                <a:srgbClr val="FF2F92">
                  <a:alpha val="50000"/>
                </a:srgbClr>
              </a:solidFill>
              <a:ln>
                <a:noFill/>
              </a:ln>
              <a:effectLst/>
            </c:spPr>
            <c:extLst>
              <c:ext xmlns:c16="http://schemas.microsoft.com/office/drawing/2014/chart" uri="{C3380CC4-5D6E-409C-BE32-E72D297353CC}">
                <c16:uniqueId val="{0000003C-BBFE-BC40-9F43-3BD6D5F70356}"/>
              </c:ext>
            </c:extLst>
          </c:dPt>
          <c:dPt>
            <c:idx val="60"/>
            <c:invertIfNegative val="0"/>
            <c:bubble3D val="0"/>
            <c:spPr>
              <a:solidFill>
                <a:srgbClr val="00B0F0">
                  <a:alpha val="50000"/>
                </a:srgbClr>
              </a:solidFill>
              <a:ln>
                <a:noFill/>
              </a:ln>
              <a:effectLst/>
            </c:spPr>
            <c:extLst>
              <c:ext xmlns:c16="http://schemas.microsoft.com/office/drawing/2014/chart" uri="{C3380CC4-5D6E-409C-BE32-E72D297353CC}">
                <c16:uniqueId val="{0000003E-BBFE-BC40-9F43-3BD6D5F70356}"/>
              </c:ext>
            </c:extLst>
          </c:dPt>
          <c:dPt>
            <c:idx val="64"/>
            <c:invertIfNegative val="0"/>
            <c:bubble3D val="0"/>
            <c:spPr>
              <a:solidFill>
                <a:srgbClr val="00B0F0">
                  <a:alpha val="50000"/>
                </a:srgbClr>
              </a:solidFill>
              <a:ln>
                <a:noFill/>
              </a:ln>
              <a:effectLst/>
            </c:spPr>
            <c:extLst>
              <c:ext xmlns:c16="http://schemas.microsoft.com/office/drawing/2014/chart" uri="{C3380CC4-5D6E-409C-BE32-E72D297353CC}">
                <c16:uniqueId val="{00000040-BBFE-BC40-9F43-3BD6D5F70356}"/>
              </c:ext>
            </c:extLst>
          </c:dPt>
          <c:dPt>
            <c:idx val="65"/>
            <c:invertIfNegative val="0"/>
            <c:bubble3D val="0"/>
            <c:spPr>
              <a:solidFill>
                <a:srgbClr val="FFFF00">
                  <a:alpha val="40000"/>
                </a:srgbClr>
              </a:solidFill>
              <a:ln>
                <a:noFill/>
              </a:ln>
              <a:effectLst/>
            </c:spPr>
            <c:extLst>
              <c:ext xmlns:c16="http://schemas.microsoft.com/office/drawing/2014/chart" uri="{C3380CC4-5D6E-409C-BE32-E72D297353CC}">
                <c16:uniqueId val="{00000042-BBFE-BC40-9F43-3BD6D5F70356}"/>
              </c:ext>
            </c:extLst>
          </c:dPt>
          <c:dPt>
            <c:idx val="66"/>
            <c:invertIfNegative val="0"/>
            <c:bubble3D val="0"/>
            <c:spPr>
              <a:solidFill>
                <a:srgbClr val="FFFF00">
                  <a:alpha val="40000"/>
                </a:srgbClr>
              </a:solidFill>
              <a:ln>
                <a:noFill/>
              </a:ln>
              <a:effectLst/>
            </c:spPr>
            <c:extLst>
              <c:ext xmlns:c16="http://schemas.microsoft.com/office/drawing/2014/chart" uri="{C3380CC4-5D6E-409C-BE32-E72D297353CC}">
                <c16:uniqueId val="{00000044-BBFE-BC40-9F43-3BD6D5F70356}"/>
              </c:ext>
            </c:extLst>
          </c:dPt>
          <c:dPt>
            <c:idx val="67"/>
            <c:invertIfNegative val="0"/>
            <c:bubble3D val="0"/>
            <c:spPr>
              <a:solidFill>
                <a:srgbClr val="00B0F0">
                  <a:alpha val="50000"/>
                </a:srgbClr>
              </a:solidFill>
              <a:ln>
                <a:noFill/>
              </a:ln>
              <a:effectLst/>
            </c:spPr>
            <c:extLst>
              <c:ext xmlns:c16="http://schemas.microsoft.com/office/drawing/2014/chart" uri="{C3380CC4-5D6E-409C-BE32-E72D297353CC}">
                <c16:uniqueId val="{00000046-BBFE-BC40-9F43-3BD6D5F70356}"/>
              </c:ext>
            </c:extLst>
          </c:dPt>
          <c:dPt>
            <c:idx val="68"/>
            <c:invertIfNegative val="0"/>
            <c:bubble3D val="0"/>
            <c:spPr>
              <a:solidFill>
                <a:srgbClr val="FF2F92">
                  <a:alpha val="50000"/>
                </a:srgbClr>
              </a:solidFill>
              <a:ln>
                <a:noFill/>
              </a:ln>
              <a:effectLst/>
            </c:spPr>
            <c:extLst>
              <c:ext xmlns:c16="http://schemas.microsoft.com/office/drawing/2014/chart" uri="{C3380CC4-5D6E-409C-BE32-E72D297353CC}">
                <c16:uniqueId val="{00000048-BBFE-BC40-9F43-3BD6D5F70356}"/>
              </c:ext>
            </c:extLst>
          </c:dPt>
          <c:dPt>
            <c:idx val="69"/>
            <c:invertIfNegative val="0"/>
            <c:bubble3D val="0"/>
            <c:spPr>
              <a:solidFill>
                <a:srgbClr val="FF2F92">
                  <a:alpha val="50000"/>
                </a:srgbClr>
              </a:solidFill>
              <a:ln>
                <a:noFill/>
              </a:ln>
              <a:effectLst/>
            </c:spPr>
            <c:extLst>
              <c:ext xmlns:c16="http://schemas.microsoft.com/office/drawing/2014/chart" uri="{C3380CC4-5D6E-409C-BE32-E72D297353CC}">
                <c16:uniqueId val="{0000004A-BBFE-BC40-9F43-3BD6D5F70356}"/>
              </c:ext>
            </c:extLst>
          </c:dPt>
          <c:dPt>
            <c:idx val="70"/>
            <c:invertIfNegative val="0"/>
            <c:bubble3D val="0"/>
            <c:spPr>
              <a:solidFill>
                <a:srgbClr val="FFFF00">
                  <a:alpha val="40000"/>
                </a:srgbClr>
              </a:solidFill>
              <a:ln>
                <a:noFill/>
              </a:ln>
              <a:effectLst/>
            </c:spPr>
            <c:extLst>
              <c:ext xmlns:c16="http://schemas.microsoft.com/office/drawing/2014/chart" uri="{C3380CC4-5D6E-409C-BE32-E72D297353CC}">
                <c16:uniqueId val="{0000004C-BBFE-BC40-9F43-3BD6D5F70356}"/>
              </c:ext>
            </c:extLst>
          </c:dPt>
          <c:dPt>
            <c:idx val="72"/>
            <c:invertIfNegative val="0"/>
            <c:bubble3D val="0"/>
            <c:extLst>
              <c:ext xmlns:c16="http://schemas.microsoft.com/office/drawing/2014/chart" uri="{C3380CC4-5D6E-409C-BE32-E72D297353CC}">
                <c16:uniqueId val="{0000004D-BBFE-BC40-9F43-3BD6D5F70356}"/>
              </c:ext>
            </c:extLst>
          </c:dPt>
          <c:dLbls>
            <c:dLbl>
              <c:idx val="0"/>
              <c:tx>
                <c:rich>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r>
                      <a:rPr lang="en-US" sz="1800"/>
                      <a:t>APPLE</a:t>
                    </a:r>
                  </a:p>
                </c:rich>
              </c:tx>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E-BBFE-BC40-9F43-3BD6D5F70356}"/>
                </c:ext>
              </c:extLst>
            </c:dLbl>
            <c:dLbl>
              <c:idx val="1"/>
              <c:tx>
                <c:rich>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r>
                      <a:rPr lang="en-US" sz="1500"/>
                      <a:t>ARAMCO</a:t>
                    </a:r>
                  </a:p>
                </c:rich>
              </c:tx>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BFE-BC40-9F43-3BD6D5F70356}"/>
                </c:ext>
              </c:extLst>
            </c:dLbl>
            <c:dLbl>
              <c:idx val="2"/>
              <c:tx>
                <c:rich>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r>
                      <a:rPr lang="en-US" sz="1600"/>
                      <a:t>AMAZON</a:t>
                    </a:r>
                  </a:p>
                </c:rich>
              </c:tx>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F-BBFE-BC40-9F43-3BD6D5F70356}"/>
                </c:ext>
              </c:extLst>
            </c:dLbl>
            <c:dLbl>
              <c:idx val="3"/>
              <c:tx>
                <c:rich>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r>
                      <a:rPr lang="en-US" sz="1600"/>
                      <a:t>MICROSOFT</a:t>
                    </a:r>
                  </a:p>
                </c:rich>
              </c:tx>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0-BBFE-BC40-9F43-3BD6D5F70356}"/>
                </c:ext>
              </c:extLst>
            </c:dLbl>
            <c:dLbl>
              <c:idx val="4"/>
              <c:tx>
                <c:rich>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r>
                      <a:rPr lang="en-US" sz="1600"/>
                      <a:t>GOOGLE</a:t>
                    </a:r>
                  </a:p>
                </c:rich>
              </c:tx>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1-BBFE-BC40-9F43-3BD6D5F70356}"/>
                </c:ext>
              </c:extLst>
            </c:dLbl>
            <c:dLbl>
              <c:idx val="5"/>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FACEBOOK</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2-BBFE-BC40-9F43-3BD6D5F70356}"/>
                </c:ext>
              </c:extLst>
            </c:dLbl>
            <c:dLbl>
              <c:idx val="6"/>
              <c:layout>
                <c:manualLayout>
                  <c:x val="-9.5276733369141733E-2"/>
                  <c:y val="-1.2024048096192457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ALIBABA</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BFE-BC40-9F43-3BD6D5F70356}"/>
                </c:ext>
              </c:extLst>
            </c:dLbl>
            <c:dLbl>
              <c:idx val="7"/>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TENCENT</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BFE-BC40-9F43-3BD6D5F70356}"/>
                </c:ext>
              </c:extLst>
            </c:dLbl>
            <c:dLbl>
              <c:idx val="8"/>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VISA</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3-BBFE-BC40-9F43-3BD6D5F70356}"/>
                </c:ext>
              </c:extLst>
            </c:dLbl>
            <c:dLbl>
              <c:idx val="9"/>
              <c:tx>
                <c:rich>
                  <a:bodyPr/>
                  <a:lstStyle/>
                  <a:p>
                    <a:r>
                      <a:rPr lang="en-US"/>
                      <a:t>ERICSSON</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BFE-BC40-9F43-3BD6D5F70356}"/>
                </c:ext>
              </c:extLst>
            </c:dLbl>
            <c:dLbl>
              <c:idx val="10"/>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SAMSUNG</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BFE-BC40-9F43-3BD6D5F70356}"/>
                </c:ext>
              </c:extLst>
            </c:dLbl>
            <c:dLbl>
              <c:idx val="11"/>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sz="1100"/>
                      <a:t>HOFFMAN </a:t>
                    </a:r>
                  </a:p>
                  <a:p>
                    <a:pPr>
                      <a:defRPr sz="1100"/>
                    </a:pPr>
                    <a:r>
                      <a:rPr lang="en-US" sz="1100"/>
                      <a:t>LAROCHE</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BFE-BC40-9F43-3BD6D5F70356}"/>
                </c:ext>
              </c:extLst>
            </c:dLbl>
            <c:dLbl>
              <c:idx val="12"/>
              <c:tx>
                <c:rich>
                  <a:bodyPr/>
                  <a:lstStyle/>
                  <a:p>
                    <a:r>
                      <a:rPr lang="en-US"/>
                      <a:t>NVIDIA</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4-BBFE-BC40-9F43-3BD6D5F70356}"/>
                </c:ext>
              </c:extLst>
            </c:dLbl>
            <c:dLbl>
              <c:idx val="13"/>
              <c:tx>
                <c:rich>
                  <a:bodyPr/>
                  <a:lstStyle/>
                  <a:p>
                    <a:r>
                      <a:rPr lang="en-US"/>
                      <a:t>SALESFORCE</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5-BBFE-BC40-9F43-3BD6D5F70356}"/>
                </c:ext>
              </c:extLst>
            </c:dLbl>
            <c:dLbl>
              <c:idx val="14"/>
              <c:layout>
                <c:manualLayout>
                  <c:x val="-5.4778230542193898E-2"/>
                  <c:y val="-1.5840421679508901E-2"/>
                </c:manualLayout>
              </c:layout>
              <c:tx>
                <c:rich>
                  <a:bodyPr/>
                  <a:lstStyle/>
                  <a:p>
                    <a:r>
                      <a:rPr lang="en-US"/>
                      <a:t>PAYPAL</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6-BBFE-BC40-9F43-3BD6D5F70356}"/>
                </c:ext>
              </c:extLst>
            </c:dLbl>
            <c:dLbl>
              <c:idx val="15"/>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INTEL</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7-BBFE-BC40-9F43-3BD6D5F70356}"/>
                </c:ext>
              </c:extLst>
            </c:dLbl>
            <c:dLbl>
              <c:idx val="16"/>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SAP</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BFE-BC40-9F43-3BD6D5F70356}"/>
                </c:ext>
              </c:extLst>
            </c:dLbl>
            <c:dLbl>
              <c:idx val="17"/>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b="0"/>
                      <a:t>TOYOTA</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BFE-BC40-9F43-3BD6D5F70356}"/>
                </c:ext>
              </c:extLst>
            </c:dLbl>
            <c:dLbl>
              <c:idx val="18"/>
              <c:layout>
                <c:manualLayout>
                  <c:x val="-5.3801689185739035E-2"/>
                  <c:y val="7.0401874131148807E-3"/>
                </c:manualLayout>
              </c:layout>
              <c:tx>
                <c:rich>
                  <a:bodyPr/>
                  <a:lstStyle/>
                  <a:p>
                    <a:r>
                      <a:rPr lang="en-US"/>
                      <a:t>ORACLE</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8-BBFE-BC40-9F43-3BD6D5F70356}"/>
                </c:ext>
              </c:extLst>
            </c:dLbl>
            <c:dLbl>
              <c:idx val="19"/>
              <c:layout>
                <c:manualLayout>
                  <c:x val="-4.8637213149912775E-2"/>
                  <c:y val="1.0560281119672514E-2"/>
                </c:manualLayout>
              </c:layout>
              <c:tx>
                <c:rich>
                  <a:bodyPr/>
                  <a:lstStyle/>
                  <a:p>
                    <a:r>
                      <a:rPr lang="en-US"/>
                      <a:t>CISCO</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9-BBFE-BC40-9F43-3BD6D5F70356}"/>
                </c:ext>
              </c:extLst>
            </c:dLbl>
            <c:dLbl>
              <c:idx val="20"/>
              <c:layout>
                <c:manualLayout>
                  <c:x val="-5.3557909866025967E-2"/>
                  <c:y val="-1.0686177166535891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a:t>ASML</a:t>
                    </a: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BFE-BC40-9F43-3BD6D5F70356}"/>
                </c:ext>
              </c:extLst>
            </c:dLbl>
            <c:dLbl>
              <c:idx val="21"/>
              <c:tx>
                <c:rich>
                  <a:bodyPr/>
                  <a:lstStyle/>
                  <a:p>
                    <a:r>
                      <a:rPr lang="en-US"/>
                      <a:t>QUALCOMM</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A-BBFE-BC40-9F43-3BD6D5F70356}"/>
                </c:ext>
              </c:extLst>
            </c:dLbl>
            <c:dLbl>
              <c:idx val="22"/>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SIEMENS</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BFE-BC40-9F43-3BD6D5F70356}"/>
                </c:ext>
              </c:extLst>
            </c:dLbl>
            <c:dLbl>
              <c:idx val="23"/>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IBM</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BFE-BC40-9F43-3BD6D5F70356}"/>
                </c:ext>
              </c:extLst>
            </c:dLbl>
            <c:dLbl>
              <c:idx val="24"/>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sz="1100"/>
                      <a:t>SONY</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BFE-BC40-9F43-3BD6D5F70356}"/>
                </c:ext>
              </c:extLst>
            </c:dLbl>
            <c:dLbl>
              <c:idx val="25"/>
              <c:tx>
                <c:rich>
                  <a:bodyPr/>
                  <a:lstStyle/>
                  <a:p>
                    <a:r>
                      <a:rPr lang="en-US"/>
                      <a:t>AMD</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BFE-BC40-9F43-3BD6D5F70356}"/>
                </c:ext>
              </c:extLst>
            </c:dLbl>
            <c:dLbl>
              <c:idx val="26"/>
              <c:layout>
                <c:manualLayout>
                  <c:x val="-5.1624130641257489E-2"/>
                  <c:y val="1.7600468532787523E-2"/>
                </c:manualLayout>
              </c:layout>
              <c:tx>
                <c:rich>
                  <a:bodyPr/>
                  <a:lstStyle/>
                  <a:p>
                    <a:r>
                      <a:rPr lang="en-US"/>
                      <a:t>RAYTHEON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B-BBFE-BC40-9F43-3BD6D5F70356}"/>
                </c:ext>
              </c:extLst>
            </c:dLbl>
            <c:dLbl>
              <c:idx val="27"/>
              <c:tx>
                <c:rich>
                  <a:bodyPr/>
                  <a:lstStyle/>
                  <a:p>
                    <a:r>
                      <a:rPr lang="en-US"/>
                      <a:t>INTUIT</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BFE-BC40-9F43-3BD6D5F70356}"/>
                </c:ext>
              </c:extLst>
            </c:dLbl>
            <c:dLbl>
              <c:idx val="28"/>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NIPPON TELEGRAPH</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A-BBFE-BC40-9F43-3BD6D5F70356}"/>
                </c:ext>
              </c:extLst>
            </c:dLbl>
            <c:dLbl>
              <c:idx val="29"/>
              <c:layout>
                <c:manualLayout>
                  <c:x val="-2.8226084259691978E-2"/>
                  <c:y val="0"/>
                </c:manualLayout>
              </c:layout>
              <c:tx>
                <c:rich>
                  <a:bodyPr/>
                  <a:lstStyle/>
                  <a:p>
                    <a:r>
                      <a:rPr lang="en-US"/>
                      <a:t>UBER</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C-BBFE-BC40-9F43-3BD6D5F70356}"/>
                </c:ext>
              </c:extLst>
            </c:dLbl>
            <c:dLbl>
              <c:idx val="30"/>
              <c:layout>
                <c:manualLayout>
                  <c:x val="-9.9176881049647933E-2"/>
                  <c:y val="-2.7656963817967634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r>
                      <a:rPr lang="en-US" sz="800"/>
                      <a:t>NORTHROP</a:t>
                    </a:r>
                  </a:p>
                  <a:p>
                    <a:pPr>
                      <a:defRPr sz="800"/>
                    </a:pPr>
                    <a:r>
                      <a:rPr lang="en-US" sz="800"/>
                      <a:t>GRUMMAN</a:t>
                    </a:r>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D-BBFE-BC40-9F43-3BD6D5F70356}"/>
                </c:ext>
              </c:extLst>
            </c:dLbl>
            <c:dLbl>
              <c:idx val="31"/>
              <c:layout>
                <c:manualLayout>
                  <c:x val="-2.884940363964051E-2"/>
                  <c:y val="-3.28426445338365E-2"/>
                </c:manualLayout>
              </c:layout>
              <c:tx>
                <c:rich>
                  <a:bodyPr/>
                  <a:lstStyle/>
                  <a:p>
                    <a:r>
                      <a:rPr lang="en-US"/>
                      <a:t>HIKVISION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C-BBFE-BC40-9F43-3BD6D5F70356}"/>
                </c:ext>
              </c:extLst>
            </c:dLbl>
            <c:dLbl>
              <c:idx val="32"/>
              <c:layout>
                <c:manualLayout>
                  <c:x val="-3.0827888857703725E-2"/>
                  <c:y val="0"/>
                </c:manualLayout>
              </c:layout>
              <c:tx>
                <c:rich>
                  <a:bodyPr/>
                  <a:lstStyle/>
                  <a:p>
                    <a:r>
                      <a:rPr lang="en-US"/>
                      <a:t>GE</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E-BBFE-BC40-9F43-3BD6D5F70356}"/>
                </c:ext>
              </c:extLst>
            </c:dLbl>
            <c:dLbl>
              <c:idx val="33"/>
              <c:layout>
                <c:manualLayout>
                  <c:x val="-4.07794356444744E-2"/>
                  <c:y val="1.5840421679508773E-2"/>
                </c:manualLayout>
              </c:layout>
              <c:tx>
                <c:rich>
                  <a:bodyPr/>
                  <a:lstStyle/>
                  <a:p>
                    <a:r>
                      <a:rPr lang="en-US"/>
                      <a:t>MICRON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F-BBFE-BC40-9F43-3BD6D5F70356}"/>
                </c:ext>
              </c:extLst>
            </c:dLbl>
            <c:dLbl>
              <c:idx val="34"/>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a:t>PHILLIPS</a:t>
                    </a: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E-BBFE-BC40-9F43-3BD6D5F70356}"/>
                </c:ext>
              </c:extLst>
            </c:dLbl>
            <c:dLbl>
              <c:idx val="35"/>
              <c:layout>
                <c:manualLayout>
                  <c:x val="-3.8467579684835211E-2"/>
                  <c:y val="-1.4960398252869395E-2"/>
                </c:manualLayout>
              </c:layout>
              <c:tx>
                <c:rich>
                  <a:bodyPr rot="0" spcFirstLastPara="1" vertOverflow="ellipsis" vert="horz" wrap="square" lIns="38100" tIns="19050" rIns="38100" bIns="19050" anchor="ctr" anchorCtr="1">
                    <a:noAutofit/>
                  </a:bodyPr>
                  <a:lstStyle/>
                  <a:p>
                    <a:pPr>
                      <a:defRPr sz="700" b="0" i="0" u="none" strike="noStrike" kern="1200" baseline="0">
                        <a:solidFill>
                          <a:schemeClr val="tx1">
                            <a:lumMod val="75000"/>
                            <a:lumOff val="25000"/>
                          </a:schemeClr>
                        </a:solidFill>
                        <a:latin typeface="+mn-lt"/>
                        <a:ea typeface="+mn-ea"/>
                        <a:cs typeface="+mn-cs"/>
                      </a:defRPr>
                    </a:pPr>
                    <a:r>
                      <a:rPr lang="en-US" sz="700"/>
                      <a:t>ANALOG</a:t>
                    </a:r>
                  </a:p>
                  <a:p>
                    <a:pPr>
                      <a:defRPr sz="700"/>
                    </a:pPr>
                    <a:r>
                      <a:rPr lang="en-US" sz="700"/>
                      <a:t>DEVICES</a:t>
                    </a:r>
                  </a:p>
                </c:rich>
              </c:tx>
              <c:spPr>
                <a:noFill/>
                <a:ln>
                  <a:noFill/>
                </a:ln>
                <a:effectLst/>
              </c:spPr>
              <c:txPr>
                <a:bodyPr rot="0" spcFirstLastPara="1" vertOverflow="ellipsis" vert="horz" wrap="square" lIns="38100" tIns="19050" rIns="38100" bIns="19050" anchor="ctr" anchorCtr="1">
                  <a:noAutofit/>
                </a:bodyPr>
                <a:lstStyle/>
                <a:p>
                  <a:pPr>
                    <a:defRPr sz="7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15:layout>
                    <c:manualLayout>
                      <c:w val="3.9708222269881632E-2"/>
                      <c:h val="4.0639481842206393E-2"/>
                    </c:manualLayout>
                  </c15:layout>
                </c:ext>
                <c:ext xmlns:c16="http://schemas.microsoft.com/office/drawing/2014/chart" uri="{C3380CC4-5D6E-409C-BE32-E72D297353CC}">
                  <c16:uniqueId val="{0000001F-BBFE-BC40-9F43-3BD6D5F70356}"/>
                </c:ext>
              </c:extLst>
            </c:dLbl>
            <c:dLbl>
              <c:idx val="36"/>
              <c:layout>
                <c:manualLayout>
                  <c:x val="-3.4673495356655377E-2"/>
                  <c:y val="-2.954873241549329E-2"/>
                </c:manualLayout>
              </c:layout>
              <c:tx>
                <c:rich>
                  <a:bodyPr/>
                  <a:lstStyle/>
                  <a:p>
                    <a:r>
                      <a:rPr lang="en-US"/>
                      <a:t>MITSUBISHI</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1-BBFE-BC40-9F43-3BD6D5F70356}"/>
                </c:ext>
              </c:extLst>
            </c:dLbl>
            <c:dLbl>
              <c:idx val="37"/>
              <c:layout>
                <c:manualLayout>
                  <c:x val="-2.3283631047767969E-2"/>
                  <c:y val="-5.1856807158689316E-3"/>
                </c:manualLayout>
              </c:layout>
              <c:tx>
                <c:rich>
                  <a:bodyPr/>
                  <a:lstStyle/>
                  <a:p>
                    <a:r>
                      <a:rPr lang="en-US"/>
                      <a:t>DENSO</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3-BBFE-BC40-9F43-3BD6D5F70356}"/>
                </c:ext>
              </c:extLst>
            </c:dLbl>
            <c:dLbl>
              <c:idx val="38"/>
              <c:layout>
                <c:manualLayout>
                  <c:x val="-4.4311565389292117E-2"/>
                  <c:y val="-1.0371361431737863E-2"/>
                </c:manualLayout>
              </c:layout>
              <c:tx>
                <c:rich>
                  <a:bodyPr/>
                  <a:lstStyle/>
                  <a:p>
                    <a:r>
                      <a:rPr lang="en-US"/>
                      <a:t>PPG</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0-BBFE-BC40-9F43-3BD6D5F70356}"/>
                </c:ext>
              </c:extLst>
            </c:dLbl>
            <c:dLbl>
              <c:idx val="39"/>
              <c:layout>
                <c:manualLayout>
                  <c:x val="-5.2009456989082589E-2"/>
                  <c:y val="-2.6400702799181289E-2"/>
                </c:manualLayout>
              </c:layout>
              <c:tx>
                <c:rich>
                  <a:bodyPr/>
                  <a:lstStyle/>
                  <a:p>
                    <a:r>
                      <a:rPr lang="en-US"/>
                      <a:t>ALLSTATE</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1-BBFE-BC40-9F43-3BD6D5F70356}"/>
                </c:ext>
              </c:extLst>
            </c:dLbl>
            <c:dLbl>
              <c:idx val="40"/>
              <c:layout>
                <c:manualLayout>
                  <c:x val="-5.2599650724593279E-2"/>
                  <c:y val="2.4640655945902534E-2"/>
                </c:manualLayout>
              </c:layout>
              <c:tx>
                <c:rich>
                  <a:bodyPr/>
                  <a:lstStyle/>
                  <a:p>
                    <a:r>
                      <a:rPr lang="en-US"/>
                      <a:t>KLA</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2-BBFE-BC40-9F43-3BD6D5F70356}"/>
                </c:ext>
              </c:extLst>
            </c:dLbl>
            <c:dLbl>
              <c:idx val="41"/>
              <c:layout>
                <c:manualLayout>
                  <c:x val="-4.8751115501873762E-2"/>
                  <c:y val="1.2099921670360841E-2"/>
                </c:manualLayout>
              </c:layout>
              <c:tx>
                <c:rich>
                  <a:bodyPr/>
                  <a:lstStyle/>
                  <a:p>
                    <a:r>
                      <a:rPr lang="en-US"/>
                      <a:t>MOTOROLA</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3-BBFE-BC40-9F43-3BD6D5F70356}"/>
                </c:ext>
              </c:extLst>
            </c:dLbl>
            <c:dLbl>
              <c:idx val="42"/>
              <c:layout>
                <c:manualLayout>
                  <c:x val="-4.2639557388366993E-2"/>
                  <c:y val="5.1856807158689316E-3"/>
                </c:manualLayout>
              </c:layout>
              <c:tx>
                <c:rich>
                  <a:bodyPr/>
                  <a:lstStyle/>
                  <a:p>
                    <a:r>
                      <a:rPr lang="en-US"/>
                      <a:t>FUJITSU</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5-BBFE-BC40-9F43-3BD6D5F70356}"/>
                </c:ext>
              </c:extLst>
            </c:dLbl>
            <c:dLbl>
              <c:idx val="43"/>
              <c:layout>
                <c:manualLayout>
                  <c:x val="-4.3638656857498868E-2"/>
                  <c:y val="-3.4571204772459543E-3"/>
                </c:manualLayout>
              </c:layout>
              <c:tx>
                <c:rich>
                  <a:bodyPr/>
                  <a:lstStyle/>
                  <a:p>
                    <a:r>
                      <a:rPr lang="en-US"/>
                      <a:t>OLYMPUS</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7-BBFE-BC40-9F43-3BD6D5F70356}"/>
                </c:ext>
              </c:extLst>
            </c:dLbl>
            <c:dLbl>
              <c:idx val="44"/>
              <c:tx>
                <c:rich>
                  <a:bodyPr/>
                  <a:lstStyle/>
                  <a:p>
                    <a:r>
                      <a:rPr lang="en-US"/>
                      <a:t>XILINX</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4-BBFE-BC40-9F43-3BD6D5F70356}"/>
                </c:ext>
              </c:extLst>
            </c:dLbl>
            <c:dLbl>
              <c:idx val="45"/>
              <c:layout>
                <c:manualLayout>
                  <c:x val="-3.7859717924364558E-2"/>
                  <c:y val="-1.7600468532787525E-3"/>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sz="1100"/>
                      <a:t>NOKIA</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9-BBFE-BC40-9F43-3BD6D5F70356}"/>
                </c:ext>
              </c:extLst>
            </c:dLbl>
            <c:dLbl>
              <c:idx val="46"/>
              <c:layout>
                <c:manualLayout>
                  <c:x val="-3.7452613399110768E-2"/>
                  <c:y val="1.7285602386229771E-3"/>
                </c:manualLayout>
              </c:layout>
              <c:tx>
                <c:rich>
                  <a:bodyPr/>
                  <a:lstStyle/>
                  <a:p>
                    <a:r>
                      <a:rPr lang="en-US"/>
                      <a:t>PANASONIC</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B-BBFE-BC40-9F43-3BD6D5F70356}"/>
                </c:ext>
              </c:extLst>
            </c:dLbl>
            <c:dLbl>
              <c:idx val="47"/>
              <c:layout>
                <c:manualLayout>
                  <c:x val="-5.5550621480110175E-2"/>
                  <c:y val="-2.24712831020986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a:t>FIJUFILM</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15:layout>
                    <c:manualLayout>
                      <c:w val="5.5802835158139601E-2"/>
                      <c:h val="2.0716862513449084E-2"/>
                    </c:manualLayout>
                  </c15:layout>
                </c:ext>
                <c:ext xmlns:c16="http://schemas.microsoft.com/office/drawing/2014/chart" uri="{C3380CC4-5D6E-409C-BE32-E72D297353CC}">
                  <c16:uniqueId val="{0000002D-BBFE-BC40-9F43-3BD6D5F70356}"/>
                </c:ext>
              </c:extLst>
            </c:dLbl>
            <c:dLbl>
              <c:idx val="48"/>
              <c:layout>
                <c:manualLayout>
                  <c:x val="-3.6414562387350684E-2"/>
                  <c:y val="3.4778455759887352E-3"/>
                </c:manualLayout>
              </c:layout>
              <c:tx>
                <c:rich>
                  <a:bodyPr/>
                  <a:lstStyle/>
                  <a:p>
                    <a:r>
                      <a:rPr lang="en-US"/>
                      <a:t>THALES</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F-BBFE-BC40-9F43-3BD6D5F70356}"/>
                </c:ext>
              </c:extLst>
            </c:dLbl>
            <c:dLbl>
              <c:idx val="49"/>
              <c:layout>
                <c:manualLayout>
                  <c:x val="-4.4447630705521532E-2"/>
                  <c:y val="-2.2471283102098703E-2"/>
                </c:manualLayout>
              </c:layout>
              <c:tx>
                <c:rich>
                  <a:bodyPr/>
                  <a:lstStyle/>
                  <a:p>
                    <a:r>
                      <a:rPr lang="en-US"/>
                      <a:t>OMRON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1-BBFE-BC40-9F43-3BD6D5F70356}"/>
                </c:ext>
              </c:extLst>
            </c:dLbl>
            <c:dLbl>
              <c:idx val="50"/>
              <c:layout>
                <c:manualLayout>
                  <c:x val="-2.8491137446716112E-2"/>
                  <c:y val="0"/>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a:t>NEC</a:t>
                    </a: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3-BBFE-BC40-9F43-3BD6D5F70356}"/>
                </c:ext>
              </c:extLst>
            </c:dLbl>
            <c:dLbl>
              <c:idx val="51"/>
              <c:layout>
                <c:manualLayout>
                  <c:x val="-3.1227040883207231E-2"/>
                  <c:y val="6.9142409544919086E-3"/>
                </c:manualLayout>
              </c:layout>
              <c:tx>
                <c:rich>
                  <a:bodyPr/>
                  <a:lstStyle/>
                  <a:p>
                    <a:r>
                      <a:rPr lang="en-US"/>
                      <a:t>TDK</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5-BBFE-BC40-9F43-3BD6D5F70356}"/>
                </c:ext>
              </c:extLst>
            </c:dLbl>
            <c:dLbl>
              <c:idx val="52"/>
              <c:layout>
                <c:manualLayout>
                  <c:x val="-2.7623596388202578E-2"/>
                  <c:y val="-3.4571204772459543E-3"/>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sz="1100"/>
                      <a:t>LG</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7-BBFE-BC40-9F43-3BD6D5F70356}"/>
                </c:ext>
              </c:extLst>
            </c:dLbl>
            <c:dLbl>
              <c:idx val="53"/>
              <c:layout>
                <c:manualLayout>
                  <c:x val="-1.2831888231869849E-2"/>
                  <c:y val="-1.9360515386066278E-2"/>
                </c:manualLayout>
              </c:layout>
              <c:tx>
                <c:rich>
                  <a:bodyPr/>
                  <a:lstStyle/>
                  <a:p>
                    <a:r>
                      <a:rPr lang="en-US"/>
                      <a:t>TOSHIBA</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8-BBFE-BC40-9F43-3BD6D5F70356}"/>
                </c:ext>
              </c:extLst>
            </c:dLbl>
            <c:dLbl>
              <c:idx val="54"/>
              <c:layout>
                <c:manualLayout>
                  <c:x val="-5.5588917144111898E-2"/>
                  <c:y val="-2.9920796505738791E-2"/>
                </c:manualLayout>
              </c:layout>
              <c:tx>
                <c:rich>
                  <a:bodyPr/>
                  <a:lstStyle/>
                  <a:p>
                    <a:r>
                      <a:rPr lang="en-US"/>
                      <a:t>RENESAS</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A-BBFE-BC40-9F43-3BD6D5F70356}"/>
                </c:ext>
              </c:extLst>
            </c:dLbl>
            <c:dLbl>
              <c:idx val="55"/>
              <c:layout>
                <c:manualLayout>
                  <c:x val="-4.4802638969739725E-2"/>
                  <c:y val="5.2801405598362577E-2"/>
                </c:manualLayout>
              </c:layout>
              <c:tx>
                <c:rich>
                  <a:bodyPr/>
                  <a:lstStyle/>
                  <a:p>
                    <a:r>
                      <a:rPr lang="en-US"/>
                      <a:t>HALLIBURTON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5-BBFE-BC40-9F43-3BD6D5F70356}"/>
                </c:ext>
              </c:extLst>
            </c:dLbl>
            <c:dLbl>
              <c:idx val="56"/>
              <c:layout>
                <c:manualLayout>
                  <c:x val="-8.3297384519542064E-2"/>
                  <c:y val="2.9920796505738791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r>
                      <a:rPr lang="en-US" sz="800"/>
                      <a:t>WESTERN</a:t>
                    </a:r>
                  </a:p>
                  <a:p>
                    <a:pPr>
                      <a:defRPr sz="800"/>
                    </a:pPr>
                    <a:r>
                      <a:rPr lang="en-US" sz="800"/>
                      <a:t>DIGITAL</a:t>
                    </a:r>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6-BBFE-BC40-9F43-3BD6D5F70356}"/>
                </c:ext>
              </c:extLst>
            </c:dLbl>
            <c:dLbl>
              <c:idx val="57"/>
              <c:layout>
                <c:manualLayout>
                  <c:x val="-3.262910550280828E-2"/>
                  <c:y val="-1.5554392878983489E-2"/>
                </c:manualLayout>
              </c:layout>
              <c:tx>
                <c:rich>
                  <a:bodyPr/>
                  <a:lstStyle/>
                  <a:p>
                    <a:r>
                      <a:rPr lang="en-US"/>
                      <a:t>COGNEX</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7-BBFE-BC40-9F43-3BD6D5F70356}"/>
                </c:ext>
              </c:extLst>
            </c:dLbl>
            <c:dLbl>
              <c:idx val="58"/>
              <c:layout>
                <c:manualLayout>
                  <c:x val="-4.778719789294069E-2"/>
                  <c:y val="1.7013657674797854E-2"/>
                </c:manualLayout>
              </c:layout>
              <c:tx>
                <c:rich>
                  <a:bodyPr/>
                  <a:lstStyle/>
                  <a:p>
                    <a:r>
                      <a:rPr lang="en-US"/>
                      <a:t>CAMBRICON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C-BBFE-BC40-9F43-3BD6D5F70356}"/>
                </c:ext>
              </c:extLst>
            </c:dLbl>
            <c:dLbl>
              <c:idx val="59"/>
              <c:layout>
                <c:manualLayout>
                  <c:x val="-6.151985865580032E-2"/>
                  <c:y val="-2.816074965246004E-2"/>
                </c:manualLayout>
              </c:layout>
              <c:tx>
                <c:rich>
                  <a:bodyPr/>
                  <a:lstStyle/>
                  <a:p>
                    <a:r>
                      <a:rPr lang="en-US"/>
                      <a:t>NUANCE</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8-BBFE-BC40-9F43-3BD6D5F70356}"/>
                </c:ext>
              </c:extLst>
            </c:dLbl>
            <c:dLbl>
              <c:idx val="60"/>
              <c:layout>
                <c:manualLayout>
                  <c:x val="-3.6150310977664767E-2"/>
                  <c:y val="-2.0905923344947737E-2"/>
                </c:manualLayout>
              </c:layout>
              <c:tx>
                <c:rich>
                  <a:bodyPr/>
                  <a:lstStyle/>
                  <a:p>
                    <a:r>
                      <a:rPr lang="en-US"/>
                      <a:t>VEONEER</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E-BBFE-BC40-9F43-3BD6D5F70356}"/>
                </c:ext>
              </c:extLst>
            </c:dLbl>
            <c:dLbl>
              <c:idx val="64"/>
              <c:layout>
                <c:manualLayout>
                  <c:x val="-3.3626389952344501E-2"/>
                  <c:y val="-1.8036072144288651E-2"/>
                </c:manualLayout>
              </c:layout>
              <c:tx>
                <c:rich>
                  <a:bodyPr/>
                  <a:lstStyle/>
                  <a:p>
                    <a:r>
                      <a:rPr lang="en-US"/>
                      <a:t>AREVA</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0-BBFE-BC40-9F43-3BD6D5F70356}"/>
                </c:ext>
              </c:extLst>
            </c:dLbl>
            <c:dLbl>
              <c:idx val="65"/>
              <c:layout>
                <c:manualLayout>
                  <c:x val="-5.5739759183798615E-2"/>
                  <c:y val="-3.520093706557505E-3"/>
                </c:manualLayout>
              </c:layout>
              <c:tx>
                <c:rich>
                  <a:bodyPr/>
                  <a:lstStyle/>
                  <a:p>
                    <a:r>
                      <a:rPr lang="en-US"/>
                      <a:t>SOFTBANK</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2-BBFE-BC40-9F43-3BD6D5F70356}"/>
                </c:ext>
              </c:extLst>
            </c:dLbl>
            <c:dLbl>
              <c:idx val="66"/>
              <c:layout>
                <c:manualLayout>
                  <c:x val="-4.2022102099356591E-2"/>
                  <c:y val="-1.4028056112224449E-2"/>
                </c:manualLayout>
              </c:layout>
              <c:tx>
                <c:rich>
                  <a:bodyPr/>
                  <a:lstStyle/>
                  <a:p>
                    <a:r>
                      <a:rPr lang="en-US"/>
                      <a:t>HITACHI</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4-BBFE-BC40-9F43-3BD6D5F70356}"/>
                </c:ext>
              </c:extLst>
            </c:dLbl>
            <c:dLbl>
              <c:idx val="67"/>
              <c:layout>
                <c:manualLayout>
                  <c:x val="-8.3545118441588906E-2"/>
                  <c:y val="-7.3351980161244145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a:t>ATOS</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15:layout>
                    <c:manualLayout>
                      <c:w val="5.6739812339735414E-2"/>
                      <c:h val="2.45308453089539E-2"/>
                    </c:manualLayout>
                  </c15:layout>
                </c:ext>
                <c:ext xmlns:c16="http://schemas.microsoft.com/office/drawing/2014/chart" uri="{C3380CC4-5D6E-409C-BE32-E72D297353CC}">
                  <c16:uniqueId val="{00000046-BBFE-BC40-9F43-3BD6D5F70356}"/>
                </c:ext>
              </c:extLst>
            </c:dLbl>
            <c:dLbl>
              <c:idx val="68"/>
              <c:layout>
                <c:manualLayout>
                  <c:x val="-4.3621536607535004E-2"/>
                  <c:y val="3.5200937065575047E-2"/>
                </c:manualLayout>
              </c:layout>
              <c:tx>
                <c:rich>
                  <a:bodyPr/>
                  <a:lstStyle/>
                  <a:p>
                    <a:r>
                      <a:rPr lang="en-US"/>
                      <a:t>COGNIZANT</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8-BBFE-BC40-9F43-3BD6D5F70356}"/>
                </c:ext>
              </c:extLst>
            </c:dLbl>
            <c:dLbl>
              <c:idx val="69"/>
              <c:layout>
                <c:manualLayout>
                  <c:x val="-5.40069558947174E-2"/>
                  <c:y val="2.5928403579344658E-2"/>
                </c:manualLayout>
              </c:layout>
              <c:tx>
                <c:rich>
                  <a:bodyPr/>
                  <a:lstStyle/>
                  <a:p>
                    <a:r>
                      <a:rPr lang="en-US"/>
                      <a:t>PING AN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A-BBFE-BC40-9F43-3BD6D5F70356}"/>
                </c:ext>
              </c:extLst>
            </c:dLbl>
            <c:dLbl>
              <c:idx val="70"/>
              <c:layout>
                <c:manualLayout>
                  <c:x val="-4.6252131907636058E-2"/>
                  <c:y val="-1.7600468532787525E-3"/>
                </c:manualLayout>
              </c:layout>
              <c:tx>
                <c:rich>
                  <a:bodyPr/>
                  <a:lstStyle/>
                  <a:p>
                    <a:r>
                      <a:rPr lang="en-US"/>
                      <a:t>RECRUIT</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C-BBFE-BC40-9F43-3BD6D5F70356}"/>
                </c:ext>
              </c:extLst>
            </c:dLbl>
            <c:dLbl>
              <c:idx val="71"/>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HUAWEI</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9-BBFE-BC40-9F43-3BD6D5F70356}"/>
                </c:ext>
              </c:extLst>
            </c:dLbl>
            <c:dLbl>
              <c:idx val="72"/>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ROBERT </a:t>
                    </a:r>
                  </a:p>
                  <a:p>
                    <a:pPr>
                      <a:defRPr sz="1200"/>
                    </a:pPr>
                    <a:r>
                      <a:rPr lang="en-US" sz="1200"/>
                      <a:t>BOSCH</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D-BBFE-BC40-9F43-3BD6D5F7035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'market cap for G06N 2019'!$C$2:$C$74</c:f>
              <c:numCache>
                <c:formatCode>_-* #,##0\ _€_-;\-* #,##0\ _€_-;_-* "-"??\ _€_-;_-@_-</c:formatCode>
                <c:ptCount val="73"/>
                <c:pt idx="0">
                  <c:v>2140548.5</c:v>
                </c:pt>
                <c:pt idx="1">
                  <c:v>1765640.0656283782</c:v>
                </c:pt>
                <c:pt idx="2">
                  <c:v>1590379.7</c:v>
                </c:pt>
                <c:pt idx="3">
                  <c:v>1554168.9</c:v>
                </c:pt>
                <c:pt idx="4">
                  <c:v>1039955.4999999999</c:v>
                </c:pt>
                <c:pt idx="5">
                  <c:v>763739</c:v>
                </c:pt>
                <c:pt idx="6">
                  <c:v>723840.1</c:v>
                </c:pt>
                <c:pt idx="7">
                  <c:v>620955.01623472781</c:v>
                </c:pt>
                <c:pt idx="8">
                  <c:v>428850</c:v>
                </c:pt>
                <c:pt idx="9">
                  <c:v>37321</c:v>
                </c:pt>
                <c:pt idx="10">
                  <c:v>333033.12884199485</c:v>
                </c:pt>
                <c:pt idx="11">
                  <c:v>307962.95001857699</c:v>
                </c:pt>
                <c:pt idx="12">
                  <c:v>303854</c:v>
                </c:pt>
                <c:pt idx="13">
                  <c:v>225498</c:v>
                </c:pt>
                <c:pt idx="14">
                  <c:v>223032.6</c:v>
                </c:pt>
                <c:pt idx="15">
                  <c:v>208226.9</c:v>
                </c:pt>
                <c:pt idx="16">
                  <c:v>191925.24390999999</c:v>
                </c:pt>
                <c:pt idx="17">
                  <c:v>183217.78556106868</c:v>
                </c:pt>
                <c:pt idx="18">
                  <c:v>175927.5</c:v>
                </c:pt>
                <c:pt idx="19">
                  <c:v>167516.6</c:v>
                </c:pt>
                <c:pt idx="20">
                  <c:v>151178.42875000002</c:v>
                </c:pt>
                <c:pt idx="21">
                  <c:v>126862.19999999998</c:v>
                </c:pt>
                <c:pt idx="22">
                  <c:v>110734.59252000001</c:v>
                </c:pt>
                <c:pt idx="23">
                  <c:v>107368.2</c:v>
                </c:pt>
                <c:pt idx="24">
                  <c:v>94551.47641785942</c:v>
                </c:pt>
                <c:pt idx="25">
                  <c:v>92727</c:v>
                </c:pt>
                <c:pt idx="26">
                  <c:v>89778.1</c:v>
                </c:pt>
                <c:pt idx="27">
                  <c:v>83880.399999999994</c:v>
                </c:pt>
                <c:pt idx="28">
                  <c:v>82557.191434478373</c:v>
                </c:pt>
                <c:pt idx="29">
                  <c:v>63059.4</c:v>
                </c:pt>
                <c:pt idx="30">
                  <c:v>55019</c:v>
                </c:pt>
                <c:pt idx="31">
                  <c:v>54447.487284934963</c:v>
                </c:pt>
                <c:pt idx="32">
                  <c:v>52519.7</c:v>
                </c:pt>
                <c:pt idx="33">
                  <c:v>49850.5</c:v>
                </c:pt>
                <c:pt idx="34">
                  <c:v>42962.459670000004</c:v>
                </c:pt>
                <c:pt idx="35">
                  <c:v>42229.599999999999</c:v>
                </c:pt>
                <c:pt idx="36">
                  <c:v>35709.709872534986</c:v>
                </c:pt>
                <c:pt idx="37">
                  <c:v>33035.939116412213</c:v>
                </c:pt>
                <c:pt idx="38">
                  <c:v>29671.8</c:v>
                </c:pt>
                <c:pt idx="39">
                  <c:v>28926.7</c:v>
                </c:pt>
                <c:pt idx="40">
                  <c:v>26915</c:v>
                </c:pt>
                <c:pt idx="41">
                  <c:v>25525.8</c:v>
                </c:pt>
                <c:pt idx="42">
                  <c:v>25413.837145117683</c:v>
                </c:pt>
                <c:pt idx="43">
                  <c:v>25230.677006599875</c:v>
                </c:pt>
                <c:pt idx="44">
                  <c:v>24138.2</c:v>
                </c:pt>
                <c:pt idx="45">
                  <c:v>23355.682389999998</c:v>
                </c:pt>
                <c:pt idx="46">
                  <c:v>21625.280509860051</c:v>
                </c:pt>
                <c:pt idx="47">
                  <c:v>18827.312899968194</c:v>
                </c:pt>
                <c:pt idx="48">
                  <c:v>16753.301100000001</c:v>
                </c:pt>
                <c:pt idx="49">
                  <c:v>15315.207492207381</c:v>
                </c:pt>
                <c:pt idx="50">
                  <c:v>14400.817260257632</c:v>
                </c:pt>
                <c:pt idx="51">
                  <c:v>13996.487094704198</c:v>
                </c:pt>
                <c:pt idx="52">
                  <c:v>13307.677186486373</c:v>
                </c:pt>
                <c:pt idx="53">
                  <c:v>12906.052154262086</c:v>
                </c:pt>
                <c:pt idx="54">
                  <c:v>12729.649413008905</c:v>
                </c:pt>
                <c:pt idx="55">
                  <c:v>12544.6</c:v>
                </c:pt>
                <c:pt idx="56">
                  <c:v>10966.6</c:v>
                </c:pt>
                <c:pt idx="57">
                  <c:v>10825.8</c:v>
                </c:pt>
                <c:pt idx="58">
                  <c:v>9220.3769618128426</c:v>
                </c:pt>
                <c:pt idx="59">
                  <c:v>8672.2999999999993</c:v>
                </c:pt>
                <c:pt idx="60">
                  <c:v>1823.4426100000003</c:v>
                </c:pt>
                <c:pt idx="61">
                  <c:v>201.5</c:v>
                </c:pt>
                <c:pt idx="62">
                  <c:v>173.1</c:v>
                </c:pt>
                <c:pt idx="63">
                  <c:v>31.929808802771721</c:v>
                </c:pt>
                <c:pt idx="64">
                  <c:v>1628.0526</c:v>
                </c:pt>
                <c:pt idx="65">
                  <c:v>114154</c:v>
                </c:pt>
                <c:pt idx="66">
                  <c:v>3811</c:v>
                </c:pt>
                <c:pt idx="67">
                  <c:v>9279</c:v>
                </c:pt>
                <c:pt idx="68">
                  <c:v>35549</c:v>
                </c:pt>
                <c:pt idx="69">
                  <c:v>15135</c:v>
                </c:pt>
                <c:pt idx="70">
                  <c:v>66222</c:v>
                </c:pt>
                <c:pt idx="71">
                  <c:v>1000</c:v>
                </c:pt>
                <c:pt idx="72">
                  <c:v>1000</c:v>
                </c:pt>
              </c:numCache>
            </c:numRef>
          </c:xVal>
          <c:yVal>
            <c:numRef>
              <c:f>'market cap for G06N 2019'!$B$2:$B$74</c:f>
              <c:numCache>
                <c:formatCode>General</c:formatCode>
                <c:ptCount val="73"/>
                <c:pt idx="0">
                  <c:v>3</c:v>
                </c:pt>
                <c:pt idx="1">
                  <c:v>2</c:v>
                </c:pt>
                <c:pt idx="2">
                  <c:v>6</c:v>
                </c:pt>
                <c:pt idx="3">
                  <c:v>49</c:v>
                </c:pt>
                <c:pt idx="4">
                  <c:v>107</c:v>
                </c:pt>
                <c:pt idx="5">
                  <c:v>2</c:v>
                </c:pt>
                <c:pt idx="6">
                  <c:v>10</c:v>
                </c:pt>
                <c:pt idx="7">
                  <c:v>9</c:v>
                </c:pt>
                <c:pt idx="8">
                  <c:v>5</c:v>
                </c:pt>
                <c:pt idx="9">
                  <c:v>4</c:v>
                </c:pt>
                <c:pt idx="10">
                  <c:v>34</c:v>
                </c:pt>
                <c:pt idx="11">
                  <c:v>2</c:v>
                </c:pt>
                <c:pt idx="12">
                  <c:v>6</c:v>
                </c:pt>
                <c:pt idx="13">
                  <c:v>7</c:v>
                </c:pt>
                <c:pt idx="14">
                  <c:v>3</c:v>
                </c:pt>
                <c:pt idx="15">
                  <c:v>24</c:v>
                </c:pt>
                <c:pt idx="16">
                  <c:v>0</c:v>
                </c:pt>
                <c:pt idx="17">
                  <c:v>5</c:v>
                </c:pt>
                <c:pt idx="18">
                  <c:v>3</c:v>
                </c:pt>
                <c:pt idx="19">
                  <c:v>2</c:v>
                </c:pt>
                <c:pt idx="20">
                  <c:v>3</c:v>
                </c:pt>
                <c:pt idx="21">
                  <c:v>8</c:v>
                </c:pt>
                <c:pt idx="22">
                  <c:v>16</c:v>
                </c:pt>
                <c:pt idx="23">
                  <c:v>57</c:v>
                </c:pt>
                <c:pt idx="24">
                  <c:v>19</c:v>
                </c:pt>
                <c:pt idx="25">
                  <c:v>4</c:v>
                </c:pt>
                <c:pt idx="26">
                  <c:v>2</c:v>
                </c:pt>
                <c:pt idx="27">
                  <c:v>3</c:v>
                </c:pt>
                <c:pt idx="28">
                  <c:v>33</c:v>
                </c:pt>
                <c:pt idx="29">
                  <c:v>5</c:v>
                </c:pt>
                <c:pt idx="30">
                  <c:v>6</c:v>
                </c:pt>
                <c:pt idx="31">
                  <c:v>6</c:v>
                </c:pt>
                <c:pt idx="32">
                  <c:v>5</c:v>
                </c:pt>
                <c:pt idx="33">
                  <c:v>2</c:v>
                </c:pt>
                <c:pt idx="34">
                  <c:v>10</c:v>
                </c:pt>
                <c:pt idx="35">
                  <c:v>2</c:v>
                </c:pt>
                <c:pt idx="36">
                  <c:v>11</c:v>
                </c:pt>
                <c:pt idx="37">
                  <c:v>3</c:v>
                </c:pt>
                <c:pt idx="38">
                  <c:v>3</c:v>
                </c:pt>
                <c:pt idx="39">
                  <c:v>2</c:v>
                </c:pt>
                <c:pt idx="40">
                  <c:v>2</c:v>
                </c:pt>
                <c:pt idx="41">
                  <c:v>3</c:v>
                </c:pt>
                <c:pt idx="42">
                  <c:v>4</c:v>
                </c:pt>
                <c:pt idx="43">
                  <c:v>5</c:v>
                </c:pt>
                <c:pt idx="44">
                  <c:v>12</c:v>
                </c:pt>
                <c:pt idx="45">
                  <c:v>21</c:v>
                </c:pt>
                <c:pt idx="46">
                  <c:v>6</c:v>
                </c:pt>
                <c:pt idx="47">
                  <c:v>6</c:v>
                </c:pt>
                <c:pt idx="48">
                  <c:v>2</c:v>
                </c:pt>
                <c:pt idx="49">
                  <c:v>8</c:v>
                </c:pt>
                <c:pt idx="50">
                  <c:v>57</c:v>
                </c:pt>
                <c:pt idx="51">
                  <c:v>3</c:v>
                </c:pt>
                <c:pt idx="52">
                  <c:v>4</c:v>
                </c:pt>
                <c:pt idx="53">
                  <c:v>2</c:v>
                </c:pt>
                <c:pt idx="54">
                  <c:v>2</c:v>
                </c:pt>
                <c:pt idx="55">
                  <c:v>2</c:v>
                </c:pt>
                <c:pt idx="56">
                  <c:v>2</c:v>
                </c:pt>
                <c:pt idx="57">
                  <c:v>3</c:v>
                </c:pt>
                <c:pt idx="58">
                  <c:v>13</c:v>
                </c:pt>
                <c:pt idx="59">
                  <c:v>2</c:v>
                </c:pt>
                <c:pt idx="60">
                  <c:v>2</c:v>
                </c:pt>
                <c:pt idx="61">
                  <c:v>3</c:v>
                </c:pt>
                <c:pt idx="62">
                  <c:v>2</c:v>
                </c:pt>
                <c:pt idx="63">
                  <c:v>2</c:v>
                </c:pt>
                <c:pt idx="64">
                  <c:v>4</c:v>
                </c:pt>
                <c:pt idx="65">
                  <c:v>2</c:v>
                </c:pt>
                <c:pt idx="66">
                  <c:v>4</c:v>
                </c:pt>
                <c:pt idx="67">
                  <c:v>3</c:v>
                </c:pt>
                <c:pt idx="68">
                  <c:v>2</c:v>
                </c:pt>
                <c:pt idx="69">
                  <c:v>6</c:v>
                </c:pt>
                <c:pt idx="70">
                  <c:v>2</c:v>
                </c:pt>
                <c:pt idx="71">
                  <c:v>24</c:v>
                </c:pt>
                <c:pt idx="72">
                  <c:v>11</c:v>
                </c:pt>
              </c:numCache>
            </c:numRef>
          </c:yVal>
          <c:bubbleSize>
            <c:numRef>
              <c:f>'market cap for G06N 2019'!$C$2:$C$74</c:f>
              <c:numCache>
                <c:formatCode>_-* #,##0\ _€_-;\-* #,##0\ _€_-;_-* "-"??\ _€_-;_-@_-</c:formatCode>
                <c:ptCount val="73"/>
                <c:pt idx="0">
                  <c:v>2140548.5</c:v>
                </c:pt>
                <c:pt idx="1">
                  <c:v>1765640.0656283782</c:v>
                </c:pt>
                <c:pt idx="2">
                  <c:v>1590379.7</c:v>
                </c:pt>
                <c:pt idx="3">
                  <c:v>1554168.9</c:v>
                </c:pt>
                <c:pt idx="4">
                  <c:v>1039955.4999999999</c:v>
                </c:pt>
                <c:pt idx="5">
                  <c:v>763739</c:v>
                </c:pt>
                <c:pt idx="6">
                  <c:v>723840.1</c:v>
                </c:pt>
                <c:pt idx="7">
                  <c:v>620955.01623472781</c:v>
                </c:pt>
                <c:pt idx="8">
                  <c:v>428850</c:v>
                </c:pt>
                <c:pt idx="9">
                  <c:v>37321</c:v>
                </c:pt>
                <c:pt idx="10">
                  <c:v>333033.12884199485</c:v>
                </c:pt>
                <c:pt idx="11">
                  <c:v>307962.95001857699</c:v>
                </c:pt>
                <c:pt idx="12">
                  <c:v>303854</c:v>
                </c:pt>
                <c:pt idx="13">
                  <c:v>225498</c:v>
                </c:pt>
                <c:pt idx="14">
                  <c:v>223032.6</c:v>
                </c:pt>
                <c:pt idx="15">
                  <c:v>208226.9</c:v>
                </c:pt>
                <c:pt idx="16">
                  <c:v>191925.24390999999</c:v>
                </c:pt>
                <c:pt idx="17">
                  <c:v>183217.78556106868</c:v>
                </c:pt>
                <c:pt idx="18">
                  <c:v>175927.5</c:v>
                </c:pt>
                <c:pt idx="19">
                  <c:v>167516.6</c:v>
                </c:pt>
                <c:pt idx="20">
                  <c:v>151178.42875000002</c:v>
                </c:pt>
                <c:pt idx="21">
                  <c:v>126862.19999999998</c:v>
                </c:pt>
                <c:pt idx="22">
                  <c:v>110734.59252000001</c:v>
                </c:pt>
                <c:pt idx="23">
                  <c:v>107368.2</c:v>
                </c:pt>
                <c:pt idx="24">
                  <c:v>94551.47641785942</c:v>
                </c:pt>
                <c:pt idx="25">
                  <c:v>92727</c:v>
                </c:pt>
                <c:pt idx="26">
                  <c:v>89778.1</c:v>
                </c:pt>
                <c:pt idx="27">
                  <c:v>83880.399999999994</c:v>
                </c:pt>
                <c:pt idx="28">
                  <c:v>82557.191434478373</c:v>
                </c:pt>
                <c:pt idx="29">
                  <c:v>63059.4</c:v>
                </c:pt>
                <c:pt idx="30">
                  <c:v>55019</c:v>
                </c:pt>
                <c:pt idx="31">
                  <c:v>54447.487284934963</c:v>
                </c:pt>
                <c:pt idx="32">
                  <c:v>52519.7</c:v>
                </c:pt>
                <c:pt idx="33">
                  <c:v>49850.5</c:v>
                </c:pt>
                <c:pt idx="34">
                  <c:v>42962.459670000004</c:v>
                </c:pt>
                <c:pt idx="35">
                  <c:v>42229.599999999999</c:v>
                </c:pt>
                <c:pt idx="36">
                  <c:v>35709.709872534986</c:v>
                </c:pt>
                <c:pt idx="37">
                  <c:v>33035.939116412213</c:v>
                </c:pt>
                <c:pt idx="38">
                  <c:v>29671.8</c:v>
                </c:pt>
                <c:pt idx="39">
                  <c:v>28926.7</c:v>
                </c:pt>
                <c:pt idx="40">
                  <c:v>26915</c:v>
                </c:pt>
                <c:pt idx="41">
                  <c:v>25525.8</c:v>
                </c:pt>
                <c:pt idx="42">
                  <c:v>25413.837145117683</c:v>
                </c:pt>
                <c:pt idx="43">
                  <c:v>25230.677006599875</c:v>
                </c:pt>
                <c:pt idx="44">
                  <c:v>24138.2</c:v>
                </c:pt>
                <c:pt idx="45">
                  <c:v>23355.682389999998</c:v>
                </c:pt>
                <c:pt idx="46">
                  <c:v>21625.280509860051</c:v>
                </c:pt>
                <c:pt idx="47">
                  <c:v>18827.312899968194</c:v>
                </c:pt>
                <c:pt idx="48">
                  <c:v>16753.301100000001</c:v>
                </c:pt>
                <c:pt idx="49">
                  <c:v>15315.207492207381</c:v>
                </c:pt>
                <c:pt idx="50">
                  <c:v>14400.817260257632</c:v>
                </c:pt>
                <c:pt idx="51">
                  <c:v>13996.487094704198</c:v>
                </c:pt>
                <c:pt idx="52">
                  <c:v>13307.677186486373</c:v>
                </c:pt>
                <c:pt idx="53">
                  <c:v>12906.052154262086</c:v>
                </c:pt>
                <c:pt idx="54">
                  <c:v>12729.649413008905</c:v>
                </c:pt>
                <c:pt idx="55">
                  <c:v>12544.6</c:v>
                </c:pt>
                <c:pt idx="56">
                  <c:v>10966.6</c:v>
                </c:pt>
                <c:pt idx="57">
                  <c:v>10825.8</c:v>
                </c:pt>
                <c:pt idx="58">
                  <c:v>9220.3769618128426</c:v>
                </c:pt>
                <c:pt idx="59">
                  <c:v>8672.2999999999993</c:v>
                </c:pt>
                <c:pt idx="60">
                  <c:v>1823.4426100000003</c:v>
                </c:pt>
                <c:pt idx="61">
                  <c:v>201.5</c:v>
                </c:pt>
                <c:pt idx="62">
                  <c:v>173.1</c:v>
                </c:pt>
                <c:pt idx="63">
                  <c:v>31.929808802771721</c:v>
                </c:pt>
                <c:pt idx="64">
                  <c:v>1628.0526</c:v>
                </c:pt>
                <c:pt idx="65">
                  <c:v>114154</c:v>
                </c:pt>
                <c:pt idx="66">
                  <c:v>3811</c:v>
                </c:pt>
                <c:pt idx="67">
                  <c:v>9279</c:v>
                </c:pt>
                <c:pt idx="68">
                  <c:v>35549</c:v>
                </c:pt>
                <c:pt idx="69">
                  <c:v>15135</c:v>
                </c:pt>
                <c:pt idx="70">
                  <c:v>66222</c:v>
                </c:pt>
                <c:pt idx="71">
                  <c:v>1000</c:v>
                </c:pt>
                <c:pt idx="72">
                  <c:v>1000</c:v>
                </c:pt>
              </c:numCache>
            </c:numRef>
          </c:bubbleSize>
          <c:bubble3D val="0"/>
          <c:extLst>
            <c:ext xmlns:c16="http://schemas.microsoft.com/office/drawing/2014/chart" uri="{C3380CC4-5D6E-409C-BE32-E72D297353CC}">
              <c16:uniqueId val="{0000006A-BBFE-BC40-9F43-3BD6D5F70356}"/>
            </c:ext>
          </c:extLst>
        </c:ser>
        <c:dLbls>
          <c:showLegendKey val="0"/>
          <c:showVal val="0"/>
          <c:showCatName val="0"/>
          <c:showSerName val="0"/>
          <c:showPercent val="0"/>
          <c:showBubbleSize val="0"/>
        </c:dLbls>
        <c:bubbleScale val="100"/>
        <c:showNegBubbles val="0"/>
        <c:axId val="1225987167"/>
        <c:axId val="1131733599"/>
      </c:bubbleChart>
      <c:valAx>
        <c:axId val="1225987167"/>
        <c:scaling>
          <c:logBase val="10"/>
          <c:orientation val="minMax"/>
          <c:max val="5000000"/>
          <c:min val="1000"/>
        </c:scaling>
        <c:delete val="0"/>
        <c:axPos val="b"/>
        <c:majorGridlines>
          <c:spPr>
            <a:ln w="9525" cap="flat" cmpd="sng" algn="ctr">
              <a:solidFill>
                <a:schemeClr val="bg1">
                  <a:lumMod val="9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31733599"/>
        <c:crossesAt val="1"/>
        <c:crossBetween val="midCat"/>
      </c:valAx>
      <c:valAx>
        <c:axId val="1131733599"/>
        <c:scaling>
          <c:logBase val="10"/>
          <c:orientation val="minMax"/>
          <c:max val="300"/>
          <c:min val="0.5"/>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25987167"/>
        <c:crosses val="autoZero"/>
        <c:crossBetween val="midCat"/>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'market cap for G06N 2019'!$C$84</c:f>
              <c:strCache>
                <c:ptCount val="1"/>
                <c:pt idx="0">
                  <c:v> Aggregate market cap </c:v>
                </c:pt>
              </c:strCache>
            </c:strRef>
          </c:tx>
          <c:spPr>
            <a:solidFill>
              <a:schemeClr val="accent2"/>
            </a:solidFill>
            <a:ln>
              <a:noFill/>
            </a:ln>
            <a:effectLst/>
          </c:spPr>
          <c:invertIfNegative val="0"/>
          <c:dPt>
            <c:idx val="0"/>
            <c:invertIfNegative val="0"/>
            <c:bubble3D val="0"/>
            <c:spPr>
              <a:solidFill>
                <a:schemeClr val="tx1">
                  <a:lumMod val="65000"/>
                  <a:lumOff val="35000"/>
                  <a:alpha val="50000"/>
                </a:schemeClr>
              </a:solidFill>
              <a:ln>
                <a:noFill/>
              </a:ln>
              <a:effectLst/>
            </c:spPr>
            <c:extLst>
              <c:ext xmlns:c16="http://schemas.microsoft.com/office/drawing/2014/chart" uri="{C3380CC4-5D6E-409C-BE32-E72D297353CC}">
                <c16:uniqueId val="{00000001-ED19-2A41-99E9-C8862AD8954A}"/>
              </c:ext>
            </c:extLst>
          </c:dPt>
          <c:dPt>
            <c:idx val="1"/>
            <c:invertIfNegative val="0"/>
            <c:bubble3D val="0"/>
            <c:spPr>
              <a:solidFill>
                <a:srgbClr val="FF2F92">
                  <a:alpha val="50000"/>
                </a:srgbClr>
              </a:solidFill>
              <a:ln>
                <a:noFill/>
              </a:ln>
              <a:effectLst/>
            </c:spPr>
            <c:extLst>
              <c:ext xmlns:c16="http://schemas.microsoft.com/office/drawing/2014/chart" uri="{C3380CC4-5D6E-409C-BE32-E72D297353CC}">
                <c16:uniqueId val="{00000003-ED19-2A41-99E9-C8862AD8954A}"/>
              </c:ext>
            </c:extLst>
          </c:dPt>
          <c:dPt>
            <c:idx val="2"/>
            <c:invertIfNegative val="0"/>
            <c:bubble3D val="0"/>
            <c:spPr>
              <a:solidFill>
                <a:srgbClr val="00B0F0">
                  <a:alpha val="50000"/>
                </a:srgbClr>
              </a:solidFill>
              <a:ln>
                <a:noFill/>
              </a:ln>
              <a:effectLst/>
            </c:spPr>
            <c:extLst>
              <c:ext xmlns:c16="http://schemas.microsoft.com/office/drawing/2014/chart" uri="{C3380CC4-5D6E-409C-BE32-E72D297353CC}">
                <c16:uniqueId val="{00000005-ED19-2A41-99E9-C8862AD8954A}"/>
              </c:ext>
            </c:extLst>
          </c:dPt>
          <c:dPt>
            <c:idx val="3"/>
            <c:invertIfNegative val="0"/>
            <c:bubble3D val="0"/>
            <c:spPr>
              <a:solidFill>
                <a:srgbClr val="FFFF00">
                  <a:alpha val="50000"/>
                </a:srgbClr>
              </a:solidFill>
              <a:ln>
                <a:noFill/>
              </a:ln>
              <a:effectLst/>
            </c:spPr>
            <c:extLst>
              <c:ext xmlns:c16="http://schemas.microsoft.com/office/drawing/2014/chart" uri="{C3380CC4-5D6E-409C-BE32-E72D297353CC}">
                <c16:uniqueId val="{00000007-ED19-2A41-99E9-C8862AD8954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'market cap for G06N 2019'!$A$85:$A$88</c:f>
              <c:strCache>
                <c:ptCount val="4"/>
                <c:pt idx="0">
                  <c:v>US</c:v>
                </c:pt>
                <c:pt idx="1">
                  <c:v>China</c:v>
                </c:pt>
                <c:pt idx="2">
                  <c:v>EEA</c:v>
                </c:pt>
                <c:pt idx="3">
                  <c:v>Rest of the World</c:v>
                </c:pt>
              </c:strCache>
            </c:strRef>
          </c:cat>
          <c:val>
            <c:numRef>
              <c:f>'market cap for G06N 2019'!$C$85:$C$88</c:f>
              <c:numCache>
                <c:formatCode>_-* #,##0\ _€_-;\-* #,##0\ _€_-;_-* "-"??\ _€_-;_-@_-</c:formatCode>
                <c:ptCount val="4"/>
                <c:pt idx="0">
                  <c:v>9788783.3770065978</c:v>
                </c:pt>
                <c:pt idx="1">
                  <c:v>1459146.9804814756</c:v>
                </c:pt>
                <c:pt idx="2">
                  <c:v>395035.95964000002</c:v>
                </c:pt>
                <c:pt idx="3">
                  <c:v>3168449.4978559781</c:v>
                </c:pt>
              </c:numCache>
            </c:numRef>
          </c:val>
          <c:extLst>
            <c:ext xmlns:c16="http://schemas.microsoft.com/office/drawing/2014/chart" uri="{C3380CC4-5D6E-409C-BE32-E72D297353CC}">
              <c16:uniqueId val="{00000008-ED19-2A41-99E9-C8862AD8954A}"/>
            </c:ext>
          </c:extLst>
        </c:ser>
        <c:dLbls>
          <c:showLegendKey val="0"/>
          <c:showVal val="0"/>
          <c:showCatName val="0"/>
          <c:showSerName val="0"/>
          <c:showPercent val="0"/>
          <c:showBubbleSize val="0"/>
        </c:dLbls>
        <c:gapWidth val="219"/>
        <c:overlap val="-27"/>
        <c:axId val="1496781295"/>
        <c:axId val="1500681391"/>
      </c:barChart>
      <c:lineChart>
        <c:grouping val="standard"/>
        <c:varyColors val="0"/>
        <c:ser>
          <c:idx val="0"/>
          <c:order val="0"/>
          <c:tx>
            <c:strRef>
              <c:f>'market cap for G06N 2019'!$B$84</c:f>
              <c:strCache>
                <c:ptCount val="1"/>
                <c:pt idx="0">
                  <c:v>number of WIPO patents in speficied category in 2019 by companies</c:v>
                </c:pt>
              </c:strCache>
            </c:strRef>
          </c:tx>
          <c:spPr>
            <a:ln w="28575" cap="rnd">
              <a:noFill/>
              <a:round/>
            </a:ln>
            <a:effectLst/>
          </c:spPr>
          <c:marker>
            <c:symbol val="diamond"/>
            <c:size val="12"/>
            <c:spPr>
              <a:solidFill>
                <a:schemeClr val="accent1"/>
              </a:solidFill>
              <a:ln w="9525">
                <a:solidFill>
                  <a:schemeClr val="accent1"/>
                </a:solidFill>
              </a:ln>
              <a:effectLst/>
            </c:spPr>
          </c:marker>
          <c:dPt>
            <c:idx val="0"/>
            <c:marker>
              <c:symbol val="diamond"/>
              <c:size val="12"/>
              <c:spPr>
                <a:solidFill>
                  <a:schemeClr val="tx1"/>
                </a:solidFill>
                <a:ln w="9525">
                  <a:noFill/>
                </a:ln>
                <a:effectLst/>
              </c:spPr>
            </c:marker>
            <c:bubble3D val="0"/>
            <c:extLst>
              <c:ext xmlns:c16="http://schemas.microsoft.com/office/drawing/2014/chart" uri="{C3380CC4-5D6E-409C-BE32-E72D297353CC}">
                <c16:uniqueId val="{00000009-ED19-2A41-99E9-C8862AD8954A}"/>
              </c:ext>
            </c:extLst>
          </c:dPt>
          <c:dPt>
            <c:idx val="1"/>
            <c:marker>
              <c:symbol val="diamond"/>
              <c:size val="12"/>
              <c:spPr>
                <a:solidFill>
                  <a:srgbClr val="C00000"/>
                </a:solidFill>
                <a:ln w="9525">
                  <a:noFill/>
                </a:ln>
                <a:effectLst/>
              </c:spPr>
            </c:marker>
            <c:bubble3D val="0"/>
            <c:extLst>
              <c:ext xmlns:c16="http://schemas.microsoft.com/office/drawing/2014/chart" uri="{C3380CC4-5D6E-409C-BE32-E72D297353CC}">
                <c16:uniqueId val="{0000000A-ED19-2A41-99E9-C8862AD8954A}"/>
              </c:ext>
            </c:extLst>
          </c:dPt>
          <c:dPt>
            <c:idx val="2"/>
            <c:marker>
              <c:symbol val="diamond"/>
              <c:size val="12"/>
              <c:spPr>
                <a:solidFill>
                  <a:srgbClr val="0070C0"/>
                </a:solidFill>
                <a:ln w="9525">
                  <a:noFill/>
                </a:ln>
                <a:effectLst/>
              </c:spPr>
            </c:marker>
            <c:bubble3D val="0"/>
            <c:extLst>
              <c:ext xmlns:c16="http://schemas.microsoft.com/office/drawing/2014/chart" uri="{C3380CC4-5D6E-409C-BE32-E72D297353CC}">
                <c16:uniqueId val="{0000000B-ED19-2A41-99E9-C8862AD8954A}"/>
              </c:ext>
            </c:extLst>
          </c:dPt>
          <c:dPt>
            <c:idx val="3"/>
            <c:marker>
              <c:symbol val="diamond"/>
              <c:size val="12"/>
              <c:spPr>
                <a:solidFill>
                  <a:srgbClr val="FFC000"/>
                </a:solidFill>
                <a:ln w="9525">
                  <a:noFill/>
                </a:ln>
                <a:effectLst/>
              </c:spPr>
            </c:marker>
            <c:bubble3D val="0"/>
            <c:extLst>
              <c:ext xmlns:c16="http://schemas.microsoft.com/office/drawing/2014/chart" uri="{C3380CC4-5D6E-409C-BE32-E72D297353CC}">
                <c16:uniqueId val="{0000000C-ED19-2A41-99E9-C8862AD8954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'market cap for G06N 2019'!$A$85:$A$88</c:f>
              <c:strCache>
                <c:ptCount val="4"/>
                <c:pt idx="0">
                  <c:v>US</c:v>
                </c:pt>
                <c:pt idx="1">
                  <c:v>China</c:v>
                </c:pt>
                <c:pt idx="2">
                  <c:v>EEA</c:v>
                </c:pt>
                <c:pt idx="3">
                  <c:v>Rest of the World</c:v>
                </c:pt>
              </c:strCache>
            </c:strRef>
          </c:cat>
          <c:val>
            <c:numRef>
              <c:f>'market cap for G06N 2019'!$B$85:$B$88</c:f>
              <c:numCache>
                <c:formatCode>General</c:formatCode>
                <c:ptCount val="4"/>
                <c:pt idx="0">
                  <c:v>352</c:v>
                </c:pt>
                <c:pt idx="1">
                  <c:v>70</c:v>
                </c:pt>
                <c:pt idx="2">
                  <c:v>76</c:v>
                </c:pt>
                <c:pt idx="3">
                  <c:v>211</c:v>
                </c:pt>
              </c:numCache>
            </c:numRef>
          </c:val>
          <c:smooth val="0"/>
          <c:extLst>
            <c:ext xmlns:c16="http://schemas.microsoft.com/office/drawing/2014/chart" uri="{C3380CC4-5D6E-409C-BE32-E72D297353CC}">
              <c16:uniqueId val="{0000000D-ED19-2A41-99E9-C8862AD8954A}"/>
            </c:ext>
          </c:extLst>
        </c:ser>
        <c:dLbls>
          <c:showLegendKey val="0"/>
          <c:showVal val="0"/>
          <c:showCatName val="0"/>
          <c:showSerName val="0"/>
          <c:showPercent val="0"/>
          <c:showBubbleSize val="0"/>
        </c:dLbls>
        <c:marker val="1"/>
        <c:smooth val="0"/>
        <c:axId val="1435661215"/>
        <c:axId val="1435599583"/>
      </c:lineChart>
      <c:catAx>
        <c:axId val="1496781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0681391"/>
        <c:crosses val="autoZero"/>
        <c:auto val="1"/>
        <c:lblAlgn val="ctr"/>
        <c:lblOffset val="100"/>
        <c:noMultiLvlLbl val="0"/>
      </c:catAx>
      <c:valAx>
        <c:axId val="1500681391"/>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6781295"/>
        <c:crosses val="autoZero"/>
        <c:crossBetween val="between"/>
      </c:valAx>
      <c:valAx>
        <c:axId val="1435599583"/>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35661215"/>
        <c:crosses val="max"/>
        <c:crossBetween val="between"/>
      </c:valAx>
      <c:catAx>
        <c:axId val="1435661215"/>
        <c:scaling>
          <c:orientation val="minMax"/>
        </c:scaling>
        <c:delete val="1"/>
        <c:axPos val="b"/>
        <c:numFmt formatCode="General" sourceLinked="1"/>
        <c:majorTickMark val="out"/>
        <c:minorTickMark val="none"/>
        <c:tickLblPos val="nextTo"/>
        <c:crossAx val="143559958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463549821148991E-2"/>
          <c:y val="1.4679437615388256E-2"/>
          <c:w val="0.89233911980160685"/>
          <c:h val="0.95060104460890282"/>
        </c:manualLayout>
      </c:layout>
      <c:bubbleChart>
        <c:varyColors val="0"/>
        <c:ser>
          <c:idx val="0"/>
          <c:order val="0"/>
          <c:tx>
            <c:strRef>
              <c:f>'market cap for G06N 2019'!$B$1</c:f>
              <c:strCache>
                <c:ptCount val="1"/>
                <c:pt idx="0">
                  <c:v>number of patents in 2019</c:v>
                </c:pt>
              </c:strCache>
            </c:strRef>
          </c:tx>
          <c:spPr>
            <a:solidFill>
              <a:schemeClr val="bg1">
                <a:lumMod val="65000"/>
                <a:alpha val="50000"/>
              </a:schemeClr>
            </a:solidFill>
            <a:ln>
              <a:noFill/>
            </a:ln>
            <a:effectLst/>
          </c:spPr>
          <c:invertIfNegative val="0"/>
          <c:dPt>
            <c:idx val="1"/>
            <c:invertIfNegative val="0"/>
            <c:bubble3D val="0"/>
            <c:spPr>
              <a:solidFill>
                <a:srgbClr val="FFFF00">
                  <a:alpha val="40000"/>
                </a:srgbClr>
              </a:solidFill>
              <a:ln>
                <a:noFill/>
              </a:ln>
              <a:effectLst/>
            </c:spPr>
            <c:extLst>
              <c:ext xmlns:c16="http://schemas.microsoft.com/office/drawing/2014/chart" uri="{C3380CC4-5D6E-409C-BE32-E72D297353CC}">
                <c16:uniqueId val="{00000001-BBFE-BC40-9F43-3BD6D5F70356}"/>
              </c:ext>
            </c:extLst>
          </c:dPt>
          <c:dPt>
            <c:idx val="6"/>
            <c:invertIfNegative val="0"/>
            <c:bubble3D val="0"/>
            <c:spPr>
              <a:solidFill>
                <a:srgbClr val="FF2F92">
                  <a:alpha val="50000"/>
                </a:srgbClr>
              </a:solidFill>
              <a:ln>
                <a:noFill/>
              </a:ln>
              <a:effectLst/>
            </c:spPr>
            <c:extLst>
              <c:ext xmlns:c16="http://schemas.microsoft.com/office/drawing/2014/chart" uri="{C3380CC4-5D6E-409C-BE32-E72D297353CC}">
                <c16:uniqueId val="{00000003-BBFE-BC40-9F43-3BD6D5F70356}"/>
              </c:ext>
            </c:extLst>
          </c:dPt>
          <c:dPt>
            <c:idx val="7"/>
            <c:invertIfNegative val="0"/>
            <c:bubble3D val="0"/>
            <c:spPr>
              <a:solidFill>
                <a:srgbClr val="FF2F92">
                  <a:alpha val="50000"/>
                </a:srgbClr>
              </a:solidFill>
              <a:ln>
                <a:noFill/>
              </a:ln>
              <a:effectLst/>
            </c:spPr>
            <c:extLst>
              <c:ext xmlns:c16="http://schemas.microsoft.com/office/drawing/2014/chart" uri="{C3380CC4-5D6E-409C-BE32-E72D297353CC}">
                <c16:uniqueId val="{00000005-BBFE-BC40-9F43-3BD6D5F70356}"/>
              </c:ext>
            </c:extLst>
          </c:dPt>
          <c:dPt>
            <c:idx val="9"/>
            <c:invertIfNegative val="0"/>
            <c:bubble3D val="0"/>
            <c:spPr>
              <a:solidFill>
                <a:srgbClr val="00B0F0">
                  <a:alpha val="50000"/>
                </a:srgbClr>
              </a:solidFill>
              <a:ln>
                <a:noFill/>
              </a:ln>
              <a:effectLst/>
            </c:spPr>
            <c:extLst>
              <c:ext xmlns:c16="http://schemas.microsoft.com/office/drawing/2014/chart" uri="{C3380CC4-5D6E-409C-BE32-E72D297353CC}">
                <c16:uniqueId val="{00000007-BBFE-BC40-9F43-3BD6D5F70356}"/>
              </c:ext>
            </c:extLst>
          </c:dPt>
          <c:dPt>
            <c:idx val="10"/>
            <c:invertIfNegative val="0"/>
            <c:bubble3D val="0"/>
            <c:spPr>
              <a:solidFill>
                <a:srgbClr val="FFFF00">
                  <a:alpha val="40000"/>
                </a:srgbClr>
              </a:solidFill>
              <a:ln>
                <a:noFill/>
              </a:ln>
              <a:effectLst/>
            </c:spPr>
            <c:extLst>
              <c:ext xmlns:c16="http://schemas.microsoft.com/office/drawing/2014/chart" uri="{C3380CC4-5D6E-409C-BE32-E72D297353CC}">
                <c16:uniqueId val="{00000009-BBFE-BC40-9F43-3BD6D5F70356}"/>
              </c:ext>
            </c:extLst>
          </c:dPt>
          <c:dPt>
            <c:idx val="11"/>
            <c:invertIfNegative val="0"/>
            <c:bubble3D val="0"/>
            <c:spPr>
              <a:solidFill>
                <a:srgbClr val="FFFF00">
                  <a:alpha val="40000"/>
                </a:srgbClr>
              </a:solidFill>
              <a:ln>
                <a:noFill/>
              </a:ln>
              <a:effectLst/>
            </c:spPr>
            <c:extLst>
              <c:ext xmlns:c16="http://schemas.microsoft.com/office/drawing/2014/chart" uri="{C3380CC4-5D6E-409C-BE32-E72D297353CC}">
                <c16:uniqueId val="{0000000B-BBFE-BC40-9F43-3BD6D5F70356}"/>
              </c:ext>
            </c:extLst>
          </c:dPt>
          <c:dPt>
            <c:idx val="16"/>
            <c:invertIfNegative val="0"/>
            <c:bubble3D val="0"/>
            <c:spPr>
              <a:solidFill>
                <a:srgbClr val="00B0F0">
                  <a:alpha val="50000"/>
                </a:srgbClr>
              </a:solidFill>
              <a:ln>
                <a:noFill/>
              </a:ln>
              <a:effectLst/>
            </c:spPr>
            <c:extLst>
              <c:ext xmlns:c16="http://schemas.microsoft.com/office/drawing/2014/chart" uri="{C3380CC4-5D6E-409C-BE32-E72D297353CC}">
                <c16:uniqueId val="{0000000D-BBFE-BC40-9F43-3BD6D5F70356}"/>
              </c:ext>
            </c:extLst>
          </c:dPt>
          <c:dPt>
            <c:idx val="17"/>
            <c:invertIfNegative val="0"/>
            <c:bubble3D val="0"/>
            <c:spPr>
              <a:solidFill>
                <a:srgbClr val="FFFF00">
                  <a:alpha val="40000"/>
                </a:srgbClr>
              </a:solidFill>
              <a:ln>
                <a:noFill/>
              </a:ln>
              <a:effectLst/>
            </c:spPr>
            <c:extLst>
              <c:ext xmlns:c16="http://schemas.microsoft.com/office/drawing/2014/chart" uri="{C3380CC4-5D6E-409C-BE32-E72D297353CC}">
                <c16:uniqueId val="{0000000F-BBFE-BC40-9F43-3BD6D5F70356}"/>
              </c:ext>
            </c:extLst>
          </c:dPt>
          <c:dPt>
            <c:idx val="20"/>
            <c:invertIfNegative val="0"/>
            <c:bubble3D val="0"/>
            <c:spPr>
              <a:solidFill>
                <a:srgbClr val="00B0F0">
                  <a:alpha val="50000"/>
                </a:srgbClr>
              </a:solidFill>
              <a:ln>
                <a:noFill/>
              </a:ln>
              <a:effectLst/>
            </c:spPr>
            <c:extLst>
              <c:ext xmlns:c16="http://schemas.microsoft.com/office/drawing/2014/chart" uri="{C3380CC4-5D6E-409C-BE32-E72D297353CC}">
                <c16:uniqueId val="{00000011-BBFE-BC40-9F43-3BD6D5F70356}"/>
              </c:ext>
            </c:extLst>
          </c:dPt>
          <c:dPt>
            <c:idx val="22"/>
            <c:invertIfNegative val="0"/>
            <c:bubble3D val="0"/>
            <c:spPr>
              <a:solidFill>
                <a:srgbClr val="00B0F0">
                  <a:alpha val="50000"/>
                </a:srgbClr>
              </a:solidFill>
              <a:ln>
                <a:noFill/>
              </a:ln>
              <a:effectLst/>
            </c:spPr>
            <c:extLst>
              <c:ext xmlns:c16="http://schemas.microsoft.com/office/drawing/2014/chart" uri="{C3380CC4-5D6E-409C-BE32-E72D297353CC}">
                <c16:uniqueId val="{00000013-BBFE-BC40-9F43-3BD6D5F70356}"/>
              </c:ext>
            </c:extLst>
          </c:dPt>
          <c:dPt>
            <c:idx val="23"/>
            <c:invertIfNegative val="0"/>
            <c:bubble3D val="0"/>
            <c:extLst>
              <c:ext xmlns:c16="http://schemas.microsoft.com/office/drawing/2014/chart" uri="{C3380CC4-5D6E-409C-BE32-E72D297353CC}">
                <c16:uniqueId val="{00000014-BBFE-BC40-9F43-3BD6D5F70356}"/>
              </c:ext>
            </c:extLst>
          </c:dPt>
          <c:dPt>
            <c:idx val="24"/>
            <c:invertIfNegative val="0"/>
            <c:bubble3D val="0"/>
            <c:spPr>
              <a:solidFill>
                <a:srgbClr val="FFFF00">
                  <a:alpha val="40000"/>
                </a:srgbClr>
              </a:solidFill>
              <a:ln>
                <a:noFill/>
              </a:ln>
              <a:effectLst/>
            </c:spPr>
            <c:extLst>
              <c:ext xmlns:c16="http://schemas.microsoft.com/office/drawing/2014/chart" uri="{C3380CC4-5D6E-409C-BE32-E72D297353CC}">
                <c16:uniqueId val="{00000016-BBFE-BC40-9F43-3BD6D5F70356}"/>
              </c:ext>
            </c:extLst>
          </c:dPt>
          <c:dPt>
            <c:idx val="25"/>
            <c:invertIfNegative val="0"/>
            <c:bubble3D val="0"/>
            <c:extLst>
              <c:ext xmlns:c16="http://schemas.microsoft.com/office/drawing/2014/chart" uri="{C3380CC4-5D6E-409C-BE32-E72D297353CC}">
                <c16:uniqueId val="{00000017-BBFE-BC40-9F43-3BD6D5F70356}"/>
              </c:ext>
            </c:extLst>
          </c:dPt>
          <c:dPt>
            <c:idx val="27"/>
            <c:invertIfNegative val="0"/>
            <c:bubble3D val="0"/>
            <c:extLst>
              <c:ext xmlns:c16="http://schemas.microsoft.com/office/drawing/2014/chart" uri="{C3380CC4-5D6E-409C-BE32-E72D297353CC}">
                <c16:uniqueId val="{00000018-BBFE-BC40-9F43-3BD6D5F70356}"/>
              </c:ext>
            </c:extLst>
          </c:dPt>
          <c:dPt>
            <c:idx val="28"/>
            <c:invertIfNegative val="0"/>
            <c:bubble3D val="0"/>
            <c:spPr>
              <a:solidFill>
                <a:srgbClr val="FFFF00">
                  <a:alpha val="40000"/>
                </a:srgbClr>
              </a:solidFill>
              <a:ln>
                <a:noFill/>
              </a:ln>
              <a:effectLst/>
            </c:spPr>
            <c:extLst>
              <c:ext xmlns:c16="http://schemas.microsoft.com/office/drawing/2014/chart" uri="{C3380CC4-5D6E-409C-BE32-E72D297353CC}">
                <c16:uniqueId val="{0000001A-BBFE-BC40-9F43-3BD6D5F70356}"/>
              </c:ext>
            </c:extLst>
          </c:dPt>
          <c:dPt>
            <c:idx val="31"/>
            <c:invertIfNegative val="0"/>
            <c:bubble3D val="0"/>
            <c:spPr>
              <a:solidFill>
                <a:srgbClr val="FF2F92">
                  <a:alpha val="50000"/>
                </a:srgbClr>
              </a:solidFill>
              <a:ln>
                <a:noFill/>
              </a:ln>
              <a:effectLst/>
            </c:spPr>
            <c:extLst>
              <c:ext xmlns:c16="http://schemas.microsoft.com/office/drawing/2014/chart" uri="{C3380CC4-5D6E-409C-BE32-E72D297353CC}">
                <c16:uniqueId val="{0000001C-BBFE-BC40-9F43-3BD6D5F70356}"/>
              </c:ext>
            </c:extLst>
          </c:dPt>
          <c:dPt>
            <c:idx val="34"/>
            <c:invertIfNegative val="0"/>
            <c:bubble3D val="0"/>
            <c:spPr>
              <a:solidFill>
                <a:srgbClr val="00B0F0">
                  <a:alpha val="50000"/>
                </a:srgbClr>
              </a:solidFill>
              <a:ln>
                <a:noFill/>
              </a:ln>
              <a:effectLst/>
            </c:spPr>
            <c:extLst>
              <c:ext xmlns:c16="http://schemas.microsoft.com/office/drawing/2014/chart" uri="{C3380CC4-5D6E-409C-BE32-E72D297353CC}">
                <c16:uniqueId val="{0000001E-BBFE-BC40-9F43-3BD6D5F70356}"/>
              </c:ext>
            </c:extLst>
          </c:dPt>
          <c:dPt>
            <c:idx val="35"/>
            <c:invertIfNegative val="0"/>
            <c:bubble3D val="0"/>
            <c:extLst>
              <c:ext xmlns:c16="http://schemas.microsoft.com/office/drawing/2014/chart" uri="{C3380CC4-5D6E-409C-BE32-E72D297353CC}">
                <c16:uniqueId val="{0000001F-BBFE-BC40-9F43-3BD6D5F70356}"/>
              </c:ext>
            </c:extLst>
          </c:dPt>
          <c:dPt>
            <c:idx val="36"/>
            <c:invertIfNegative val="0"/>
            <c:bubble3D val="0"/>
            <c:spPr>
              <a:solidFill>
                <a:srgbClr val="FFFF00">
                  <a:alpha val="40000"/>
                </a:srgbClr>
              </a:solidFill>
              <a:ln>
                <a:noFill/>
              </a:ln>
              <a:effectLst/>
            </c:spPr>
            <c:extLst>
              <c:ext xmlns:c16="http://schemas.microsoft.com/office/drawing/2014/chart" uri="{C3380CC4-5D6E-409C-BE32-E72D297353CC}">
                <c16:uniqueId val="{00000021-BBFE-BC40-9F43-3BD6D5F70356}"/>
              </c:ext>
            </c:extLst>
          </c:dPt>
          <c:dPt>
            <c:idx val="37"/>
            <c:invertIfNegative val="0"/>
            <c:bubble3D val="0"/>
            <c:spPr>
              <a:solidFill>
                <a:srgbClr val="FFFF00">
                  <a:alpha val="40000"/>
                </a:srgbClr>
              </a:solidFill>
              <a:ln>
                <a:noFill/>
              </a:ln>
              <a:effectLst/>
            </c:spPr>
            <c:extLst>
              <c:ext xmlns:c16="http://schemas.microsoft.com/office/drawing/2014/chart" uri="{C3380CC4-5D6E-409C-BE32-E72D297353CC}">
                <c16:uniqueId val="{00000023-BBFE-BC40-9F43-3BD6D5F70356}"/>
              </c:ext>
            </c:extLst>
          </c:dPt>
          <c:dPt>
            <c:idx val="42"/>
            <c:invertIfNegative val="0"/>
            <c:bubble3D val="0"/>
            <c:spPr>
              <a:solidFill>
                <a:srgbClr val="FFFF00">
                  <a:alpha val="50000"/>
                </a:srgbClr>
              </a:solidFill>
              <a:ln>
                <a:noFill/>
              </a:ln>
              <a:effectLst/>
            </c:spPr>
            <c:extLst>
              <c:ext xmlns:c16="http://schemas.microsoft.com/office/drawing/2014/chart" uri="{C3380CC4-5D6E-409C-BE32-E72D297353CC}">
                <c16:uniqueId val="{00000025-BBFE-BC40-9F43-3BD6D5F70356}"/>
              </c:ext>
            </c:extLst>
          </c:dPt>
          <c:dPt>
            <c:idx val="43"/>
            <c:invertIfNegative val="0"/>
            <c:bubble3D val="0"/>
            <c:spPr>
              <a:solidFill>
                <a:srgbClr val="FFFF00">
                  <a:alpha val="50000"/>
                </a:srgbClr>
              </a:solidFill>
              <a:ln>
                <a:noFill/>
              </a:ln>
              <a:effectLst/>
            </c:spPr>
            <c:extLst>
              <c:ext xmlns:c16="http://schemas.microsoft.com/office/drawing/2014/chart" uri="{C3380CC4-5D6E-409C-BE32-E72D297353CC}">
                <c16:uniqueId val="{00000027-BBFE-BC40-9F43-3BD6D5F70356}"/>
              </c:ext>
            </c:extLst>
          </c:dPt>
          <c:dPt>
            <c:idx val="45"/>
            <c:invertIfNegative val="0"/>
            <c:bubble3D val="0"/>
            <c:spPr>
              <a:solidFill>
                <a:srgbClr val="00B0F0">
                  <a:alpha val="50000"/>
                </a:srgbClr>
              </a:solidFill>
              <a:ln>
                <a:noFill/>
              </a:ln>
              <a:effectLst/>
            </c:spPr>
            <c:extLst>
              <c:ext xmlns:c16="http://schemas.microsoft.com/office/drawing/2014/chart" uri="{C3380CC4-5D6E-409C-BE32-E72D297353CC}">
                <c16:uniqueId val="{00000029-BBFE-BC40-9F43-3BD6D5F70356}"/>
              </c:ext>
            </c:extLst>
          </c:dPt>
          <c:dPt>
            <c:idx val="46"/>
            <c:invertIfNegative val="0"/>
            <c:bubble3D val="0"/>
            <c:spPr>
              <a:solidFill>
                <a:srgbClr val="FFFF00">
                  <a:alpha val="40000"/>
                </a:srgbClr>
              </a:solidFill>
              <a:ln>
                <a:noFill/>
              </a:ln>
              <a:effectLst/>
            </c:spPr>
            <c:extLst>
              <c:ext xmlns:c16="http://schemas.microsoft.com/office/drawing/2014/chart" uri="{C3380CC4-5D6E-409C-BE32-E72D297353CC}">
                <c16:uniqueId val="{0000002B-BBFE-BC40-9F43-3BD6D5F70356}"/>
              </c:ext>
            </c:extLst>
          </c:dPt>
          <c:dPt>
            <c:idx val="47"/>
            <c:invertIfNegative val="0"/>
            <c:bubble3D val="0"/>
            <c:spPr>
              <a:solidFill>
                <a:srgbClr val="FFFF00">
                  <a:alpha val="40000"/>
                </a:srgbClr>
              </a:solidFill>
              <a:ln>
                <a:noFill/>
              </a:ln>
              <a:effectLst/>
            </c:spPr>
            <c:extLst>
              <c:ext xmlns:c16="http://schemas.microsoft.com/office/drawing/2014/chart" uri="{C3380CC4-5D6E-409C-BE32-E72D297353CC}">
                <c16:uniqueId val="{0000002D-BBFE-BC40-9F43-3BD6D5F70356}"/>
              </c:ext>
            </c:extLst>
          </c:dPt>
          <c:dPt>
            <c:idx val="48"/>
            <c:invertIfNegative val="0"/>
            <c:bubble3D val="0"/>
            <c:spPr>
              <a:solidFill>
                <a:srgbClr val="00B0F0">
                  <a:alpha val="50000"/>
                </a:srgbClr>
              </a:solidFill>
              <a:ln>
                <a:noFill/>
              </a:ln>
              <a:effectLst/>
            </c:spPr>
            <c:extLst>
              <c:ext xmlns:c16="http://schemas.microsoft.com/office/drawing/2014/chart" uri="{C3380CC4-5D6E-409C-BE32-E72D297353CC}">
                <c16:uniqueId val="{0000002F-BBFE-BC40-9F43-3BD6D5F70356}"/>
              </c:ext>
            </c:extLst>
          </c:dPt>
          <c:dPt>
            <c:idx val="49"/>
            <c:invertIfNegative val="0"/>
            <c:bubble3D val="0"/>
            <c:spPr>
              <a:solidFill>
                <a:srgbClr val="FFFF00">
                  <a:alpha val="40000"/>
                </a:srgbClr>
              </a:solidFill>
              <a:ln>
                <a:noFill/>
              </a:ln>
              <a:effectLst/>
            </c:spPr>
            <c:extLst>
              <c:ext xmlns:c16="http://schemas.microsoft.com/office/drawing/2014/chart" uri="{C3380CC4-5D6E-409C-BE32-E72D297353CC}">
                <c16:uniqueId val="{00000031-BBFE-BC40-9F43-3BD6D5F70356}"/>
              </c:ext>
            </c:extLst>
          </c:dPt>
          <c:dPt>
            <c:idx val="50"/>
            <c:invertIfNegative val="0"/>
            <c:bubble3D val="0"/>
            <c:spPr>
              <a:solidFill>
                <a:srgbClr val="FFFF00">
                  <a:alpha val="40000"/>
                </a:srgbClr>
              </a:solidFill>
              <a:ln>
                <a:noFill/>
              </a:ln>
              <a:effectLst/>
            </c:spPr>
            <c:extLst>
              <c:ext xmlns:c16="http://schemas.microsoft.com/office/drawing/2014/chart" uri="{C3380CC4-5D6E-409C-BE32-E72D297353CC}">
                <c16:uniqueId val="{00000033-BBFE-BC40-9F43-3BD6D5F70356}"/>
              </c:ext>
            </c:extLst>
          </c:dPt>
          <c:dPt>
            <c:idx val="51"/>
            <c:invertIfNegative val="0"/>
            <c:bubble3D val="0"/>
            <c:spPr>
              <a:solidFill>
                <a:srgbClr val="FFFF00">
                  <a:alpha val="40000"/>
                </a:srgbClr>
              </a:solidFill>
              <a:ln>
                <a:noFill/>
              </a:ln>
              <a:effectLst/>
            </c:spPr>
            <c:extLst>
              <c:ext xmlns:c16="http://schemas.microsoft.com/office/drawing/2014/chart" uri="{C3380CC4-5D6E-409C-BE32-E72D297353CC}">
                <c16:uniqueId val="{00000035-BBFE-BC40-9F43-3BD6D5F70356}"/>
              </c:ext>
            </c:extLst>
          </c:dPt>
          <c:dPt>
            <c:idx val="52"/>
            <c:invertIfNegative val="0"/>
            <c:bubble3D val="0"/>
            <c:spPr>
              <a:solidFill>
                <a:srgbClr val="FFFF00">
                  <a:alpha val="50000"/>
                </a:srgbClr>
              </a:solidFill>
              <a:ln>
                <a:noFill/>
              </a:ln>
              <a:effectLst/>
            </c:spPr>
            <c:extLst>
              <c:ext xmlns:c16="http://schemas.microsoft.com/office/drawing/2014/chart" uri="{C3380CC4-5D6E-409C-BE32-E72D297353CC}">
                <c16:uniqueId val="{00000037-BBFE-BC40-9F43-3BD6D5F70356}"/>
              </c:ext>
            </c:extLst>
          </c:dPt>
          <c:dPt>
            <c:idx val="53"/>
            <c:invertIfNegative val="0"/>
            <c:bubble3D val="0"/>
            <c:extLst>
              <c:ext xmlns:c16="http://schemas.microsoft.com/office/drawing/2014/chart" uri="{C3380CC4-5D6E-409C-BE32-E72D297353CC}">
                <c16:uniqueId val="{00000038-BBFE-BC40-9F43-3BD6D5F70356}"/>
              </c:ext>
            </c:extLst>
          </c:dPt>
          <c:dPt>
            <c:idx val="54"/>
            <c:invertIfNegative val="0"/>
            <c:bubble3D val="0"/>
            <c:spPr>
              <a:solidFill>
                <a:srgbClr val="FFFF00">
                  <a:alpha val="40000"/>
                </a:srgbClr>
              </a:solidFill>
              <a:ln>
                <a:noFill/>
              </a:ln>
              <a:effectLst/>
            </c:spPr>
            <c:extLst>
              <c:ext xmlns:c16="http://schemas.microsoft.com/office/drawing/2014/chart" uri="{C3380CC4-5D6E-409C-BE32-E72D297353CC}">
                <c16:uniqueId val="{0000003A-BBFE-BC40-9F43-3BD6D5F70356}"/>
              </c:ext>
            </c:extLst>
          </c:dPt>
          <c:dPt>
            <c:idx val="58"/>
            <c:invertIfNegative val="0"/>
            <c:bubble3D val="0"/>
            <c:spPr>
              <a:solidFill>
                <a:srgbClr val="FF2F92">
                  <a:alpha val="50000"/>
                </a:srgbClr>
              </a:solidFill>
              <a:ln>
                <a:noFill/>
              </a:ln>
              <a:effectLst/>
            </c:spPr>
            <c:extLst>
              <c:ext xmlns:c16="http://schemas.microsoft.com/office/drawing/2014/chart" uri="{C3380CC4-5D6E-409C-BE32-E72D297353CC}">
                <c16:uniqueId val="{0000003C-BBFE-BC40-9F43-3BD6D5F70356}"/>
              </c:ext>
            </c:extLst>
          </c:dPt>
          <c:dPt>
            <c:idx val="60"/>
            <c:invertIfNegative val="0"/>
            <c:bubble3D val="0"/>
            <c:spPr>
              <a:solidFill>
                <a:srgbClr val="00B0F0">
                  <a:alpha val="50000"/>
                </a:srgbClr>
              </a:solidFill>
              <a:ln>
                <a:noFill/>
              </a:ln>
              <a:effectLst/>
            </c:spPr>
            <c:extLst>
              <c:ext xmlns:c16="http://schemas.microsoft.com/office/drawing/2014/chart" uri="{C3380CC4-5D6E-409C-BE32-E72D297353CC}">
                <c16:uniqueId val="{0000003E-BBFE-BC40-9F43-3BD6D5F70356}"/>
              </c:ext>
            </c:extLst>
          </c:dPt>
          <c:dPt>
            <c:idx val="64"/>
            <c:invertIfNegative val="0"/>
            <c:bubble3D val="0"/>
            <c:spPr>
              <a:solidFill>
                <a:srgbClr val="00B0F0">
                  <a:alpha val="50000"/>
                </a:srgbClr>
              </a:solidFill>
              <a:ln>
                <a:noFill/>
              </a:ln>
              <a:effectLst/>
            </c:spPr>
            <c:extLst>
              <c:ext xmlns:c16="http://schemas.microsoft.com/office/drawing/2014/chart" uri="{C3380CC4-5D6E-409C-BE32-E72D297353CC}">
                <c16:uniqueId val="{00000040-BBFE-BC40-9F43-3BD6D5F70356}"/>
              </c:ext>
            </c:extLst>
          </c:dPt>
          <c:dPt>
            <c:idx val="65"/>
            <c:invertIfNegative val="0"/>
            <c:bubble3D val="0"/>
            <c:spPr>
              <a:solidFill>
                <a:srgbClr val="FFFF00">
                  <a:alpha val="40000"/>
                </a:srgbClr>
              </a:solidFill>
              <a:ln>
                <a:noFill/>
              </a:ln>
              <a:effectLst/>
            </c:spPr>
            <c:extLst>
              <c:ext xmlns:c16="http://schemas.microsoft.com/office/drawing/2014/chart" uri="{C3380CC4-5D6E-409C-BE32-E72D297353CC}">
                <c16:uniqueId val="{00000042-BBFE-BC40-9F43-3BD6D5F70356}"/>
              </c:ext>
            </c:extLst>
          </c:dPt>
          <c:dPt>
            <c:idx val="66"/>
            <c:invertIfNegative val="0"/>
            <c:bubble3D val="0"/>
            <c:spPr>
              <a:solidFill>
                <a:srgbClr val="FFFF00">
                  <a:alpha val="40000"/>
                </a:srgbClr>
              </a:solidFill>
              <a:ln>
                <a:noFill/>
              </a:ln>
              <a:effectLst/>
            </c:spPr>
            <c:extLst>
              <c:ext xmlns:c16="http://schemas.microsoft.com/office/drawing/2014/chart" uri="{C3380CC4-5D6E-409C-BE32-E72D297353CC}">
                <c16:uniqueId val="{00000044-BBFE-BC40-9F43-3BD6D5F70356}"/>
              </c:ext>
            </c:extLst>
          </c:dPt>
          <c:dPt>
            <c:idx val="67"/>
            <c:invertIfNegative val="0"/>
            <c:bubble3D val="0"/>
            <c:spPr>
              <a:solidFill>
                <a:srgbClr val="00B0F0">
                  <a:alpha val="50000"/>
                </a:srgbClr>
              </a:solidFill>
              <a:ln>
                <a:noFill/>
              </a:ln>
              <a:effectLst/>
            </c:spPr>
            <c:extLst>
              <c:ext xmlns:c16="http://schemas.microsoft.com/office/drawing/2014/chart" uri="{C3380CC4-5D6E-409C-BE32-E72D297353CC}">
                <c16:uniqueId val="{00000046-BBFE-BC40-9F43-3BD6D5F70356}"/>
              </c:ext>
            </c:extLst>
          </c:dPt>
          <c:dPt>
            <c:idx val="68"/>
            <c:invertIfNegative val="0"/>
            <c:bubble3D val="0"/>
            <c:spPr>
              <a:solidFill>
                <a:srgbClr val="FF2F92">
                  <a:alpha val="50000"/>
                </a:srgbClr>
              </a:solidFill>
              <a:ln>
                <a:noFill/>
              </a:ln>
              <a:effectLst/>
            </c:spPr>
            <c:extLst>
              <c:ext xmlns:c16="http://schemas.microsoft.com/office/drawing/2014/chart" uri="{C3380CC4-5D6E-409C-BE32-E72D297353CC}">
                <c16:uniqueId val="{00000048-BBFE-BC40-9F43-3BD6D5F70356}"/>
              </c:ext>
            </c:extLst>
          </c:dPt>
          <c:dPt>
            <c:idx val="69"/>
            <c:invertIfNegative val="0"/>
            <c:bubble3D val="0"/>
            <c:spPr>
              <a:solidFill>
                <a:srgbClr val="FF2F92">
                  <a:alpha val="50000"/>
                </a:srgbClr>
              </a:solidFill>
              <a:ln>
                <a:noFill/>
              </a:ln>
              <a:effectLst/>
            </c:spPr>
            <c:extLst>
              <c:ext xmlns:c16="http://schemas.microsoft.com/office/drawing/2014/chart" uri="{C3380CC4-5D6E-409C-BE32-E72D297353CC}">
                <c16:uniqueId val="{0000004A-BBFE-BC40-9F43-3BD6D5F70356}"/>
              </c:ext>
            </c:extLst>
          </c:dPt>
          <c:dPt>
            <c:idx val="70"/>
            <c:invertIfNegative val="0"/>
            <c:bubble3D val="0"/>
            <c:spPr>
              <a:solidFill>
                <a:srgbClr val="FFFF00">
                  <a:alpha val="40000"/>
                </a:srgbClr>
              </a:solidFill>
              <a:ln>
                <a:noFill/>
              </a:ln>
              <a:effectLst/>
            </c:spPr>
            <c:extLst>
              <c:ext xmlns:c16="http://schemas.microsoft.com/office/drawing/2014/chart" uri="{C3380CC4-5D6E-409C-BE32-E72D297353CC}">
                <c16:uniqueId val="{0000004C-BBFE-BC40-9F43-3BD6D5F70356}"/>
              </c:ext>
            </c:extLst>
          </c:dPt>
          <c:dPt>
            <c:idx val="72"/>
            <c:invertIfNegative val="0"/>
            <c:bubble3D val="0"/>
            <c:extLst>
              <c:ext xmlns:c16="http://schemas.microsoft.com/office/drawing/2014/chart" uri="{C3380CC4-5D6E-409C-BE32-E72D297353CC}">
                <c16:uniqueId val="{0000004D-BBFE-BC40-9F43-3BD6D5F70356}"/>
              </c:ext>
            </c:extLst>
          </c:dPt>
          <c:dLbls>
            <c:dLbl>
              <c:idx val="0"/>
              <c:tx>
                <c:rich>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r>
                      <a:rPr lang="en-US" sz="1800"/>
                      <a:t>APPLE</a:t>
                    </a:r>
                  </a:p>
                </c:rich>
              </c:tx>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E-BBFE-BC40-9F43-3BD6D5F70356}"/>
                </c:ext>
              </c:extLst>
            </c:dLbl>
            <c:dLbl>
              <c:idx val="1"/>
              <c:tx>
                <c:rich>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r>
                      <a:rPr lang="en-US" sz="1500"/>
                      <a:t>ARAMCO</a:t>
                    </a:r>
                  </a:p>
                </c:rich>
              </c:tx>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BFE-BC40-9F43-3BD6D5F70356}"/>
                </c:ext>
              </c:extLst>
            </c:dLbl>
            <c:dLbl>
              <c:idx val="2"/>
              <c:tx>
                <c:rich>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r>
                      <a:rPr lang="en-US" sz="1600"/>
                      <a:t>AMAZON</a:t>
                    </a:r>
                  </a:p>
                </c:rich>
              </c:tx>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F-BBFE-BC40-9F43-3BD6D5F70356}"/>
                </c:ext>
              </c:extLst>
            </c:dLbl>
            <c:dLbl>
              <c:idx val="3"/>
              <c:tx>
                <c:rich>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r>
                      <a:rPr lang="en-US" sz="1600"/>
                      <a:t>MICROSOFT</a:t>
                    </a:r>
                  </a:p>
                </c:rich>
              </c:tx>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0-BBFE-BC40-9F43-3BD6D5F70356}"/>
                </c:ext>
              </c:extLst>
            </c:dLbl>
            <c:dLbl>
              <c:idx val="4"/>
              <c:tx>
                <c:rich>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r>
                      <a:rPr lang="en-US" sz="1600"/>
                      <a:t>GOOGLE</a:t>
                    </a:r>
                  </a:p>
                </c:rich>
              </c:tx>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1-BBFE-BC40-9F43-3BD6D5F70356}"/>
                </c:ext>
              </c:extLst>
            </c:dLbl>
            <c:dLbl>
              <c:idx val="5"/>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FACEBOOK</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2-BBFE-BC40-9F43-3BD6D5F70356}"/>
                </c:ext>
              </c:extLst>
            </c:dLbl>
            <c:dLbl>
              <c:idx val="6"/>
              <c:layout>
                <c:manualLayout>
                  <c:x val="-9.5276733369141733E-2"/>
                  <c:y val="-1.2024048096192457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ALIBABA</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BFE-BC40-9F43-3BD6D5F70356}"/>
                </c:ext>
              </c:extLst>
            </c:dLbl>
            <c:dLbl>
              <c:idx val="7"/>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TENCENT</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BFE-BC40-9F43-3BD6D5F70356}"/>
                </c:ext>
              </c:extLst>
            </c:dLbl>
            <c:dLbl>
              <c:idx val="8"/>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VISA</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3-BBFE-BC40-9F43-3BD6D5F70356}"/>
                </c:ext>
              </c:extLst>
            </c:dLbl>
            <c:dLbl>
              <c:idx val="9"/>
              <c:tx>
                <c:rich>
                  <a:bodyPr/>
                  <a:lstStyle/>
                  <a:p>
                    <a:r>
                      <a:rPr lang="en-US"/>
                      <a:t>ERICSSON</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BFE-BC40-9F43-3BD6D5F70356}"/>
                </c:ext>
              </c:extLst>
            </c:dLbl>
            <c:dLbl>
              <c:idx val="10"/>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SAMSUNG</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BFE-BC40-9F43-3BD6D5F70356}"/>
                </c:ext>
              </c:extLst>
            </c:dLbl>
            <c:dLbl>
              <c:idx val="11"/>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sz="1100"/>
                      <a:t>HOFFMAN </a:t>
                    </a:r>
                  </a:p>
                  <a:p>
                    <a:pPr>
                      <a:defRPr sz="1100"/>
                    </a:pPr>
                    <a:r>
                      <a:rPr lang="en-US" sz="1100"/>
                      <a:t>LAROCHE</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BFE-BC40-9F43-3BD6D5F70356}"/>
                </c:ext>
              </c:extLst>
            </c:dLbl>
            <c:dLbl>
              <c:idx val="12"/>
              <c:tx>
                <c:rich>
                  <a:bodyPr/>
                  <a:lstStyle/>
                  <a:p>
                    <a:r>
                      <a:rPr lang="en-US"/>
                      <a:t>NVIDIA</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4-BBFE-BC40-9F43-3BD6D5F70356}"/>
                </c:ext>
              </c:extLst>
            </c:dLbl>
            <c:dLbl>
              <c:idx val="13"/>
              <c:tx>
                <c:rich>
                  <a:bodyPr/>
                  <a:lstStyle/>
                  <a:p>
                    <a:r>
                      <a:rPr lang="en-US"/>
                      <a:t>SALESFORCE</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5-BBFE-BC40-9F43-3BD6D5F70356}"/>
                </c:ext>
              </c:extLst>
            </c:dLbl>
            <c:dLbl>
              <c:idx val="14"/>
              <c:layout>
                <c:manualLayout>
                  <c:x val="-5.4778230542193898E-2"/>
                  <c:y val="-1.5840421679508901E-2"/>
                </c:manualLayout>
              </c:layout>
              <c:tx>
                <c:rich>
                  <a:bodyPr/>
                  <a:lstStyle/>
                  <a:p>
                    <a:r>
                      <a:rPr lang="en-US"/>
                      <a:t>PAYPAL</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6-BBFE-BC40-9F43-3BD6D5F70356}"/>
                </c:ext>
              </c:extLst>
            </c:dLbl>
            <c:dLbl>
              <c:idx val="15"/>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INTEL</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7-BBFE-BC40-9F43-3BD6D5F70356}"/>
                </c:ext>
              </c:extLst>
            </c:dLbl>
            <c:dLbl>
              <c:idx val="16"/>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SAP</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BFE-BC40-9F43-3BD6D5F70356}"/>
                </c:ext>
              </c:extLst>
            </c:dLbl>
            <c:dLbl>
              <c:idx val="17"/>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b="0"/>
                      <a:t>TOYOTA</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BFE-BC40-9F43-3BD6D5F70356}"/>
                </c:ext>
              </c:extLst>
            </c:dLbl>
            <c:dLbl>
              <c:idx val="18"/>
              <c:layout>
                <c:manualLayout>
                  <c:x val="-5.3801689185739035E-2"/>
                  <c:y val="7.0401874131148807E-3"/>
                </c:manualLayout>
              </c:layout>
              <c:tx>
                <c:rich>
                  <a:bodyPr/>
                  <a:lstStyle/>
                  <a:p>
                    <a:r>
                      <a:rPr lang="en-US"/>
                      <a:t>ORACLE</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8-BBFE-BC40-9F43-3BD6D5F70356}"/>
                </c:ext>
              </c:extLst>
            </c:dLbl>
            <c:dLbl>
              <c:idx val="19"/>
              <c:layout>
                <c:manualLayout>
                  <c:x val="-4.8637213149912775E-2"/>
                  <c:y val="1.0560281119672514E-2"/>
                </c:manualLayout>
              </c:layout>
              <c:tx>
                <c:rich>
                  <a:bodyPr/>
                  <a:lstStyle/>
                  <a:p>
                    <a:r>
                      <a:rPr lang="en-US"/>
                      <a:t>CISCO</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9-BBFE-BC40-9F43-3BD6D5F70356}"/>
                </c:ext>
              </c:extLst>
            </c:dLbl>
            <c:dLbl>
              <c:idx val="20"/>
              <c:layout>
                <c:manualLayout>
                  <c:x val="-5.3557909866025967E-2"/>
                  <c:y val="-1.0686177166535891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a:t>ASML</a:t>
                    </a: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BFE-BC40-9F43-3BD6D5F70356}"/>
                </c:ext>
              </c:extLst>
            </c:dLbl>
            <c:dLbl>
              <c:idx val="21"/>
              <c:tx>
                <c:rich>
                  <a:bodyPr/>
                  <a:lstStyle/>
                  <a:p>
                    <a:r>
                      <a:rPr lang="en-US"/>
                      <a:t>QUALCOMM</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A-BBFE-BC40-9F43-3BD6D5F70356}"/>
                </c:ext>
              </c:extLst>
            </c:dLbl>
            <c:dLbl>
              <c:idx val="22"/>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SIEMENS</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BFE-BC40-9F43-3BD6D5F70356}"/>
                </c:ext>
              </c:extLst>
            </c:dLbl>
            <c:dLbl>
              <c:idx val="23"/>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IBM</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BFE-BC40-9F43-3BD6D5F70356}"/>
                </c:ext>
              </c:extLst>
            </c:dLbl>
            <c:dLbl>
              <c:idx val="24"/>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sz="1100"/>
                      <a:t>SONY</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BFE-BC40-9F43-3BD6D5F70356}"/>
                </c:ext>
              </c:extLst>
            </c:dLbl>
            <c:dLbl>
              <c:idx val="25"/>
              <c:tx>
                <c:rich>
                  <a:bodyPr/>
                  <a:lstStyle/>
                  <a:p>
                    <a:r>
                      <a:rPr lang="en-US"/>
                      <a:t>AMD</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BFE-BC40-9F43-3BD6D5F70356}"/>
                </c:ext>
              </c:extLst>
            </c:dLbl>
            <c:dLbl>
              <c:idx val="26"/>
              <c:layout>
                <c:manualLayout>
                  <c:x val="-5.1624130641257489E-2"/>
                  <c:y val="1.7600468532787523E-2"/>
                </c:manualLayout>
              </c:layout>
              <c:tx>
                <c:rich>
                  <a:bodyPr/>
                  <a:lstStyle/>
                  <a:p>
                    <a:r>
                      <a:rPr lang="en-US"/>
                      <a:t>RAYTHEON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B-BBFE-BC40-9F43-3BD6D5F70356}"/>
                </c:ext>
              </c:extLst>
            </c:dLbl>
            <c:dLbl>
              <c:idx val="27"/>
              <c:tx>
                <c:rich>
                  <a:bodyPr/>
                  <a:lstStyle/>
                  <a:p>
                    <a:r>
                      <a:rPr lang="en-US"/>
                      <a:t>INTUIT</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BFE-BC40-9F43-3BD6D5F70356}"/>
                </c:ext>
              </c:extLst>
            </c:dLbl>
            <c:dLbl>
              <c:idx val="28"/>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NIPPON TELEGRAPH</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A-BBFE-BC40-9F43-3BD6D5F70356}"/>
                </c:ext>
              </c:extLst>
            </c:dLbl>
            <c:dLbl>
              <c:idx val="29"/>
              <c:layout>
                <c:manualLayout>
                  <c:x val="-2.8226084259691978E-2"/>
                  <c:y val="0"/>
                </c:manualLayout>
              </c:layout>
              <c:tx>
                <c:rich>
                  <a:bodyPr/>
                  <a:lstStyle/>
                  <a:p>
                    <a:r>
                      <a:rPr lang="en-US"/>
                      <a:t>UBER</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C-BBFE-BC40-9F43-3BD6D5F70356}"/>
                </c:ext>
              </c:extLst>
            </c:dLbl>
            <c:dLbl>
              <c:idx val="30"/>
              <c:layout>
                <c:manualLayout>
                  <c:x val="-9.9176881049647933E-2"/>
                  <c:y val="-2.7656963817967634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r>
                      <a:rPr lang="en-US" sz="800"/>
                      <a:t>NORTHROP</a:t>
                    </a:r>
                  </a:p>
                  <a:p>
                    <a:pPr>
                      <a:defRPr sz="800"/>
                    </a:pPr>
                    <a:r>
                      <a:rPr lang="en-US" sz="800"/>
                      <a:t>GRUMMAN</a:t>
                    </a:r>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D-BBFE-BC40-9F43-3BD6D5F70356}"/>
                </c:ext>
              </c:extLst>
            </c:dLbl>
            <c:dLbl>
              <c:idx val="31"/>
              <c:layout>
                <c:manualLayout>
                  <c:x val="-2.884940363964051E-2"/>
                  <c:y val="-3.28426445338365E-2"/>
                </c:manualLayout>
              </c:layout>
              <c:tx>
                <c:rich>
                  <a:bodyPr/>
                  <a:lstStyle/>
                  <a:p>
                    <a:r>
                      <a:rPr lang="en-US"/>
                      <a:t>HIKVISION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C-BBFE-BC40-9F43-3BD6D5F70356}"/>
                </c:ext>
              </c:extLst>
            </c:dLbl>
            <c:dLbl>
              <c:idx val="32"/>
              <c:layout>
                <c:manualLayout>
                  <c:x val="-3.0827888857703725E-2"/>
                  <c:y val="0"/>
                </c:manualLayout>
              </c:layout>
              <c:tx>
                <c:rich>
                  <a:bodyPr/>
                  <a:lstStyle/>
                  <a:p>
                    <a:r>
                      <a:rPr lang="en-US"/>
                      <a:t>GE</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E-BBFE-BC40-9F43-3BD6D5F70356}"/>
                </c:ext>
              </c:extLst>
            </c:dLbl>
            <c:dLbl>
              <c:idx val="33"/>
              <c:layout>
                <c:manualLayout>
                  <c:x val="-4.07794356444744E-2"/>
                  <c:y val="1.5840421679508773E-2"/>
                </c:manualLayout>
              </c:layout>
              <c:tx>
                <c:rich>
                  <a:bodyPr/>
                  <a:lstStyle/>
                  <a:p>
                    <a:r>
                      <a:rPr lang="en-US"/>
                      <a:t>MICRON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5F-BBFE-BC40-9F43-3BD6D5F70356}"/>
                </c:ext>
              </c:extLst>
            </c:dLbl>
            <c:dLbl>
              <c:idx val="34"/>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a:t>PHILLIPS</a:t>
                    </a: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E-BBFE-BC40-9F43-3BD6D5F70356}"/>
                </c:ext>
              </c:extLst>
            </c:dLbl>
            <c:dLbl>
              <c:idx val="35"/>
              <c:layout>
                <c:manualLayout>
                  <c:x val="-3.295675901191536E-2"/>
                  <c:y val="-3.2999111551521472E-3"/>
                </c:manualLayout>
              </c:layout>
              <c:tx>
                <c:rich>
                  <a:bodyPr rot="0" spcFirstLastPara="1" vertOverflow="ellipsis" vert="horz" wrap="square" lIns="38100" tIns="19050" rIns="38100" bIns="19050" anchor="ctr" anchorCtr="1">
                    <a:noAutofit/>
                  </a:bodyPr>
                  <a:lstStyle/>
                  <a:p>
                    <a:pPr>
                      <a:defRPr sz="700" b="0" i="0" u="none" strike="noStrike" kern="1200" baseline="0">
                        <a:solidFill>
                          <a:schemeClr val="tx1">
                            <a:lumMod val="75000"/>
                            <a:lumOff val="25000"/>
                          </a:schemeClr>
                        </a:solidFill>
                        <a:latin typeface="+mn-lt"/>
                        <a:ea typeface="+mn-ea"/>
                        <a:cs typeface="+mn-cs"/>
                      </a:defRPr>
                    </a:pPr>
                    <a:r>
                      <a:rPr lang="en-US" sz="700"/>
                      <a:t>ANALOG</a:t>
                    </a:r>
                  </a:p>
                  <a:p>
                    <a:pPr>
                      <a:defRPr sz="700"/>
                    </a:pPr>
                    <a:r>
                      <a:rPr lang="en-US" sz="700"/>
                      <a:t>DEVICES</a:t>
                    </a:r>
                  </a:p>
                </c:rich>
              </c:tx>
              <c:spPr>
                <a:noFill/>
                <a:ln>
                  <a:noFill/>
                </a:ln>
                <a:effectLst/>
              </c:spPr>
              <c:txPr>
                <a:bodyPr rot="0" spcFirstLastPara="1" vertOverflow="ellipsis" vert="horz" wrap="square" lIns="38100" tIns="19050" rIns="38100" bIns="19050" anchor="ctr" anchorCtr="1">
                  <a:noAutofit/>
                </a:bodyPr>
                <a:lstStyle/>
                <a:p>
                  <a:pPr>
                    <a:defRPr sz="7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15:layout>
                    <c:manualLayout>
                      <c:w val="5.0729863615721328E-2"/>
                      <c:h val="6.3960456037640889E-2"/>
                    </c:manualLayout>
                  </c15:layout>
                </c:ext>
                <c:ext xmlns:c16="http://schemas.microsoft.com/office/drawing/2014/chart" uri="{C3380CC4-5D6E-409C-BE32-E72D297353CC}">
                  <c16:uniqueId val="{0000001F-BBFE-BC40-9F43-3BD6D5F70356}"/>
                </c:ext>
              </c:extLst>
            </c:dLbl>
            <c:dLbl>
              <c:idx val="36"/>
              <c:layout>
                <c:manualLayout>
                  <c:x val="-3.4673495356655377E-2"/>
                  <c:y val="-2.954873241549329E-2"/>
                </c:manualLayout>
              </c:layout>
              <c:tx>
                <c:rich>
                  <a:bodyPr/>
                  <a:lstStyle/>
                  <a:p>
                    <a:r>
                      <a:rPr lang="en-US"/>
                      <a:t>MITSUBISHI</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1-BBFE-BC40-9F43-3BD6D5F70356}"/>
                </c:ext>
              </c:extLst>
            </c:dLbl>
            <c:dLbl>
              <c:idx val="37"/>
              <c:layout>
                <c:manualLayout>
                  <c:x val="-2.3283631047767969E-2"/>
                  <c:y val="-5.1856807158689316E-3"/>
                </c:manualLayout>
              </c:layout>
              <c:tx>
                <c:rich>
                  <a:bodyPr/>
                  <a:lstStyle/>
                  <a:p>
                    <a:r>
                      <a:rPr lang="en-US"/>
                      <a:t>DENSO</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3-BBFE-BC40-9F43-3BD6D5F70356}"/>
                </c:ext>
              </c:extLst>
            </c:dLbl>
            <c:dLbl>
              <c:idx val="38"/>
              <c:layout>
                <c:manualLayout>
                  <c:x val="-4.4311565389292117E-2"/>
                  <c:y val="-1.0371361431737863E-2"/>
                </c:manualLayout>
              </c:layout>
              <c:tx>
                <c:rich>
                  <a:bodyPr/>
                  <a:lstStyle/>
                  <a:p>
                    <a:r>
                      <a:rPr lang="en-US"/>
                      <a:t>PPG</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0-BBFE-BC40-9F43-3BD6D5F70356}"/>
                </c:ext>
              </c:extLst>
            </c:dLbl>
            <c:dLbl>
              <c:idx val="39"/>
              <c:layout>
                <c:manualLayout>
                  <c:x val="-5.2009456989082589E-2"/>
                  <c:y val="-2.6400702799181289E-2"/>
                </c:manualLayout>
              </c:layout>
              <c:tx>
                <c:rich>
                  <a:bodyPr/>
                  <a:lstStyle/>
                  <a:p>
                    <a:r>
                      <a:rPr lang="en-US"/>
                      <a:t>ALLSTATE</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1-BBFE-BC40-9F43-3BD6D5F70356}"/>
                </c:ext>
              </c:extLst>
            </c:dLbl>
            <c:dLbl>
              <c:idx val="40"/>
              <c:layout>
                <c:manualLayout>
                  <c:x val="-5.2599650724593279E-2"/>
                  <c:y val="2.4640655945902534E-2"/>
                </c:manualLayout>
              </c:layout>
              <c:tx>
                <c:rich>
                  <a:bodyPr/>
                  <a:lstStyle/>
                  <a:p>
                    <a:r>
                      <a:rPr lang="en-US"/>
                      <a:t>KLA</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2-BBFE-BC40-9F43-3BD6D5F70356}"/>
                </c:ext>
              </c:extLst>
            </c:dLbl>
            <c:dLbl>
              <c:idx val="41"/>
              <c:layout>
                <c:manualLayout>
                  <c:x val="-4.8751115501873762E-2"/>
                  <c:y val="1.2099921670360841E-2"/>
                </c:manualLayout>
              </c:layout>
              <c:tx>
                <c:rich>
                  <a:bodyPr/>
                  <a:lstStyle/>
                  <a:p>
                    <a:r>
                      <a:rPr lang="en-US"/>
                      <a:t>MOTOROLA</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3-BBFE-BC40-9F43-3BD6D5F70356}"/>
                </c:ext>
              </c:extLst>
            </c:dLbl>
            <c:dLbl>
              <c:idx val="42"/>
              <c:layout>
                <c:manualLayout>
                  <c:x val="-4.2639557388366993E-2"/>
                  <c:y val="5.1856807158689316E-3"/>
                </c:manualLayout>
              </c:layout>
              <c:tx>
                <c:rich>
                  <a:bodyPr/>
                  <a:lstStyle/>
                  <a:p>
                    <a:r>
                      <a:rPr lang="en-US"/>
                      <a:t>FUJITSU</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5-BBFE-BC40-9F43-3BD6D5F70356}"/>
                </c:ext>
              </c:extLst>
            </c:dLbl>
            <c:dLbl>
              <c:idx val="43"/>
              <c:layout>
                <c:manualLayout>
                  <c:x val="-4.3638656857498868E-2"/>
                  <c:y val="-3.4571204772459543E-3"/>
                </c:manualLayout>
              </c:layout>
              <c:tx>
                <c:rich>
                  <a:bodyPr/>
                  <a:lstStyle/>
                  <a:p>
                    <a:r>
                      <a:rPr lang="en-US"/>
                      <a:t>OLYMPUS</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7-BBFE-BC40-9F43-3BD6D5F70356}"/>
                </c:ext>
              </c:extLst>
            </c:dLbl>
            <c:dLbl>
              <c:idx val="44"/>
              <c:tx>
                <c:rich>
                  <a:bodyPr/>
                  <a:lstStyle/>
                  <a:p>
                    <a:r>
                      <a:rPr lang="en-US"/>
                      <a:t>XILINX</a:t>
                    </a:r>
                  </a:p>
                </c:rich>
              </c:tx>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4-BBFE-BC40-9F43-3BD6D5F70356}"/>
                </c:ext>
              </c:extLst>
            </c:dLbl>
            <c:dLbl>
              <c:idx val="45"/>
              <c:layout>
                <c:manualLayout>
                  <c:x val="-3.7859717924364558E-2"/>
                  <c:y val="-1.7600468532787525E-3"/>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sz="1100"/>
                      <a:t>NOKIA</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9-BBFE-BC40-9F43-3BD6D5F70356}"/>
                </c:ext>
              </c:extLst>
            </c:dLbl>
            <c:dLbl>
              <c:idx val="46"/>
              <c:layout>
                <c:manualLayout>
                  <c:x val="-3.7452613399110768E-2"/>
                  <c:y val="1.7285602386229771E-3"/>
                </c:manualLayout>
              </c:layout>
              <c:tx>
                <c:rich>
                  <a:bodyPr/>
                  <a:lstStyle/>
                  <a:p>
                    <a:r>
                      <a:rPr lang="en-US"/>
                      <a:t>PANASONIC</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B-BBFE-BC40-9F43-3BD6D5F70356}"/>
                </c:ext>
              </c:extLst>
            </c:dLbl>
            <c:dLbl>
              <c:idx val="47"/>
              <c:layout>
                <c:manualLayout>
                  <c:x val="-5.5550621480110175E-2"/>
                  <c:y val="-2.247128310209864E-2"/>
                </c:manualLayout>
              </c:layout>
              <c:tx>
                <c:rich>
                  <a:bodyPr rot="0" spcFirstLastPara="1" vertOverflow="ellipsis" vert="horz" wrap="square" lIns="38100" tIns="19050" rIns="38100" bIns="19050" anchor="ctr" anchorCtr="1">
                    <a:noAutofit/>
                  </a:bodyPr>
                  <a:lstStyle/>
                  <a:p>
                    <a:pPr>
                      <a:defRPr sz="800" b="0" i="0" u="none" strike="noStrike" kern="1200" baseline="0">
                        <a:solidFill>
                          <a:schemeClr val="tx1">
                            <a:lumMod val="75000"/>
                            <a:lumOff val="25000"/>
                          </a:schemeClr>
                        </a:solidFill>
                        <a:latin typeface="+mn-lt"/>
                        <a:ea typeface="+mn-ea"/>
                        <a:cs typeface="+mn-cs"/>
                      </a:defRPr>
                    </a:pPr>
                    <a:r>
                      <a:rPr lang="en-US" sz="800"/>
                      <a:t>FIJUFILM</a:t>
                    </a:r>
                  </a:p>
                </c:rich>
              </c:tx>
              <c:spPr>
                <a:noFill/>
                <a:ln>
                  <a:noFill/>
                </a:ln>
                <a:effectLst/>
              </c:spPr>
              <c:txPr>
                <a:bodyPr rot="0" spcFirstLastPara="1" vertOverflow="ellipsis" vert="horz" wrap="square" lIns="38100" tIns="19050" rIns="38100" bIns="19050" anchor="ctr" anchorCtr="1">
                  <a:no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15:layout>
                    <c:manualLayout>
                      <c:w val="5.5802835158139601E-2"/>
                      <c:h val="2.0716862513449084E-2"/>
                    </c:manualLayout>
                  </c15:layout>
                </c:ext>
                <c:ext xmlns:c16="http://schemas.microsoft.com/office/drawing/2014/chart" uri="{C3380CC4-5D6E-409C-BE32-E72D297353CC}">
                  <c16:uniqueId val="{0000002D-BBFE-BC40-9F43-3BD6D5F70356}"/>
                </c:ext>
              </c:extLst>
            </c:dLbl>
            <c:dLbl>
              <c:idx val="48"/>
              <c:layout>
                <c:manualLayout>
                  <c:x val="-3.6414562387350684E-2"/>
                  <c:y val="3.4778455759887352E-3"/>
                </c:manualLayout>
              </c:layout>
              <c:tx>
                <c:rich>
                  <a:bodyPr/>
                  <a:lstStyle/>
                  <a:p>
                    <a:r>
                      <a:rPr lang="en-US"/>
                      <a:t>THALES</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F-BBFE-BC40-9F43-3BD6D5F70356}"/>
                </c:ext>
              </c:extLst>
            </c:dLbl>
            <c:dLbl>
              <c:idx val="49"/>
              <c:layout>
                <c:manualLayout>
                  <c:x val="-4.4447630705521532E-2"/>
                  <c:y val="-2.2471283102098703E-2"/>
                </c:manualLayout>
              </c:layout>
              <c:tx>
                <c:rich>
                  <a:bodyPr/>
                  <a:lstStyle/>
                  <a:p>
                    <a:r>
                      <a:rPr lang="en-US"/>
                      <a:t>OMRON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1-BBFE-BC40-9F43-3BD6D5F70356}"/>
                </c:ext>
              </c:extLst>
            </c:dLbl>
            <c:dLbl>
              <c:idx val="50"/>
              <c:layout>
                <c:manualLayout>
                  <c:x val="-2.8491137446716112E-2"/>
                  <c:y val="0"/>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r>
                      <a:rPr lang="en-US" sz="1000"/>
                      <a:t>NEC</a:t>
                    </a: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3-BBFE-BC40-9F43-3BD6D5F70356}"/>
                </c:ext>
              </c:extLst>
            </c:dLbl>
            <c:dLbl>
              <c:idx val="51"/>
              <c:layout>
                <c:manualLayout>
                  <c:x val="-3.1227040883207231E-2"/>
                  <c:y val="6.9142409544919086E-3"/>
                </c:manualLayout>
              </c:layout>
              <c:tx>
                <c:rich>
                  <a:bodyPr/>
                  <a:lstStyle/>
                  <a:p>
                    <a:r>
                      <a:rPr lang="en-US"/>
                      <a:t>TDK</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5-BBFE-BC40-9F43-3BD6D5F70356}"/>
                </c:ext>
              </c:extLst>
            </c:dLbl>
            <c:dLbl>
              <c:idx val="52"/>
              <c:layout>
                <c:manualLayout>
                  <c:x val="-2.7623596388202578E-2"/>
                  <c:y val="-3.4571204772459543E-3"/>
                </c:manualLayout>
              </c:layout>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en-US" sz="1100"/>
                      <a:t>LG</a:t>
                    </a:r>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7-BBFE-BC40-9F43-3BD6D5F70356}"/>
                </c:ext>
              </c:extLst>
            </c:dLbl>
            <c:dLbl>
              <c:idx val="53"/>
              <c:layout>
                <c:manualLayout>
                  <c:x val="-1.2831888231869849E-2"/>
                  <c:y val="-1.9360515386066278E-2"/>
                </c:manualLayout>
              </c:layout>
              <c:tx>
                <c:rich>
                  <a:bodyPr/>
                  <a:lstStyle/>
                  <a:p>
                    <a:r>
                      <a:rPr lang="en-US"/>
                      <a:t>TOSHIBA</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8-BBFE-BC40-9F43-3BD6D5F70356}"/>
                </c:ext>
              </c:extLst>
            </c:dLbl>
            <c:dLbl>
              <c:idx val="54"/>
              <c:layout>
                <c:manualLayout>
                  <c:x val="-5.5588917144111898E-2"/>
                  <c:y val="-2.9920796505738791E-2"/>
                </c:manualLayout>
              </c:layout>
              <c:tx>
                <c:rich>
                  <a:bodyPr/>
                  <a:lstStyle/>
                  <a:p>
                    <a:r>
                      <a:rPr lang="en-US"/>
                      <a:t>RENESAS</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A-BBFE-BC40-9F43-3BD6D5F70356}"/>
                </c:ext>
              </c:extLst>
            </c:dLbl>
            <c:dLbl>
              <c:idx val="55"/>
              <c:layout>
                <c:manualLayout>
                  <c:x val="-4.4802638969739725E-2"/>
                  <c:y val="5.2801405598362577E-2"/>
                </c:manualLayout>
              </c:layout>
              <c:tx>
                <c:rich>
                  <a:bodyPr/>
                  <a:lstStyle/>
                  <a:p>
                    <a:r>
                      <a:rPr lang="en-US"/>
                      <a:t>HALLIBURTON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5-BBFE-BC40-9F43-3BD6D5F70356}"/>
                </c:ext>
              </c:extLst>
            </c:dLbl>
            <c:dLbl>
              <c:idx val="56"/>
              <c:layout>
                <c:manualLayout>
                  <c:x val="-8.3297384519542064E-2"/>
                  <c:y val="2.9920796505738791E-2"/>
                </c:manualLayout>
              </c:layout>
              <c:tx>
                <c:rich>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r>
                      <a:rPr lang="en-US" sz="800"/>
                      <a:t>WESTERN</a:t>
                    </a:r>
                  </a:p>
                  <a:p>
                    <a:pPr>
                      <a:defRPr sz="800"/>
                    </a:pPr>
                    <a:r>
                      <a:rPr lang="en-US" sz="800"/>
                      <a:t>DIGITAL</a:t>
                    </a:r>
                  </a:p>
                </c:rich>
              </c:tx>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6-BBFE-BC40-9F43-3BD6D5F70356}"/>
                </c:ext>
              </c:extLst>
            </c:dLbl>
            <c:dLbl>
              <c:idx val="57"/>
              <c:layout>
                <c:manualLayout>
                  <c:x val="-3.262910550280828E-2"/>
                  <c:y val="-1.5554392878983489E-2"/>
                </c:manualLayout>
              </c:layout>
              <c:tx>
                <c:rich>
                  <a:bodyPr/>
                  <a:lstStyle/>
                  <a:p>
                    <a:r>
                      <a:rPr lang="en-US"/>
                      <a:t>COGNEX</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7-BBFE-BC40-9F43-3BD6D5F70356}"/>
                </c:ext>
              </c:extLst>
            </c:dLbl>
            <c:dLbl>
              <c:idx val="58"/>
              <c:layout>
                <c:manualLayout>
                  <c:x val="-4.778719789294069E-2"/>
                  <c:y val="1.7013657674797854E-2"/>
                </c:manualLayout>
              </c:layout>
              <c:tx>
                <c:rich>
                  <a:bodyPr/>
                  <a:lstStyle/>
                  <a:p>
                    <a:r>
                      <a:rPr lang="en-US"/>
                      <a:t>CAMBRICON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C-BBFE-BC40-9F43-3BD6D5F70356}"/>
                </c:ext>
              </c:extLst>
            </c:dLbl>
            <c:dLbl>
              <c:idx val="59"/>
              <c:layout>
                <c:manualLayout>
                  <c:x val="-6.151985865580032E-2"/>
                  <c:y val="-2.816074965246004E-2"/>
                </c:manualLayout>
              </c:layout>
              <c:tx>
                <c:rich>
                  <a:bodyPr/>
                  <a:lstStyle/>
                  <a:p>
                    <a:r>
                      <a:rPr lang="en-US"/>
                      <a:t>NUANCE</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8-BBFE-BC40-9F43-3BD6D5F70356}"/>
                </c:ext>
              </c:extLst>
            </c:dLbl>
            <c:dLbl>
              <c:idx val="60"/>
              <c:layout>
                <c:manualLayout>
                  <c:x val="-3.6150310977664767E-2"/>
                  <c:y val="-2.0905923344947737E-2"/>
                </c:manualLayout>
              </c:layout>
              <c:tx>
                <c:rich>
                  <a:bodyPr/>
                  <a:lstStyle/>
                  <a:p>
                    <a:r>
                      <a:rPr lang="en-US"/>
                      <a:t>VEONEER</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3E-BBFE-BC40-9F43-3BD6D5F70356}"/>
                </c:ext>
              </c:extLst>
            </c:dLbl>
            <c:dLbl>
              <c:idx val="64"/>
              <c:layout>
                <c:manualLayout>
                  <c:x val="-3.3626389952344501E-2"/>
                  <c:y val="-1.8036072144288651E-2"/>
                </c:manualLayout>
              </c:layout>
              <c:tx>
                <c:rich>
                  <a:bodyPr/>
                  <a:lstStyle/>
                  <a:p>
                    <a:r>
                      <a:rPr lang="en-US"/>
                      <a:t>AREVA</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0-BBFE-BC40-9F43-3BD6D5F70356}"/>
                </c:ext>
              </c:extLst>
            </c:dLbl>
            <c:dLbl>
              <c:idx val="65"/>
              <c:layout>
                <c:manualLayout>
                  <c:x val="-5.5739759183798615E-2"/>
                  <c:y val="-3.520093706557505E-3"/>
                </c:manualLayout>
              </c:layout>
              <c:tx>
                <c:rich>
                  <a:bodyPr/>
                  <a:lstStyle/>
                  <a:p>
                    <a:r>
                      <a:rPr lang="en-US"/>
                      <a:t>SOFTBANK</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2-BBFE-BC40-9F43-3BD6D5F70356}"/>
                </c:ext>
              </c:extLst>
            </c:dLbl>
            <c:dLbl>
              <c:idx val="66"/>
              <c:layout>
                <c:manualLayout>
                  <c:x val="-4.2022102099356591E-2"/>
                  <c:y val="-1.4028056112224449E-2"/>
                </c:manualLayout>
              </c:layout>
              <c:tx>
                <c:rich>
                  <a:bodyPr/>
                  <a:lstStyle/>
                  <a:p>
                    <a:r>
                      <a:rPr lang="en-US"/>
                      <a:t>HITACHI</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4-BBFE-BC40-9F43-3BD6D5F70356}"/>
                </c:ext>
              </c:extLst>
            </c:dLbl>
            <c:dLbl>
              <c:idx val="67"/>
              <c:layout>
                <c:manualLayout>
                  <c:x val="-8.3545118441588906E-2"/>
                  <c:y val="-7.3351980161244145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a:t>ATOS</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1"/>
              <c:showSerName val="0"/>
              <c:showPercent val="0"/>
              <c:showBubbleSize val="0"/>
              <c:extLst>
                <c:ext xmlns:c15="http://schemas.microsoft.com/office/drawing/2012/chart" uri="{CE6537A1-D6FC-4f65-9D91-7224C49458BB}">
                  <c15:layout>
                    <c:manualLayout>
                      <c:w val="5.6739812339735414E-2"/>
                      <c:h val="2.45308453089539E-2"/>
                    </c:manualLayout>
                  </c15:layout>
                </c:ext>
                <c:ext xmlns:c16="http://schemas.microsoft.com/office/drawing/2014/chart" uri="{C3380CC4-5D6E-409C-BE32-E72D297353CC}">
                  <c16:uniqueId val="{00000046-BBFE-BC40-9F43-3BD6D5F70356}"/>
                </c:ext>
              </c:extLst>
            </c:dLbl>
            <c:dLbl>
              <c:idx val="68"/>
              <c:layout>
                <c:manualLayout>
                  <c:x val="-4.3621536607535004E-2"/>
                  <c:y val="3.5200937065575047E-2"/>
                </c:manualLayout>
              </c:layout>
              <c:tx>
                <c:rich>
                  <a:bodyPr/>
                  <a:lstStyle/>
                  <a:p>
                    <a:r>
                      <a:rPr lang="en-US"/>
                      <a:t>COGNIZANT</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8-BBFE-BC40-9F43-3BD6D5F70356}"/>
                </c:ext>
              </c:extLst>
            </c:dLbl>
            <c:dLbl>
              <c:idx val="69"/>
              <c:layout>
                <c:manualLayout>
                  <c:x val="-5.40069558947174E-2"/>
                  <c:y val="2.5928403579344658E-2"/>
                </c:manualLayout>
              </c:layout>
              <c:tx>
                <c:rich>
                  <a:bodyPr/>
                  <a:lstStyle/>
                  <a:p>
                    <a:r>
                      <a:rPr lang="en-US"/>
                      <a:t>PING AN</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A-BBFE-BC40-9F43-3BD6D5F70356}"/>
                </c:ext>
              </c:extLst>
            </c:dLbl>
            <c:dLbl>
              <c:idx val="70"/>
              <c:layout>
                <c:manualLayout>
                  <c:x val="-4.6252131907636058E-2"/>
                  <c:y val="-1.7600468532787525E-3"/>
                </c:manualLayout>
              </c:layout>
              <c:tx>
                <c:rich>
                  <a:bodyPr/>
                  <a:lstStyle/>
                  <a:p>
                    <a:r>
                      <a:rPr lang="en-US"/>
                      <a:t>RECRUIT</a:t>
                    </a:r>
                  </a:p>
                </c:rich>
              </c:tx>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C-BBFE-BC40-9F43-3BD6D5F70356}"/>
                </c:ext>
              </c:extLst>
            </c:dLbl>
            <c:dLbl>
              <c:idx val="71"/>
              <c:tx>
                <c:rich>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r>
                      <a:rPr lang="en-US" sz="1400"/>
                      <a:t>HUAWEI</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69-BBFE-BC40-9F43-3BD6D5F70356}"/>
                </c:ext>
              </c:extLst>
            </c:dLbl>
            <c:dLbl>
              <c:idx val="72"/>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r>
                      <a:rPr lang="en-US" sz="1200"/>
                      <a:t>ROBERT </a:t>
                    </a:r>
                  </a:p>
                  <a:p>
                    <a:pPr>
                      <a:defRPr sz="1200"/>
                    </a:pPr>
                    <a:r>
                      <a:rPr lang="en-US" sz="1200"/>
                      <a:t>BOSCH</a:t>
                    </a: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4D-BBFE-BC40-9F43-3BD6D5F7035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'market cap for G06N 2019'!$C$2:$C$74</c:f>
              <c:numCache>
                <c:formatCode>_-* #,##0\ _€_-;\-* #,##0\ _€_-;_-* "-"??\ _€_-;_-@_-</c:formatCode>
                <c:ptCount val="73"/>
                <c:pt idx="0">
                  <c:v>2140548.5</c:v>
                </c:pt>
                <c:pt idx="1">
                  <c:v>1765640.0656283782</c:v>
                </c:pt>
                <c:pt idx="2">
                  <c:v>1590379.7</c:v>
                </c:pt>
                <c:pt idx="3">
                  <c:v>1554168.9</c:v>
                </c:pt>
                <c:pt idx="4">
                  <c:v>1039955.4999999999</c:v>
                </c:pt>
                <c:pt idx="5">
                  <c:v>763739</c:v>
                </c:pt>
                <c:pt idx="6">
                  <c:v>723840.1</c:v>
                </c:pt>
                <c:pt idx="7">
                  <c:v>620955.01623472781</c:v>
                </c:pt>
                <c:pt idx="8">
                  <c:v>428850</c:v>
                </c:pt>
                <c:pt idx="9">
                  <c:v>37321</c:v>
                </c:pt>
                <c:pt idx="10">
                  <c:v>333033.12884199485</c:v>
                </c:pt>
                <c:pt idx="11">
                  <c:v>307962.95001857699</c:v>
                </c:pt>
                <c:pt idx="12">
                  <c:v>303854</c:v>
                </c:pt>
                <c:pt idx="13">
                  <c:v>225498</c:v>
                </c:pt>
                <c:pt idx="14">
                  <c:v>223032.6</c:v>
                </c:pt>
                <c:pt idx="15">
                  <c:v>208226.9</c:v>
                </c:pt>
                <c:pt idx="16">
                  <c:v>191925.24390999999</c:v>
                </c:pt>
                <c:pt idx="17">
                  <c:v>183217.78556106868</c:v>
                </c:pt>
                <c:pt idx="18">
                  <c:v>175927.5</c:v>
                </c:pt>
                <c:pt idx="19">
                  <c:v>167516.6</c:v>
                </c:pt>
                <c:pt idx="20">
                  <c:v>151178.42875000002</c:v>
                </c:pt>
                <c:pt idx="21">
                  <c:v>126862.19999999998</c:v>
                </c:pt>
                <c:pt idx="22">
                  <c:v>110734.59252000001</c:v>
                </c:pt>
                <c:pt idx="23">
                  <c:v>107368.2</c:v>
                </c:pt>
                <c:pt idx="24">
                  <c:v>94551.47641785942</c:v>
                </c:pt>
                <c:pt idx="25">
                  <c:v>92727</c:v>
                </c:pt>
                <c:pt idx="26">
                  <c:v>89778.1</c:v>
                </c:pt>
                <c:pt idx="27">
                  <c:v>83880.399999999994</c:v>
                </c:pt>
                <c:pt idx="28">
                  <c:v>82557.191434478373</c:v>
                </c:pt>
                <c:pt idx="29">
                  <c:v>63059.4</c:v>
                </c:pt>
                <c:pt idx="30">
                  <c:v>55019</c:v>
                </c:pt>
                <c:pt idx="31">
                  <c:v>54447.487284934963</c:v>
                </c:pt>
                <c:pt idx="32">
                  <c:v>52519.7</c:v>
                </c:pt>
                <c:pt idx="33">
                  <c:v>49850.5</c:v>
                </c:pt>
                <c:pt idx="34">
                  <c:v>42962.459670000004</c:v>
                </c:pt>
                <c:pt idx="35">
                  <c:v>42229.599999999999</c:v>
                </c:pt>
                <c:pt idx="36">
                  <c:v>35709.709872534986</c:v>
                </c:pt>
                <c:pt idx="37">
                  <c:v>33035.939116412213</c:v>
                </c:pt>
                <c:pt idx="38">
                  <c:v>29671.8</c:v>
                </c:pt>
                <c:pt idx="39">
                  <c:v>28926.7</c:v>
                </c:pt>
                <c:pt idx="40">
                  <c:v>26915</c:v>
                </c:pt>
                <c:pt idx="41">
                  <c:v>25525.8</c:v>
                </c:pt>
                <c:pt idx="42">
                  <c:v>25413.837145117683</c:v>
                </c:pt>
                <c:pt idx="43">
                  <c:v>25230.677006599875</c:v>
                </c:pt>
                <c:pt idx="44">
                  <c:v>24138.2</c:v>
                </c:pt>
                <c:pt idx="45">
                  <c:v>23355.682389999998</c:v>
                </c:pt>
                <c:pt idx="46">
                  <c:v>21625.280509860051</c:v>
                </c:pt>
                <c:pt idx="47">
                  <c:v>18827.312899968194</c:v>
                </c:pt>
                <c:pt idx="48">
                  <c:v>16753.301100000001</c:v>
                </c:pt>
                <c:pt idx="49">
                  <c:v>15315.207492207381</c:v>
                </c:pt>
                <c:pt idx="50">
                  <c:v>14400.817260257632</c:v>
                </c:pt>
                <c:pt idx="51">
                  <c:v>13996.487094704198</c:v>
                </c:pt>
                <c:pt idx="52">
                  <c:v>13307.677186486373</c:v>
                </c:pt>
                <c:pt idx="53">
                  <c:v>12906.052154262086</c:v>
                </c:pt>
                <c:pt idx="54">
                  <c:v>12729.649413008905</c:v>
                </c:pt>
                <c:pt idx="55">
                  <c:v>12544.6</c:v>
                </c:pt>
                <c:pt idx="56">
                  <c:v>10966.6</c:v>
                </c:pt>
                <c:pt idx="57">
                  <c:v>10825.8</c:v>
                </c:pt>
                <c:pt idx="58">
                  <c:v>9220.3769618128426</c:v>
                </c:pt>
                <c:pt idx="59">
                  <c:v>8672.2999999999993</c:v>
                </c:pt>
                <c:pt idx="60">
                  <c:v>1823.4426100000003</c:v>
                </c:pt>
                <c:pt idx="61">
                  <c:v>201.5</c:v>
                </c:pt>
                <c:pt idx="62">
                  <c:v>173.1</c:v>
                </c:pt>
                <c:pt idx="63">
                  <c:v>31.929808802771721</c:v>
                </c:pt>
                <c:pt idx="64">
                  <c:v>1628.0526</c:v>
                </c:pt>
                <c:pt idx="65">
                  <c:v>114154</c:v>
                </c:pt>
                <c:pt idx="66">
                  <c:v>3811</c:v>
                </c:pt>
                <c:pt idx="67">
                  <c:v>9279</c:v>
                </c:pt>
                <c:pt idx="68">
                  <c:v>35549</c:v>
                </c:pt>
                <c:pt idx="69">
                  <c:v>15135</c:v>
                </c:pt>
                <c:pt idx="70">
                  <c:v>66222</c:v>
                </c:pt>
                <c:pt idx="71">
                  <c:v>1000</c:v>
                </c:pt>
                <c:pt idx="72">
                  <c:v>1000</c:v>
                </c:pt>
              </c:numCache>
            </c:numRef>
          </c:xVal>
          <c:yVal>
            <c:numRef>
              <c:f>'market cap for G06N 2019'!$B$2:$B$74</c:f>
              <c:numCache>
                <c:formatCode>General</c:formatCode>
                <c:ptCount val="73"/>
                <c:pt idx="0">
                  <c:v>3</c:v>
                </c:pt>
                <c:pt idx="1">
                  <c:v>2</c:v>
                </c:pt>
                <c:pt idx="2">
                  <c:v>6</c:v>
                </c:pt>
                <c:pt idx="3">
                  <c:v>49</c:v>
                </c:pt>
                <c:pt idx="4">
                  <c:v>107</c:v>
                </c:pt>
                <c:pt idx="5">
                  <c:v>2</c:v>
                </c:pt>
                <c:pt idx="6">
                  <c:v>10</c:v>
                </c:pt>
                <c:pt idx="7">
                  <c:v>9</c:v>
                </c:pt>
                <c:pt idx="8">
                  <c:v>5</c:v>
                </c:pt>
                <c:pt idx="9">
                  <c:v>4</c:v>
                </c:pt>
                <c:pt idx="10">
                  <c:v>34</c:v>
                </c:pt>
                <c:pt idx="11">
                  <c:v>2</c:v>
                </c:pt>
                <c:pt idx="12">
                  <c:v>6</c:v>
                </c:pt>
                <c:pt idx="13">
                  <c:v>7</c:v>
                </c:pt>
                <c:pt idx="14">
                  <c:v>3</c:v>
                </c:pt>
                <c:pt idx="15">
                  <c:v>24</c:v>
                </c:pt>
                <c:pt idx="16">
                  <c:v>0</c:v>
                </c:pt>
                <c:pt idx="17">
                  <c:v>5</c:v>
                </c:pt>
                <c:pt idx="18">
                  <c:v>3</c:v>
                </c:pt>
                <c:pt idx="19">
                  <c:v>2</c:v>
                </c:pt>
                <c:pt idx="20">
                  <c:v>3</c:v>
                </c:pt>
                <c:pt idx="21">
                  <c:v>8</c:v>
                </c:pt>
                <c:pt idx="22">
                  <c:v>16</c:v>
                </c:pt>
                <c:pt idx="23">
                  <c:v>57</c:v>
                </c:pt>
                <c:pt idx="24">
                  <c:v>19</c:v>
                </c:pt>
                <c:pt idx="25">
                  <c:v>4</c:v>
                </c:pt>
                <c:pt idx="26">
                  <c:v>2</c:v>
                </c:pt>
                <c:pt idx="27">
                  <c:v>3</c:v>
                </c:pt>
                <c:pt idx="28">
                  <c:v>33</c:v>
                </c:pt>
                <c:pt idx="29">
                  <c:v>5</c:v>
                </c:pt>
                <c:pt idx="30">
                  <c:v>6</c:v>
                </c:pt>
                <c:pt idx="31">
                  <c:v>6</c:v>
                </c:pt>
                <c:pt idx="32">
                  <c:v>5</c:v>
                </c:pt>
                <c:pt idx="33">
                  <c:v>2</c:v>
                </c:pt>
                <c:pt idx="34">
                  <c:v>10</c:v>
                </c:pt>
                <c:pt idx="35">
                  <c:v>2</c:v>
                </c:pt>
                <c:pt idx="36">
                  <c:v>11</c:v>
                </c:pt>
                <c:pt idx="37">
                  <c:v>3</c:v>
                </c:pt>
                <c:pt idx="38">
                  <c:v>3</c:v>
                </c:pt>
                <c:pt idx="39">
                  <c:v>2</c:v>
                </c:pt>
                <c:pt idx="40">
                  <c:v>2</c:v>
                </c:pt>
                <c:pt idx="41">
                  <c:v>3</c:v>
                </c:pt>
                <c:pt idx="42">
                  <c:v>4</c:v>
                </c:pt>
                <c:pt idx="43">
                  <c:v>5</c:v>
                </c:pt>
                <c:pt idx="44">
                  <c:v>12</c:v>
                </c:pt>
                <c:pt idx="45">
                  <c:v>21</c:v>
                </c:pt>
                <c:pt idx="46">
                  <c:v>6</c:v>
                </c:pt>
                <c:pt idx="47">
                  <c:v>6</c:v>
                </c:pt>
                <c:pt idx="48">
                  <c:v>2</c:v>
                </c:pt>
                <c:pt idx="49">
                  <c:v>8</c:v>
                </c:pt>
                <c:pt idx="50">
                  <c:v>57</c:v>
                </c:pt>
                <c:pt idx="51">
                  <c:v>3</c:v>
                </c:pt>
                <c:pt idx="52">
                  <c:v>4</c:v>
                </c:pt>
                <c:pt idx="53">
                  <c:v>2</c:v>
                </c:pt>
                <c:pt idx="54">
                  <c:v>2</c:v>
                </c:pt>
                <c:pt idx="55">
                  <c:v>2</c:v>
                </c:pt>
                <c:pt idx="56">
                  <c:v>2</c:v>
                </c:pt>
                <c:pt idx="57">
                  <c:v>3</c:v>
                </c:pt>
                <c:pt idx="58">
                  <c:v>13</c:v>
                </c:pt>
                <c:pt idx="59">
                  <c:v>2</c:v>
                </c:pt>
                <c:pt idx="60">
                  <c:v>2</c:v>
                </c:pt>
                <c:pt idx="61">
                  <c:v>3</c:v>
                </c:pt>
                <c:pt idx="62">
                  <c:v>2</c:v>
                </c:pt>
                <c:pt idx="63">
                  <c:v>2</c:v>
                </c:pt>
                <c:pt idx="64">
                  <c:v>4</c:v>
                </c:pt>
                <c:pt idx="65">
                  <c:v>2</c:v>
                </c:pt>
                <c:pt idx="66">
                  <c:v>4</c:v>
                </c:pt>
                <c:pt idx="67">
                  <c:v>3</c:v>
                </c:pt>
                <c:pt idx="68">
                  <c:v>2</c:v>
                </c:pt>
                <c:pt idx="69">
                  <c:v>6</c:v>
                </c:pt>
                <c:pt idx="70">
                  <c:v>2</c:v>
                </c:pt>
                <c:pt idx="71">
                  <c:v>24</c:v>
                </c:pt>
                <c:pt idx="72">
                  <c:v>11</c:v>
                </c:pt>
              </c:numCache>
            </c:numRef>
          </c:yVal>
          <c:bubbleSize>
            <c:numRef>
              <c:f>'market cap for G06N 2019'!$C$2:$C$74</c:f>
              <c:numCache>
                <c:formatCode>_-* #,##0\ _€_-;\-* #,##0\ _€_-;_-* "-"??\ _€_-;_-@_-</c:formatCode>
                <c:ptCount val="73"/>
                <c:pt idx="0">
                  <c:v>2140548.5</c:v>
                </c:pt>
                <c:pt idx="1">
                  <c:v>1765640.0656283782</c:v>
                </c:pt>
                <c:pt idx="2">
                  <c:v>1590379.7</c:v>
                </c:pt>
                <c:pt idx="3">
                  <c:v>1554168.9</c:v>
                </c:pt>
                <c:pt idx="4">
                  <c:v>1039955.4999999999</c:v>
                </c:pt>
                <c:pt idx="5">
                  <c:v>763739</c:v>
                </c:pt>
                <c:pt idx="6">
                  <c:v>723840.1</c:v>
                </c:pt>
                <c:pt idx="7">
                  <c:v>620955.01623472781</c:v>
                </c:pt>
                <c:pt idx="8">
                  <c:v>428850</c:v>
                </c:pt>
                <c:pt idx="9">
                  <c:v>37321</c:v>
                </c:pt>
                <c:pt idx="10">
                  <c:v>333033.12884199485</c:v>
                </c:pt>
                <c:pt idx="11">
                  <c:v>307962.95001857699</c:v>
                </c:pt>
                <c:pt idx="12">
                  <c:v>303854</c:v>
                </c:pt>
                <c:pt idx="13">
                  <c:v>225498</c:v>
                </c:pt>
                <c:pt idx="14">
                  <c:v>223032.6</c:v>
                </c:pt>
                <c:pt idx="15">
                  <c:v>208226.9</c:v>
                </c:pt>
                <c:pt idx="16">
                  <c:v>191925.24390999999</c:v>
                </c:pt>
                <c:pt idx="17">
                  <c:v>183217.78556106868</c:v>
                </c:pt>
                <c:pt idx="18">
                  <c:v>175927.5</c:v>
                </c:pt>
                <c:pt idx="19">
                  <c:v>167516.6</c:v>
                </c:pt>
                <c:pt idx="20">
                  <c:v>151178.42875000002</c:v>
                </c:pt>
                <c:pt idx="21">
                  <c:v>126862.19999999998</c:v>
                </c:pt>
                <c:pt idx="22">
                  <c:v>110734.59252000001</c:v>
                </c:pt>
                <c:pt idx="23">
                  <c:v>107368.2</c:v>
                </c:pt>
                <c:pt idx="24">
                  <c:v>94551.47641785942</c:v>
                </c:pt>
                <c:pt idx="25">
                  <c:v>92727</c:v>
                </c:pt>
                <c:pt idx="26">
                  <c:v>89778.1</c:v>
                </c:pt>
                <c:pt idx="27">
                  <c:v>83880.399999999994</c:v>
                </c:pt>
                <c:pt idx="28">
                  <c:v>82557.191434478373</c:v>
                </c:pt>
                <c:pt idx="29">
                  <c:v>63059.4</c:v>
                </c:pt>
                <c:pt idx="30">
                  <c:v>55019</c:v>
                </c:pt>
                <c:pt idx="31">
                  <c:v>54447.487284934963</c:v>
                </c:pt>
                <c:pt idx="32">
                  <c:v>52519.7</c:v>
                </c:pt>
                <c:pt idx="33">
                  <c:v>49850.5</c:v>
                </c:pt>
                <c:pt idx="34">
                  <c:v>42962.459670000004</c:v>
                </c:pt>
                <c:pt idx="35">
                  <c:v>42229.599999999999</c:v>
                </c:pt>
                <c:pt idx="36">
                  <c:v>35709.709872534986</c:v>
                </c:pt>
                <c:pt idx="37">
                  <c:v>33035.939116412213</c:v>
                </c:pt>
                <c:pt idx="38">
                  <c:v>29671.8</c:v>
                </c:pt>
                <c:pt idx="39">
                  <c:v>28926.7</c:v>
                </c:pt>
                <c:pt idx="40">
                  <c:v>26915</c:v>
                </c:pt>
                <c:pt idx="41">
                  <c:v>25525.8</c:v>
                </c:pt>
                <c:pt idx="42">
                  <c:v>25413.837145117683</c:v>
                </c:pt>
                <c:pt idx="43">
                  <c:v>25230.677006599875</c:v>
                </c:pt>
                <c:pt idx="44">
                  <c:v>24138.2</c:v>
                </c:pt>
                <c:pt idx="45">
                  <c:v>23355.682389999998</c:v>
                </c:pt>
                <c:pt idx="46">
                  <c:v>21625.280509860051</c:v>
                </c:pt>
                <c:pt idx="47">
                  <c:v>18827.312899968194</c:v>
                </c:pt>
                <c:pt idx="48">
                  <c:v>16753.301100000001</c:v>
                </c:pt>
                <c:pt idx="49">
                  <c:v>15315.207492207381</c:v>
                </c:pt>
                <c:pt idx="50">
                  <c:v>14400.817260257632</c:v>
                </c:pt>
                <c:pt idx="51">
                  <c:v>13996.487094704198</c:v>
                </c:pt>
                <c:pt idx="52">
                  <c:v>13307.677186486373</c:v>
                </c:pt>
                <c:pt idx="53">
                  <c:v>12906.052154262086</c:v>
                </c:pt>
                <c:pt idx="54">
                  <c:v>12729.649413008905</c:v>
                </c:pt>
                <c:pt idx="55">
                  <c:v>12544.6</c:v>
                </c:pt>
                <c:pt idx="56">
                  <c:v>10966.6</c:v>
                </c:pt>
                <c:pt idx="57">
                  <c:v>10825.8</c:v>
                </c:pt>
                <c:pt idx="58">
                  <c:v>9220.3769618128426</c:v>
                </c:pt>
                <c:pt idx="59">
                  <c:v>8672.2999999999993</c:v>
                </c:pt>
                <c:pt idx="60">
                  <c:v>1823.4426100000003</c:v>
                </c:pt>
                <c:pt idx="61">
                  <c:v>201.5</c:v>
                </c:pt>
                <c:pt idx="62">
                  <c:v>173.1</c:v>
                </c:pt>
                <c:pt idx="63">
                  <c:v>31.929808802771721</c:v>
                </c:pt>
                <c:pt idx="64">
                  <c:v>1628.0526</c:v>
                </c:pt>
                <c:pt idx="65">
                  <c:v>114154</c:v>
                </c:pt>
                <c:pt idx="66">
                  <c:v>3811</c:v>
                </c:pt>
                <c:pt idx="67">
                  <c:v>9279</c:v>
                </c:pt>
                <c:pt idx="68">
                  <c:v>35549</c:v>
                </c:pt>
                <c:pt idx="69">
                  <c:v>15135</c:v>
                </c:pt>
                <c:pt idx="70">
                  <c:v>66222</c:v>
                </c:pt>
                <c:pt idx="71">
                  <c:v>1000</c:v>
                </c:pt>
                <c:pt idx="72">
                  <c:v>1000</c:v>
                </c:pt>
              </c:numCache>
            </c:numRef>
          </c:bubbleSize>
          <c:bubble3D val="0"/>
          <c:extLst>
            <c:ext xmlns:c16="http://schemas.microsoft.com/office/drawing/2014/chart" uri="{C3380CC4-5D6E-409C-BE32-E72D297353CC}">
              <c16:uniqueId val="{0000006A-BBFE-BC40-9F43-3BD6D5F70356}"/>
            </c:ext>
          </c:extLst>
        </c:ser>
        <c:dLbls>
          <c:showLegendKey val="0"/>
          <c:showVal val="0"/>
          <c:showCatName val="0"/>
          <c:showSerName val="0"/>
          <c:showPercent val="0"/>
          <c:showBubbleSize val="0"/>
        </c:dLbls>
        <c:bubbleScale val="100"/>
        <c:showNegBubbles val="0"/>
        <c:axId val="1225987167"/>
        <c:axId val="1131733599"/>
      </c:bubbleChart>
      <c:valAx>
        <c:axId val="1225987167"/>
        <c:scaling>
          <c:logBase val="10"/>
          <c:orientation val="minMax"/>
          <c:max val="5000000"/>
          <c:min val="1000"/>
        </c:scaling>
        <c:delete val="0"/>
        <c:axPos val="b"/>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31733599"/>
        <c:crossesAt val="1"/>
        <c:crossBetween val="midCat"/>
      </c:valAx>
      <c:valAx>
        <c:axId val="1131733599"/>
        <c:scaling>
          <c:logBase val="10"/>
          <c:orientation val="minMax"/>
          <c:max val="300"/>
          <c:min val="0.5"/>
        </c:scaling>
        <c:delete val="0"/>
        <c:axPos val="l"/>
        <c:majorGridlines>
          <c:spPr>
            <a:ln w="9525" cap="flat" cmpd="sng" algn="ctr">
              <a:no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25987167"/>
        <c:crosses val="autoZero"/>
        <c:crossBetween val="midCat"/>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strRef>
              <c:f>'market cap for G06N 2019'!$C$84</c:f>
              <c:strCache>
                <c:ptCount val="1"/>
                <c:pt idx="0">
                  <c:v> Aggregate market cap </c:v>
                </c:pt>
              </c:strCache>
            </c:strRef>
          </c:tx>
          <c:spPr>
            <a:solidFill>
              <a:schemeClr val="accent2"/>
            </a:solidFill>
            <a:ln>
              <a:noFill/>
            </a:ln>
            <a:effectLst/>
          </c:spPr>
          <c:invertIfNegative val="0"/>
          <c:dPt>
            <c:idx val="0"/>
            <c:invertIfNegative val="0"/>
            <c:bubble3D val="0"/>
            <c:spPr>
              <a:solidFill>
                <a:schemeClr val="tx1">
                  <a:lumMod val="65000"/>
                  <a:lumOff val="35000"/>
                  <a:alpha val="50000"/>
                </a:schemeClr>
              </a:solidFill>
              <a:ln>
                <a:noFill/>
              </a:ln>
              <a:effectLst/>
            </c:spPr>
            <c:extLst>
              <c:ext xmlns:c16="http://schemas.microsoft.com/office/drawing/2014/chart" uri="{C3380CC4-5D6E-409C-BE32-E72D297353CC}">
                <c16:uniqueId val="{00000001-ED19-2A41-99E9-C8862AD8954A}"/>
              </c:ext>
            </c:extLst>
          </c:dPt>
          <c:dPt>
            <c:idx val="1"/>
            <c:invertIfNegative val="0"/>
            <c:bubble3D val="0"/>
            <c:spPr>
              <a:solidFill>
                <a:srgbClr val="FF2F92">
                  <a:alpha val="50000"/>
                </a:srgbClr>
              </a:solidFill>
              <a:ln>
                <a:noFill/>
              </a:ln>
              <a:effectLst/>
            </c:spPr>
            <c:extLst>
              <c:ext xmlns:c16="http://schemas.microsoft.com/office/drawing/2014/chart" uri="{C3380CC4-5D6E-409C-BE32-E72D297353CC}">
                <c16:uniqueId val="{00000003-ED19-2A41-99E9-C8862AD8954A}"/>
              </c:ext>
            </c:extLst>
          </c:dPt>
          <c:dPt>
            <c:idx val="2"/>
            <c:invertIfNegative val="0"/>
            <c:bubble3D val="0"/>
            <c:spPr>
              <a:solidFill>
                <a:srgbClr val="00B0F0">
                  <a:alpha val="50000"/>
                </a:srgbClr>
              </a:solidFill>
              <a:ln>
                <a:noFill/>
              </a:ln>
              <a:effectLst/>
            </c:spPr>
            <c:extLst>
              <c:ext xmlns:c16="http://schemas.microsoft.com/office/drawing/2014/chart" uri="{C3380CC4-5D6E-409C-BE32-E72D297353CC}">
                <c16:uniqueId val="{00000005-ED19-2A41-99E9-C8862AD8954A}"/>
              </c:ext>
            </c:extLst>
          </c:dPt>
          <c:dPt>
            <c:idx val="3"/>
            <c:invertIfNegative val="0"/>
            <c:bubble3D val="0"/>
            <c:spPr>
              <a:solidFill>
                <a:srgbClr val="FFFF00">
                  <a:alpha val="50000"/>
                </a:srgbClr>
              </a:solidFill>
              <a:ln>
                <a:noFill/>
              </a:ln>
              <a:effectLst/>
            </c:spPr>
            <c:extLst>
              <c:ext xmlns:c16="http://schemas.microsoft.com/office/drawing/2014/chart" uri="{C3380CC4-5D6E-409C-BE32-E72D297353CC}">
                <c16:uniqueId val="{00000007-ED19-2A41-99E9-C8862AD8954A}"/>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'market cap for G06N 2019'!$A$85:$A$88</c:f>
              <c:strCache>
                <c:ptCount val="4"/>
                <c:pt idx="0">
                  <c:v>US</c:v>
                </c:pt>
                <c:pt idx="1">
                  <c:v>China</c:v>
                </c:pt>
                <c:pt idx="2">
                  <c:v>EEA</c:v>
                </c:pt>
                <c:pt idx="3">
                  <c:v>Rest of the World</c:v>
                </c:pt>
              </c:strCache>
            </c:strRef>
          </c:cat>
          <c:val>
            <c:numRef>
              <c:f>'market cap for G06N 2019'!$C$85:$C$88</c:f>
              <c:numCache>
                <c:formatCode>_-* #,##0\ _€_-;\-* #,##0\ _€_-;_-* "-"??\ _€_-;_-@_-</c:formatCode>
                <c:ptCount val="4"/>
                <c:pt idx="0">
                  <c:v>9788783.3770065978</c:v>
                </c:pt>
                <c:pt idx="1">
                  <c:v>1459146.9804814756</c:v>
                </c:pt>
                <c:pt idx="2">
                  <c:v>395035.95964000002</c:v>
                </c:pt>
                <c:pt idx="3">
                  <c:v>3168449.4978559781</c:v>
                </c:pt>
              </c:numCache>
            </c:numRef>
          </c:val>
          <c:extLst>
            <c:ext xmlns:c16="http://schemas.microsoft.com/office/drawing/2014/chart" uri="{C3380CC4-5D6E-409C-BE32-E72D297353CC}">
              <c16:uniqueId val="{00000008-ED19-2A41-99E9-C8862AD8954A}"/>
            </c:ext>
          </c:extLst>
        </c:ser>
        <c:dLbls>
          <c:showLegendKey val="0"/>
          <c:showVal val="0"/>
          <c:showCatName val="0"/>
          <c:showSerName val="0"/>
          <c:showPercent val="0"/>
          <c:showBubbleSize val="0"/>
        </c:dLbls>
        <c:gapWidth val="219"/>
        <c:overlap val="-27"/>
        <c:axId val="1496781295"/>
        <c:axId val="1500681391"/>
      </c:barChart>
      <c:lineChart>
        <c:grouping val="standard"/>
        <c:varyColors val="0"/>
        <c:ser>
          <c:idx val="0"/>
          <c:order val="0"/>
          <c:tx>
            <c:strRef>
              <c:f>'market cap for G06N 2019'!$B$84</c:f>
              <c:strCache>
                <c:ptCount val="1"/>
                <c:pt idx="0">
                  <c:v>number of WIPO patents in speficied category in 2019 by companies</c:v>
                </c:pt>
              </c:strCache>
            </c:strRef>
          </c:tx>
          <c:spPr>
            <a:ln w="28575" cap="rnd">
              <a:noFill/>
              <a:round/>
            </a:ln>
            <a:effectLst/>
          </c:spPr>
          <c:marker>
            <c:symbol val="diamond"/>
            <c:size val="12"/>
            <c:spPr>
              <a:solidFill>
                <a:schemeClr val="accent1"/>
              </a:solidFill>
              <a:ln w="9525">
                <a:solidFill>
                  <a:schemeClr val="accent1"/>
                </a:solidFill>
              </a:ln>
              <a:effectLst/>
            </c:spPr>
          </c:marker>
          <c:dPt>
            <c:idx val="0"/>
            <c:marker>
              <c:symbol val="diamond"/>
              <c:size val="12"/>
              <c:spPr>
                <a:solidFill>
                  <a:schemeClr val="tx1"/>
                </a:solidFill>
                <a:ln w="9525">
                  <a:noFill/>
                </a:ln>
                <a:effectLst/>
              </c:spPr>
            </c:marker>
            <c:bubble3D val="0"/>
            <c:extLst>
              <c:ext xmlns:c16="http://schemas.microsoft.com/office/drawing/2014/chart" uri="{C3380CC4-5D6E-409C-BE32-E72D297353CC}">
                <c16:uniqueId val="{00000009-ED19-2A41-99E9-C8862AD8954A}"/>
              </c:ext>
            </c:extLst>
          </c:dPt>
          <c:dPt>
            <c:idx val="1"/>
            <c:marker>
              <c:symbol val="diamond"/>
              <c:size val="12"/>
              <c:spPr>
                <a:solidFill>
                  <a:srgbClr val="C00000"/>
                </a:solidFill>
                <a:ln w="9525">
                  <a:noFill/>
                </a:ln>
                <a:effectLst/>
              </c:spPr>
            </c:marker>
            <c:bubble3D val="0"/>
            <c:extLst>
              <c:ext xmlns:c16="http://schemas.microsoft.com/office/drawing/2014/chart" uri="{C3380CC4-5D6E-409C-BE32-E72D297353CC}">
                <c16:uniqueId val="{0000000A-ED19-2A41-99E9-C8862AD8954A}"/>
              </c:ext>
            </c:extLst>
          </c:dPt>
          <c:dPt>
            <c:idx val="2"/>
            <c:marker>
              <c:symbol val="diamond"/>
              <c:size val="12"/>
              <c:spPr>
                <a:solidFill>
                  <a:srgbClr val="0070C0"/>
                </a:solidFill>
                <a:ln w="9525">
                  <a:noFill/>
                </a:ln>
                <a:effectLst/>
              </c:spPr>
            </c:marker>
            <c:bubble3D val="0"/>
            <c:extLst>
              <c:ext xmlns:c16="http://schemas.microsoft.com/office/drawing/2014/chart" uri="{C3380CC4-5D6E-409C-BE32-E72D297353CC}">
                <c16:uniqueId val="{0000000B-ED19-2A41-99E9-C8862AD8954A}"/>
              </c:ext>
            </c:extLst>
          </c:dPt>
          <c:dPt>
            <c:idx val="3"/>
            <c:marker>
              <c:symbol val="diamond"/>
              <c:size val="12"/>
              <c:spPr>
                <a:solidFill>
                  <a:srgbClr val="FFC000"/>
                </a:solidFill>
                <a:ln w="9525">
                  <a:noFill/>
                </a:ln>
                <a:effectLst/>
              </c:spPr>
            </c:marker>
            <c:bubble3D val="0"/>
            <c:extLst>
              <c:ext xmlns:c16="http://schemas.microsoft.com/office/drawing/2014/chart" uri="{C3380CC4-5D6E-409C-BE32-E72D297353CC}">
                <c16:uniqueId val="{0000000C-ED19-2A41-99E9-C8862AD8954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'market cap for G06N 2019'!$A$85:$A$88</c:f>
              <c:strCache>
                <c:ptCount val="4"/>
                <c:pt idx="0">
                  <c:v>US</c:v>
                </c:pt>
                <c:pt idx="1">
                  <c:v>China</c:v>
                </c:pt>
                <c:pt idx="2">
                  <c:v>EEA</c:v>
                </c:pt>
                <c:pt idx="3">
                  <c:v>Rest of the World</c:v>
                </c:pt>
              </c:strCache>
            </c:strRef>
          </c:cat>
          <c:val>
            <c:numRef>
              <c:f>'market cap for G06N 2019'!$B$85:$B$88</c:f>
              <c:numCache>
                <c:formatCode>General</c:formatCode>
                <c:ptCount val="4"/>
                <c:pt idx="0">
                  <c:v>352</c:v>
                </c:pt>
                <c:pt idx="1">
                  <c:v>70</c:v>
                </c:pt>
                <c:pt idx="2">
                  <c:v>76</c:v>
                </c:pt>
                <c:pt idx="3">
                  <c:v>211</c:v>
                </c:pt>
              </c:numCache>
            </c:numRef>
          </c:val>
          <c:smooth val="0"/>
          <c:extLst>
            <c:ext xmlns:c16="http://schemas.microsoft.com/office/drawing/2014/chart" uri="{C3380CC4-5D6E-409C-BE32-E72D297353CC}">
              <c16:uniqueId val="{0000000D-ED19-2A41-99E9-C8862AD8954A}"/>
            </c:ext>
          </c:extLst>
        </c:ser>
        <c:dLbls>
          <c:showLegendKey val="0"/>
          <c:showVal val="0"/>
          <c:showCatName val="0"/>
          <c:showSerName val="0"/>
          <c:showPercent val="0"/>
          <c:showBubbleSize val="0"/>
        </c:dLbls>
        <c:marker val="1"/>
        <c:smooth val="0"/>
        <c:axId val="1435661215"/>
        <c:axId val="1435599583"/>
      </c:lineChart>
      <c:catAx>
        <c:axId val="14967812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0681391"/>
        <c:crosses val="autoZero"/>
        <c:auto val="1"/>
        <c:lblAlgn val="ctr"/>
        <c:lblOffset val="100"/>
        <c:noMultiLvlLbl val="0"/>
      </c:catAx>
      <c:valAx>
        <c:axId val="1500681391"/>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496781295"/>
        <c:crosses val="autoZero"/>
        <c:crossBetween val="between"/>
      </c:valAx>
      <c:valAx>
        <c:axId val="1435599583"/>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435661215"/>
        <c:crosses val="max"/>
        <c:crossBetween val="between"/>
      </c:valAx>
      <c:catAx>
        <c:axId val="1435661215"/>
        <c:scaling>
          <c:orientation val="minMax"/>
        </c:scaling>
        <c:delete val="1"/>
        <c:axPos val="b"/>
        <c:numFmt formatCode="General" sourceLinked="1"/>
        <c:majorTickMark val="out"/>
        <c:minorTickMark val="none"/>
        <c:tickLblPos val="nextTo"/>
        <c:crossAx val="1435599583"/>
        <c:crosses val="autoZero"/>
        <c:auto val="1"/>
        <c:lblAlgn val="ctr"/>
        <c:lblOffset val="100"/>
        <c:noMultiLvlLbl val="0"/>
      </c:catAx>
      <c:spPr>
        <a:noFill/>
        <a:ln>
          <a:noFill/>
        </a:ln>
        <a:effectLst/>
      </c:spPr>
    </c:plotArea>
    <c:legend>
      <c:legendPos val="b"/>
      <c:layout>
        <c:manualLayout>
          <c:xMode val="edge"/>
          <c:yMode val="edge"/>
          <c:x val="1.2430516413675144E-2"/>
          <c:y val="0.84818416439301669"/>
          <c:w val="0.9875694835863249"/>
          <c:h val="0.12799565359828544"/>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4C81C-4DA0-F347-951D-D4B949A374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414817-B2AC-7440-B28C-FE13BA425E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827870-3A78-7B4E-AE7B-34A64FA361CA}"/>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5" name="Footer Placeholder 4">
            <a:extLst>
              <a:ext uri="{FF2B5EF4-FFF2-40B4-BE49-F238E27FC236}">
                <a16:creationId xmlns:a16="http://schemas.microsoft.com/office/drawing/2014/main" id="{89853E32-5FBD-684F-B3C5-39E237E0AC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465C87-DC50-F243-ADB1-2C917213A01B}"/>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183004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B4611-7551-F844-963E-BA0748FD30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AD8D89-F12E-0F41-87EE-2707A4D8962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BE1A50-8551-BD48-9404-3D00268B68FA}"/>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5" name="Footer Placeholder 4">
            <a:extLst>
              <a:ext uri="{FF2B5EF4-FFF2-40B4-BE49-F238E27FC236}">
                <a16:creationId xmlns:a16="http://schemas.microsoft.com/office/drawing/2014/main" id="{E703D8DA-E884-454B-B5E2-E92DFB493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D6D57D-EECA-804E-A37F-71031124DCE6}"/>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2722245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F38925-954C-4D45-A525-208135DF1B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9F6444-5C0A-A54B-BCAA-BF673114AC5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58931C-EFC4-8241-9806-54FD7959D938}"/>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5" name="Footer Placeholder 4">
            <a:extLst>
              <a:ext uri="{FF2B5EF4-FFF2-40B4-BE49-F238E27FC236}">
                <a16:creationId xmlns:a16="http://schemas.microsoft.com/office/drawing/2014/main" id="{FA35B9AE-0712-2148-B867-8137403195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38B2E8-00A4-A84A-9AD8-CA1A72F90DAD}"/>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863972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66B2-3ED0-E248-8FBB-7BFF6A6B01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8245F9-A5D0-A54B-989B-6943B665C93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C0C860-1D9C-C247-B0E1-2D957D2BD280}"/>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5" name="Footer Placeholder 4">
            <a:extLst>
              <a:ext uri="{FF2B5EF4-FFF2-40B4-BE49-F238E27FC236}">
                <a16:creationId xmlns:a16="http://schemas.microsoft.com/office/drawing/2014/main" id="{503433CC-9F00-E042-8739-89A5DF620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D57D37-7F68-3D48-82A7-2915E22A1347}"/>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424665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1294B-CD10-6D4E-8D7F-C06C041911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4BC475-26F7-094D-B6AD-B57C744A40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64BBE12-8B3A-B342-B0B2-18A142E07C4F}"/>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5" name="Footer Placeholder 4">
            <a:extLst>
              <a:ext uri="{FF2B5EF4-FFF2-40B4-BE49-F238E27FC236}">
                <a16:creationId xmlns:a16="http://schemas.microsoft.com/office/drawing/2014/main" id="{5C3B4A48-6DDC-0842-9B0A-FEAE170A7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AA3BD-54BA-6A42-AC56-80BC1BE498DF}"/>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3660442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8FB57-FD91-8C47-971C-56247749E7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F3E541-F575-D444-BA7C-C0B4BA85B42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130A33-74B6-1744-A10D-8EDBD661D64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9A5B6C-262E-D141-8EE4-9AF40AA3AA6C}"/>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6" name="Footer Placeholder 5">
            <a:extLst>
              <a:ext uri="{FF2B5EF4-FFF2-40B4-BE49-F238E27FC236}">
                <a16:creationId xmlns:a16="http://schemas.microsoft.com/office/drawing/2014/main" id="{50A389A6-EA38-304C-A2CC-3DD367C0C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B9E36E-5F34-A84A-A9D6-1E5D4647B636}"/>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2924847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E157D-1EFC-934E-AD7B-9666B1A898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6739E0-EB59-694D-B60D-99BA7FE577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5888A48-07B2-F440-8855-FFC7EF087D1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6A4231-182C-254A-82FA-2028EDE596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6970AED-FD3A-C044-9170-3FF74409813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B2B335-33EF-AF41-8462-F9C225AE891C}"/>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8" name="Footer Placeholder 7">
            <a:extLst>
              <a:ext uri="{FF2B5EF4-FFF2-40B4-BE49-F238E27FC236}">
                <a16:creationId xmlns:a16="http://schemas.microsoft.com/office/drawing/2014/main" id="{B8A539F9-2650-0C4C-8F9A-B8C44ACFA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F906F0-36E3-9B41-80B7-C83E7C8D58DD}"/>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2881095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7F2FF-5354-BD46-AEB8-0F2C5C94A6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864ECF-FE9B-9047-9AE0-2FA74E0D15C1}"/>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4" name="Footer Placeholder 3">
            <a:extLst>
              <a:ext uri="{FF2B5EF4-FFF2-40B4-BE49-F238E27FC236}">
                <a16:creationId xmlns:a16="http://schemas.microsoft.com/office/drawing/2014/main" id="{DD87CAE7-00F9-AB49-BBCD-9F483F6EC7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A2F5CF-7330-1A48-947B-B0012036D839}"/>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728935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486C68-AB6A-534A-8FD0-4E9A6B995FA4}"/>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3" name="Footer Placeholder 2">
            <a:extLst>
              <a:ext uri="{FF2B5EF4-FFF2-40B4-BE49-F238E27FC236}">
                <a16:creationId xmlns:a16="http://schemas.microsoft.com/office/drawing/2014/main" id="{975124E6-5FE3-B24A-84B3-6F29FA7B1D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76889D-0812-D14E-BFAA-312F74ED295C}"/>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1190907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8B868-2EDB-9E4C-B12C-96EEB4C2F7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9D928D-4AA2-1E44-9634-C107572D3A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99B8C6-0564-7445-AEB3-7AF65FE31A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B2147D-E498-3647-ACA6-1D5EC4C3A445}"/>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6" name="Footer Placeholder 5">
            <a:extLst>
              <a:ext uri="{FF2B5EF4-FFF2-40B4-BE49-F238E27FC236}">
                <a16:creationId xmlns:a16="http://schemas.microsoft.com/office/drawing/2014/main" id="{EE765563-18B5-784A-BB9C-F0AEE8975A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40CBCB-9A53-244B-B030-954886AE76D4}"/>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3820078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F02D9-5686-654C-87CD-EA6D711455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21B09E-751B-1049-8A1A-E13FD955B2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FA4D18-4518-5840-A5B4-FE96F660D4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205DD7-78D4-F545-9B00-8DC75987E744}"/>
              </a:ext>
            </a:extLst>
          </p:cNvPr>
          <p:cNvSpPr>
            <a:spLocks noGrp="1"/>
          </p:cNvSpPr>
          <p:nvPr>
            <p:ph type="dt" sz="half" idx="10"/>
          </p:nvPr>
        </p:nvSpPr>
        <p:spPr/>
        <p:txBody>
          <a:bodyPr/>
          <a:lstStyle/>
          <a:p>
            <a:fld id="{4607E690-9323-4D4A-A253-4B10577BC2EC}" type="datetimeFigureOut">
              <a:rPr lang="en-US" smtClean="0"/>
              <a:t>6/28/21</a:t>
            </a:fld>
            <a:endParaRPr lang="en-US"/>
          </a:p>
        </p:txBody>
      </p:sp>
      <p:sp>
        <p:nvSpPr>
          <p:cNvPr id="6" name="Footer Placeholder 5">
            <a:extLst>
              <a:ext uri="{FF2B5EF4-FFF2-40B4-BE49-F238E27FC236}">
                <a16:creationId xmlns:a16="http://schemas.microsoft.com/office/drawing/2014/main" id="{D5DF068F-7B73-D84D-AFF4-40842D60F1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BA6F36-D8E7-DB4F-A462-BF1CD2F9C5A1}"/>
              </a:ext>
            </a:extLst>
          </p:cNvPr>
          <p:cNvSpPr>
            <a:spLocks noGrp="1"/>
          </p:cNvSpPr>
          <p:nvPr>
            <p:ph type="sldNum" sz="quarter" idx="12"/>
          </p:nvPr>
        </p:nvSpPr>
        <p:spPr/>
        <p:txBody>
          <a:bodyPr/>
          <a:lstStyle/>
          <a:p>
            <a:fld id="{2A0532CD-C254-014F-A716-937D37C710C7}" type="slidenum">
              <a:rPr lang="en-US" smtClean="0"/>
              <a:t>‹#›</a:t>
            </a:fld>
            <a:endParaRPr lang="en-US"/>
          </a:p>
        </p:txBody>
      </p:sp>
    </p:spTree>
    <p:extLst>
      <p:ext uri="{BB962C8B-B14F-4D97-AF65-F5344CB8AC3E}">
        <p14:creationId xmlns:p14="http://schemas.microsoft.com/office/powerpoint/2010/main" val="2836901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05A07-43D2-794A-9190-57DA9C200B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C59E2E-F03C-CB42-8380-988CA031F0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FF6690-6AE8-BA42-BB62-5015755B8D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7E690-9323-4D4A-A253-4B10577BC2EC}" type="datetimeFigureOut">
              <a:rPr lang="en-US" smtClean="0"/>
              <a:t>6/28/21</a:t>
            </a:fld>
            <a:endParaRPr lang="en-US"/>
          </a:p>
        </p:txBody>
      </p:sp>
      <p:sp>
        <p:nvSpPr>
          <p:cNvPr id="5" name="Footer Placeholder 4">
            <a:extLst>
              <a:ext uri="{FF2B5EF4-FFF2-40B4-BE49-F238E27FC236}">
                <a16:creationId xmlns:a16="http://schemas.microsoft.com/office/drawing/2014/main" id="{428644BB-1DB9-4545-B400-03830DD166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E2470C-F56D-2C46-BEED-AB56A1B747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532CD-C254-014F-A716-937D37C710C7}" type="slidenum">
              <a:rPr lang="en-US" smtClean="0"/>
              <a:t>‹#›</a:t>
            </a:fld>
            <a:endParaRPr lang="en-US"/>
          </a:p>
        </p:txBody>
      </p:sp>
    </p:spTree>
    <p:extLst>
      <p:ext uri="{BB962C8B-B14F-4D97-AF65-F5344CB8AC3E}">
        <p14:creationId xmlns:p14="http://schemas.microsoft.com/office/powerpoint/2010/main" val="1434776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Chart 35">
            <a:extLst>
              <a:ext uri="{FF2B5EF4-FFF2-40B4-BE49-F238E27FC236}">
                <a16:creationId xmlns:a16="http://schemas.microsoft.com/office/drawing/2014/main" id="{9DBC8C08-7BCC-B84C-BD3D-59090A464879}"/>
              </a:ext>
            </a:extLst>
          </p:cNvPr>
          <p:cNvGraphicFramePr>
            <a:graphicFrameLocks/>
          </p:cNvGraphicFramePr>
          <p:nvPr>
            <p:extLst>
              <p:ext uri="{D42A27DB-BD31-4B8C-83A1-F6EECF244321}">
                <p14:modId xmlns:p14="http://schemas.microsoft.com/office/powerpoint/2010/main" val="1309590307"/>
              </p:ext>
            </p:extLst>
          </p:nvPr>
        </p:nvGraphicFramePr>
        <p:xfrm>
          <a:off x="108780" y="708217"/>
          <a:ext cx="8065959" cy="59902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5" name="Chart 34">
            <a:extLst>
              <a:ext uri="{FF2B5EF4-FFF2-40B4-BE49-F238E27FC236}">
                <a16:creationId xmlns:a16="http://schemas.microsoft.com/office/drawing/2014/main" id="{E68D00D5-DC18-5A46-87F6-D979877930B7}"/>
              </a:ext>
            </a:extLst>
          </p:cNvPr>
          <p:cNvGraphicFramePr>
            <a:graphicFrameLocks/>
          </p:cNvGraphicFramePr>
          <p:nvPr>
            <p:extLst>
              <p:ext uri="{D42A27DB-BD31-4B8C-83A1-F6EECF244321}">
                <p14:modId xmlns:p14="http://schemas.microsoft.com/office/powerpoint/2010/main" val="3633570314"/>
              </p:ext>
            </p:extLst>
          </p:nvPr>
        </p:nvGraphicFramePr>
        <p:xfrm>
          <a:off x="7967140" y="1713274"/>
          <a:ext cx="4116080" cy="3198968"/>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a:extLst>
              <a:ext uri="{FF2B5EF4-FFF2-40B4-BE49-F238E27FC236}">
                <a16:creationId xmlns:a16="http://schemas.microsoft.com/office/drawing/2014/main" id="{35BDF638-EF83-2649-99CA-8B0400634BA1}"/>
              </a:ext>
            </a:extLst>
          </p:cNvPr>
          <p:cNvSpPr txBox="1"/>
          <p:nvPr/>
        </p:nvSpPr>
        <p:spPr>
          <a:xfrm>
            <a:off x="376258" y="246552"/>
            <a:ext cx="9120850" cy="461665"/>
          </a:xfrm>
          <a:prstGeom prst="rect">
            <a:avLst/>
          </a:prstGeom>
          <a:noFill/>
        </p:spPr>
        <p:txBody>
          <a:bodyPr wrap="square" rtlCol="0">
            <a:spAutoFit/>
          </a:bodyPr>
          <a:lstStyle/>
          <a:p>
            <a:r>
              <a:rPr lang="en-US" sz="2400" b="1" dirty="0"/>
              <a:t>AI innovating firms patents, geography, market </a:t>
            </a:r>
            <a:r>
              <a:rPr lang="en-US" sz="2400" b="1" dirty="0" err="1"/>
              <a:t>capitalisation</a:t>
            </a:r>
            <a:endParaRPr lang="en-US" sz="2400" b="1" dirty="0"/>
          </a:p>
        </p:txBody>
      </p:sp>
      <p:sp>
        <p:nvSpPr>
          <p:cNvPr id="23" name="TextBox 22">
            <a:extLst>
              <a:ext uri="{FF2B5EF4-FFF2-40B4-BE49-F238E27FC236}">
                <a16:creationId xmlns:a16="http://schemas.microsoft.com/office/drawing/2014/main" id="{1BCBA4A4-02DF-4946-A941-F1B6C3092A56}"/>
              </a:ext>
            </a:extLst>
          </p:cNvPr>
          <p:cNvSpPr txBox="1"/>
          <p:nvPr/>
        </p:nvSpPr>
        <p:spPr>
          <a:xfrm>
            <a:off x="5155305" y="6558148"/>
            <a:ext cx="2441156" cy="230832"/>
          </a:xfrm>
          <a:prstGeom prst="rect">
            <a:avLst/>
          </a:prstGeom>
          <a:noFill/>
        </p:spPr>
        <p:txBody>
          <a:bodyPr wrap="square" rtlCol="0">
            <a:spAutoFit/>
          </a:bodyPr>
          <a:lstStyle/>
          <a:p>
            <a:pPr algn="r"/>
            <a:r>
              <a:rPr lang="en-US" sz="900" dirty="0"/>
              <a:t>Sources: S&amp;P Capital IQ, Bloomberg, WIPO</a:t>
            </a:r>
          </a:p>
        </p:txBody>
      </p:sp>
      <p:sp>
        <p:nvSpPr>
          <p:cNvPr id="43" name="TextBox 42">
            <a:extLst>
              <a:ext uri="{FF2B5EF4-FFF2-40B4-BE49-F238E27FC236}">
                <a16:creationId xmlns:a16="http://schemas.microsoft.com/office/drawing/2014/main" id="{0CF8A963-C25A-CD41-A883-6604D9EC6459}"/>
              </a:ext>
            </a:extLst>
          </p:cNvPr>
          <p:cNvSpPr txBox="1"/>
          <p:nvPr/>
        </p:nvSpPr>
        <p:spPr>
          <a:xfrm>
            <a:off x="877377" y="708216"/>
            <a:ext cx="4426796" cy="1200329"/>
          </a:xfrm>
          <a:prstGeom prst="rect">
            <a:avLst/>
          </a:prstGeom>
          <a:noFill/>
        </p:spPr>
        <p:txBody>
          <a:bodyPr wrap="square" rtlCol="0">
            <a:spAutoFit/>
          </a:bodyPr>
          <a:lstStyle/>
          <a:p>
            <a:r>
              <a:rPr lang="en-US" sz="1200" dirty="0"/>
              <a:t>Firms selected on </a:t>
            </a:r>
            <a:r>
              <a:rPr lang="en-US" sz="1200" b="1" u="sng" dirty="0"/>
              <a:t>objective criteria </a:t>
            </a:r>
            <a:r>
              <a:rPr lang="en-US" sz="1200" dirty="0"/>
              <a:t>of at least 2 patents with the world patent organization (WIPO) in the category G06N covering artificial intelligence in 2019.</a:t>
            </a:r>
          </a:p>
          <a:p>
            <a:r>
              <a:rPr lang="en-US" sz="1200" dirty="0"/>
              <a:t>Bubble size is proportionate to the market capitalization of companies in 2020.  x axis: market cap in euro; y axis number patents, both axes logged. </a:t>
            </a:r>
          </a:p>
        </p:txBody>
      </p:sp>
      <p:sp>
        <p:nvSpPr>
          <p:cNvPr id="48" name="TextBox 47">
            <a:extLst>
              <a:ext uri="{FF2B5EF4-FFF2-40B4-BE49-F238E27FC236}">
                <a16:creationId xmlns:a16="http://schemas.microsoft.com/office/drawing/2014/main" id="{5792864D-17C5-404E-9E1C-F2F5FEB3D41F}"/>
              </a:ext>
            </a:extLst>
          </p:cNvPr>
          <p:cNvSpPr txBox="1"/>
          <p:nvPr/>
        </p:nvSpPr>
        <p:spPr>
          <a:xfrm>
            <a:off x="7847369" y="4847847"/>
            <a:ext cx="4344631" cy="2139047"/>
          </a:xfrm>
          <a:prstGeom prst="rect">
            <a:avLst/>
          </a:prstGeom>
          <a:noFill/>
        </p:spPr>
        <p:txBody>
          <a:bodyPr wrap="square" rtlCol="0">
            <a:spAutoFit/>
          </a:bodyPr>
          <a:lstStyle/>
          <a:p>
            <a:r>
              <a:rPr lang="en-US" sz="900" dirty="0"/>
              <a:t>Notes: SAP did not reach </a:t>
            </a:r>
            <a:r>
              <a:rPr lang="en-US" sz="900" dirty="0" err="1"/>
              <a:t>critiera</a:t>
            </a:r>
            <a:r>
              <a:rPr lang="en-US" sz="900" dirty="0"/>
              <a:t> for patents in 2019, otherwise EEA aggregate market cap would be USD 586,961. Public research institutes and unlisted companies are excluded with the following three exceptions: Commissariat </a:t>
            </a:r>
            <a:r>
              <a:rPr lang="en-US" sz="900" dirty="0" err="1"/>
              <a:t>à</a:t>
            </a:r>
            <a:r>
              <a:rPr lang="en-US" sz="900" dirty="0"/>
              <a:t> </a:t>
            </a:r>
            <a:r>
              <a:rPr lang="en-US" sz="900" dirty="0" err="1"/>
              <a:t>l’energie</a:t>
            </a:r>
            <a:r>
              <a:rPr lang="en-US" sz="900" dirty="0"/>
              <a:t> </a:t>
            </a:r>
            <a:r>
              <a:rPr lang="en-US" sz="900" dirty="0" err="1"/>
              <a:t>atomique</a:t>
            </a:r>
            <a:r>
              <a:rPr lang="en-US" sz="900" dirty="0"/>
              <a:t> is included because its operating asset </a:t>
            </a:r>
            <a:r>
              <a:rPr lang="en-US" sz="900" dirty="0" err="1"/>
              <a:t>Areva</a:t>
            </a:r>
            <a:r>
              <a:rPr lang="en-US" sz="900" dirty="0"/>
              <a:t> was listed until 2017; Huawei and Robert Bosch are marked on the y axis because they are in the top 15 patent holders, but do not contribute to market cap because they are private companies.</a:t>
            </a:r>
          </a:p>
          <a:p>
            <a:r>
              <a:rPr lang="en-US" sz="900" dirty="0"/>
              <a:t>Axis are log scaled. Market </a:t>
            </a:r>
            <a:r>
              <a:rPr lang="en-US" sz="900" dirty="0" err="1"/>
              <a:t>capitalisations</a:t>
            </a:r>
            <a:r>
              <a:rPr lang="en-US" sz="900" dirty="0"/>
              <a:t> are on 10 September 2020, converted into USD where applicable.</a:t>
            </a:r>
          </a:p>
          <a:p>
            <a:endParaRPr lang="en-US" sz="800" b="1" dirty="0"/>
          </a:p>
          <a:p>
            <a:r>
              <a:rPr lang="en-US" sz="800" b="1" dirty="0"/>
              <a:t>Copyright 2020  Helena </a:t>
            </a:r>
            <a:r>
              <a:rPr lang="en-US" sz="800" b="1" dirty="0" err="1"/>
              <a:t>Malikova</a:t>
            </a:r>
            <a:r>
              <a:rPr lang="en-US" sz="800" b="1" dirty="0"/>
              <a:t> &amp; Joanna J. Bryson, </a:t>
            </a:r>
            <a:r>
              <a:rPr lang="en-US" sz="800" b="1" dirty="0" err="1"/>
              <a:t>ver</a:t>
            </a:r>
            <a:r>
              <a:rPr lang="en-US" sz="800" b="1" dirty="0"/>
              <a:t> 25 Oct 2020 MIT </a:t>
            </a:r>
            <a:r>
              <a:rPr lang="en-US" sz="800" b="1" dirty="0" err="1"/>
              <a:t>OpenSource</a:t>
            </a:r>
            <a:r>
              <a:rPr lang="en-US" sz="800" b="1" dirty="0"/>
              <a:t> License</a:t>
            </a:r>
            <a:endParaRPr lang="en-US" sz="500" dirty="0"/>
          </a:p>
          <a:p>
            <a:r>
              <a:rPr lang="en-US" sz="500" dirty="0"/>
              <a:t>Permission is hereby granted, free of charge, to any person obtaining a copy of this software and associated documentation files (the "Software"), to deal in the Software without restriction, including without limitation the rights to use, copy, modify, merge, publish, distribute, sublicense, and/or sell copies of the Software, and to permit persons to whom the Software is furnished to do so, subject to the following conditions:</a:t>
            </a:r>
          </a:p>
          <a:p>
            <a:r>
              <a:rPr lang="en-US" sz="500" dirty="0"/>
              <a:t>The above copyright notice and this permission notice shall be included in all copies or substantial portions of the Software.</a:t>
            </a:r>
          </a:p>
          <a:p>
            <a:r>
              <a:rPr lang="en-US" sz="500" dirty="0"/>
              <a:t>THE SOFTWARE IS PROVIDED "AS IS", WITHOUT WARRANTY OF ANY KIND, EXPRESS OR IMPLIED, INCLUDING BUT NOT LIMITED TO THE WARRANTIES OF MERCHANTABILITY, FITNESS FOR A PARTICULAR PURPOSE AND NONINFRINGEMENT. IN NO EVENT SHALL THE AUTHORS OR COPYRIGHT HOLDERS BE LIABLE FOR ANY CLAIM, DAMAGES OR OTHER LIABILITY, WHETHER IN AN ACTION OF CONTRACT, TORT OR OTHERWISE, ARISING FROM, OUT OF OR IN CONNECTION WITH THE SOFTWARE OR THE USE OR OTHER DEALINGS IN THE SOFTWARE.</a:t>
            </a:r>
          </a:p>
        </p:txBody>
      </p:sp>
      <p:pic>
        <p:nvPicPr>
          <p:cNvPr id="38" name="Content Placeholder 4">
            <a:extLst>
              <a:ext uri="{FF2B5EF4-FFF2-40B4-BE49-F238E27FC236}">
                <a16:creationId xmlns:a16="http://schemas.microsoft.com/office/drawing/2014/main" id="{F5619A44-B585-A14C-B512-800CF1A4BC88}"/>
              </a:ext>
            </a:extLst>
          </p:cNvPr>
          <p:cNvPicPr>
            <a:picLocks noGrp="1" noChangeAspect="1"/>
          </p:cNvPicPr>
          <p:nvPr>
            <p:ph idx="1"/>
          </p:nvPr>
        </p:nvPicPr>
        <p:blipFill>
          <a:blip r:embed="rId4"/>
          <a:stretch>
            <a:fillRect/>
          </a:stretch>
        </p:blipFill>
        <p:spPr>
          <a:xfrm>
            <a:off x="8442217" y="27732"/>
            <a:ext cx="3516142" cy="1758071"/>
          </a:xfrm>
        </p:spPr>
      </p:pic>
      <p:sp>
        <p:nvSpPr>
          <p:cNvPr id="9" name="5-Point Star 8">
            <a:extLst>
              <a:ext uri="{FF2B5EF4-FFF2-40B4-BE49-F238E27FC236}">
                <a16:creationId xmlns:a16="http://schemas.microsoft.com/office/drawing/2014/main" id="{76D47C45-B8CF-CB40-9153-A16B9CA688BD}"/>
              </a:ext>
            </a:extLst>
          </p:cNvPr>
          <p:cNvSpPr/>
          <p:nvPr/>
        </p:nvSpPr>
        <p:spPr>
          <a:xfrm>
            <a:off x="491228" y="3103519"/>
            <a:ext cx="152400" cy="152400"/>
          </a:xfrm>
          <a:prstGeom prst="star5">
            <a:avLst/>
          </a:prstGeom>
          <a:solidFill>
            <a:srgbClr val="FF2F92">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a:extLst>
              <a:ext uri="{FF2B5EF4-FFF2-40B4-BE49-F238E27FC236}">
                <a16:creationId xmlns:a16="http://schemas.microsoft.com/office/drawing/2014/main" id="{636CAA25-1E73-1E4F-8F55-E42FF3E9A04B}"/>
              </a:ext>
            </a:extLst>
          </p:cNvPr>
          <p:cNvSpPr/>
          <p:nvPr/>
        </p:nvSpPr>
        <p:spPr>
          <a:xfrm>
            <a:off x="491228" y="3677606"/>
            <a:ext cx="152400" cy="152400"/>
          </a:xfrm>
          <a:prstGeom prst="star5">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710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Chart 35">
            <a:extLst>
              <a:ext uri="{FF2B5EF4-FFF2-40B4-BE49-F238E27FC236}">
                <a16:creationId xmlns:a16="http://schemas.microsoft.com/office/drawing/2014/main" id="{9DBC8C08-7BCC-B84C-BD3D-59090A464879}"/>
              </a:ext>
            </a:extLst>
          </p:cNvPr>
          <p:cNvGraphicFramePr>
            <a:graphicFrameLocks/>
          </p:cNvGraphicFramePr>
          <p:nvPr>
            <p:extLst>
              <p:ext uri="{D42A27DB-BD31-4B8C-83A1-F6EECF244321}">
                <p14:modId xmlns:p14="http://schemas.microsoft.com/office/powerpoint/2010/main" val="4184132603"/>
              </p:ext>
            </p:extLst>
          </p:nvPr>
        </p:nvGraphicFramePr>
        <p:xfrm>
          <a:off x="108780" y="708217"/>
          <a:ext cx="8065959" cy="5990295"/>
        </p:xfrm>
        <a:graphic>
          <a:graphicData uri="http://schemas.openxmlformats.org/drawingml/2006/chart">
            <c:chart xmlns:c="http://schemas.openxmlformats.org/drawingml/2006/chart" xmlns:r="http://schemas.openxmlformats.org/officeDocument/2006/relationships" r:id="rId2"/>
          </a:graphicData>
        </a:graphic>
      </p:graphicFrame>
      <p:sp>
        <p:nvSpPr>
          <p:cNvPr id="9" name="5-Point Star 8">
            <a:extLst>
              <a:ext uri="{FF2B5EF4-FFF2-40B4-BE49-F238E27FC236}">
                <a16:creationId xmlns:a16="http://schemas.microsoft.com/office/drawing/2014/main" id="{76D47C45-B8CF-CB40-9153-A16B9CA688BD}"/>
              </a:ext>
            </a:extLst>
          </p:cNvPr>
          <p:cNvSpPr/>
          <p:nvPr/>
        </p:nvSpPr>
        <p:spPr>
          <a:xfrm>
            <a:off x="491228" y="3103519"/>
            <a:ext cx="152400" cy="152400"/>
          </a:xfrm>
          <a:prstGeom prst="star5">
            <a:avLst/>
          </a:prstGeom>
          <a:solidFill>
            <a:srgbClr val="FF2F92">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a:extLst>
              <a:ext uri="{FF2B5EF4-FFF2-40B4-BE49-F238E27FC236}">
                <a16:creationId xmlns:a16="http://schemas.microsoft.com/office/drawing/2014/main" id="{636CAA25-1E73-1E4F-8F55-E42FF3E9A04B}"/>
              </a:ext>
            </a:extLst>
          </p:cNvPr>
          <p:cNvSpPr/>
          <p:nvPr/>
        </p:nvSpPr>
        <p:spPr>
          <a:xfrm>
            <a:off x="491228" y="3677606"/>
            <a:ext cx="152400" cy="152400"/>
          </a:xfrm>
          <a:prstGeom prst="star5">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8928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Content Placeholder 4">
            <a:extLst>
              <a:ext uri="{FF2B5EF4-FFF2-40B4-BE49-F238E27FC236}">
                <a16:creationId xmlns:a16="http://schemas.microsoft.com/office/drawing/2014/main" id="{F5619A44-B585-A14C-B512-800CF1A4BC88}"/>
              </a:ext>
            </a:extLst>
          </p:cNvPr>
          <p:cNvPicPr>
            <a:picLocks noGrp="1" noChangeAspect="1"/>
          </p:cNvPicPr>
          <p:nvPr>
            <p:ph idx="1"/>
          </p:nvPr>
        </p:nvPicPr>
        <p:blipFill>
          <a:blip r:embed="rId2"/>
          <a:stretch>
            <a:fillRect/>
          </a:stretch>
        </p:blipFill>
        <p:spPr>
          <a:xfrm>
            <a:off x="7633506" y="209863"/>
            <a:ext cx="4224860" cy="2112430"/>
          </a:xfrm>
        </p:spPr>
      </p:pic>
      <p:graphicFrame>
        <p:nvGraphicFramePr>
          <p:cNvPr id="35" name="Chart 34">
            <a:extLst>
              <a:ext uri="{FF2B5EF4-FFF2-40B4-BE49-F238E27FC236}">
                <a16:creationId xmlns:a16="http://schemas.microsoft.com/office/drawing/2014/main" id="{E68D00D5-DC18-5A46-87F6-D979877930B7}"/>
              </a:ext>
            </a:extLst>
          </p:cNvPr>
          <p:cNvGraphicFramePr>
            <a:graphicFrameLocks/>
          </p:cNvGraphicFramePr>
          <p:nvPr>
            <p:extLst>
              <p:ext uri="{D42A27DB-BD31-4B8C-83A1-F6EECF244321}">
                <p14:modId xmlns:p14="http://schemas.microsoft.com/office/powerpoint/2010/main" val="1129876800"/>
              </p:ext>
            </p:extLst>
          </p:nvPr>
        </p:nvGraphicFramePr>
        <p:xfrm>
          <a:off x="7427494" y="1788224"/>
          <a:ext cx="4116080" cy="31989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0827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2713</TotalTime>
  <Words>546</Words>
  <Application>Microsoft Macintosh PowerPoint</Application>
  <PresentationFormat>Widescreen</PresentationFormat>
  <Paragraphs>161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Helena Malikova</dc:creator>
  <cp:lastModifiedBy>Helena Malikova</cp:lastModifiedBy>
  <cp:revision>44</cp:revision>
  <cp:lastPrinted>2021-06-28T16:01:46Z</cp:lastPrinted>
  <dcterms:created xsi:type="dcterms:W3CDTF">2020-09-27T16:11:39Z</dcterms:created>
  <dcterms:modified xsi:type="dcterms:W3CDTF">2021-06-28T20:09:39Z</dcterms:modified>
</cp:coreProperties>
</file>