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Lst>
  <p:notesMasterIdLst>
    <p:notesMasterId r:id="rId20"/>
  </p:notesMasterIdLst>
  <p:handoutMasterIdLst>
    <p:handoutMasterId r:id="rId21"/>
  </p:handoutMasterIdLst>
  <p:sldIdLst>
    <p:sldId id="256" r:id="rId5"/>
    <p:sldId id="258" r:id="rId6"/>
    <p:sldId id="268" r:id="rId7"/>
    <p:sldId id="261" r:id="rId8"/>
    <p:sldId id="260" r:id="rId9"/>
    <p:sldId id="269" r:id="rId10"/>
    <p:sldId id="262" r:id="rId11"/>
    <p:sldId id="259" r:id="rId12"/>
    <p:sldId id="272" r:id="rId13"/>
    <p:sldId id="273" r:id="rId14"/>
    <p:sldId id="257" r:id="rId15"/>
    <p:sldId id="271" r:id="rId16"/>
    <p:sldId id="270" r:id="rId17"/>
    <p:sldId id="263" r:id="rId18"/>
    <p:sldId id="267" r:id="rId19"/>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532"/>
    <a:srgbClr val="ECEBEA"/>
    <a:srgbClr val="00A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44848" autoAdjust="0"/>
  </p:normalViewPr>
  <p:slideViewPr>
    <p:cSldViewPr snapToGrid="0">
      <p:cViewPr varScale="1">
        <p:scale>
          <a:sx n="41" d="100"/>
          <a:sy n="41" d="100"/>
        </p:scale>
        <p:origin x="1536" y="48"/>
      </p:cViewPr>
      <p:guideLst/>
    </p:cSldViewPr>
  </p:slideViewPr>
  <p:outlineViewPr>
    <p:cViewPr>
      <p:scale>
        <a:sx n="33" d="100"/>
        <a:sy n="33" d="100"/>
      </p:scale>
      <p:origin x="0" y="-7380"/>
    </p:cViewPr>
  </p:outlineViewPr>
  <p:notesTextViewPr>
    <p:cViewPr>
      <p:scale>
        <a:sx n="1" d="1"/>
        <a:sy n="1" d="1"/>
      </p:scale>
      <p:origin x="0" y="0"/>
    </p:cViewPr>
  </p:notesText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vid.steedman\Desktop\Library%20Committee%20Reporting%201st%20March.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david.steedman\Desktop\Resource%20List%20items%20by%20week%20graph.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 Undergraduate Modules -</a:t>
            </a:r>
            <a:r>
              <a:rPr lang="en-GB" baseline="0"/>
              <a:t> Reading List Framework Progress</a:t>
            </a:r>
            <a:endParaRPr lang="en-GB"/>
          </a:p>
        </c:rich>
      </c:tx>
      <c:layout/>
      <c:overlay val="0"/>
      <c:spPr>
        <a:noFill/>
        <a:ln>
          <a:noFill/>
        </a:ln>
        <a:effectLst/>
      </c:spPr>
    </c:title>
    <c:autoTitleDeleted val="0"/>
    <c:plotArea>
      <c:layout/>
      <c:barChart>
        <c:barDir val="col"/>
        <c:grouping val="clustered"/>
        <c:varyColors val="0"/>
        <c:ser>
          <c:idx val="0"/>
          <c:order val="0"/>
          <c:tx>
            <c:strRef>
              <c:f>'[Resource List Reporting - Reviews &amp; Framework.xlsx]Report for Library committee'!$B$62</c:f>
              <c:strCache>
                <c:ptCount val="1"/>
                <c:pt idx="0">
                  <c:v>Oct</c:v>
                </c:pt>
              </c:strCache>
            </c:strRef>
          </c:tx>
          <c:spPr>
            <a:solidFill>
              <a:srgbClr val="FF9999"/>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committee'!$B$63:$B$72</c:f>
              <c:numCache>
                <c:formatCode>0%</c:formatCode>
                <c:ptCount val="10"/>
                <c:pt idx="0">
                  <c:v>0.38</c:v>
                </c:pt>
                <c:pt idx="1">
                  <c:v>0.79</c:v>
                </c:pt>
                <c:pt idx="2">
                  <c:v>0.59</c:v>
                </c:pt>
                <c:pt idx="3">
                  <c:v>0.5</c:v>
                </c:pt>
                <c:pt idx="4">
                  <c:v>0.47</c:v>
                </c:pt>
                <c:pt idx="5">
                  <c:v>0.6</c:v>
                </c:pt>
                <c:pt idx="6">
                  <c:v>0.53</c:v>
                </c:pt>
                <c:pt idx="7">
                  <c:v>0.52</c:v>
                </c:pt>
                <c:pt idx="8">
                  <c:v>0.81</c:v>
                </c:pt>
                <c:pt idx="9">
                  <c:v>0.05</c:v>
                </c:pt>
              </c:numCache>
            </c:numRef>
          </c:val>
        </c:ser>
        <c:ser>
          <c:idx val="1"/>
          <c:order val="1"/>
          <c:tx>
            <c:strRef>
              <c:f>'[Resource List Reporting - Reviews &amp; Framework.xlsx]Report for Library committee'!$C$62</c:f>
              <c:strCache>
                <c:ptCount val="1"/>
                <c:pt idx="0">
                  <c:v>Nov</c:v>
                </c:pt>
              </c:strCache>
            </c:strRef>
          </c:tx>
          <c:spPr>
            <a:solidFill>
              <a:srgbClr val="FF9999"/>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committee'!$C$63:$C$72</c:f>
              <c:numCache>
                <c:formatCode>0%</c:formatCode>
                <c:ptCount val="10"/>
                <c:pt idx="0">
                  <c:v>0.27</c:v>
                </c:pt>
                <c:pt idx="1">
                  <c:v>0.74</c:v>
                </c:pt>
                <c:pt idx="2">
                  <c:v>0.55000000000000004</c:v>
                </c:pt>
                <c:pt idx="3">
                  <c:v>0.44</c:v>
                </c:pt>
                <c:pt idx="4">
                  <c:v>0.42</c:v>
                </c:pt>
                <c:pt idx="5">
                  <c:v>0.53</c:v>
                </c:pt>
                <c:pt idx="6">
                  <c:v>0.42</c:v>
                </c:pt>
                <c:pt idx="7">
                  <c:v>0.47</c:v>
                </c:pt>
                <c:pt idx="8">
                  <c:v>0.5</c:v>
                </c:pt>
                <c:pt idx="9">
                  <c:v>7.0000000000000007E-2</c:v>
                </c:pt>
              </c:numCache>
            </c:numRef>
          </c:val>
        </c:ser>
        <c:ser>
          <c:idx val="2"/>
          <c:order val="2"/>
          <c:tx>
            <c:strRef>
              <c:f>'[Resource List Reporting - Reviews &amp; Framework.xlsx]Report for Library committee'!$D$62</c:f>
              <c:strCache>
                <c:ptCount val="1"/>
                <c:pt idx="0">
                  <c:v>Dec</c:v>
                </c:pt>
              </c:strCache>
            </c:strRef>
          </c:tx>
          <c:spPr>
            <a:solidFill>
              <a:srgbClr val="FF9999"/>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committee'!$D$63:$D$72</c:f>
              <c:numCache>
                <c:formatCode>0%</c:formatCode>
                <c:ptCount val="10"/>
                <c:pt idx="0">
                  <c:v>0.16</c:v>
                </c:pt>
                <c:pt idx="1">
                  <c:v>0.25</c:v>
                </c:pt>
                <c:pt idx="2">
                  <c:v>0.5</c:v>
                </c:pt>
                <c:pt idx="3">
                  <c:v>0.39</c:v>
                </c:pt>
                <c:pt idx="4">
                  <c:v>0.33</c:v>
                </c:pt>
                <c:pt idx="5">
                  <c:v>0.45</c:v>
                </c:pt>
                <c:pt idx="6">
                  <c:v>0.35</c:v>
                </c:pt>
                <c:pt idx="7">
                  <c:v>0.43</c:v>
                </c:pt>
                <c:pt idx="8">
                  <c:v>0.46</c:v>
                </c:pt>
                <c:pt idx="9">
                  <c:v>7.0000000000000007E-2</c:v>
                </c:pt>
              </c:numCache>
            </c:numRef>
          </c:val>
        </c:ser>
        <c:ser>
          <c:idx val="3"/>
          <c:order val="3"/>
          <c:tx>
            <c:strRef>
              <c:f>'[Resource List Reporting - Reviews &amp; Framework.xlsx]Report for Library committee'!$E$62</c:f>
              <c:strCache>
                <c:ptCount val="1"/>
                <c:pt idx="0">
                  <c:v>Jan-Feb</c:v>
                </c:pt>
              </c:strCache>
            </c:strRef>
          </c:tx>
          <c:spPr>
            <a:solidFill>
              <a:srgbClr val="FF9999"/>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committee'!$E$63:$E$72</c:f>
              <c:numCache>
                <c:formatCode>0%</c:formatCode>
                <c:ptCount val="10"/>
                <c:pt idx="0">
                  <c:v>0.14000000000000001</c:v>
                </c:pt>
                <c:pt idx="1">
                  <c:v>0.3</c:v>
                </c:pt>
                <c:pt idx="2">
                  <c:v>0.46</c:v>
                </c:pt>
                <c:pt idx="3">
                  <c:v>0.43</c:v>
                </c:pt>
                <c:pt idx="4">
                  <c:v>0.28999999999999998</c:v>
                </c:pt>
                <c:pt idx="5">
                  <c:v>0.4</c:v>
                </c:pt>
                <c:pt idx="6">
                  <c:v>0.37</c:v>
                </c:pt>
                <c:pt idx="7">
                  <c:v>0.27</c:v>
                </c:pt>
                <c:pt idx="8">
                  <c:v>0.39</c:v>
                </c:pt>
                <c:pt idx="9">
                  <c:v>7.0000000000000007E-2</c:v>
                </c:pt>
              </c:numCache>
            </c:numRef>
          </c:val>
        </c:ser>
        <c:ser>
          <c:idx val="4"/>
          <c:order val="4"/>
          <c:tx>
            <c:strRef>
              <c:f>'[Resource List Reporting - Reviews &amp; Framework.xlsx]Report for Library committee'!$F$62</c:f>
              <c:strCache>
                <c:ptCount val="1"/>
                <c:pt idx="0">
                  <c:v>Oct</c:v>
                </c:pt>
              </c:strCache>
            </c:strRef>
          </c:tx>
          <c:spPr>
            <a:solidFill>
              <a:schemeClr val="accent4">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committee'!$F$63:$F$72</c:f>
              <c:numCache>
                <c:formatCode>0%</c:formatCode>
                <c:ptCount val="10"/>
                <c:pt idx="0">
                  <c:v>0.54</c:v>
                </c:pt>
                <c:pt idx="1">
                  <c:v>0.17</c:v>
                </c:pt>
                <c:pt idx="2">
                  <c:v>0.17</c:v>
                </c:pt>
                <c:pt idx="3">
                  <c:v>0.17</c:v>
                </c:pt>
                <c:pt idx="4">
                  <c:v>0.14000000000000001</c:v>
                </c:pt>
                <c:pt idx="5">
                  <c:v>0.12</c:v>
                </c:pt>
                <c:pt idx="6">
                  <c:v>0.09</c:v>
                </c:pt>
                <c:pt idx="7">
                  <c:v>0.16</c:v>
                </c:pt>
                <c:pt idx="8">
                  <c:v>0.08</c:v>
                </c:pt>
                <c:pt idx="9">
                  <c:v>0.79</c:v>
                </c:pt>
              </c:numCache>
            </c:numRef>
          </c:val>
        </c:ser>
        <c:ser>
          <c:idx val="5"/>
          <c:order val="5"/>
          <c:tx>
            <c:strRef>
              <c:f>'[Resource List Reporting - Reviews &amp; Framework.xlsx]Report for Library committee'!$G$62</c:f>
              <c:strCache>
                <c:ptCount val="1"/>
                <c:pt idx="0">
                  <c:v>Nov</c:v>
                </c:pt>
              </c:strCache>
            </c:strRef>
          </c:tx>
          <c:spPr>
            <a:solidFill>
              <a:schemeClr val="accent4">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committee'!$G$63:$G$72</c:f>
              <c:numCache>
                <c:formatCode>0%</c:formatCode>
                <c:ptCount val="10"/>
                <c:pt idx="0">
                  <c:v>0.48</c:v>
                </c:pt>
                <c:pt idx="1">
                  <c:v>0.05</c:v>
                </c:pt>
                <c:pt idx="2">
                  <c:v>0.17</c:v>
                </c:pt>
                <c:pt idx="3">
                  <c:v>0.18</c:v>
                </c:pt>
                <c:pt idx="4">
                  <c:v>0.16</c:v>
                </c:pt>
                <c:pt idx="5">
                  <c:v>0.11</c:v>
                </c:pt>
                <c:pt idx="6">
                  <c:v>0.15</c:v>
                </c:pt>
                <c:pt idx="7">
                  <c:v>0.15</c:v>
                </c:pt>
                <c:pt idx="8">
                  <c:v>0.15</c:v>
                </c:pt>
                <c:pt idx="9">
                  <c:v>0.36</c:v>
                </c:pt>
              </c:numCache>
            </c:numRef>
          </c:val>
        </c:ser>
        <c:ser>
          <c:idx val="6"/>
          <c:order val="6"/>
          <c:tx>
            <c:strRef>
              <c:f>'[Resource List Reporting - Reviews &amp; Framework.xlsx]Report for Library committee'!$H$62</c:f>
              <c:strCache>
                <c:ptCount val="1"/>
                <c:pt idx="0">
                  <c:v>Dec</c:v>
                </c:pt>
              </c:strCache>
            </c:strRef>
          </c:tx>
          <c:spPr>
            <a:solidFill>
              <a:schemeClr val="accent4">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committee'!$H$63:$H$72</c:f>
              <c:numCache>
                <c:formatCode>0%</c:formatCode>
                <c:ptCount val="10"/>
                <c:pt idx="0">
                  <c:v>0.16</c:v>
                </c:pt>
                <c:pt idx="1">
                  <c:v>0.19</c:v>
                </c:pt>
                <c:pt idx="2">
                  <c:v>0.21</c:v>
                </c:pt>
                <c:pt idx="3">
                  <c:v>0.2</c:v>
                </c:pt>
                <c:pt idx="4">
                  <c:v>0.19</c:v>
                </c:pt>
                <c:pt idx="5">
                  <c:v>0.15</c:v>
                </c:pt>
                <c:pt idx="6">
                  <c:v>0.12</c:v>
                </c:pt>
                <c:pt idx="7">
                  <c:v>0.18</c:v>
                </c:pt>
                <c:pt idx="8">
                  <c:v>0.19</c:v>
                </c:pt>
                <c:pt idx="9">
                  <c:v>0.24</c:v>
                </c:pt>
              </c:numCache>
            </c:numRef>
          </c:val>
        </c:ser>
        <c:ser>
          <c:idx val="7"/>
          <c:order val="7"/>
          <c:tx>
            <c:strRef>
              <c:f>'[Resource List Reporting - Reviews &amp; Framework.xlsx]Report for Library committee'!$I$62</c:f>
              <c:strCache>
                <c:ptCount val="1"/>
                <c:pt idx="0">
                  <c:v>Jan-Feb</c:v>
                </c:pt>
              </c:strCache>
            </c:strRef>
          </c:tx>
          <c:spPr>
            <a:solidFill>
              <a:schemeClr val="accent4">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committee'!$I$63:$I$72</c:f>
              <c:numCache>
                <c:formatCode>0%</c:formatCode>
                <c:ptCount val="10"/>
                <c:pt idx="0">
                  <c:v>0.23</c:v>
                </c:pt>
                <c:pt idx="1">
                  <c:v>0.2</c:v>
                </c:pt>
                <c:pt idx="2">
                  <c:v>0.23</c:v>
                </c:pt>
                <c:pt idx="3">
                  <c:v>0.19</c:v>
                </c:pt>
                <c:pt idx="4">
                  <c:v>0.15</c:v>
                </c:pt>
                <c:pt idx="5">
                  <c:v>0.13</c:v>
                </c:pt>
                <c:pt idx="6">
                  <c:v>0.18</c:v>
                </c:pt>
                <c:pt idx="7">
                  <c:v>0.18</c:v>
                </c:pt>
                <c:pt idx="8">
                  <c:v>0.16</c:v>
                </c:pt>
                <c:pt idx="9">
                  <c:v>0.17</c:v>
                </c:pt>
              </c:numCache>
            </c:numRef>
          </c:val>
        </c:ser>
        <c:ser>
          <c:idx val="8"/>
          <c:order val="8"/>
          <c:tx>
            <c:strRef>
              <c:f>'[Resource List Reporting - Reviews &amp; Framework.xlsx]Report for Library committee'!$J$62</c:f>
              <c:strCache>
                <c:ptCount val="1"/>
                <c:pt idx="0">
                  <c:v>Oct</c:v>
                </c:pt>
              </c:strCache>
            </c:strRef>
          </c:tx>
          <c:spPr>
            <a:solidFill>
              <a:schemeClr val="accent6">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committee'!$J$63:$J$72</c:f>
              <c:numCache>
                <c:formatCode>0%</c:formatCode>
                <c:ptCount val="10"/>
                <c:pt idx="0">
                  <c:v>0.1</c:v>
                </c:pt>
                <c:pt idx="1">
                  <c:v>0.14000000000000001</c:v>
                </c:pt>
                <c:pt idx="2">
                  <c:v>0.28000000000000003</c:v>
                </c:pt>
                <c:pt idx="3">
                  <c:v>0.34</c:v>
                </c:pt>
                <c:pt idx="4">
                  <c:v>0.39</c:v>
                </c:pt>
                <c:pt idx="5">
                  <c:v>0.28000000000000003</c:v>
                </c:pt>
                <c:pt idx="6">
                  <c:v>0.42</c:v>
                </c:pt>
                <c:pt idx="7">
                  <c:v>0.32</c:v>
                </c:pt>
                <c:pt idx="8">
                  <c:v>0.12</c:v>
                </c:pt>
                <c:pt idx="9">
                  <c:v>0.16</c:v>
                </c:pt>
              </c:numCache>
            </c:numRef>
          </c:val>
        </c:ser>
        <c:ser>
          <c:idx val="9"/>
          <c:order val="9"/>
          <c:tx>
            <c:strRef>
              <c:f>'[Resource List Reporting - Reviews &amp; Framework.xlsx]Report for Library committee'!$K$62</c:f>
              <c:strCache>
                <c:ptCount val="1"/>
                <c:pt idx="0">
                  <c:v>Nov</c:v>
                </c:pt>
              </c:strCache>
            </c:strRef>
          </c:tx>
          <c:spPr>
            <a:solidFill>
              <a:schemeClr val="accent6">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committee'!$K$63:$K$72</c:f>
              <c:numCache>
                <c:formatCode>0%</c:formatCode>
                <c:ptCount val="10"/>
                <c:pt idx="0">
                  <c:v>0.25</c:v>
                </c:pt>
                <c:pt idx="1">
                  <c:v>0.21</c:v>
                </c:pt>
                <c:pt idx="2">
                  <c:v>0.28000000000000003</c:v>
                </c:pt>
                <c:pt idx="3">
                  <c:v>0.37</c:v>
                </c:pt>
                <c:pt idx="4">
                  <c:v>0.42</c:v>
                </c:pt>
                <c:pt idx="5">
                  <c:v>0.36</c:v>
                </c:pt>
                <c:pt idx="6">
                  <c:v>0.44</c:v>
                </c:pt>
                <c:pt idx="7">
                  <c:v>0.38</c:v>
                </c:pt>
                <c:pt idx="8">
                  <c:v>0.35</c:v>
                </c:pt>
                <c:pt idx="9">
                  <c:v>0.56999999999999995</c:v>
                </c:pt>
              </c:numCache>
            </c:numRef>
          </c:val>
        </c:ser>
        <c:ser>
          <c:idx val="10"/>
          <c:order val="10"/>
          <c:tx>
            <c:strRef>
              <c:f>'[Resource List Reporting - Reviews &amp; Framework.xlsx]Report for Library committee'!$L$62</c:f>
              <c:strCache>
                <c:ptCount val="1"/>
                <c:pt idx="0">
                  <c:v>Dec</c:v>
                </c:pt>
              </c:strCache>
            </c:strRef>
          </c:tx>
          <c:spPr>
            <a:solidFill>
              <a:schemeClr val="accent6">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committee'!$L$63:$L$72</c:f>
              <c:numCache>
                <c:formatCode>0%</c:formatCode>
                <c:ptCount val="10"/>
                <c:pt idx="0">
                  <c:v>0.68</c:v>
                </c:pt>
                <c:pt idx="1">
                  <c:v>0.56000000000000005</c:v>
                </c:pt>
                <c:pt idx="2">
                  <c:v>0.32</c:v>
                </c:pt>
                <c:pt idx="3">
                  <c:v>0.41</c:v>
                </c:pt>
                <c:pt idx="4">
                  <c:v>0.47</c:v>
                </c:pt>
                <c:pt idx="5">
                  <c:v>0.4</c:v>
                </c:pt>
                <c:pt idx="6">
                  <c:v>0.53</c:v>
                </c:pt>
                <c:pt idx="7">
                  <c:v>0.39</c:v>
                </c:pt>
                <c:pt idx="8">
                  <c:v>0.35</c:v>
                </c:pt>
                <c:pt idx="9">
                  <c:v>0.69</c:v>
                </c:pt>
              </c:numCache>
            </c:numRef>
          </c:val>
        </c:ser>
        <c:ser>
          <c:idx val="11"/>
          <c:order val="11"/>
          <c:tx>
            <c:strRef>
              <c:f>'[Resource List Reporting - Reviews &amp; Framework.xlsx]Report for Library committee'!$M$62</c:f>
              <c:strCache>
                <c:ptCount val="1"/>
                <c:pt idx="0">
                  <c:v>Jan-Feb</c:v>
                </c:pt>
              </c:strCache>
            </c:strRef>
          </c:tx>
          <c:spPr>
            <a:solidFill>
              <a:schemeClr val="accent6">
                <a:lumMod val="40000"/>
                <a:lumOff val="60000"/>
              </a:schemeClr>
            </a:solidFill>
            <a:ln>
              <a:noFill/>
            </a:ln>
            <a:effectLst/>
          </c:spPr>
          <c:invertIfNegative val="0"/>
          <c:dLbls>
            <c:spPr>
              <a:noFill/>
              <a:ln>
                <a:noFill/>
              </a:ln>
              <a:effectLst/>
            </c:spPr>
            <c:txPr>
              <a:bodyPr spcFirstLastPara="1" vertOverflow="ellipsis" vert="wordArtVert"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'[Resource List Reporting - Reviews &amp; Framework.xlsx]Report for Library committee'!$A$63:$A$72</c:f>
              <c:strCache>
                <c:ptCount val="10"/>
                <c:pt idx="0">
                  <c:v>Business</c:v>
                </c:pt>
                <c:pt idx="1">
                  <c:v>Dance</c:v>
                </c:pt>
                <c:pt idx="2">
                  <c:v>Drama. Theatre and Performance</c:v>
                </c:pt>
                <c:pt idx="3">
                  <c:v>Education</c:v>
                </c:pt>
                <c:pt idx="4">
                  <c:v>English and Creative Writing</c:v>
                </c:pt>
                <c:pt idx="5">
                  <c:v>Humanities</c:v>
                </c:pt>
                <c:pt idx="6">
                  <c:v>Life Sciences</c:v>
                </c:pt>
                <c:pt idx="7">
                  <c:v>Media, Culture and Language</c:v>
                </c:pt>
                <c:pt idx="8">
                  <c:v>Psychology</c:v>
                </c:pt>
                <c:pt idx="9">
                  <c:v>Social Sciences</c:v>
                </c:pt>
              </c:strCache>
            </c:strRef>
          </c:cat>
          <c:val>
            <c:numRef>
              <c:f>'[Resource List Reporting - Reviews &amp; Framework.xlsx]Report for Library committee'!$M$63:$M$72</c:f>
              <c:numCache>
                <c:formatCode>0%</c:formatCode>
                <c:ptCount val="10"/>
                <c:pt idx="0">
                  <c:v>0.63</c:v>
                </c:pt>
                <c:pt idx="1">
                  <c:v>0.5</c:v>
                </c:pt>
                <c:pt idx="2">
                  <c:v>0.31</c:v>
                </c:pt>
                <c:pt idx="3">
                  <c:v>0.39</c:v>
                </c:pt>
                <c:pt idx="4">
                  <c:v>0.56000000000000005</c:v>
                </c:pt>
                <c:pt idx="5">
                  <c:v>0.47</c:v>
                </c:pt>
                <c:pt idx="6">
                  <c:v>0.48</c:v>
                </c:pt>
                <c:pt idx="7">
                  <c:v>0.63</c:v>
                </c:pt>
                <c:pt idx="8">
                  <c:v>0.45</c:v>
                </c:pt>
                <c:pt idx="9">
                  <c:v>0.76</c:v>
                </c:pt>
              </c:numCache>
            </c:numRef>
          </c:val>
        </c:ser>
        <c:dLbls>
          <c:showLegendKey val="0"/>
          <c:showVal val="0"/>
          <c:showCatName val="0"/>
          <c:showSerName val="0"/>
          <c:showPercent val="0"/>
          <c:showBubbleSize val="0"/>
        </c:dLbls>
        <c:gapWidth val="219"/>
        <c:overlap val="-27"/>
        <c:axId val="285670848"/>
        <c:axId val="285669280"/>
      </c:barChart>
      <c:catAx>
        <c:axId val="285670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669280"/>
        <c:crosses val="autoZero"/>
        <c:auto val="1"/>
        <c:lblAlgn val="ctr"/>
        <c:lblOffset val="100"/>
        <c:noMultiLvlLbl val="0"/>
      </c:catAx>
      <c:valAx>
        <c:axId val="2856692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67084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Total Items Added</c:v>
                </c:pt>
              </c:strCache>
            </c:strRef>
          </c:tx>
          <c:spPr>
            <a:noFill/>
            <a:ln w="9525" cap="flat" cmpd="sng" algn="ctr">
              <a:solidFill>
                <a:schemeClr val="accent1"/>
              </a:solidFill>
              <a:miter lim="800000"/>
            </a:ln>
            <a:effectLst>
              <a:glow rad="63500">
                <a:schemeClr val="accent1">
                  <a:satMod val="175000"/>
                  <a:alpha val="25000"/>
                </a:schemeClr>
              </a:glow>
            </a:effectLst>
          </c:spPr>
          <c:invertIfNegative val="0"/>
          <c:cat>
            <c:numRef>
              <c:f>Sheet1!$A$2:$A$57</c:f>
              <c:numCache>
                <c:formatCode>m/d/yyyy</c:formatCode>
                <c:ptCount val="56"/>
                <c:pt idx="0">
                  <c:v>42793</c:v>
                </c:pt>
                <c:pt idx="1">
                  <c:v>42800</c:v>
                </c:pt>
                <c:pt idx="2">
                  <c:v>42807</c:v>
                </c:pt>
                <c:pt idx="3">
                  <c:v>42814</c:v>
                </c:pt>
                <c:pt idx="4">
                  <c:v>42821</c:v>
                </c:pt>
                <c:pt idx="5">
                  <c:v>42828</c:v>
                </c:pt>
                <c:pt idx="6">
                  <c:v>42835</c:v>
                </c:pt>
                <c:pt idx="7">
                  <c:v>42842</c:v>
                </c:pt>
                <c:pt idx="8">
                  <c:v>42849</c:v>
                </c:pt>
                <c:pt idx="9">
                  <c:v>42856</c:v>
                </c:pt>
                <c:pt idx="10">
                  <c:v>42863</c:v>
                </c:pt>
                <c:pt idx="11">
                  <c:v>42870</c:v>
                </c:pt>
                <c:pt idx="12">
                  <c:v>42877</c:v>
                </c:pt>
                <c:pt idx="13">
                  <c:v>42884</c:v>
                </c:pt>
                <c:pt idx="14">
                  <c:v>42891</c:v>
                </c:pt>
                <c:pt idx="15">
                  <c:v>42898</c:v>
                </c:pt>
                <c:pt idx="16">
                  <c:v>42905</c:v>
                </c:pt>
                <c:pt idx="17">
                  <c:v>42912</c:v>
                </c:pt>
                <c:pt idx="18">
                  <c:v>42919</c:v>
                </c:pt>
                <c:pt idx="19">
                  <c:v>42926</c:v>
                </c:pt>
                <c:pt idx="20">
                  <c:v>42933</c:v>
                </c:pt>
                <c:pt idx="21">
                  <c:v>42940</c:v>
                </c:pt>
                <c:pt idx="22">
                  <c:v>42947</c:v>
                </c:pt>
                <c:pt idx="23">
                  <c:v>42954</c:v>
                </c:pt>
                <c:pt idx="24">
                  <c:v>42961</c:v>
                </c:pt>
                <c:pt idx="25">
                  <c:v>42968</c:v>
                </c:pt>
                <c:pt idx="26">
                  <c:v>42975</c:v>
                </c:pt>
                <c:pt idx="27">
                  <c:v>42982</c:v>
                </c:pt>
                <c:pt idx="28">
                  <c:v>42989</c:v>
                </c:pt>
                <c:pt idx="29">
                  <c:v>42996</c:v>
                </c:pt>
                <c:pt idx="30">
                  <c:v>43003</c:v>
                </c:pt>
                <c:pt idx="31">
                  <c:v>43010</c:v>
                </c:pt>
                <c:pt idx="32">
                  <c:v>43017</c:v>
                </c:pt>
                <c:pt idx="33">
                  <c:v>43024</c:v>
                </c:pt>
                <c:pt idx="34">
                  <c:v>43031</c:v>
                </c:pt>
                <c:pt idx="35">
                  <c:v>43038</c:v>
                </c:pt>
                <c:pt idx="36">
                  <c:v>43045</c:v>
                </c:pt>
                <c:pt idx="37">
                  <c:v>43052</c:v>
                </c:pt>
                <c:pt idx="38">
                  <c:v>43059</c:v>
                </c:pt>
                <c:pt idx="39">
                  <c:v>43066</c:v>
                </c:pt>
                <c:pt idx="40">
                  <c:v>43073</c:v>
                </c:pt>
                <c:pt idx="41">
                  <c:v>43080</c:v>
                </c:pt>
                <c:pt idx="42">
                  <c:v>43087</c:v>
                </c:pt>
                <c:pt idx="43">
                  <c:v>43094</c:v>
                </c:pt>
                <c:pt idx="44">
                  <c:v>43101</c:v>
                </c:pt>
                <c:pt idx="45">
                  <c:v>43108</c:v>
                </c:pt>
                <c:pt idx="46">
                  <c:v>43115</c:v>
                </c:pt>
                <c:pt idx="47">
                  <c:v>43122</c:v>
                </c:pt>
                <c:pt idx="48">
                  <c:v>43129</c:v>
                </c:pt>
                <c:pt idx="49">
                  <c:v>43136</c:v>
                </c:pt>
                <c:pt idx="50">
                  <c:v>43143</c:v>
                </c:pt>
                <c:pt idx="51">
                  <c:v>43150</c:v>
                </c:pt>
                <c:pt idx="52">
                  <c:v>43157</c:v>
                </c:pt>
                <c:pt idx="53">
                  <c:v>43164</c:v>
                </c:pt>
                <c:pt idx="54">
                  <c:v>43171</c:v>
                </c:pt>
                <c:pt idx="55">
                  <c:v>43178</c:v>
                </c:pt>
              </c:numCache>
            </c:numRef>
          </c:cat>
          <c:val>
            <c:numRef>
              <c:f>Sheet1!$B$2:$B$57</c:f>
              <c:numCache>
                <c:formatCode>0</c:formatCode>
                <c:ptCount val="56"/>
                <c:pt idx="0">
                  <c:v>363</c:v>
                </c:pt>
                <c:pt idx="1">
                  <c:v>536</c:v>
                </c:pt>
                <c:pt idx="2">
                  <c:v>248</c:v>
                </c:pt>
                <c:pt idx="3">
                  <c:v>92</c:v>
                </c:pt>
                <c:pt idx="4">
                  <c:v>41</c:v>
                </c:pt>
                <c:pt idx="5">
                  <c:v>26</c:v>
                </c:pt>
                <c:pt idx="6">
                  <c:v>76</c:v>
                </c:pt>
                <c:pt idx="7">
                  <c:v>38</c:v>
                </c:pt>
                <c:pt idx="8">
                  <c:v>24</c:v>
                </c:pt>
                <c:pt idx="9">
                  <c:v>27</c:v>
                </c:pt>
                <c:pt idx="10">
                  <c:v>165</c:v>
                </c:pt>
                <c:pt idx="11">
                  <c:v>84</c:v>
                </c:pt>
                <c:pt idx="12">
                  <c:v>101</c:v>
                </c:pt>
                <c:pt idx="13">
                  <c:v>176</c:v>
                </c:pt>
                <c:pt idx="14">
                  <c:v>393</c:v>
                </c:pt>
                <c:pt idx="15">
                  <c:v>293</c:v>
                </c:pt>
                <c:pt idx="16">
                  <c:v>365</c:v>
                </c:pt>
                <c:pt idx="17">
                  <c:v>462</c:v>
                </c:pt>
                <c:pt idx="18">
                  <c:v>54</c:v>
                </c:pt>
                <c:pt idx="19">
                  <c:v>107</c:v>
                </c:pt>
                <c:pt idx="20">
                  <c:v>109</c:v>
                </c:pt>
                <c:pt idx="21">
                  <c:v>247</c:v>
                </c:pt>
                <c:pt idx="22">
                  <c:v>388</c:v>
                </c:pt>
                <c:pt idx="23">
                  <c:v>212</c:v>
                </c:pt>
                <c:pt idx="24">
                  <c:v>222</c:v>
                </c:pt>
                <c:pt idx="25">
                  <c:v>231</c:v>
                </c:pt>
                <c:pt idx="26">
                  <c:v>115</c:v>
                </c:pt>
                <c:pt idx="27">
                  <c:v>906</c:v>
                </c:pt>
                <c:pt idx="28">
                  <c:v>857</c:v>
                </c:pt>
                <c:pt idx="29">
                  <c:v>1169</c:v>
                </c:pt>
                <c:pt idx="30">
                  <c:v>871</c:v>
                </c:pt>
                <c:pt idx="31">
                  <c:v>650</c:v>
                </c:pt>
                <c:pt idx="32">
                  <c:v>763</c:v>
                </c:pt>
                <c:pt idx="33">
                  <c:v>497</c:v>
                </c:pt>
                <c:pt idx="34">
                  <c:v>509</c:v>
                </c:pt>
                <c:pt idx="35">
                  <c:v>1005</c:v>
                </c:pt>
                <c:pt idx="36">
                  <c:v>584</c:v>
                </c:pt>
                <c:pt idx="37">
                  <c:v>900</c:v>
                </c:pt>
                <c:pt idx="38">
                  <c:v>488</c:v>
                </c:pt>
                <c:pt idx="39">
                  <c:v>515</c:v>
                </c:pt>
                <c:pt idx="40">
                  <c:v>272</c:v>
                </c:pt>
                <c:pt idx="41">
                  <c:v>754</c:v>
                </c:pt>
                <c:pt idx="42">
                  <c:v>207</c:v>
                </c:pt>
                <c:pt idx="43">
                  <c:v>28</c:v>
                </c:pt>
                <c:pt idx="44">
                  <c:v>506</c:v>
                </c:pt>
                <c:pt idx="45">
                  <c:v>830</c:v>
                </c:pt>
                <c:pt idx="46">
                  <c:v>644</c:v>
                </c:pt>
                <c:pt idx="47">
                  <c:v>470</c:v>
                </c:pt>
                <c:pt idx="48">
                  <c:v>239</c:v>
                </c:pt>
                <c:pt idx="49">
                  <c:v>127</c:v>
                </c:pt>
                <c:pt idx="50">
                  <c:v>160</c:v>
                </c:pt>
                <c:pt idx="51">
                  <c:v>160</c:v>
                </c:pt>
                <c:pt idx="52">
                  <c:v>228</c:v>
                </c:pt>
                <c:pt idx="53">
                  <c:v>209</c:v>
                </c:pt>
                <c:pt idx="54">
                  <c:v>283</c:v>
                </c:pt>
                <c:pt idx="55">
                  <c:v>185</c:v>
                </c:pt>
              </c:numCache>
            </c:numRef>
          </c:val>
        </c:ser>
        <c:ser>
          <c:idx val="1"/>
          <c:order val="1"/>
          <c:tx>
            <c:strRef>
              <c:f>Sheet1!$C$1</c:f>
              <c:strCache>
                <c:ptCount val="1"/>
                <c:pt idx="0">
                  <c:v>Books/Chapters Added</c:v>
                </c:pt>
              </c:strCache>
            </c:strRef>
          </c:tx>
          <c:spPr>
            <a:noFill/>
            <a:ln w="9525" cap="flat" cmpd="sng" algn="ctr">
              <a:solidFill>
                <a:schemeClr val="accent2"/>
              </a:solidFill>
              <a:miter lim="800000"/>
            </a:ln>
            <a:effectLst>
              <a:glow rad="63500">
                <a:schemeClr val="accent2">
                  <a:satMod val="175000"/>
                  <a:alpha val="25000"/>
                </a:schemeClr>
              </a:glow>
            </a:effectLst>
          </c:spPr>
          <c:invertIfNegative val="0"/>
          <c:cat>
            <c:numRef>
              <c:f>Sheet1!$A$2:$A$57</c:f>
              <c:numCache>
                <c:formatCode>m/d/yyyy</c:formatCode>
                <c:ptCount val="56"/>
                <c:pt idx="0">
                  <c:v>42793</c:v>
                </c:pt>
                <c:pt idx="1">
                  <c:v>42800</c:v>
                </c:pt>
                <c:pt idx="2">
                  <c:v>42807</c:v>
                </c:pt>
                <c:pt idx="3">
                  <c:v>42814</c:v>
                </c:pt>
                <c:pt idx="4">
                  <c:v>42821</c:v>
                </c:pt>
                <c:pt idx="5">
                  <c:v>42828</c:v>
                </c:pt>
                <c:pt idx="6">
                  <c:v>42835</c:v>
                </c:pt>
                <c:pt idx="7">
                  <c:v>42842</c:v>
                </c:pt>
                <c:pt idx="8">
                  <c:v>42849</c:v>
                </c:pt>
                <c:pt idx="9">
                  <c:v>42856</c:v>
                </c:pt>
                <c:pt idx="10">
                  <c:v>42863</c:v>
                </c:pt>
                <c:pt idx="11">
                  <c:v>42870</c:v>
                </c:pt>
                <c:pt idx="12">
                  <c:v>42877</c:v>
                </c:pt>
                <c:pt idx="13">
                  <c:v>42884</c:v>
                </c:pt>
                <c:pt idx="14">
                  <c:v>42891</c:v>
                </c:pt>
                <c:pt idx="15">
                  <c:v>42898</c:v>
                </c:pt>
                <c:pt idx="16">
                  <c:v>42905</c:v>
                </c:pt>
                <c:pt idx="17">
                  <c:v>42912</c:v>
                </c:pt>
                <c:pt idx="18">
                  <c:v>42919</c:v>
                </c:pt>
                <c:pt idx="19">
                  <c:v>42926</c:v>
                </c:pt>
                <c:pt idx="20">
                  <c:v>42933</c:v>
                </c:pt>
                <c:pt idx="21">
                  <c:v>42940</c:v>
                </c:pt>
                <c:pt idx="22">
                  <c:v>42947</c:v>
                </c:pt>
                <c:pt idx="23">
                  <c:v>42954</c:v>
                </c:pt>
                <c:pt idx="24">
                  <c:v>42961</c:v>
                </c:pt>
                <c:pt idx="25">
                  <c:v>42968</c:v>
                </c:pt>
                <c:pt idx="26">
                  <c:v>42975</c:v>
                </c:pt>
                <c:pt idx="27">
                  <c:v>42982</c:v>
                </c:pt>
                <c:pt idx="28">
                  <c:v>42989</c:v>
                </c:pt>
                <c:pt idx="29">
                  <c:v>42996</c:v>
                </c:pt>
                <c:pt idx="30">
                  <c:v>43003</c:v>
                </c:pt>
                <c:pt idx="31">
                  <c:v>43010</c:v>
                </c:pt>
                <c:pt idx="32">
                  <c:v>43017</c:v>
                </c:pt>
                <c:pt idx="33">
                  <c:v>43024</c:v>
                </c:pt>
                <c:pt idx="34">
                  <c:v>43031</c:v>
                </c:pt>
                <c:pt idx="35">
                  <c:v>43038</c:v>
                </c:pt>
                <c:pt idx="36">
                  <c:v>43045</c:v>
                </c:pt>
                <c:pt idx="37">
                  <c:v>43052</c:v>
                </c:pt>
                <c:pt idx="38">
                  <c:v>43059</c:v>
                </c:pt>
                <c:pt idx="39">
                  <c:v>43066</c:v>
                </c:pt>
                <c:pt idx="40">
                  <c:v>43073</c:v>
                </c:pt>
                <c:pt idx="41">
                  <c:v>43080</c:v>
                </c:pt>
                <c:pt idx="42">
                  <c:v>43087</c:v>
                </c:pt>
                <c:pt idx="43">
                  <c:v>43094</c:v>
                </c:pt>
                <c:pt idx="44">
                  <c:v>43101</c:v>
                </c:pt>
                <c:pt idx="45">
                  <c:v>43108</c:v>
                </c:pt>
                <c:pt idx="46">
                  <c:v>43115</c:v>
                </c:pt>
                <c:pt idx="47">
                  <c:v>43122</c:v>
                </c:pt>
                <c:pt idx="48">
                  <c:v>43129</c:v>
                </c:pt>
                <c:pt idx="49">
                  <c:v>43136</c:v>
                </c:pt>
                <c:pt idx="50">
                  <c:v>43143</c:v>
                </c:pt>
                <c:pt idx="51">
                  <c:v>43150</c:v>
                </c:pt>
                <c:pt idx="52">
                  <c:v>43157</c:v>
                </c:pt>
                <c:pt idx="53">
                  <c:v>43164</c:v>
                </c:pt>
                <c:pt idx="54">
                  <c:v>43171</c:v>
                </c:pt>
                <c:pt idx="55">
                  <c:v>43178</c:v>
                </c:pt>
              </c:numCache>
            </c:numRef>
          </c:cat>
          <c:val>
            <c:numRef>
              <c:f>Sheet1!$C$2:$C$57</c:f>
              <c:numCache>
                <c:formatCode>General</c:formatCode>
                <c:ptCount val="56"/>
                <c:pt idx="0">
                  <c:v>293</c:v>
                </c:pt>
                <c:pt idx="1">
                  <c:v>421</c:v>
                </c:pt>
                <c:pt idx="2">
                  <c:v>120</c:v>
                </c:pt>
                <c:pt idx="3">
                  <c:v>48</c:v>
                </c:pt>
                <c:pt idx="4">
                  <c:v>28</c:v>
                </c:pt>
                <c:pt idx="5">
                  <c:v>22</c:v>
                </c:pt>
                <c:pt idx="6">
                  <c:v>75</c:v>
                </c:pt>
                <c:pt idx="7">
                  <c:v>33</c:v>
                </c:pt>
                <c:pt idx="8">
                  <c:v>20</c:v>
                </c:pt>
                <c:pt idx="9">
                  <c:v>25</c:v>
                </c:pt>
                <c:pt idx="10">
                  <c:v>151</c:v>
                </c:pt>
                <c:pt idx="11">
                  <c:v>83</c:v>
                </c:pt>
                <c:pt idx="12">
                  <c:v>98</c:v>
                </c:pt>
                <c:pt idx="13">
                  <c:v>139</c:v>
                </c:pt>
                <c:pt idx="14">
                  <c:v>327</c:v>
                </c:pt>
                <c:pt idx="15">
                  <c:v>241</c:v>
                </c:pt>
                <c:pt idx="16">
                  <c:v>301</c:v>
                </c:pt>
                <c:pt idx="17">
                  <c:v>373</c:v>
                </c:pt>
                <c:pt idx="18">
                  <c:v>38</c:v>
                </c:pt>
                <c:pt idx="19">
                  <c:v>68</c:v>
                </c:pt>
                <c:pt idx="20">
                  <c:v>79</c:v>
                </c:pt>
                <c:pt idx="21">
                  <c:v>135</c:v>
                </c:pt>
                <c:pt idx="22">
                  <c:v>280</c:v>
                </c:pt>
                <c:pt idx="23">
                  <c:v>93</c:v>
                </c:pt>
                <c:pt idx="24">
                  <c:v>117</c:v>
                </c:pt>
                <c:pt idx="25">
                  <c:v>118</c:v>
                </c:pt>
                <c:pt idx="26">
                  <c:v>40</c:v>
                </c:pt>
                <c:pt idx="27">
                  <c:v>519</c:v>
                </c:pt>
                <c:pt idx="28">
                  <c:v>429</c:v>
                </c:pt>
                <c:pt idx="29">
                  <c:v>740</c:v>
                </c:pt>
                <c:pt idx="30">
                  <c:v>535</c:v>
                </c:pt>
                <c:pt idx="31">
                  <c:v>424</c:v>
                </c:pt>
                <c:pt idx="32">
                  <c:v>566</c:v>
                </c:pt>
                <c:pt idx="33">
                  <c:v>345</c:v>
                </c:pt>
                <c:pt idx="34">
                  <c:v>352</c:v>
                </c:pt>
                <c:pt idx="35">
                  <c:v>599</c:v>
                </c:pt>
                <c:pt idx="36">
                  <c:v>318</c:v>
                </c:pt>
                <c:pt idx="37">
                  <c:v>526</c:v>
                </c:pt>
                <c:pt idx="38">
                  <c:v>272</c:v>
                </c:pt>
                <c:pt idx="39">
                  <c:v>332</c:v>
                </c:pt>
                <c:pt idx="40">
                  <c:v>183</c:v>
                </c:pt>
                <c:pt idx="41">
                  <c:v>423</c:v>
                </c:pt>
                <c:pt idx="42">
                  <c:v>121</c:v>
                </c:pt>
                <c:pt idx="43">
                  <c:v>5</c:v>
                </c:pt>
                <c:pt idx="44">
                  <c:v>295</c:v>
                </c:pt>
                <c:pt idx="45">
                  <c:v>333</c:v>
                </c:pt>
                <c:pt idx="46">
                  <c:v>452</c:v>
                </c:pt>
                <c:pt idx="47">
                  <c:v>262</c:v>
                </c:pt>
                <c:pt idx="48">
                  <c:v>137</c:v>
                </c:pt>
                <c:pt idx="49">
                  <c:v>69</c:v>
                </c:pt>
                <c:pt idx="50">
                  <c:v>57</c:v>
                </c:pt>
                <c:pt idx="51">
                  <c:v>70</c:v>
                </c:pt>
                <c:pt idx="52">
                  <c:v>97</c:v>
                </c:pt>
                <c:pt idx="53">
                  <c:v>90</c:v>
                </c:pt>
                <c:pt idx="54">
                  <c:v>98</c:v>
                </c:pt>
                <c:pt idx="55">
                  <c:v>138</c:v>
                </c:pt>
              </c:numCache>
            </c:numRef>
          </c:val>
        </c:ser>
        <c:ser>
          <c:idx val="2"/>
          <c:order val="2"/>
          <c:tx>
            <c:strRef>
              <c:f>Sheet1!$D$1</c:f>
              <c:strCache>
                <c:ptCount val="1"/>
                <c:pt idx="0">
                  <c:v>New Books Requested</c:v>
                </c:pt>
              </c:strCache>
            </c:strRef>
          </c:tx>
          <c:spPr>
            <a:solidFill>
              <a:srgbClr val="FF0000"/>
            </a:solidFill>
            <a:ln w="9525" cap="flat" cmpd="sng" algn="ctr">
              <a:solidFill>
                <a:schemeClr val="accent3"/>
              </a:solidFill>
              <a:miter lim="800000"/>
            </a:ln>
            <a:effectLst>
              <a:glow rad="63500">
                <a:schemeClr val="accent3">
                  <a:satMod val="175000"/>
                  <a:alpha val="25000"/>
                </a:schemeClr>
              </a:glow>
            </a:effectLst>
          </c:spPr>
          <c:invertIfNegative val="0"/>
          <c:cat>
            <c:numRef>
              <c:f>Sheet1!$A$2:$A$57</c:f>
              <c:numCache>
                <c:formatCode>m/d/yyyy</c:formatCode>
                <c:ptCount val="56"/>
                <c:pt idx="0">
                  <c:v>42793</c:v>
                </c:pt>
                <c:pt idx="1">
                  <c:v>42800</c:v>
                </c:pt>
                <c:pt idx="2">
                  <c:v>42807</c:v>
                </c:pt>
                <c:pt idx="3">
                  <c:v>42814</c:v>
                </c:pt>
                <c:pt idx="4">
                  <c:v>42821</c:v>
                </c:pt>
                <c:pt idx="5">
                  <c:v>42828</c:v>
                </c:pt>
                <c:pt idx="6">
                  <c:v>42835</c:v>
                </c:pt>
                <c:pt idx="7">
                  <c:v>42842</c:v>
                </c:pt>
                <c:pt idx="8">
                  <c:v>42849</c:v>
                </c:pt>
                <c:pt idx="9">
                  <c:v>42856</c:v>
                </c:pt>
                <c:pt idx="10">
                  <c:v>42863</c:v>
                </c:pt>
                <c:pt idx="11">
                  <c:v>42870</c:v>
                </c:pt>
                <c:pt idx="12">
                  <c:v>42877</c:v>
                </c:pt>
                <c:pt idx="13">
                  <c:v>42884</c:v>
                </c:pt>
                <c:pt idx="14">
                  <c:v>42891</c:v>
                </c:pt>
                <c:pt idx="15">
                  <c:v>42898</c:v>
                </c:pt>
                <c:pt idx="16">
                  <c:v>42905</c:v>
                </c:pt>
                <c:pt idx="17">
                  <c:v>42912</c:v>
                </c:pt>
                <c:pt idx="18">
                  <c:v>42919</c:v>
                </c:pt>
                <c:pt idx="19">
                  <c:v>42926</c:v>
                </c:pt>
                <c:pt idx="20">
                  <c:v>42933</c:v>
                </c:pt>
                <c:pt idx="21">
                  <c:v>42940</c:v>
                </c:pt>
                <c:pt idx="22">
                  <c:v>42947</c:v>
                </c:pt>
                <c:pt idx="23">
                  <c:v>42954</c:v>
                </c:pt>
                <c:pt idx="24">
                  <c:v>42961</c:v>
                </c:pt>
                <c:pt idx="25">
                  <c:v>42968</c:v>
                </c:pt>
                <c:pt idx="26">
                  <c:v>42975</c:v>
                </c:pt>
                <c:pt idx="27">
                  <c:v>42982</c:v>
                </c:pt>
                <c:pt idx="28">
                  <c:v>42989</c:v>
                </c:pt>
                <c:pt idx="29">
                  <c:v>42996</c:v>
                </c:pt>
                <c:pt idx="30">
                  <c:v>43003</c:v>
                </c:pt>
                <c:pt idx="31">
                  <c:v>43010</c:v>
                </c:pt>
                <c:pt idx="32">
                  <c:v>43017</c:v>
                </c:pt>
                <c:pt idx="33">
                  <c:v>43024</c:v>
                </c:pt>
                <c:pt idx="34">
                  <c:v>43031</c:v>
                </c:pt>
                <c:pt idx="35">
                  <c:v>43038</c:v>
                </c:pt>
                <c:pt idx="36">
                  <c:v>43045</c:v>
                </c:pt>
                <c:pt idx="37">
                  <c:v>43052</c:v>
                </c:pt>
                <c:pt idx="38">
                  <c:v>43059</c:v>
                </c:pt>
                <c:pt idx="39">
                  <c:v>43066</c:v>
                </c:pt>
                <c:pt idx="40">
                  <c:v>43073</c:v>
                </c:pt>
                <c:pt idx="41">
                  <c:v>43080</c:v>
                </c:pt>
                <c:pt idx="42">
                  <c:v>43087</c:v>
                </c:pt>
                <c:pt idx="43">
                  <c:v>43094</c:v>
                </c:pt>
                <c:pt idx="44">
                  <c:v>43101</c:v>
                </c:pt>
                <c:pt idx="45">
                  <c:v>43108</c:v>
                </c:pt>
                <c:pt idx="46">
                  <c:v>43115</c:v>
                </c:pt>
                <c:pt idx="47">
                  <c:v>43122</c:v>
                </c:pt>
                <c:pt idx="48">
                  <c:v>43129</c:v>
                </c:pt>
                <c:pt idx="49">
                  <c:v>43136</c:v>
                </c:pt>
                <c:pt idx="50">
                  <c:v>43143</c:v>
                </c:pt>
                <c:pt idx="51">
                  <c:v>43150</c:v>
                </c:pt>
                <c:pt idx="52">
                  <c:v>43157</c:v>
                </c:pt>
                <c:pt idx="53">
                  <c:v>43164</c:v>
                </c:pt>
                <c:pt idx="54">
                  <c:v>43171</c:v>
                </c:pt>
                <c:pt idx="55">
                  <c:v>43178</c:v>
                </c:pt>
              </c:numCache>
            </c:numRef>
          </c:cat>
          <c:val>
            <c:numRef>
              <c:f>Sheet1!$D$2:$D$57</c:f>
              <c:numCache>
                <c:formatCode>General</c:formatCode>
                <c:ptCount val="56"/>
                <c:pt idx="0">
                  <c:v>17</c:v>
                </c:pt>
                <c:pt idx="1">
                  <c:v>7</c:v>
                </c:pt>
                <c:pt idx="2">
                  <c:v>8</c:v>
                </c:pt>
                <c:pt idx="3">
                  <c:v>0</c:v>
                </c:pt>
                <c:pt idx="4">
                  <c:v>4</c:v>
                </c:pt>
                <c:pt idx="5">
                  <c:v>2</c:v>
                </c:pt>
                <c:pt idx="6">
                  <c:v>7</c:v>
                </c:pt>
                <c:pt idx="7">
                  <c:v>3</c:v>
                </c:pt>
                <c:pt idx="8">
                  <c:v>2</c:v>
                </c:pt>
                <c:pt idx="9">
                  <c:v>4</c:v>
                </c:pt>
                <c:pt idx="10">
                  <c:v>20</c:v>
                </c:pt>
                <c:pt idx="11">
                  <c:v>13</c:v>
                </c:pt>
                <c:pt idx="12">
                  <c:v>22</c:v>
                </c:pt>
                <c:pt idx="13">
                  <c:v>17</c:v>
                </c:pt>
                <c:pt idx="14">
                  <c:v>69</c:v>
                </c:pt>
                <c:pt idx="15">
                  <c:v>51</c:v>
                </c:pt>
                <c:pt idx="16">
                  <c:v>75</c:v>
                </c:pt>
                <c:pt idx="17">
                  <c:v>41</c:v>
                </c:pt>
                <c:pt idx="18">
                  <c:v>2</c:v>
                </c:pt>
                <c:pt idx="19">
                  <c:v>6</c:v>
                </c:pt>
                <c:pt idx="20">
                  <c:v>14</c:v>
                </c:pt>
                <c:pt idx="21">
                  <c:v>12</c:v>
                </c:pt>
                <c:pt idx="22">
                  <c:v>25</c:v>
                </c:pt>
                <c:pt idx="23">
                  <c:v>24</c:v>
                </c:pt>
                <c:pt idx="24">
                  <c:v>24</c:v>
                </c:pt>
                <c:pt idx="25">
                  <c:v>8</c:v>
                </c:pt>
                <c:pt idx="26">
                  <c:v>6</c:v>
                </c:pt>
                <c:pt idx="27">
                  <c:v>34</c:v>
                </c:pt>
                <c:pt idx="28">
                  <c:v>65</c:v>
                </c:pt>
                <c:pt idx="29">
                  <c:v>48</c:v>
                </c:pt>
                <c:pt idx="30">
                  <c:v>94</c:v>
                </c:pt>
                <c:pt idx="31">
                  <c:v>100</c:v>
                </c:pt>
                <c:pt idx="32">
                  <c:v>39</c:v>
                </c:pt>
                <c:pt idx="33">
                  <c:v>26</c:v>
                </c:pt>
                <c:pt idx="34">
                  <c:v>25</c:v>
                </c:pt>
                <c:pt idx="35">
                  <c:v>38</c:v>
                </c:pt>
                <c:pt idx="36">
                  <c:v>23</c:v>
                </c:pt>
                <c:pt idx="37">
                  <c:v>39</c:v>
                </c:pt>
                <c:pt idx="38">
                  <c:v>30</c:v>
                </c:pt>
                <c:pt idx="39">
                  <c:v>23</c:v>
                </c:pt>
                <c:pt idx="40">
                  <c:v>32</c:v>
                </c:pt>
                <c:pt idx="41">
                  <c:v>45</c:v>
                </c:pt>
                <c:pt idx="42">
                  <c:v>14</c:v>
                </c:pt>
                <c:pt idx="43">
                  <c:v>3</c:v>
                </c:pt>
                <c:pt idx="44">
                  <c:v>44</c:v>
                </c:pt>
                <c:pt idx="45">
                  <c:v>23</c:v>
                </c:pt>
                <c:pt idx="46">
                  <c:v>32</c:v>
                </c:pt>
                <c:pt idx="47">
                  <c:v>33</c:v>
                </c:pt>
                <c:pt idx="48">
                  <c:v>19</c:v>
                </c:pt>
                <c:pt idx="49">
                  <c:v>2</c:v>
                </c:pt>
                <c:pt idx="50">
                  <c:v>12</c:v>
                </c:pt>
                <c:pt idx="51">
                  <c:v>4</c:v>
                </c:pt>
                <c:pt idx="52">
                  <c:v>15</c:v>
                </c:pt>
                <c:pt idx="53">
                  <c:v>14</c:v>
                </c:pt>
                <c:pt idx="54">
                  <c:v>15</c:v>
                </c:pt>
                <c:pt idx="55">
                  <c:v>19</c:v>
                </c:pt>
              </c:numCache>
            </c:numRef>
          </c:val>
        </c:ser>
        <c:dLbls>
          <c:showLegendKey val="0"/>
          <c:showVal val="0"/>
          <c:showCatName val="0"/>
          <c:showSerName val="0"/>
          <c:showPercent val="0"/>
          <c:showBubbleSize val="0"/>
        </c:dLbls>
        <c:gapWidth val="315"/>
        <c:overlap val="-40"/>
        <c:axId val="279846600"/>
        <c:axId val="279847776"/>
      </c:barChart>
      <c:dateAx>
        <c:axId val="279846600"/>
        <c:scaling>
          <c:orientation val="minMax"/>
        </c:scaling>
        <c:delete val="0"/>
        <c:axPos val="b"/>
        <c:numFmt formatCode="m/d/yyyy"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279847776"/>
        <c:crosses val="autoZero"/>
        <c:auto val="1"/>
        <c:lblOffset val="100"/>
        <c:baseTimeUnit val="days"/>
      </c:dateAx>
      <c:valAx>
        <c:axId val="27984777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279846600"/>
        <c:crosses val="autoZero"/>
        <c:crossBetween val="between"/>
      </c:valAx>
      <c:spPr>
        <a:noFill/>
        <a:ln>
          <a:noFill/>
        </a:ln>
        <a:effectLst/>
      </c:spPr>
    </c:plotArea>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DCE2EA-F8A4-4A96-853F-FCFC425BD2CC}" type="datetimeFigureOut">
              <a:rPr lang="en-GB" smtClean="0"/>
              <a:t>25/04/2018</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F05634-8269-4D86-8F27-2459C44A2159}" type="slidenum">
              <a:rPr lang="en-GB" smtClean="0"/>
              <a:t>‹#›</a:t>
            </a:fld>
            <a:endParaRPr lang="en-GB"/>
          </a:p>
        </p:txBody>
      </p:sp>
    </p:spTree>
    <p:extLst>
      <p:ext uri="{BB962C8B-B14F-4D97-AF65-F5344CB8AC3E}">
        <p14:creationId xmlns:p14="http://schemas.microsoft.com/office/powerpoint/2010/main" val="2938140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30976-EEAB-4E19-A1C4-BFE47A9A7B8C}" type="datetimeFigureOut">
              <a:rPr lang="en-GB" smtClean="0"/>
              <a:t>25/04/2018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DF046-6820-49B1-B46F-5E65262839C0}" type="slidenum">
              <a:rPr lang="en-GB" smtClean="0"/>
              <a:t>‹#›</a:t>
            </a:fld>
            <a:endParaRPr lang="en-GB"/>
          </a:p>
        </p:txBody>
      </p:sp>
    </p:spTree>
    <p:extLst>
      <p:ext uri="{BB962C8B-B14F-4D97-AF65-F5344CB8AC3E}">
        <p14:creationId xmlns:p14="http://schemas.microsoft.com/office/powerpoint/2010/main" val="97797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smtClean="0"/>
              <a:t>Imagine a world where academics and library staff worked together to create inclusive diverse engaging up to date reading lists that students used as their first point of call for information when thinking about their assessments. This is something we all aspire to and work towards but all our worlds are slightly different in how we interpret this and measure its success.  </a:t>
            </a:r>
          </a:p>
          <a:p>
            <a:endParaRPr lang="en-GB" i="1" dirty="0" smtClean="0"/>
          </a:p>
          <a:p>
            <a:r>
              <a:rPr lang="en-GB" i="1" dirty="0" smtClean="0"/>
              <a:t>At the University of Roehampton, our world has shifted on it axis recently.  The introduction of the Resource List Framework in 2016 followed by our recent reorganisation in 2017 has meant our relationship with academics has fundamentally changed.  </a:t>
            </a:r>
          </a:p>
          <a:p>
            <a:endParaRPr lang="en-GB" i="1" dirty="0" smtClean="0"/>
          </a:p>
          <a:p>
            <a:r>
              <a:rPr lang="en-GB" i="1" dirty="0" smtClean="0"/>
              <a:t>I am part of that reorganisation as I only started in August 2017</a:t>
            </a:r>
            <a:r>
              <a:rPr lang="en-GB" i="1" baseline="0" dirty="0" smtClean="0"/>
              <a:t> </a:t>
            </a:r>
            <a:r>
              <a:rPr lang="en-GB" i="1" dirty="0" smtClean="0"/>
              <a:t> and prior to</a:t>
            </a:r>
            <a:r>
              <a:rPr lang="en-GB" i="1" baseline="0" dirty="0" smtClean="0"/>
              <a:t> that </a:t>
            </a:r>
            <a:r>
              <a:rPr lang="en-GB" i="1" dirty="0" smtClean="0"/>
              <a:t>my only experience of managing Reading lists was classic old school, word documents found buried on VLEs or sent 2 weeks before term starts</a:t>
            </a:r>
            <a:r>
              <a:rPr lang="en-GB" i="1" baseline="0" dirty="0" smtClean="0"/>
              <a:t> – certainly no systems that involved any technology you had to learn how to use.</a:t>
            </a:r>
          </a:p>
          <a:p>
            <a:endParaRPr lang="en-GB" i="1" baseline="0" dirty="0" smtClean="0"/>
          </a:p>
          <a:p>
            <a:r>
              <a:rPr lang="en-GB" i="1" dirty="0" smtClean="0"/>
              <a:t>My colleague David luckily knows everything I don’t. He has been working at</a:t>
            </a:r>
            <a:r>
              <a:rPr lang="en-GB" i="1" baseline="0" dirty="0" smtClean="0"/>
              <a:t> the University of Roehampton since 2013</a:t>
            </a:r>
            <a:r>
              <a:rPr lang="en-GB" i="1" dirty="0" smtClean="0"/>
              <a:t> in diverse roles</a:t>
            </a:r>
            <a:r>
              <a:rPr lang="en-GB" i="1" baseline="0" dirty="0" smtClean="0"/>
              <a:t> and </a:t>
            </a:r>
            <a:r>
              <a:rPr lang="en-GB" i="1" dirty="0" smtClean="0"/>
              <a:t>working with</a:t>
            </a:r>
            <a:r>
              <a:rPr lang="en-GB" i="1" baseline="0" dirty="0" smtClean="0"/>
              <a:t> Talis Aspire since 2014,  he now does heads up the centralised Reading list support team formed in April 2017.  </a:t>
            </a:r>
            <a:r>
              <a:rPr lang="en-GB" i="1" dirty="0" smtClean="0"/>
              <a:t> We are presenting together</a:t>
            </a:r>
            <a:r>
              <a:rPr lang="en-GB" i="1" baseline="0" dirty="0" smtClean="0"/>
              <a:t> </a:t>
            </a:r>
            <a:r>
              <a:rPr lang="en-GB" i="1" dirty="0" smtClean="0"/>
              <a:t>today to show you what we have done at Roehampton, we will explain our changed</a:t>
            </a:r>
            <a:r>
              <a:rPr lang="en-GB" i="1" baseline="0" dirty="0" smtClean="0"/>
              <a:t> relationship with </a:t>
            </a:r>
            <a:r>
              <a:rPr lang="en-GB" i="1" dirty="0" smtClean="0"/>
              <a:t>academics, what we have learned and what we have planned for the future. </a:t>
            </a:r>
          </a:p>
          <a:p>
            <a:endParaRPr lang="en-GB" i="1" dirty="0" smtClean="0"/>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a:t>
            </a:fld>
            <a:endParaRPr lang="en-GB"/>
          </a:p>
        </p:txBody>
      </p:sp>
    </p:spTree>
    <p:extLst>
      <p:ext uri="{BB962C8B-B14F-4D97-AF65-F5344CB8AC3E}">
        <p14:creationId xmlns:p14="http://schemas.microsoft.com/office/powerpoint/2010/main" val="3539971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Facilitate academic engagement with RLF to enable student learning and the development of independent learning and research skills C3-I1 Run successful and targeted customer insight initiatives to gather, make sense of and act upon the feedback of students and other stakeholders wherever possible. C1-I2 Develop UX methodologies to understand use of learning environment, resources and services R2-I3</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Develop UX methodologies to understand use of learning environment, resources and services R2-I1. Run successful and targeted customer insight initiatives to gather, make sense of and act upon the feedback of students and other stakeholders wherever possible. C1-I2 * Understand the reading habits of </a:t>
            </a:r>
            <a:r>
              <a:rPr lang="en-US" sz="1200" b="0" i="0" kern="1200" dirty="0" err="1" smtClean="0">
                <a:solidFill>
                  <a:schemeClr val="tx1"/>
                </a:solidFill>
                <a:effectLst/>
                <a:latin typeface="+mn-lt"/>
                <a:ea typeface="+mn-ea"/>
                <a:cs typeface="+mn-cs"/>
              </a:rPr>
              <a:t>UoR</a:t>
            </a:r>
            <a:r>
              <a:rPr lang="en-US" sz="1200" b="0" i="0" kern="1200" dirty="0" smtClean="0">
                <a:solidFill>
                  <a:schemeClr val="tx1"/>
                </a:solidFill>
                <a:effectLst/>
                <a:latin typeface="+mn-lt"/>
                <a:ea typeface="+mn-ea"/>
                <a:cs typeface="+mn-cs"/>
              </a:rPr>
              <a:t> students * Review use of Reading list and discovery tools to understand how these fit in with student reading </a:t>
            </a:r>
            <a:r>
              <a:rPr lang="en-US" sz="1200" b="0" i="0" kern="1200" dirty="0" err="1" smtClean="0">
                <a:solidFill>
                  <a:schemeClr val="tx1"/>
                </a:solidFill>
                <a:effectLst/>
                <a:latin typeface="+mn-lt"/>
                <a:ea typeface="+mn-ea"/>
                <a:cs typeface="+mn-cs"/>
              </a:rPr>
              <a:t>behaviour</a:t>
            </a:r>
            <a:r>
              <a:rPr lang="en-US" sz="1200" b="0" i="0" kern="1200" dirty="0" smtClean="0">
                <a:solidFill>
                  <a:schemeClr val="tx1"/>
                </a:solidFill>
                <a:effectLst/>
                <a:latin typeface="+mn-lt"/>
                <a:ea typeface="+mn-ea"/>
                <a:cs typeface="+mn-cs"/>
              </a:rPr>
              <a:t> * Understand how students and staff engage with RL to enhance learning (shared with IP) * Promote Reading lists and understand how students use the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Facilitate academic engagement with RLF to enable student learning and the development of independent learning and research skills C3-I1 * Understand how students and staff engage with Reading lists to enhance learning (shared with Amy Rippon) * Support depts. In understanding and complying with RLF to embed best practice culture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Use UX methodologies and relationship management approaches to learn more about academic workloads and burdens throughout the academic year to better understand when and how the library can support them to ensure student experience is maximized.</a:t>
            </a:r>
          </a:p>
          <a:p>
            <a:r>
              <a:rPr lang="en-US" sz="1200" b="0" i="0" kern="1200" dirty="0" smtClean="0">
                <a:solidFill>
                  <a:schemeClr val="tx1"/>
                </a:solidFill>
                <a:effectLst/>
                <a:latin typeface="+mn-lt"/>
                <a:ea typeface="+mn-ea"/>
                <a:cs typeface="+mn-cs"/>
              </a:rPr>
              <a:t>Objectives</a:t>
            </a:r>
          </a:p>
          <a:p>
            <a:r>
              <a:rPr lang="en-US" sz="1200" b="0" i="0" kern="1200" dirty="0" smtClean="0">
                <a:solidFill>
                  <a:schemeClr val="tx1"/>
                </a:solidFill>
                <a:effectLst/>
                <a:latin typeface="+mn-lt"/>
                <a:ea typeface="+mn-ea"/>
                <a:cs typeface="+mn-cs"/>
              </a:rPr>
              <a:t>project goals e.g. expected</a:t>
            </a:r>
          </a:p>
          <a:p>
            <a:r>
              <a:rPr lang="en-US" sz="1200" b="0" i="0" kern="1200" dirty="0" smtClean="0">
                <a:solidFill>
                  <a:schemeClr val="tx1"/>
                </a:solidFill>
                <a:effectLst/>
                <a:latin typeface="+mn-lt"/>
                <a:ea typeface="+mn-ea"/>
                <a:cs typeface="+mn-cs"/>
              </a:rPr>
              <a:t>improvements, processes</a:t>
            </a:r>
          </a:p>
          <a:p>
            <a:r>
              <a:rPr lang="en-US" sz="1200" b="0" i="0" kern="1200" dirty="0" smtClean="0">
                <a:solidFill>
                  <a:schemeClr val="tx1"/>
                </a:solidFill>
                <a:effectLst/>
                <a:latin typeface="+mn-lt"/>
                <a:ea typeface="+mn-ea"/>
                <a:cs typeface="+mn-cs"/>
              </a:rPr>
              <a:t>and activities which may</a:t>
            </a:r>
          </a:p>
          <a:p>
            <a:r>
              <a:rPr lang="en-US" sz="1200" b="0" i="0" kern="1200" dirty="0" smtClean="0">
                <a:solidFill>
                  <a:schemeClr val="tx1"/>
                </a:solidFill>
                <a:effectLst/>
                <a:latin typeface="+mn-lt"/>
                <a:ea typeface="+mn-ea"/>
                <a:cs typeface="+mn-cs"/>
              </a:rPr>
              <a:t>contribute to outcome</a:t>
            </a:r>
          </a:p>
          <a:p>
            <a:r>
              <a:rPr lang="en-US" sz="1200" b="0" i="0" kern="1200" dirty="0" smtClean="0">
                <a:solidFill>
                  <a:schemeClr val="tx1"/>
                </a:solidFill>
                <a:effectLst/>
                <a:latin typeface="+mn-lt"/>
                <a:ea typeface="+mn-ea"/>
                <a:cs typeface="+mn-cs"/>
              </a:rPr>
              <a:t>Research UX techniques to identify most appropriate method of approaching and engaging academics Identify academics in each department to approach using UX methods to find out when and why they consider the library during their teaching and research activities (reading lists, resources, books, </a:t>
            </a:r>
            <a:r>
              <a:rPr lang="en-US" sz="1200" b="0" i="0" kern="1200" dirty="0" err="1" smtClean="0">
                <a:solidFill>
                  <a:schemeClr val="tx1"/>
                </a:solidFill>
                <a:effectLst/>
                <a:latin typeface="+mn-lt"/>
                <a:ea typeface="+mn-ea"/>
                <a:cs typeface="+mn-cs"/>
              </a:rPr>
              <a:t>etc</a:t>
            </a:r>
            <a:r>
              <a:rPr lang="en-US" sz="1200" b="0" i="0" kern="1200" dirty="0" smtClean="0">
                <a:solidFill>
                  <a:schemeClr val="tx1"/>
                </a:solidFill>
                <a:effectLst/>
                <a:latin typeface="+mn-lt"/>
                <a:ea typeface="+mn-ea"/>
                <a:cs typeface="+mn-cs"/>
              </a:rPr>
              <a:t>), and their expectations of services for them and their students. Collate this information generally and for each </a:t>
            </a:r>
            <a:r>
              <a:rPr lang="en-US" sz="1200" b="0" i="0" kern="1200" dirty="0" err="1" smtClean="0">
                <a:solidFill>
                  <a:schemeClr val="tx1"/>
                </a:solidFill>
                <a:effectLst/>
                <a:latin typeface="+mn-lt"/>
                <a:ea typeface="+mn-ea"/>
                <a:cs typeface="+mn-cs"/>
              </a:rPr>
              <a:t>dept</a:t>
            </a:r>
            <a:r>
              <a:rPr lang="en-US" sz="1200" b="0" i="0" kern="1200" dirty="0" smtClean="0">
                <a:solidFill>
                  <a:schemeClr val="tx1"/>
                </a:solidFill>
                <a:effectLst/>
                <a:latin typeface="+mn-lt"/>
                <a:ea typeface="+mn-ea"/>
                <a:cs typeface="+mn-cs"/>
              </a:rPr>
              <a:t> with actions for discussion within AE team Identify any ways that we can provide better support to academic departments in the future</a:t>
            </a: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10</a:t>
            </a:fld>
            <a:endParaRPr lang="en-GB"/>
          </a:p>
        </p:txBody>
      </p:sp>
    </p:spTree>
    <p:extLst>
      <p:ext uri="{BB962C8B-B14F-4D97-AF65-F5344CB8AC3E}">
        <p14:creationId xmlns:p14="http://schemas.microsoft.com/office/powerpoint/2010/main" val="1465982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Start of the Spring</a:t>
            </a:r>
            <a:r>
              <a:rPr lang="en-GB" baseline="0" dirty="0" smtClean="0"/>
              <a:t> term 2018 being increasingly aware of the bluntness of our measure. We had a good bank of feedback from academics about lists that didn’t quite conform with the 10 week layout for understandable reasons – practical modules etc.</a:t>
            </a:r>
          </a:p>
          <a:p>
            <a:endParaRPr lang="en-GB" baseline="0" dirty="0" smtClean="0"/>
          </a:p>
          <a:p>
            <a:r>
              <a:rPr lang="en-GB" baseline="0" dirty="0" smtClean="0"/>
              <a:t>This is a part of the spreadsheet which now has more than just sections/items/reviews/</a:t>
            </a:r>
            <a:r>
              <a:rPr lang="en-GB" baseline="0" dirty="0" err="1" smtClean="0"/>
              <a:t>moodle</a:t>
            </a:r>
            <a:r>
              <a:rPr lang="en-GB" baseline="0" dirty="0" smtClean="0"/>
              <a:t>.</a:t>
            </a:r>
            <a:endParaRPr lang="en-GB" dirty="0" smtClean="0"/>
          </a:p>
          <a:p>
            <a:endParaRPr lang="en-GB" baseline="0" dirty="0" smtClean="0"/>
          </a:p>
          <a:p>
            <a:r>
              <a:rPr lang="en-GB" baseline="0" dirty="0" smtClean="0"/>
              <a:t>I also added digitised chapters &amp; digitisation views. I was actually able to prove merging this with reporting from Moodle that using the LTI increased your digitised chapter views. Which the AE librarians could feedback to departments breaking the data down to display data relevant to their department.</a:t>
            </a:r>
          </a:p>
          <a:p>
            <a:endParaRPr lang="en-GB" baseline="0" dirty="0" smtClean="0"/>
          </a:p>
          <a:p>
            <a:r>
              <a:rPr lang="en-GB" baseline="0" dirty="0" smtClean="0"/>
              <a:t>Google Analytics. Still in the beginning stages with working out the wealth of data we can get from google analytics. Thanks to Talis adding the section link into the report and some excel trickery I was able to link section views to a list. Previously Google Analytics would open the section but not tell you where it was from</a:t>
            </a:r>
          </a:p>
          <a:p>
            <a:endParaRPr lang="en-GB" baseline="0" dirty="0" smtClean="0"/>
          </a:p>
          <a:p>
            <a:r>
              <a:rPr lang="en-GB" baseline="0" dirty="0" smtClean="0"/>
              <a:t>Reporting from Moodle. It’s a key part of our framework to use the LTI. Hoping to keep them with a re-link at roll-over. </a:t>
            </a:r>
          </a:p>
          <a:p>
            <a:endParaRPr lang="en-GB" baseline="0" dirty="0" smtClean="0"/>
          </a:p>
          <a:p>
            <a:r>
              <a:rPr lang="en-GB" baseline="0" dirty="0" smtClean="0"/>
              <a:t>We also added Module Evaluation Scores, NSS &amp; PTES for Library resources results to try and find some student feedback which proved what we reported on. We haven’t been able to say definitively yet but we have had some cases where all of the above seemed to be perfect, green, good items, Moodle plug in, </a:t>
            </a:r>
            <a:r>
              <a:rPr lang="en-GB" baseline="0" dirty="0" err="1" smtClean="0"/>
              <a:t>digi</a:t>
            </a:r>
            <a:r>
              <a:rPr lang="en-GB" baseline="0" dirty="0" smtClean="0"/>
              <a:t> chapters but the MES, NSS &amp; PTES scores were still low. Perhaps then you can start to question the actual resources the academic is suggesting and provide the proof.</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Talis very helpful</a:t>
            </a:r>
            <a:r>
              <a:rPr lang="en-GB" baseline="0" dirty="0" smtClean="0"/>
              <a:t>ly compiled a report for us at the beginning of this process which was able to analyse the number of items per section We decided to look at this termly as a more definitive reporting tool.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We are now sharpening our blunt tool to display genuine Reading List quality.</a:t>
            </a: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11</a:t>
            </a:fld>
            <a:endParaRPr lang="en-GB"/>
          </a:p>
        </p:txBody>
      </p:sp>
    </p:spTree>
    <p:extLst>
      <p:ext uri="{BB962C8B-B14F-4D97-AF65-F5344CB8AC3E}">
        <p14:creationId xmlns:p14="http://schemas.microsoft.com/office/powerpoint/2010/main" val="3581912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Who wants</a:t>
            </a:r>
            <a:r>
              <a:rPr lang="en-GB" baseline="0" dirty="0" smtClean="0"/>
              <a:t> to guess where September is?</a:t>
            </a:r>
          </a:p>
          <a:p>
            <a:endParaRPr lang="en-GB" baseline="0" dirty="0" smtClean="0"/>
          </a:p>
          <a:p>
            <a:r>
              <a:rPr lang="en-GB" baseline="0" dirty="0" smtClean="0"/>
              <a:t>Explain all items, books and chapters &amp; new items for library.</a:t>
            </a:r>
          </a:p>
          <a:p>
            <a:endParaRPr lang="en-GB" baseline="0" dirty="0" smtClean="0"/>
          </a:p>
          <a:p>
            <a:r>
              <a:rPr lang="en-GB" baseline="0" dirty="0" smtClean="0"/>
              <a:t>Good to send to academics. Stating when the students are looking for the book compared to when it was placed on the list and then sent to review.</a:t>
            </a:r>
          </a:p>
          <a:p>
            <a:endParaRPr lang="en-GB" baseline="0" dirty="0" smtClean="0"/>
          </a:p>
          <a:p>
            <a:r>
              <a:rPr lang="en-GB" baseline="0" dirty="0" smtClean="0"/>
              <a:t>The CDP only works for the students if orders are made in good time (June at deadline &amp; rollover)</a:t>
            </a:r>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12</a:t>
            </a:fld>
            <a:endParaRPr lang="en-GB"/>
          </a:p>
        </p:txBody>
      </p:sp>
    </p:spTree>
    <p:extLst>
      <p:ext uri="{BB962C8B-B14F-4D97-AF65-F5344CB8AC3E}">
        <p14:creationId xmlns:p14="http://schemas.microsoft.com/office/powerpoint/2010/main" val="488650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This is a new process, it has to be said that it isn’t something we’re tried yet, only what we’re planning to 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The ‘Resource List Collection’ being a separate entity from the wider library collection. A section of the library we ensure is resourced</a:t>
            </a:r>
            <a:r>
              <a:rPr lang="en-GB" sz="1200" baseline="0" dirty="0" smtClean="0"/>
              <a:t> perfectly.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Taking a step back. Using an adaptation of the Force Review option. All lists sent to review</a:t>
            </a:r>
            <a:r>
              <a:rPr lang="en-GB" sz="1200" baseline="0" dirty="0" smtClean="0"/>
              <a:t> so academics are only presented with ‘Publish and Save Draft’ – adding an item to a list is to purchase it.</a:t>
            </a:r>
            <a:r>
              <a:rPr lang="en-GB" sz="1200" dirty="0" smtClean="0"/>
              <a:t> All Acquisitions decisions managed via the All Items report ‘New Added Last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Actual</a:t>
            </a:r>
            <a:r>
              <a:rPr lang="en-GB" sz="1200" baseline="0" dirty="0" smtClean="0"/>
              <a:t> engagement, items added each week. </a:t>
            </a:r>
            <a:r>
              <a:rPr lang="en-GB" sz="1200" dirty="0" smtClean="0"/>
              <a:t>Identifying the new books added (no LCN), eBooks we can link in the metadata, and superseded editions</a:t>
            </a:r>
            <a:r>
              <a:rPr lang="en-GB" sz="1200" baseline="0" dirty="0" smtClean="0"/>
              <a:t> we can replace to maintain currency. Build a KPI to say ‘You added the book this week, we had it on order by next week and it arrived this date’</a:t>
            </a:r>
            <a:endParaRPr lang="en-GB" sz="1200" dirty="0" smtClean="0"/>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Allows us to keep track of how academics are using the lists, losing the idea of ‘Sent to Review’ and ‘Last Updated’ being separate things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Making sensible acquisitions decisions based on usage &amp; need rather than purely via academic demand. Collections Development Policy for new items, items already in stock, a wider decision after CDP is satisfied. Plus</a:t>
            </a:r>
            <a:r>
              <a:rPr lang="en-GB" sz="1200" baseline="0" dirty="0" smtClean="0"/>
              <a:t> new editions which we can manage more easily and more sensibly by reports sent to us from suppliers.</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13</a:t>
            </a:fld>
            <a:endParaRPr lang="en-GB"/>
          </a:p>
        </p:txBody>
      </p:sp>
    </p:spTree>
    <p:extLst>
      <p:ext uri="{BB962C8B-B14F-4D97-AF65-F5344CB8AC3E}">
        <p14:creationId xmlns:p14="http://schemas.microsoft.com/office/powerpoint/2010/main" val="1535177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For us, Reviews is missing a few key areas which may be specific to our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For us a Reviews view would be more helpful. </a:t>
            </a:r>
            <a:r>
              <a:rPr lang="en-GB" baseline="0" dirty="0" smtClean="0"/>
              <a:t>Easier for academics as they only get the two options and library manage the purchasing (plus easier for our AE librarians to explain how to use the platform)</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Editions alert isn’t granular enough (hardback, global ed. </a:t>
            </a:r>
            <a:r>
              <a:rPr lang="en-GB" dirty="0" err="1" smtClean="0"/>
              <a:t>etc</a:t>
            </a:r>
            <a:r>
              <a:rPr lang="en-GB" dirty="0" smtClean="0"/>
              <a:t>). Also doesn’t look back to all holdings, only forward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Alerts don’t differentiate between editions, notes &amp; student numbers meaning checking the majority of items every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These things</a:t>
            </a:r>
            <a:r>
              <a:rPr lang="en-GB" baseline="0" dirty="0" smtClean="0"/>
              <a:t> may be specific to our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Wanted to mention the LTI and to make sure the links can be maintained for academics at rollover. Know there are methods.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Bulk archive, bulk send to review, bulk compete review etc. Would make things far easier when it’s the library managing the</a:t>
            </a:r>
            <a:r>
              <a:rPr lang="en-GB" baseline="0" dirty="0" smtClean="0">
                <a:latin typeface="Verdana" panose="020B0604030504040204" pitchFamily="34" charset="0"/>
                <a:ea typeface="Verdana" panose="020B0604030504040204" pitchFamily="34" charset="0"/>
                <a:cs typeface="Verdana" panose="020B0604030504040204" pitchFamily="34" charset="0"/>
              </a:rPr>
              <a:t> review system, and particularly bulk archive at rollover when you’re not planning on using the rollover function and just changing the date to the next academic year.</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We believe</a:t>
            </a:r>
            <a:r>
              <a:rPr lang="en-GB" baseline="0" dirty="0" smtClean="0">
                <a:latin typeface="Verdana" panose="020B0604030504040204" pitchFamily="34" charset="0"/>
                <a:ea typeface="Verdana" panose="020B0604030504040204" pitchFamily="34" charset="0"/>
                <a:cs typeface="Verdana" panose="020B0604030504040204" pitchFamily="34" charset="0"/>
              </a:rPr>
              <a:t> this will only the student experience as we’re taking more control of the work that comes to us. It also helps mitigate against non-engaged or forgetful academics. Looking at our data it’s obvious that the majority of academics were engaging with the system, just forgetting to press the last button ‘Request for review’. With this workflow we can use student data to influence our purchasing decisions. We can keep on top of ordering during peaks and troughs. We’re improving the discoverability of Reading List content so students view the books they need in the week they need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latin typeface="Verdana" panose="020B0604030504040204" pitchFamily="34" charset="0"/>
                <a:ea typeface="Verdana" panose="020B0604030504040204" pitchFamily="34" charset="0"/>
                <a:cs typeface="Verdana" panose="020B0604030504040204" pitchFamily="34" charset="0"/>
              </a:rPr>
              <a:t>All of this ongoing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smtClean="0"/>
              <a:t>Imagine a world where academics and library staff worked together to create inclusive diverse engaging up to date reading lists that students used as their first point of call for information when thinking about their assessments. This is something we all aspire to and work towards but all our worlds are slightly different in how we interpret this and measure its success.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14</a:t>
            </a:fld>
            <a:endParaRPr lang="en-GB"/>
          </a:p>
        </p:txBody>
      </p:sp>
    </p:spTree>
    <p:extLst>
      <p:ext uri="{BB962C8B-B14F-4D97-AF65-F5344CB8AC3E}">
        <p14:creationId xmlns:p14="http://schemas.microsoft.com/office/powerpoint/2010/main" val="2780084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15</a:t>
            </a:fld>
            <a:endParaRPr lang="en-GB"/>
          </a:p>
        </p:txBody>
      </p:sp>
    </p:spTree>
    <p:extLst>
      <p:ext uri="{BB962C8B-B14F-4D97-AF65-F5344CB8AC3E}">
        <p14:creationId xmlns:p14="http://schemas.microsoft.com/office/powerpoint/2010/main" val="2416285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I</a:t>
            </a:r>
            <a:r>
              <a:rPr lang="en-GB" sz="1200" baseline="0" dirty="0" smtClean="0"/>
              <a:t> will refer to our Reading lists not Resource lists from now on but one and the same – save confusion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The</a:t>
            </a:r>
            <a:r>
              <a:rPr lang="en-GB" sz="1200" baseline="0" dirty="0" smtClean="0"/>
              <a:t> University b</a:t>
            </a:r>
            <a:r>
              <a:rPr lang="en-GB" sz="1200" dirty="0" smtClean="0"/>
              <a:t>ought </a:t>
            </a:r>
            <a:r>
              <a:rPr lang="en-GB" sz="1200" dirty="0" err="1" smtClean="0"/>
              <a:t>Talis</a:t>
            </a:r>
            <a:r>
              <a:rPr lang="en-GB" sz="1200" dirty="0" smtClean="0"/>
              <a:t> 2011.</a:t>
            </a:r>
            <a:r>
              <a:rPr lang="en-GB" sz="1200" baseline="0" dirty="0" smtClean="0"/>
              <a:t> The plan was always to devolve to academics so initially reading Lists were created by the library and </a:t>
            </a:r>
            <a:r>
              <a:rPr lang="en-GB" sz="1200" baseline="0" dirty="0" err="1" smtClean="0"/>
              <a:t>prepopluated</a:t>
            </a:r>
            <a:r>
              <a:rPr lang="en-GB" sz="1200" baseline="0" dirty="0" smtClean="0"/>
              <a:t> for academics using validation documents and Module Handbooks. However there was not enough engagement with academics as to the change which co-</a:t>
            </a:r>
            <a:r>
              <a:rPr lang="en-GB" sz="1200" baseline="0" dirty="0" err="1" smtClean="0"/>
              <a:t>incided</a:t>
            </a:r>
            <a:r>
              <a:rPr lang="en-GB" sz="1200" baseline="0" dirty="0" smtClean="0"/>
              <a:t> with other major changes happening at the University which led to pockets of academics who used and valued it but mostly academics did not feel any ownership and could not see the benefit.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This was also duplication of effort in the library to manage the whole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Subject Librarians</a:t>
            </a:r>
            <a:r>
              <a:rPr lang="en-GB" sz="1200" baseline="0" dirty="0" smtClean="0"/>
              <a:t> worked with academics to teach them how to use and develop their lists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A Reading list assistant also created the lists and managed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Collections team ordered the books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err="1" smtClean="0"/>
              <a:t>Digitizations</a:t>
            </a:r>
            <a:r>
              <a:rPr lang="en-GB" sz="1200" baseline="0" dirty="0" smtClean="0"/>
              <a:t> team also involved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All these teams had different Service Level agreements for dealing with Reading lists -  so this combined with out of date IT and differing levels of digital literacy within academic staff and </a:t>
            </a:r>
            <a:r>
              <a:rPr lang="en-GB" sz="1200" baseline="0" dirty="0" err="1" smtClean="0"/>
              <a:t>visting</a:t>
            </a:r>
            <a:r>
              <a:rPr lang="en-GB" sz="1200" baseline="0" dirty="0" smtClean="0"/>
              <a:t> lecturers could mean a student on one course could have up-to-date, detailed week by week reading list with print books, </a:t>
            </a:r>
            <a:r>
              <a:rPr lang="en-GB" sz="1200" baseline="0" dirty="0" err="1" smtClean="0"/>
              <a:t>ebooks</a:t>
            </a:r>
            <a:r>
              <a:rPr lang="en-GB" sz="1200" baseline="0" dirty="0" smtClean="0"/>
              <a:t> and </a:t>
            </a:r>
            <a:r>
              <a:rPr lang="en-GB" sz="1200" baseline="0" dirty="0" err="1" smtClean="0"/>
              <a:t>digitzations</a:t>
            </a:r>
            <a:r>
              <a:rPr lang="en-GB" sz="1200" baseline="0" dirty="0" smtClean="0"/>
              <a:t> available via the library catalogue with every expectation they could access them whereas another student could have a list in a Module Handbook that bore no relationship to what we actually had.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2</a:t>
            </a:fld>
            <a:endParaRPr lang="en-GB"/>
          </a:p>
        </p:txBody>
      </p:sp>
    </p:spTree>
    <p:extLst>
      <p:ext uri="{BB962C8B-B14F-4D97-AF65-F5344CB8AC3E}">
        <p14:creationId xmlns:p14="http://schemas.microsoft.com/office/powerpoint/2010/main" val="3130629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2015 </a:t>
            </a:r>
            <a:r>
              <a:rPr lang="en-GB" sz="1200" baseline="0" dirty="0" smtClean="0"/>
              <a:t>T</a:t>
            </a:r>
            <a:r>
              <a:rPr lang="en-GB" sz="1200" dirty="0" smtClean="0"/>
              <a:t>he introduction</a:t>
            </a:r>
            <a:r>
              <a:rPr lang="en-GB" sz="1200" baseline="0" dirty="0" smtClean="0"/>
              <a:t> of the TEF  - announced back in July 2015 by Joe Johnson – which used NSS student satisfaction scores as a major metric  - concentrated minds and the University of Roehampton’s </a:t>
            </a: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University Teaching and Learning Strategy directly mentions</a:t>
            </a:r>
            <a:r>
              <a:rPr lang="en-GB"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Reading lists for the first time.</a:t>
            </a:r>
            <a:endPar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1" kern="1200" dirty="0" smtClean="0">
                <a:solidFill>
                  <a:schemeClr val="tx1"/>
                </a:solidFill>
                <a:effectLst/>
                <a:latin typeface="+mn-lt"/>
                <a:ea typeface="+mn-ea"/>
                <a:cs typeface="+mn-cs"/>
              </a:rPr>
              <a:t> High quality reading lists aligned to available library resources</a:t>
            </a:r>
            <a:r>
              <a:rPr lang="en-GB" sz="1200" b="0" i="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t>
            </a:r>
            <a:endParaRPr lang="en-GB" sz="1200" b="0" i="1" dirty="0" smtClean="0"/>
          </a:p>
          <a:p>
            <a:endPar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This</a:t>
            </a:r>
            <a:r>
              <a:rPr lang="en-GB"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leads to  creation of a Reading lists Strategy Group  - </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headed up by senior academic  - Prof Laura Peters who is now Head of Department for English and Creative Writing. This meant that academics were engaged in the process, it was led by them not the library.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US" sz="800" b="0" i="0" kern="1200" dirty="0" smtClean="0">
                <a:solidFill>
                  <a:schemeClr val="tx1"/>
                </a:solidFill>
                <a:effectLst/>
                <a:latin typeface="+mn-lt"/>
                <a:ea typeface="+mn-ea"/>
                <a:cs typeface="+mn-cs"/>
              </a:rPr>
              <a:t>Issues</a:t>
            </a:r>
          </a:p>
          <a:p>
            <a:r>
              <a:rPr lang="en-US" sz="800" b="0" i="0" kern="1200" dirty="0" smtClean="0">
                <a:solidFill>
                  <a:schemeClr val="tx1"/>
                </a:solidFill>
                <a:effectLst/>
                <a:latin typeface="+mn-lt"/>
                <a:ea typeface="+mn-ea"/>
                <a:cs typeface="+mn-cs"/>
              </a:rPr>
              <a:t>· academic staff need support in the use of the lists, particularly the initial creation</a:t>
            </a:r>
          </a:p>
          <a:p>
            <a:r>
              <a:rPr lang="en-US" sz="800" b="0" i="0" kern="1200" dirty="0" smtClean="0">
                <a:solidFill>
                  <a:schemeClr val="tx1"/>
                </a:solidFill>
                <a:effectLst/>
                <a:latin typeface="+mn-lt"/>
                <a:ea typeface="+mn-ea"/>
                <a:cs typeface="+mn-cs"/>
              </a:rPr>
              <a:t>· academic staff need to assume ownership of lists once created</a:t>
            </a:r>
          </a:p>
          <a:p>
            <a:r>
              <a:rPr lang="en-US" sz="800" b="0" i="0" kern="1200" dirty="0" smtClean="0">
                <a:solidFill>
                  <a:schemeClr val="tx1"/>
                </a:solidFill>
                <a:effectLst/>
                <a:latin typeface="+mn-lt"/>
                <a:ea typeface="+mn-ea"/>
                <a:cs typeface="+mn-cs"/>
              </a:rPr>
              <a:t>· seasonal usage means staff lose knowledge of how to use the lists</a:t>
            </a:r>
          </a:p>
          <a:p>
            <a:r>
              <a:rPr lang="en-US" sz="800" b="0" i="0" kern="1200" dirty="0" smtClean="0">
                <a:solidFill>
                  <a:schemeClr val="tx1"/>
                </a:solidFill>
                <a:effectLst/>
                <a:latin typeface="+mn-lt"/>
                <a:ea typeface="+mn-ea"/>
                <a:cs typeface="+mn-cs"/>
              </a:rPr>
              <a:t>· need to avoid duplication of effort i.e., creating reading lists for module handbooks, Moodle and </a:t>
            </a:r>
            <a:r>
              <a:rPr lang="en-US" sz="800" b="0" i="0" kern="1200" dirty="0" err="1" smtClean="0">
                <a:solidFill>
                  <a:schemeClr val="tx1"/>
                </a:solidFill>
                <a:effectLst/>
                <a:latin typeface="+mn-lt"/>
                <a:ea typeface="+mn-ea"/>
                <a:cs typeface="+mn-cs"/>
              </a:rPr>
              <a:t>Talis</a:t>
            </a:r>
            <a:r>
              <a:rPr lang="en-US" sz="800" b="0" i="0" kern="1200" dirty="0" smtClean="0">
                <a:solidFill>
                  <a:schemeClr val="tx1"/>
                </a:solidFill>
                <a:effectLst/>
                <a:latin typeface="+mn-lt"/>
                <a:ea typeface="+mn-ea"/>
                <a:cs typeface="+mn-cs"/>
              </a:rPr>
              <a:t> Aspire</a:t>
            </a:r>
          </a:p>
          <a:p>
            <a:r>
              <a:rPr lang="en-US" sz="800" b="0" i="0" kern="1200" dirty="0" smtClean="0">
                <a:solidFill>
                  <a:schemeClr val="tx1"/>
                </a:solidFill>
                <a:effectLst/>
                <a:latin typeface="+mn-lt"/>
                <a:ea typeface="+mn-ea"/>
                <a:cs typeface="+mn-cs"/>
              </a:rPr>
              <a:t>· need to reach agreement on objectives for embedding reading list software in academic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From this the</a:t>
            </a:r>
            <a:r>
              <a:rPr lang="en-GB"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Reading list Working Group</a:t>
            </a:r>
            <a:r>
              <a:rPr lang="en-GB"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was formed -  headed by </a:t>
            </a: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Library</a:t>
            </a:r>
            <a:r>
              <a:rPr lang="en-GB"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staff  who </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reported </a:t>
            </a: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the Strategy Group. Their aim was to </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review entire reading list workflow and process chain from list creation to acquisition and access on the shelves to ensure we make the best use of staff resources to deliver high quality lists.</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Of the many specific objectives, I have picked out two which still seem the most pertinent in the current climate of reduced library budgets.</a:t>
            </a: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fully integrate digitised material into the reading list workflow</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p>
          <a:p>
            <a:pPr fontAlgn="base"/>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develop a maintenance workflow and service level standards to ensure currency of links  on lists, including links to catalogue, journals, digitised material and external pages</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p>
          <a:p>
            <a:pPr fontAlgn="base"/>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further exploit improved reporting  capability of </a:t>
            </a:r>
            <a:r>
              <a:rPr lang="en-GB" sz="1200"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Talis</a:t>
            </a:r>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Aspire and the Capita LMS to inform responsive collection management practices</a:t>
            </a: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fontAlgn="base"/>
            <a:r>
              <a:rPr lang="en-GB" sz="12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improve student experience through improving our print collections and making the most of digital resources</a:t>
            </a:r>
            <a:r>
              <a:rPr lang="en-US" sz="12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p>
          <a:p>
            <a:pPr fontAlgn="base"/>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improve consistency in processing reading lists</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p>
          <a:p>
            <a:pPr fontAlgn="base"/>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r>
              <a:rPr lang="en-GB" sz="12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develop an effective workflow and eliminate duplication of effort</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t>
            </a:r>
          </a:p>
          <a:p>
            <a:pPr fontAlgn="base"/>
            <a:r>
              <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​To make effective use of existing staff resources and expertise across all teams in Library Services</a:t>
            </a:r>
          </a:p>
          <a:p>
            <a:pPr fontAlgn="base"/>
            <a:endParaRPr lang="en-GB"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fontAlgn="base"/>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The</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main r</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ecommendation</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was the creation of a centralized</a:t>
            </a:r>
            <a:r>
              <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Reading list support team</a:t>
            </a:r>
            <a:r>
              <a:rPr lang="en-US" sz="12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 more on this later from David.</a:t>
            </a:r>
            <a:endParaRPr lang="en-US" sz="12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fontAlgn="base"/>
            <a:endParaRPr lang="en-US" sz="1200" b="0" i="0" kern="120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endParaRPr>
          </a:p>
          <a:p>
            <a:pPr fontAlgn="base"/>
            <a:r>
              <a:rPr lang="en-US" sz="1200" b="0" i="0" kern="120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rPr>
              <a:t>By</a:t>
            </a:r>
            <a:r>
              <a:rPr lang="en-US" sz="1200" b="0" i="0" kern="1200" baseline="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rPr>
              <a:t> the end of April 2016, t</a:t>
            </a:r>
            <a:r>
              <a:rPr lang="en-US" sz="1200" b="0" i="0" kern="120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rPr>
              <a:t>he combination</a:t>
            </a:r>
            <a:r>
              <a:rPr lang="en-US" sz="1200" b="0" i="0" kern="1200" baseline="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rPr>
              <a:t> of high-level pressure from the Reading List Strategy Group combined with changes in Library senior management ensured that a Reading list Framework </a:t>
            </a:r>
            <a:r>
              <a:rPr lang="en-US" sz="1200" b="0" i="0" kern="1200" baseline="0" dirty="0" smtClean="0">
                <a:solidFill>
                  <a:schemeClr val="tx1"/>
                </a:solidFill>
                <a:effectLst/>
                <a:latin typeface="+mn-lt"/>
                <a:ea typeface="+mn-ea"/>
                <a:cs typeface="+mn-cs"/>
              </a:rPr>
              <a:t>was approved by the University Learning and Teaching Quality Group. </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This Framework </a:t>
            </a:r>
            <a:r>
              <a:rPr lang="en-US" sz="1200" b="0" i="0" kern="1200" baseline="0" dirty="0" smtClean="0">
                <a:solidFill>
                  <a:srgbClr val="0070C0"/>
                </a:solidFill>
                <a:effectLst/>
                <a:latin typeface="Verdana" panose="020B0604030504040204" pitchFamily="34" charset="0"/>
                <a:ea typeface="Verdana" panose="020B0604030504040204" pitchFamily="34" charset="0"/>
                <a:cs typeface="Verdana" panose="020B0604030504040204" pitchFamily="34" charset="0"/>
              </a:rPr>
              <a:t>which had been drawn up by </a:t>
            </a:r>
            <a:r>
              <a:rPr lang="en-US" sz="1200" b="0" i="0" kern="1200" dirty="0" smtClean="0">
                <a:solidFill>
                  <a:schemeClr val="tx1"/>
                </a:solidFill>
                <a:effectLst/>
                <a:latin typeface="+mn-lt"/>
                <a:ea typeface="+mn-ea"/>
                <a:cs typeface="+mn-cs"/>
              </a:rPr>
              <a:t>academics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library</a:t>
            </a:r>
            <a:r>
              <a:rPr lang="en-US" sz="1200" b="0" i="0" kern="1200" baseline="0" dirty="0" smtClean="0">
                <a:solidFill>
                  <a:schemeClr val="tx1"/>
                </a:solidFill>
                <a:effectLst/>
                <a:latin typeface="+mn-lt"/>
                <a:ea typeface="+mn-ea"/>
                <a:cs typeface="+mn-cs"/>
              </a:rPr>
              <a:t> reps and senior library management staff introduced </a:t>
            </a:r>
            <a:r>
              <a:rPr lang="en-US" sz="1200" b="0" i="0" kern="1200" dirty="0" smtClean="0">
                <a:solidFill>
                  <a:schemeClr val="tx1"/>
                </a:solidFill>
                <a:effectLst/>
                <a:latin typeface="+mn-lt"/>
                <a:ea typeface="+mn-ea"/>
                <a:cs typeface="+mn-cs"/>
              </a:rPr>
              <a:t>shared guidelines for the presentation and maintenance of reading lists and the</a:t>
            </a:r>
            <a:r>
              <a:rPr lang="en-US" sz="1200" b="0" i="0" kern="1200" baseline="0" dirty="0" smtClean="0">
                <a:solidFill>
                  <a:schemeClr val="tx1"/>
                </a:solidFill>
                <a:effectLst/>
                <a:latin typeface="+mn-lt"/>
                <a:ea typeface="+mn-ea"/>
                <a:cs typeface="+mn-cs"/>
              </a:rPr>
              <a:t> paper outlining the Framework </a:t>
            </a:r>
            <a:r>
              <a:rPr lang="en-US" sz="1200" b="0" i="0" kern="1200" dirty="0" smtClean="0">
                <a:solidFill>
                  <a:schemeClr val="tx1"/>
                </a:solidFill>
                <a:effectLst/>
                <a:latin typeface="+mn-lt"/>
                <a:ea typeface="+mn-ea"/>
                <a:cs typeface="+mn-cs"/>
              </a:rPr>
              <a:t>explicitly states that.</a:t>
            </a:r>
          </a:p>
          <a:p>
            <a:pPr fontAlgn="base"/>
            <a:r>
              <a:rPr lang="en-US" sz="1200" b="0" i="0" kern="1200" baseline="0" dirty="0" smtClean="0">
                <a:solidFill>
                  <a:schemeClr val="tx1"/>
                </a:solidFill>
                <a:effectLst/>
                <a:latin typeface="+mn-lt"/>
                <a:ea typeface="+mn-ea"/>
                <a:cs typeface="+mn-cs"/>
              </a:rPr>
              <a:t> </a:t>
            </a:r>
          </a:p>
          <a:p>
            <a:pPr fontAlgn="base"/>
            <a:r>
              <a:rPr lang="en-GB" sz="800" b="1" kern="1200" dirty="0" smtClean="0">
                <a:solidFill>
                  <a:schemeClr val="tx1"/>
                </a:solidFill>
                <a:effectLst/>
                <a:latin typeface="+mn-lt"/>
                <a:ea typeface="+mn-ea"/>
                <a:cs typeface="+mn-cs"/>
              </a:rPr>
              <a:t>All staff understand how reading lists are intended to be used in their department/programme by the end of June 2016</a:t>
            </a:r>
          </a:p>
          <a:p>
            <a:pPr fontAlgn="base"/>
            <a:endParaRPr lang="en-GB" sz="800" b="1" kern="1200" dirty="0" smtClean="0">
              <a:solidFill>
                <a:schemeClr val="tx1"/>
              </a:solidFill>
              <a:effectLst/>
              <a:latin typeface="+mn-lt"/>
              <a:ea typeface="+mn-ea"/>
              <a:cs typeface="+mn-cs"/>
            </a:endParaRPr>
          </a:p>
          <a:p>
            <a:pPr fontAlgn="base"/>
            <a:r>
              <a:rPr lang="en-GB" sz="800" b="1" kern="1200" dirty="0" smtClean="0">
                <a:solidFill>
                  <a:schemeClr val="tx1"/>
                </a:solidFill>
                <a:effectLst/>
                <a:latin typeface="+mn-lt"/>
                <a:ea typeface="+mn-ea"/>
                <a:cs typeface="+mn-cs"/>
              </a:rPr>
              <a:t>Library Services have trained all staff involved in the creation of reading lists by the end of June 2016</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3</a:t>
            </a:fld>
            <a:endParaRPr lang="en-GB"/>
          </a:p>
        </p:txBody>
      </p:sp>
    </p:spTree>
    <p:extLst>
      <p:ext uri="{BB962C8B-B14F-4D97-AF65-F5344CB8AC3E}">
        <p14:creationId xmlns:p14="http://schemas.microsoft.com/office/powerpoint/2010/main" val="29334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A short 2 page document</a:t>
            </a:r>
            <a:r>
              <a:rPr lang="en-GB" sz="20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succinct document which includes</a:t>
            </a:r>
          </a:p>
          <a:p>
            <a:pPr marL="0" indent="0">
              <a:buNone/>
            </a:pPr>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3 Key principles –</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000" dirty="0" smtClean="0"/>
              <a:t>Reading lists provide a clear guide to support students with their learning through: </a:t>
            </a:r>
          </a:p>
          <a:p>
            <a:pPr marL="0" indent="0">
              <a:buNone/>
            </a:pPr>
            <a:endParaRPr lang="en-US" sz="2000" dirty="0" smtClean="0"/>
          </a:p>
          <a:p>
            <a:pPr marL="0" indent="0">
              <a:buNone/>
            </a:pPr>
            <a:r>
              <a:rPr lang="en-US" sz="2000" dirty="0" smtClean="0"/>
              <a:t> Directing reading (of different levels of importance) for individual seminars and workshops </a:t>
            </a:r>
          </a:p>
          <a:p>
            <a:pPr marL="0" indent="0">
              <a:buNone/>
            </a:pPr>
            <a:r>
              <a:rPr lang="en-US" sz="2000" dirty="0" smtClean="0"/>
              <a:t> Directing reading for assessments and assignments </a:t>
            </a:r>
          </a:p>
          <a:p>
            <a:pPr marL="0" indent="0">
              <a:buNone/>
            </a:pPr>
            <a:r>
              <a:rPr lang="en-US" sz="2000" dirty="0" smtClean="0"/>
              <a:t> Raising awareness of quality information sources to support further and independent study </a:t>
            </a:r>
          </a:p>
          <a:p>
            <a:pPr marL="0" indent="0">
              <a:buNone/>
            </a:pPr>
            <a:endParaRPr lang="en-US" sz="2000" dirty="0" smtClean="0"/>
          </a:p>
          <a:p>
            <a:pPr marL="0" indent="0">
              <a:buNone/>
            </a:pPr>
            <a:r>
              <a:rPr lang="en-US" sz="2000" dirty="0" smtClean="0"/>
              <a:t>2. Reading lists inform the purchase of library stock in accordance with the Collection Development Policy and must offer value-for-money for the university through: </a:t>
            </a:r>
          </a:p>
          <a:p>
            <a:pPr marL="0" indent="0">
              <a:buNone/>
            </a:pPr>
            <a:endParaRPr lang="en-US" sz="2000" dirty="0" smtClean="0"/>
          </a:p>
          <a:p>
            <a:pPr marL="0" indent="0">
              <a:buNone/>
            </a:pPr>
            <a:r>
              <a:rPr lang="en-US" sz="2000" dirty="0" smtClean="0"/>
              <a:t> Making use of existing stock and digital resources </a:t>
            </a:r>
          </a:p>
          <a:p>
            <a:pPr marL="0" indent="0">
              <a:buNone/>
            </a:pPr>
            <a:r>
              <a:rPr lang="en-US" sz="2000" dirty="0" smtClean="0"/>
              <a:t> Copyright-cleared </a:t>
            </a:r>
            <a:r>
              <a:rPr lang="en-US" sz="2000" dirty="0" err="1" smtClean="0"/>
              <a:t>Digitisation</a:t>
            </a:r>
            <a:r>
              <a:rPr lang="en-US" sz="2000" dirty="0" smtClean="0"/>
              <a:t> Services </a:t>
            </a:r>
          </a:p>
          <a:p>
            <a:pPr marL="0" indent="0">
              <a:buNone/>
            </a:pPr>
            <a:endParaRPr lang="en-US" sz="2000" dirty="0" smtClean="0"/>
          </a:p>
          <a:p>
            <a:pPr marL="0" indent="0">
              <a:buNone/>
            </a:pPr>
            <a:r>
              <a:rPr lang="en-US" sz="2000" dirty="0" smtClean="0"/>
              <a:t>3. </a:t>
            </a:r>
            <a:r>
              <a:rPr lang="en-US" sz="2000" dirty="0" err="1" smtClean="0"/>
              <a:t>Talis</a:t>
            </a:r>
            <a:r>
              <a:rPr lang="en-US" sz="2000" dirty="0" smtClean="0"/>
              <a:t> Aspire reading list software to provide a “single source” for reading lists; to enhance student learning and experience; and to ease the burden of administration for both academic and administrative support staff. Links to online reading lists will also be added to module handbooks.</a:t>
            </a:r>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referring to our Collection Development Policy and </a:t>
            </a:r>
            <a:r>
              <a:rPr lang="en-GB" sz="2000" dirty="0" err="1" smtClean="0">
                <a:solidFill>
                  <a:srgbClr val="0070C0"/>
                </a:solidFill>
                <a:latin typeface="Verdana" panose="020B0604030504040204" pitchFamily="34" charset="0"/>
                <a:ea typeface="Verdana" panose="020B0604030504040204" pitchFamily="34" charset="0"/>
                <a:cs typeface="Verdana" panose="020B0604030504040204" pitchFamily="34" charset="0"/>
              </a:rPr>
              <a:t>Talis</a:t>
            </a:r>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and student support</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Guidelines for</a:t>
            </a:r>
            <a:r>
              <a:rPr lang="en-GB" sz="2000" baseline="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 use</a:t>
            </a:r>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pPr lvl="1"/>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This give clear reference to week by week or topic based structure with 2-3 Essential Reading  and 2-3 Further Reading as a basic requirement</a:t>
            </a:r>
          </a:p>
          <a:p>
            <a:pPr lvl="1"/>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Priority given to Digital resources and existing resources</a:t>
            </a:r>
          </a:p>
          <a:p>
            <a:pPr lvl="1"/>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Plug into Moodle.</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Responsibilities and Deadlines</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Digitisation service</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Training</a:t>
            </a: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endParaRPr lang="en-GB" sz="2000" dirty="0" smtClean="0">
              <a:solidFill>
                <a:srgbClr val="0070C0"/>
              </a:solidFill>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4</a:t>
            </a:fld>
            <a:endParaRPr lang="en-GB"/>
          </a:p>
        </p:txBody>
      </p:sp>
    </p:spTree>
    <p:extLst>
      <p:ext uri="{BB962C8B-B14F-4D97-AF65-F5344CB8AC3E}">
        <p14:creationId xmlns:p14="http://schemas.microsoft.com/office/powerpoint/2010/main" val="348018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In September 2017</a:t>
            </a:r>
            <a:r>
              <a:rPr lang="en-GB" baseline="0" dirty="0" smtClean="0">
                <a:latin typeface="Verdana" panose="020B0604030504040204" pitchFamily="34" charset="0"/>
                <a:ea typeface="Verdana" panose="020B0604030504040204" pitchFamily="34" charset="0"/>
                <a:cs typeface="Verdana" panose="020B0604030504040204" pitchFamily="34" charset="0"/>
              </a:rPr>
              <a:t> </a:t>
            </a:r>
            <a:r>
              <a:rPr lang="en-GB" dirty="0" smtClean="0">
                <a:latin typeface="Verdana" panose="020B0604030504040204" pitchFamily="34" charset="0"/>
                <a:ea typeface="Verdana" panose="020B0604030504040204" pitchFamily="34" charset="0"/>
                <a:cs typeface="Verdana" panose="020B0604030504040204" pitchFamily="34" charset="0"/>
              </a:rPr>
              <a:t>Deputy</a:t>
            </a:r>
            <a:r>
              <a:rPr lang="en-GB" baseline="0" dirty="0" smtClean="0">
                <a:latin typeface="Verdana" panose="020B0604030504040204" pitchFamily="34" charset="0"/>
                <a:ea typeface="Verdana" panose="020B0604030504040204" pitchFamily="34" charset="0"/>
                <a:cs typeface="Verdana" panose="020B0604030504040204" pitchFamily="34" charset="0"/>
              </a:rPr>
              <a:t> Provost Learning and Teaching wanted  a report on how well the lists are following the framework.</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To implement this, Talis produced a report on number of sections &amp; items per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Started to produce a report for our Library Committee on ‘Resource List Quality’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Framework highlights the importance of directed reading. Ideal list = at least 10 sections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Came up with the traffic light system – 0-4 sections = red, 5-9 sections = orange, 10+ = green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Understand that this is a blunt</a:t>
            </a:r>
            <a:r>
              <a:rPr lang="en-GB" baseline="0" dirty="0" smtClean="0">
                <a:latin typeface="Verdana" panose="020B0604030504040204" pitchFamily="34" charset="0"/>
                <a:ea typeface="Verdana" panose="020B0604030504040204" pitchFamily="34" charset="0"/>
                <a:cs typeface="Verdana" panose="020B0604030504040204" pitchFamily="34" charset="0"/>
              </a:rPr>
              <a:t> tool – empty sections etc. But we had to start somewhere and we’ll say more on how we developed it later on.</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A secondary reporting tool. LTI with our eLearning team</a:t>
            </a:r>
            <a:endParaRPr lang="en-US"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5</a:t>
            </a:fld>
            <a:endParaRPr lang="en-GB"/>
          </a:p>
        </p:txBody>
      </p:sp>
    </p:spTree>
    <p:extLst>
      <p:ext uri="{BB962C8B-B14F-4D97-AF65-F5344CB8AC3E}">
        <p14:creationId xmlns:p14="http://schemas.microsoft.com/office/powerpoint/2010/main" val="2141789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Explain the graph. Purely to show how</a:t>
            </a:r>
            <a:r>
              <a:rPr lang="en-GB" baseline="0" dirty="0" smtClean="0"/>
              <a:t> we keep our progress &amp; one of the things we send to library committee.</a:t>
            </a:r>
          </a:p>
          <a:p>
            <a:endParaRPr lang="en-GB" baseline="0" dirty="0" smtClean="0"/>
          </a:p>
          <a:p>
            <a:r>
              <a:rPr lang="en-GB" baseline="0" dirty="0" smtClean="0"/>
              <a:t>Reported on departments separately due to differing numbers of lists.</a:t>
            </a:r>
          </a:p>
          <a:p>
            <a:endParaRPr lang="en-GB" baseline="0" dirty="0" smtClean="0"/>
          </a:p>
          <a:p>
            <a:r>
              <a:rPr lang="en-GB" baseline="0" dirty="0" smtClean="0"/>
              <a:t>The graph came from a spreadsheet initially monthly built from information from the All List report (sections and items) All Reviews report (Reviewed/not reviewed) and data from eLearning on </a:t>
            </a:r>
            <a:r>
              <a:rPr lang="en-GB" baseline="0" dirty="0" err="1" smtClean="0"/>
              <a:t>Talis’s</a:t>
            </a:r>
            <a:r>
              <a:rPr lang="en-GB" baseline="0" dirty="0" smtClean="0"/>
              <a:t> LTI</a:t>
            </a:r>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6</a:t>
            </a:fld>
            <a:endParaRPr lang="en-GB"/>
          </a:p>
        </p:txBody>
      </p:sp>
    </p:spTree>
    <p:extLst>
      <p:ext uri="{BB962C8B-B14F-4D97-AF65-F5344CB8AC3E}">
        <p14:creationId xmlns:p14="http://schemas.microsoft.com/office/powerpoint/2010/main" val="2392989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Work began to come in large quantities. Using Reviews 2, checking for new editions, new eBooks, ordering across lists ad hoc, plus digitisation &amp; new books plus ant metadata health.</a:t>
            </a:r>
            <a:r>
              <a:rPr lang="en-GB" sz="1200" baseline="0" dirty="0" smtClean="0"/>
              <a:t> This was only on Books and Chapters not Journals and Articles.</a:t>
            </a:r>
            <a:endParaRPr lang="en-GB" sz="1200" dirty="0" smtClean="0"/>
          </a:p>
          <a:p>
            <a:endParaRPr lang="en-GB" sz="1200" dirty="0" smtClean="0"/>
          </a:p>
          <a:p>
            <a:r>
              <a:rPr lang="en-GB" sz="1200" dirty="0" smtClean="0"/>
              <a:t>Explain</a:t>
            </a:r>
            <a:r>
              <a:rPr lang="en-GB" sz="1200" baseline="0" dirty="0" smtClean="0"/>
              <a:t> why it was temporary. Huge spike in items added. Falling behind and having backlogs of lists.</a:t>
            </a:r>
            <a:endParaRPr lang="en-GB" sz="1200" dirty="0" smtClean="0"/>
          </a:p>
          <a:p>
            <a:endParaRPr lang="en-GB" sz="1200" dirty="0" smtClean="0"/>
          </a:p>
          <a:p>
            <a:r>
              <a:rPr lang="en-GB" sz="1200" dirty="0" smtClean="0"/>
              <a:t>Were forced to strip the process back to the bare minimum – new books for library, new eBooks, digitisation. Other tasks, collections development was handled by combining data from Capita with the All Items report</a:t>
            </a:r>
          </a:p>
          <a:p>
            <a:endParaRPr lang="en-GB" sz="1200" dirty="0" smtClean="0"/>
          </a:p>
          <a:p>
            <a:r>
              <a:rPr lang="en-GB" sz="1200" dirty="0" smtClean="0"/>
              <a:t>We also check the quality of each review as it comes in. If it’s not designated into sections – Academic Engagement team (but still review)</a:t>
            </a:r>
          </a:p>
          <a:p>
            <a:r>
              <a:rPr lang="en-GB" sz="1200" dirty="0" smtClean="0"/>
              <a:t>Temporary solution, still had a backlog, still were faced with academics adding a huge percentage of their items for the Autumn term in September-October.</a:t>
            </a:r>
          </a:p>
          <a:p>
            <a:endParaRPr lang="en-GB" sz="1200" dirty="0" smtClean="0"/>
          </a:p>
          <a:p>
            <a:r>
              <a:rPr lang="en-GB" sz="1200" dirty="0" smtClean="0"/>
              <a:t>But, framework wise, the lists improved. All departments showed a marked improvement in list quality between September and April.</a:t>
            </a:r>
          </a:p>
          <a:p>
            <a:endParaRPr lang="en-GB" sz="1200" dirty="0" smtClean="0"/>
          </a:p>
          <a:p>
            <a:r>
              <a:rPr lang="en-GB" sz="1200" dirty="0" smtClean="0"/>
              <a:t>This is continuing as Steven Driver, our highest stakeholder is continuing</a:t>
            </a:r>
            <a:r>
              <a:rPr lang="en-GB" sz="1200" baseline="0" dirty="0" smtClean="0"/>
              <a:t> to press departments for improvement and tied in to student engagement.</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7</a:t>
            </a:fld>
            <a:endParaRPr lang="en-GB"/>
          </a:p>
        </p:txBody>
      </p:sp>
    </p:spTree>
    <p:extLst>
      <p:ext uri="{BB962C8B-B14F-4D97-AF65-F5344CB8AC3E}">
        <p14:creationId xmlns:p14="http://schemas.microsoft.com/office/powerpoint/2010/main" val="1392465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Adapted from the RL workflow working group</a:t>
            </a:r>
            <a:r>
              <a:rPr lang="en-GB" sz="1200" baseline="0" dirty="0" smtClean="0"/>
              <a:t> recommendation, we have a dedicated reading list team that do all but populating the lists with items. On top of Reading lists and digitisation they also take on anything Collections based.</a:t>
            </a:r>
            <a:endParaRPr lang="en-GB" sz="1200" dirty="0" smtClean="0"/>
          </a:p>
          <a:p>
            <a:endParaRPr lang="en-GB" sz="1200" dirty="0" smtClean="0"/>
          </a:p>
          <a:p>
            <a:r>
              <a:rPr lang="en-GB" sz="1200" dirty="0" smtClean="0"/>
              <a:t>Reading Lists and Digitisation do take up the majority of our time, hence developing the process further. </a:t>
            </a:r>
          </a:p>
          <a:p>
            <a:endParaRPr lang="en-GB" sz="1200" dirty="0" smtClean="0"/>
          </a:p>
          <a:p>
            <a:r>
              <a:rPr lang="en-GB" dirty="0" smtClean="0">
                <a:latin typeface="Verdana" panose="020B0604030504040204" pitchFamily="34" charset="0"/>
                <a:ea typeface="Verdana" panose="020B0604030504040204" pitchFamily="34" charset="0"/>
                <a:cs typeface="Verdana" panose="020B0604030504040204" pitchFamily="34" charset="0"/>
              </a:rPr>
              <a:t>Reading</a:t>
            </a:r>
            <a:r>
              <a:rPr lang="en-GB" baseline="0" dirty="0" smtClean="0">
                <a:latin typeface="Verdana" panose="020B0604030504040204" pitchFamily="34" charset="0"/>
                <a:ea typeface="Verdana" panose="020B0604030504040204" pitchFamily="34" charset="0"/>
                <a:cs typeface="Verdana" panose="020B0604030504040204" pitchFamily="34" charset="0"/>
              </a:rPr>
              <a:t> List Reviews: </a:t>
            </a:r>
            <a:r>
              <a:rPr lang="en-GB" dirty="0" smtClean="0">
                <a:latin typeface="Verdana" panose="020B0604030504040204" pitchFamily="34" charset="0"/>
                <a:ea typeface="Verdana" panose="020B0604030504040204" pitchFamily="34" charset="0"/>
                <a:cs typeface="Verdana" panose="020B0604030504040204" pitchFamily="34" charset="0"/>
              </a:rPr>
              <a:t>all acquisitions and digitisation included. We used the CLA’s Content</a:t>
            </a:r>
            <a:r>
              <a:rPr lang="en-GB" baseline="0" dirty="0" smtClean="0">
                <a:latin typeface="Verdana" panose="020B0604030504040204" pitchFamily="34" charset="0"/>
                <a:ea typeface="Verdana" panose="020B0604030504040204" pitchFamily="34" charset="0"/>
                <a:cs typeface="Verdana" panose="020B0604030504040204" pitchFamily="34" charset="0"/>
              </a:rPr>
              <a:t> Store but the requests are started by library notes in reviews.</a:t>
            </a:r>
          </a:p>
          <a:p>
            <a:endParaRPr lang="en-GB" baseline="0" dirty="0" smtClean="0">
              <a:latin typeface="Verdana" panose="020B0604030504040204" pitchFamily="34" charset="0"/>
              <a:ea typeface="Verdana" panose="020B0604030504040204" pitchFamily="34" charset="0"/>
              <a:cs typeface="Verdana" panose="020B0604030504040204" pitchFamily="34" charset="0"/>
            </a:endParaRPr>
          </a:p>
          <a:p>
            <a:r>
              <a:rPr lang="en-GB" baseline="0" dirty="0" smtClean="0">
                <a:latin typeface="Verdana" panose="020B0604030504040204" pitchFamily="34" charset="0"/>
                <a:ea typeface="Verdana" panose="020B0604030504040204" pitchFamily="34" charset="0"/>
                <a:cs typeface="Verdana" panose="020B0604030504040204" pitchFamily="34" charset="0"/>
              </a:rPr>
              <a:t>Inter-Library Loans – management of the service (our other biggest workflow)</a:t>
            </a:r>
          </a:p>
          <a:p>
            <a:endParaRPr lang="en-GB" baseline="0" dirty="0" smtClean="0">
              <a:latin typeface="Verdana" panose="020B0604030504040204" pitchFamily="34" charset="0"/>
              <a:ea typeface="Verdana" panose="020B0604030504040204" pitchFamily="34" charset="0"/>
              <a:cs typeface="Verdana" panose="020B0604030504040204" pitchFamily="34" charset="0"/>
            </a:endParaRPr>
          </a:p>
          <a:p>
            <a:r>
              <a:rPr lang="en-GB" baseline="0" dirty="0" smtClean="0">
                <a:latin typeface="Verdana" panose="020B0604030504040204" pitchFamily="34" charset="0"/>
                <a:ea typeface="Verdana" panose="020B0604030504040204" pitchFamily="34" charset="0"/>
                <a:cs typeface="Verdana" panose="020B0604030504040204" pitchFamily="34" charset="0"/>
              </a:rPr>
              <a:t>Subscriptions – Renewals, maintenance and all involved. </a:t>
            </a:r>
            <a:endParaRPr lang="en-GB" dirty="0" smtClean="0">
              <a:latin typeface="Verdana" panose="020B0604030504040204" pitchFamily="34" charset="0"/>
              <a:ea typeface="Verdana" panose="020B0604030504040204" pitchFamily="34" charset="0"/>
              <a:cs typeface="Verdana" panose="020B0604030504040204" pitchFamily="34" charset="0"/>
            </a:endParaRP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Reading</a:t>
            </a:r>
            <a:r>
              <a:rPr lang="en-GB" baseline="0" dirty="0" smtClean="0">
                <a:latin typeface="Verdana" panose="020B0604030504040204" pitchFamily="34" charset="0"/>
                <a:ea typeface="Verdana" panose="020B0604030504040204" pitchFamily="34" charset="0"/>
                <a:cs typeface="Verdana" panose="020B0604030504040204" pitchFamily="34" charset="0"/>
              </a:rPr>
              <a:t> List support: </a:t>
            </a:r>
            <a:r>
              <a:rPr lang="en-GB" dirty="0" smtClean="0">
                <a:latin typeface="Verdana" panose="020B0604030504040204" pitchFamily="34" charset="0"/>
                <a:ea typeface="Verdana" panose="020B0604030504040204" pitchFamily="34" charset="0"/>
                <a:cs typeface="Verdana" panose="020B0604030504040204" pitchFamily="34" charset="0"/>
              </a:rPr>
              <a:t>metadata health, queries, hierarchy, rollover </a:t>
            </a:r>
            <a:r>
              <a:rPr lang="en-GB" dirty="0" err="1" smtClean="0">
                <a:latin typeface="Verdana" panose="020B0604030504040204" pitchFamily="34" charset="0"/>
                <a:ea typeface="Verdana" panose="020B0604030504040204" pitchFamily="34" charset="0"/>
                <a:cs typeface="Verdana" panose="020B0604030504040204" pitchFamily="34" charset="0"/>
              </a:rPr>
              <a:t>etc</a:t>
            </a:r>
            <a:endParaRPr lang="en-GB" sz="1200" dirty="0" smtClean="0"/>
          </a:p>
          <a:p>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smtClean="0">
                <a:latin typeface="Verdana" panose="020B0604030504040204" pitchFamily="34" charset="0"/>
                <a:ea typeface="Verdana" panose="020B0604030504040204" pitchFamily="34" charset="0"/>
                <a:cs typeface="Verdana" panose="020B0604030504040204" pitchFamily="34" charset="0"/>
              </a:rPr>
              <a:t>Catalogueing</a:t>
            </a:r>
            <a:r>
              <a:rPr lang="en-GB" baseline="0" dirty="0" smtClean="0">
                <a:latin typeface="Verdana" panose="020B0604030504040204" pitchFamily="34" charset="0"/>
                <a:ea typeface="Verdana" panose="020B0604030504040204" pitchFamily="34" charset="0"/>
                <a:cs typeface="Verdana" panose="020B0604030504040204" pitchFamily="34" charset="0"/>
              </a:rPr>
              <a:t>: </a:t>
            </a:r>
            <a:r>
              <a:rPr lang="en-GB" dirty="0" smtClean="0">
                <a:latin typeface="Verdana" panose="020B0604030504040204" pitchFamily="34" charset="0"/>
                <a:ea typeface="Verdana" panose="020B0604030504040204" pitchFamily="34" charset="0"/>
                <a:cs typeface="Verdana" panose="020B0604030504040204" pitchFamily="34" charset="0"/>
              </a:rPr>
              <a:t>1 FTE metadata specialists in addition to 6 FTE Collections Development Assistants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Stock</a:t>
            </a:r>
            <a:r>
              <a:rPr lang="en-GB" baseline="0" dirty="0" smtClean="0">
                <a:latin typeface="Verdana" panose="020B0604030504040204" pitchFamily="34" charset="0"/>
                <a:ea typeface="Verdana" panose="020B0604030504040204" pitchFamily="34" charset="0"/>
                <a:cs typeface="Verdana" panose="020B0604030504040204" pitchFamily="34" charset="0"/>
              </a:rPr>
              <a:t> Management: </a:t>
            </a:r>
            <a:r>
              <a:rPr lang="en-GB" dirty="0" smtClean="0">
                <a:latin typeface="Verdana" panose="020B0604030504040204" pitchFamily="34" charset="0"/>
                <a:ea typeface="Verdana" panose="020B0604030504040204" pitchFamily="34" charset="0"/>
                <a:cs typeface="Verdana" panose="020B0604030504040204" pitchFamily="34" charset="0"/>
              </a:rPr>
              <a:t>shared with Customer Services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latin typeface="Verdana" panose="020B0604030504040204" pitchFamily="34" charset="0"/>
                <a:ea typeface="Verdana" panose="020B0604030504040204" pitchFamily="34" charset="0"/>
                <a:cs typeface="Verdana" panose="020B0604030504040204" pitchFamily="34" charset="0"/>
              </a:rPr>
              <a:t>While</a:t>
            </a:r>
            <a:r>
              <a:rPr lang="en-GB" baseline="0" dirty="0" smtClean="0">
                <a:latin typeface="Verdana" panose="020B0604030504040204" pitchFamily="34" charset="0"/>
                <a:ea typeface="Verdana" panose="020B0604030504040204" pitchFamily="34" charset="0"/>
                <a:cs typeface="Verdana" panose="020B0604030504040204" pitchFamily="34" charset="0"/>
              </a:rPr>
              <a:t> the team has taken on far more than just Reading Lists, w</a:t>
            </a:r>
            <a:r>
              <a:rPr lang="en-GB" dirty="0" smtClean="0">
                <a:latin typeface="Verdana" panose="020B0604030504040204" pitchFamily="34" charset="0"/>
                <a:ea typeface="Verdana" panose="020B0604030504040204" pitchFamily="34" charset="0"/>
                <a:cs typeface="Verdana" panose="020B0604030504040204" pitchFamily="34" charset="0"/>
              </a:rPr>
              <a:t>e don’t have</a:t>
            </a:r>
            <a:r>
              <a:rPr lang="en-GB" baseline="0" dirty="0" smtClean="0">
                <a:latin typeface="Verdana" panose="020B0604030504040204" pitchFamily="34" charset="0"/>
                <a:ea typeface="Verdana" panose="020B0604030504040204" pitchFamily="34" charset="0"/>
                <a:cs typeface="Verdana" panose="020B0604030504040204" pitchFamily="34" charset="0"/>
              </a:rPr>
              <a:t> 4 teams doing similar work. </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278DF046-6820-49B1-B46F-5E65262839C0}" type="slidenum">
              <a:rPr lang="en-GB" smtClean="0"/>
              <a:t>8</a:t>
            </a:fld>
            <a:endParaRPr lang="en-GB"/>
          </a:p>
        </p:txBody>
      </p:sp>
    </p:spTree>
    <p:extLst>
      <p:ext uri="{BB962C8B-B14F-4D97-AF65-F5344CB8AC3E}">
        <p14:creationId xmlns:p14="http://schemas.microsoft.com/office/powerpoint/2010/main" val="230519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job</a:t>
            </a:r>
            <a:r>
              <a:rPr lang="en-GB" baseline="0" dirty="0" smtClean="0"/>
              <a:t> share as Team Leader for Academic Engagement Team, this is a group of 5 librarians who only deal with academics.  This arrangement came our of reorganisation that took place over 18 months, many existing staff moved on or retired and only 3 subject librarians still work here. The new team were given Departments to manage with a clear remit to use Relationship Management approach, this is also new to everyone.</a:t>
            </a:r>
          </a:p>
          <a:p>
            <a:endParaRPr lang="en-GB" baseline="0" dirty="0" smtClean="0"/>
          </a:p>
          <a:p>
            <a:r>
              <a:rPr lang="en-GB" baseline="0" dirty="0" smtClean="0"/>
              <a:t>Persuading and influencing skills are key to engagement with busy academics and our team spends many hours problem solving, listening and actively teaching staff on how to use Reading lists effectively. The main barrier we perceive is the steer that they receive from their Heads of Department.</a:t>
            </a:r>
          </a:p>
          <a:p>
            <a:endParaRPr lang="en-GB" baseline="0" dirty="0" smtClean="0"/>
          </a:p>
          <a:p>
            <a:r>
              <a:rPr lang="en-GB" baseline="0" dirty="0" smtClean="0"/>
              <a:t> In Business, the Head of Department was a great advocate of the benefits to students and so many academics in the Business school use RL– they have included our librarian in planning meetings and asked for audits of RL use to pinpoint programmes where use could be improved.</a:t>
            </a:r>
          </a:p>
          <a:p>
            <a:endParaRPr lang="en-GB" baseline="0" dirty="0" smtClean="0"/>
          </a:p>
          <a:p>
            <a:r>
              <a:rPr lang="en-GB" baseline="0" dirty="0" smtClean="0"/>
              <a:t>In Life Sciences, we have targeted the Deputy Head who has picked this up, but historically this department who are on a different site, are not told this is a priority so pretend that the Reading List Framework does not exist.</a:t>
            </a:r>
          </a:p>
          <a:p>
            <a:endParaRPr lang="en-GB" baseline="0" dirty="0" smtClean="0"/>
          </a:p>
          <a:p>
            <a:r>
              <a:rPr lang="en-GB" baseline="0" dirty="0" smtClean="0"/>
              <a:t>We trained 142 staff in the 3 month August to November 2017  - 7 from Life Science and 42 from Business. The same librarian manages both Departments so feels this discrepancy acutely</a:t>
            </a:r>
          </a:p>
          <a:p>
            <a:endParaRPr lang="en-GB" baseline="0" dirty="0" smtClean="0"/>
          </a:p>
          <a:p>
            <a:r>
              <a:rPr lang="en-GB" baseline="0" dirty="0" smtClean="0"/>
              <a:t>We currently use a spreadsheet to record all our dealings with Academics and are hoping to use Microsoft CRM software to start recording this data in order to report from it. This is a longer term project.</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278DF046-6820-49B1-B46F-5E65262839C0}" type="slidenum">
              <a:rPr lang="en-GB" smtClean="0"/>
              <a:t>9</a:t>
            </a:fld>
            <a:endParaRPr lang="en-GB"/>
          </a:p>
        </p:txBody>
      </p:sp>
    </p:spTree>
    <p:extLst>
      <p:ext uri="{BB962C8B-B14F-4D97-AF65-F5344CB8AC3E}">
        <p14:creationId xmlns:p14="http://schemas.microsoft.com/office/powerpoint/2010/main" val="338836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52913" cy="258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solidFill>
                  <a:srgbClr val="063532"/>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06353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251549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63532"/>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solidFill>
                  <a:srgbClr val="063532"/>
                </a:solidFill>
              </a:defRPr>
            </a:lvl1pPr>
            <a:lvl2pPr>
              <a:defRPr>
                <a:solidFill>
                  <a:srgbClr val="063532"/>
                </a:solidFill>
              </a:defRPr>
            </a:lvl2pPr>
            <a:lvl3pPr>
              <a:defRPr>
                <a:solidFill>
                  <a:srgbClr val="063532"/>
                </a:solidFill>
              </a:defRPr>
            </a:lvl3pPr>
            <a:lvl4pPr>
              <a:defRPr>
                <a:solidFill>
                  <a:srgbClr val="063532"/>
                </a:solidFill>
              </a:defRPr>
            </a:lvl4pPr>
            <a:lvl5pPr>
              <a:defRPr>
                <a:solidFill>
                  <a:srgbClr val="06353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DFB01451-6494-45C2-97CC-CB37500ADABD}" type="datetimeFigureOut">
              <a:rPr lang="en-GB"/>
              <a:pPr>
                <a:defRPr/>
              </a:pPr>
              <a:t>25/04/2018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345833A-76BC-415C-A7C1-9CAB66911C20}" type="slidenum">
              <a:rPr lang="en-GB"/>
              <a:pPr>
                <a:defRPr/>
              </a:pPr>
              <a:t>‹#›</a:t>
            </a:fld>
            <a:endParaRPr lang="en-GB"/>
          </a:p>
        </p:txBody>
      </p:sp>
    </p:spTree>
    <p:extLst>
      <p:ext uri="{BB962C8B-B14F-4D97-AF65-F5344CB8AC3E}">
        <p14:creationId xmlns:p14="http://schemas.microsoft.com/office/powerpoint/2010/main" val="358943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620C3AB-885C-412E-8DF1-8D326F12C21B}" type="datetimeFigureOut">
              <a:rPr lang="en-GB"/>
              <a:pPr>
                <a:defRPr/>
              </a:pPr>
              <a:t>25/04/2018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12DA2FD-97BA-4DEA-A2C0-F29661F2074E}" type="slidenum">
              <a:rPr lang="en-GB"/>
              <a:pPr>
                <a:defRPr/>
              </a:pPr>
              <a:t>‹#›</a:t>
            </a:fld>
            <a:endParaRPr lang="en-GB"/>
          </a:p>
        </p:txBody>
      </p:sp>
    </p:spTree>
    <p:extLst>
      <p:ext uri="{BB962C8B-B14F-4D97-AF65-F5344CB8AC3E}">
        <p14:creationId xmlns:p14="http://schemas.microsoft.com/office/powerpoint/2010/main" val="54740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F340580-E78E-43DC-AE8A-27AC945450EB}" type="datetimeFigureOut">
              <a:rPr lang="en-GB"/>
              <a:pPr>
                <a:defRPr/>
              </a:pPr>
              <a:t>25/04/2018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AC286F5-3C5F-4F07-8F0C-478B0BBF11C1}" type="slidenum">
              <a:rPr lang="en-GB"/>
              <a:pPr>
                <a:defRPr/>
              </a:pPr>
              <a:t>‹#›</a:t>
            </a:fld>
            <a:endParaRPr lang="en-GB"/>
          </a:p>
        </p:txBody>
      </p:sp>
    </p:spTree>
    <p:extLst>
      <p:ext uri="{BB962C8B-B14F-4D97-AF65-F5344CB8AC3E}">
        <p14:creationId xmlns:p14="http://schemas.microsoft.com/office/powerpoint/2010/main" val="120633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29CFF8-ECBD-4D5C-9FB5-6401BA3224E7}" type="datetimeFigureOut">
              <a:rPr lang="en-GB"/>
              <a:pPr>
                <a:defRPr/>
              </a:pPr>
              <a:t>25/04/2018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DE63693-E056-4827-84EE-EAD0B64A0FE0}" type="slidenum">
              <a:rPr lang="en-GB"/>
              <a:pPr>
                <a:defRPr/>
              </a:pPr>
              <a:t>‹#›</a:t>
            </a:fld>
            <a:endParaRPr lang="en-GB"/>
          </a:p>
        </p:txBody>
      </p:sp>
    </p:spTree>
    <p:extLst>
      <p:ext uri="{BB962C8B-B14F-4D97-AF65-F5344CB8AC3E}">
        <p14:creationId xmlns:p14="http://schemas.microsoft.com/office/powerpoint/2010/main" val="4264992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BEA"/>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rgbClr val="063532"/>
                </a:solidFill>
                <a:latin typeface="+mn-lt"/>
              </a:defRPr>
            </a:lvl1pPr>
          </a:lstStyle>
          <a:p>
            <a:pPr>
              <a:defRPr/>
            </a:pPr>
            <a:fld id="{B4803BCC-6B2B-499D-AE77-059B463C29B4}" type="datetimeFigureOut">
              <a:rPr lang="en-GB"/>
              <a:pPr>
                <a:defRPr/>
              </a:pPr>
              <a:t>25/04/2018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063532"/>
                </a:solidFill>
                <a:latin typeface="+mn-lt"/>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rgbClr val="063532"/>
                </a:solidFill>
                <a:latin typeface="+mn-lt"/>
              </a:defRPr>
            </a:lvl1pPr>
          </a:lstStyle>
          <a:p>
            <a:pPr>
              <a:defRPr/>
            </a:pPr>
            <a:fld id="{56F33E7E-A85E-4E62-8F2B-9AA70701574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4" r:id="rId1"/>
    <p:sldLayoutId id="2147483670" r:id="rId2"/>
    <p:sldLayoutId id="2147483671" r:id="rId3"/>
    <p:sldLayoutId id="2147483672" r:id="rId4"/>
    <p:sldLayoutId id="2147483673" r:id="rId5"/>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400" kern="1200">
          <a:solidFill>
            <a:srgbClr val="063532"/>
          </a:solidFill>
          <a:latin typeface="+mj-lt"/>
          <a:ea typeface="+mj-ea"/>
          <a:cs typeface="+mj-cs"/>
        </a:defRPr>
      </a:lvl1pPr>
      <a:lvl2pPr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63532"/>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rgbClr val="063532"/>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rgbClr val="063532"/>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063532"/>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063532"/>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06353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file:///C:\Users\vicky.fenerty\Desktop\FINAL%20Library%20Committtee%20February%202016%20Reading%20List%20framework%20draft%20V%205%20for%20LTQC.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95500" y="303213"/>
            <a:ext cx="9144000" cy="2387600"/>
          </a:xfrm>
        </p:spPr>
        <p:txBody>
          <a:bodyPr/>
          <a:lstStyle/>
          <a:p>
            <a:r>
              <a:rPr lang="en-GB" sz="54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Engage or Comply</a:t>
            </a:r>
            <a:endParaRPr lang="en-GB" altLang="en-US" sz="54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075" name="Subtitle 2"/>
          <p:cNvSpPr>
            <a:spLocks noGrp="1"/>
          </p:cNvSpPr>
          <p:nvPr>
            <p:ph type="subTitle" idx="1"/>
          </p:nvPr>
        </p:nvSpPr>
        <p:spPr>
          <a:xfrm>
            <a:off x="2095500" y="2935288"/>
            <a:ext cx="9144000" cy="1655762"/>
          </a:xfrm>
        </p:spPr>
        <p:txBody>
          <a:bodyPr/>
          <a:lstStyle/>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How we used our Resource List Framework and </a:t>
            </a:r>
            <a:r>
              <a:rPr lang="en-GB" sz="2000" b="1" dirty="0" err="1">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Talis</a:t>
            </a: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 reporting to work with academics to improve the student experience</a:t>
            </a:r>
          </a:p>
          <a:p>
            <a:pPr>
              <a:spcBef>
                <a:spcPct val="0"/>
              </a:spcBef>
            </a:pPr>
            <a:endPar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David Steadman</a:t>
            </a: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Reading List and Digitization Coordinator</a:t>
            </a: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david.steadman@roehampton.ac.uk</a:t>
            </a:r>
          </a:p>
          <a:p>
            <a:pPr>
              <a:spcBef>
                <a:spcPct val="0"/>
              </a:spcBef>
            </a:pPr>
            <a:endPar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Vicky Fenerty</a:t>
            </a: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Team Leader Academic Engagement (job share)</a:t>
            </a:r>
          </a:p>
          <a:p>
            <a:pPr>
              <a:spcBef>
                <a:spcPct val="0"/>
              </a:spcBef>
            </a:pPr>
            <a:r>
              <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vicky.fenerty@roehampton.ac.uk</a:t>
            </a:r>
          </a:p>
          <a:p>
            <a:pPr eaLnBrk="1" hangingPunct="1"/>
            <a:endParaRPr lang="en-GB" altLang="en-US"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Projects </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28893" y="1825625"/>
            <a:ext cx="6734214" cy="4351338"/>
          </a:xfrm>
        </p:spPr>
      </p:pic>
    </p:spTree>
    <p:extLst>
      <p:ext uri="{BB962C8B-B14F-4D97-AF65-F5344CB8AC3E}">
        <p14:creationId xmlns:p14="http://schemas.microsoft.com/office/powerpoint/2010/main" val="1091643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44294" y="149632"/>
            <a:ext cx="10515600" cy="1325563"/>
          </a:xfrm>
        </p:spPr>
        <p:txBody>
          <a:bodyPr/>
          <a:lstStyle/>
          <a:p>
            <a:r>
              <a:rPr lang="en-GB" sz="4200" b="1" dirty="0" smtClean="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Expanding the Framework Report</a:t>
            </a:r>
            <a:endParaRPr lang="en-GB" altLang="en-US" sz="4200" b="1" dirty="0" smtClean="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9219" name="Content Placeholder 2"/>
          <p:cNvSpPr>
            <a:spLocks noGrp="1"/>
          </p:cNvSpPr>
          <p:nvPr>
            <p:ph idx="1"/>
          </p:nvPr>
        </p:nvSpPr>
        <p:spPr>
          <a:xfrm>
            <a:off x="1090448" y="1475195"/>
            <a:ext cx="10515600" cy="5037410"/>
          </a:xfrm>
        </p:spPr>
        <p:txBody>
          <a:bodyPr/>
          <a:lstStyle/>
          <a:p>
            <a:r>
              <a:rPr lang="en-GB" sz="2400" dirty="0">
                <a:latin typeface="Verdana" panose="020B0604030504040204" pitchFamily="34" charset="0"/>
                <a:ea typeface="Verdana" panose="020B0604030504040204" pitchFamily="34" charset="0"/>
                <a:cs typeface="Verdana" panose="020B0604030504040204" pitchFamily="34" charset="0"/>
              </a:rPr>
              <a:t>Expanding the framework reporting. Sharpening the blunt tool…</a:t>
            </a:r>
          </a:p>
          <a:p>
            <a:pPr lvl="1"/>
            <a:r>
              <a:rPr lang="en-GB" dirty="0">
                <a:latin typeface="Verdana" panose="020B0604030504040204" pitchFamily="34" charset="0"/>
                <a:ea typeface="Verdana" panose="020B0604030504040204" pitchFamily="34" charset="0"/>
                <a:cs typeface="Verdana" panose="020B0604030504040204" pitchFamily="34" charset="0"/>
              </a:rPr>
              <a:t>Items per section (termly with </a:t>
            </a:r>
            <a:r>
              <a:rPr lang="en-GB" dirty="0" err="1">
                <a:latin typeface="Verdana" panose="020B0604030504040204" pitchFamily="34" charset="0"/>
                <a:ea typeface="Verdana" panose="020B0604030504040204" pitchFamily="34" charset="0"/>
                <a:cs typeface="Verdana" panose="020B0604030504040204" pitchFamily="34" charset="0"/>
              </a:rPr>
              <a:t>Talis</a:t>
            </a:r>
            <a:r>
              <a:rPr lang="en-GB" dirty="0">
                <a:latin typeface="Verdana" panose="020B0604030504040204" pitchFamily="34" charset="0"/>
                <a:ea typeface="Verdana" panose="020B0604030504040204" pitchFamily="34" charset="0"/>
                <a:cs typeface="Verdana" panose="020B0604030504040204" pitchFamily="34" charset="0"/>
              </a:rPr>
              <a:t>)</a:t>
            </a:r>
          </a:p>
          <a:p>
            <a:pPr lvl="1"/>
            <a:r>
              <a:rPr lang="en-GB" dirty="0" smtClean="0">
                <a:latin typeface="Verdana" panose="020B0604030504040204" pitchFamily="34" charset="0"/>
                <a:ea typeface="Verdana" panose="020B0604030504040204" pitchFamily="34" charset="0"/>
                <a:cs typeface="Verdana" panose="020B0604030504040204" pitchFamily="34" charset="0"/>
              </a:rPr>
              <a:t>Digitization </a:t>
            </a:r>
            <a:r>
              <a:rPr lang="en-GB" dirty="0">
                <a:latin typeface="Verdana" panose="020B0604030504040204" pitchFamily="34" charset="0"/>
                <a:ea typeface="Verdana" panose="020B0604030504040204" pitchFamily="34" charset="0"/>
                <a:cs typeface="Verdana" panose="020B0604030504040204" pitchFamily="34" charset="0"/>
              </a:rPr>
              <a:t>views</a:t>
            </a:r>
          </a:p>
          <a:p>
            <a:pPr lvl="1"/>
            <a:r>
              <a:rPr lang="en-GB" dirty="0">
                <a:latin typeface="Verdana" panose="020B0604030504040204" pitchFamily="34" charset="0"/>
                <a:ea typeface="Verdana" panose="020B0604030504040204" pitchFamily="34" charset="0"/>
                <a:cs typeface="Verdana" panose="020B0604030504040204" pitchFamily="34" charset="0"/>
              </a:rPr>
              <a:t>Google </a:t>
            </a:r>
            <a:r>
              <a:rPr lang="en-GB" dirty="0" smtClean="0">
                <a:latin typeface="Verdana" panose="020B0604030504040204" pitchFamily="34" charset="0"/>
                <a:ea typeface="Verdana" panose="020B0604030504040204" pitchFamily="34" charset="0"/>
                <a:cs typeface="Verdana" panose="020B0604030504040204" pitchFamily="34" charset="0"/>
              </a:rPr>
              <a:t>Analytics</a:t>
            </a:r>
            <a:endParaRPr lang="en-GB" dirty="0">
              <a:latin typeface="Verdana" panose="020B0604030504040204" pitchFamily="34" charset="0"/>
              <a:ea typeface="Verdana" panose="020B0604030504040204" pitchFamily="34" charset="0"/>
              <a:cs typeface="Verdana" panose="020B0604030504040204" pitchFamily="34" charset="0"/>
            </a:endParaRPr>
          </a:p>
          <a:p>
            <a:pPr lvl="1"/>
            <a:r>
              <a:rPr lang="en-GB" dirty="0">
                <a:latin typeface="Verdana" panose="020B0604030504040204" pitchFamily="34" charset="0"/>
                <a:ea typeface="Verdana" panose="020B0604030504040204" pitchFamily="34" charset="0"/>
                <a:cs typeface="Verdana" panose="020B0604030504040204" pitchFamily="34" charset="0"/>
              </a:rPr>
              <a:t>Moodle reporting (hopefully combined with Google Analytics)</a:t>
            </a:r>
          </a:p>
          <a:p>
            <a:pPr lvl="1"/>
            <a:r>
              <a:rPr lang="en-GB" dirty="0">
                <a:latin typeface="Verdana" panose="020B0604030504040204" pitchFamily="34" charset="0"/>
                <a:ea typeface="Verdana" panose="020B0604030504040204" pitchFamily="34" charset="0"/>
                <a:cs typeface="Verdana" panose="020B0604030504040204" pitchFamily="34" charset="0"/>
              </a:rPr>
              <a:t>MES, NSS &amp; PTES results</a:t>
            </a:r>
          </a:p>
          <a:p>
            <a:pPr eaLnBrk="1" hangingPunct="1"/>
            <a:endParaRPr lang="en-GB" altLang="en-US" dirty="0" smtClean="0"/>
          </a:p>
          <a:p>
            <a:pPr eaLnBrk="1" hangingPunct="1"/>
            <a:endParaRPr lang="en-GB" altLang="en-US" dirty="0" smtClean="0"/>
          </a:p>
        </p:txBody>
      </p:sp>
      <p:pic>
        <p:nvPicPr>
          <p:cNvPr id="2" name="Picture 1"/>
          <p:cNvPicPr>
            <a:picLocks noChangeAspect="1"/>
          </p:cNvPicPr>
          <p:nvPr/>
        </p:nvPicPr>
        <p:blipFill>
          <a:blip r:embed="rId3"/>
          <a:stretch>
            <a:fillRect/>
          </a:stretch>
        </p:blipFill>
        <p:spPr>
          <a:xfrm>
            <a:off x="612192" y="4158790"/>
            <a:ext cx="11179803" cy="251870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00233"/>
            <a:ext cx="10515600" cy="774127"/>
          </a:xfrm>
        </p:spPr>
        <p:txBody>
          <a:bodyPr/>
          <a:lstStyle/>
          <a:p>
            <a:r>
              <a:rPr lang="en-GB" b="1" dirty="0" smtClean="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The Workload</a:t>
            </a:r>
            <a:endParaRPr lang="en-GB"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4875334"/>
              </p:ext>
            </p:extLst>
          </p:nvPr>
        </p:nvGraphicFramePr>
        <p:xfrm>
          <a:off x="264201" y="1169232"/>
          <a:ext cx="11663597" cy="55013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8152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Developing the Review Process</a:t>
            </a:r>
            <a:endPar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pPr lvl="1"/>
            <a:r>
              <a:rPr lang="en-GB" sz="2800" dirty="0" smtClean="0"/>
              <a:t>The Reading List Collection</a:t>
            </a:r>
          </a:p>
          <a:p>
            <a:pPr lvl="1"/>
            <a:r>
              <a:rPr lang="en-GB" sz="2800" dirty="0" smtClean="0"/>
              <a:t>Adapted version of ‘Force Review’</a:t>
            </a:r>
          </a:p>
          <a:p>
            <a:pPr lvl="1"/>
            <a:r>
              <a:rPr lang="en-GB" sz="2800" dirty="0" smtClean="0"/>
              <a:t>Confirm ‘actual’ engagement and build KPIs</a:t>
            </a:r>
          </a:p>
          <a:p>
            <a:pPr lvl="1"/>
            <a:r>
              <a:rPr lang="en-GB" sz="2800" dirty="0" smtClean="0"/>
              <a:t>Make things easy for academics</a:t>
            </a:r>
          </a:p>
          <a:p>
            <a:pPr lvl="1"/>
            <a:r>
              <a:rPr lang="en-GB" sz="2800" dirty="0" smtClean="0"/>
              <a:t>Make sensible acquisitions decisions across the Reading List Collection</a:t>
            </a:r>
          </a:p>
          <a:p>
            <a:pPr marL="457200" lvl="1" indent="0">
              <a:buNone/>
            </a:pPr>
            <a:endParaRPr lang="en-GB" sz="2000" dirty="0"/>
          </a:p>
          <a:p>
            <a:pPr marL="457200" lvl="1" indent="0" algn="ctr">
              <a:buNone/>
            </a:pPr>
            <a:endParaRPr lang="en-GB" sz="2000" dirty="0" smtClean="0"/>
          </a:p>
          <a:p>
            <a:endParaRPr lang="en-GB" dirty="0"/>
          </a:p>
        </p:txBody>
      </p:sp>
      <p:sp>
        <p:nvSpPr>
          <p:cNvPr id="5" name="TextBox 4"/>
          <p:cNvSpPr txBox="1"/>
          <p:nvPr/>
        </p:nvSpPr>
        <p:spPr>
          <a:xfrm>
            <a:off x="3847475" y="4780805"/>
            <a:ext cx="4497049" cy="1815882"/>
          </a:xfrm>
          <a:prstGeom prst="rect">
            <a:avLst/>
          </a:prstGeom>
          <a:noFill/>
        </p:spPr>
        <p:txBody>
          <a:bodyPr wrap="square" rtlCol="0">
            <a:spAutoFit/>
          </a:bodyPr>
          <a:lstStyle/>
          <a:p>
            <a:pPr algn="ctr"/>
            <a:r>
              <a:rPr lang="en-GB" sz="2800" b="1" dirty="0" smtClean="0">
                <a:solidFill>
                  <a:srgbClr val="FF0000"/>
                </a:solidFill>
              </a:rPr>
              <a:t>Academic engagement only</a:t>
            </a:r>
          </a:p>
          <a:p>
            <a:endParaRPr lang="en-GB" sz="2800" dirty="0"/>
          </a:p>
          <a:p>
            <a:pPr algn="ctr"/>
            <a:r>
              <a:rPr lang="en-GB" sz="2800" b="1" dirty="0" smtClean="0">
                <a:solidFill>
                  <a:srgbClr val="00B050"/>
                </a:solidFill>
              </a:rPr>
              <a:t>Academic</a:t>
            </a:r>
            <a:r>
              <a:rPr lang="en-GB" sz="2800" dirty="0" smtClean="0">
                <a:solidFill>
                  <a:srgbClr val="00B050"/>
                </a:solidFill>
              </a:rPr>
              <a:t> </a:t>
            </a:r>
            <a:r>
              <a:rPr lang="en-GB" sz="2800" b="1" dirty="0" smtClean="0">
                <a:solidFill>
                  <a:srgbClr val="00B050"/>
                </a:solidFill>
              </a:rPr>
              <a:t>&amp; student engagement combined</a:t>
            </a:r>
            <a:endParaRPr lang="en-GB" sz="2800" b="1" dirty="0">
              <a:solidFill>
                <a:srgbClr val="00B050"/>
              </a:solidFill>
            </a:endParaRPr>
          </a:p>
        </p:txBody>
      </p:sp>
    </p:spTree>
    <p:extLst>
      <p:ext uri="{BB962C8B-B14F-4D97-AF65-F5344CB8AC3E}">
        <p14:creationId xmlns:p14="http://schemas.microsoft.com/office/powerpoint/2010/main" val="2234653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Helpful Additions</a:t>
            </a:r>
            <a:endParaRPr lang="en-US" altLang="en-US" b="1" dirty="0" smtClean="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0243" name="Content Placeholder 2"/>
          <p:cNvSpPr>
            <a:spLocks noGrp="1"/>
          </p:cNvSpPr>
          <p:nvPr>
            <p:ph idx="1"/>
          </p:nvPr>
        </p:nvSpPr>
        <p:spPr>
          <a:xfrm>
            <a:off x="1058917" y="1552575"/>
            <a:ext cx="10515600" cy="5068941"/>
          </a:xfrm>
        </p:spPr>
        <p: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A ‘Reviews interface’ on All Items</a:t>
            </a:r>
          </a:p>
          <a:p>
            <a:r>
              <a:rPr lang="en-GB" dirty="0" smtClean="0">
                <a:latin typeface="Verdana" panose="020B0604030504040204" pitchFamily="34" charset="0"/>
                <a:ea typeface="Verdana" panose="020B0604030504040204" pitchFamily="34" charset="0"/>
                <a:cs typeface="Verdana" panose="020B0604030504040204" pitchFamily="34" charset="0"/>
              </a:rPr>
              <a:t>Reviews additions</a:t>
            </a:r>
          </a:p>
          <a:p>
            <a:pPr lvl="1"/>
            <a:r>
              <a:rPr lang="en-GB" sz="2800" dirty="0" smtClean="0">
                <a:latin typeface="Verdana" panose="020B0604030504040204" pitchFamily="34" charset="0"/>
                <a:ea typeface="Verdana" panose="020B0604030504040204" pitchFamily="34" charset="0"/>
                <a:cs typeface="Verdana" panose="020B0604030504040204" pitchFamily="34" charset="0"/>
              </a:rPr>
              <a:t>Editions alert</a:t>
            </a:r>
          </a:p>
          <a:p>
            <a:pPr lvl="1"/>
            <a:r>
              <a:rPr lang="en-GB" sz="2800" dirty="0" smtClean="0">
                <a:latin typeface="Verdana" panose="020B0604030504040204" pitchFamily="34" charset="0"/>
                <a:ea typeface="Verdana" panose="020B0604030504040204" pitchFamily="34" charset="0"/>
                <a:cs typeface="Verdana" panose="020B0604030504040204" pitchFamily="34" charset="0"/>
              </a:rPr>
              <a:t>50</a:t>
            </a:r>
            <a:r>
              <a:rPr lang="en-GB" sz="2800" dirty="0">
                <a:latin typeface="Verdana" panose="020B0604030504040204" pitchFamily="34" charset="0"/>
                <a:ea typeface="Verdana" panose="020B0604030504040204" pitchFamily="34" charset="0"/>
                <a:cs typeface="Verdana" panose="020B0604030504040204" pitchFamily="34" charset="0"/>
              </a:rPr>
              <a:t>% lists not submitted </a:t>
            </a:r>
            <a:r>
              <a:rPr lang="en-GB" sz="2800" dirty="0" smtClean="0">
                <a:latin typeface="Verdana" panose="020B0604030504040204" pitchFamily="34" charset="0"/>
                <a:ea typeface="Verdana" panose="020B0604030504040204" pitchFamily="34" charset="0"/>
                <a:cs typeface="Verdana" panose="020B0604030504040204" pitchFamily="34" charset="0"/>
              </a:rPr>
              <a:t>= 50</a:t>
            </a:r>
            <a:r>
              <a:rPr lang="en-GB" sz="2800" dirty="0">
                <a:latin typeface="Verdana" panose="020B0604030504040204" pitchFamily="34" charset="0"/>
                <a:ea typeface="Verdana" panose="020B0604030504040204" pitchFamily="34" charset="0"/>
                <a:cs typeface="Verdana" panose="020B0604030504040204" pitchFamily="34" charset="0"/>
              </a:rPr>
              <a:t>% of students ignored</a:t>
            </a:r>
          </a:p>
          <a:p>
            <a:pPr lvl="1"/>
            <a:r>
              <a:rPr lang="en-GB" sz="2800" dirty="0">
                <a:latin typeface="Verdana" panose="020B0604030504040204" pitchFamily="34" charset="0"/>
                <a:ea typeface="Verdana" panose="020B0604030504040204" pitchFamily="34" charset="0"/>
                <a:cs typeface="Verdana" panose="020B0604030504040204" pitchFamily="34" charset="0"/>
              </a:rPr>
              <a:t>Alerts don’t differentiate </a:t>
            </a:r>
            <a:r>
              <a:rPr lang="en-GB" sz="2800" dirty="0" smtClean="0">
                <a:latin typeface="Verdana" panose="020B0604030504040204" pitchFamily="34" charset="0"/>
                <a:ea typeface="Verdana" panose="020B0604030504040204" pitchFamily="34" charset="0"/>
                <a:cs typeface="Verdana" panose="020B0604030504040204" pitchFamily="34" charset="0"/>
              </a:rPr>
              <a:t>outside of ‘New’</a:t>
            </a:r>
            <a:endParaRPr lang="en-GB" sz="2800" dirty="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A </a:t>
            </a:r>
            <a:r>
              <a:rPr lang="en-GB" dirty="0">
                <a:latin typeface="Verdana" panose="020B0604030504040204" pitchFamily="34" charset="0"/>
                <a:ea typeface="Verdana" panose="020B0604030504040204" pitchFamily="34" charset="0"/>
                <a:cs typeface="Verdana" panose="020B0604030504040204" pitchFamily="34" charset="0"/>
              </a:rPr>
              <a:t>VLE LTI which would be able to be maintained at rollover </a:t>
            </a: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Bulk actions</a:t>
            </a:r>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72055" y="901152"/>
            <a:ext cx="10515600" cy="5026682"/>
          </a:xfrm>
        </p:spPr>
        <p:txBody>
          <a:bodyPr/>
          <a:lstStyle/>
          <a:p>
            <a:pPr algn="ctr"/>
            <a:r>
              <a:rPr lang="en-US" altLang="en-US" sz="8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838200" y="0"/>
            <a:ext cx="10515600" cy="1325563"/>
          </a:xfrm>
        </p:spPr>
        <p:txBody>
          <a:bodyPr/>
          <a:lstStyle/>
          <a:p>
            <a:r>
              <a:rPr lang="en-GB" sz="3200"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Background</a:t>
            </a:r>
            <a:endParaRPr lang="en-US" altLang="en-US" sz="3200" b="1" dirty="0" smtClean="0">
              <a:solidFill>
                <a:schemeClr val="accent5">
                  <a:lumMod val="75000"/>
                </a:schemeClr>
              </a:solidFill>
            </a:endParaRPr>
          </a:p>
        </p:txBody>
      </p:sp>
      <p:sp>
        <p:nvSpPr>
          <p:cNvPr id="4099" name="Content Placeholder 2"/>
          <p:cNvSpPr>
            <a:spLocks noGrp="1"/>
          </p:cNvSpPr>
          <p:nvPr>
            <p:ph idx="1"/>
          </p:nvPr>
        </p:nvSpPr>
        <p:spPr>
          <a:xfrm>
            <a:off x="571500" y="1040525"/>
            <a:ext cx="11049000" cy="5817475"/>
          </a:xfrm>
        </p:spPr>
        <p: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2011 – 2015  </a:t>
            </a:r>
            <a:r>
              <a:rPr lang="en-GB" dirty="0">
                <a:latin typeface="Verdana" panose="020B0604030504040204" pitchFamily="34" charset="0"/>
                <a:ea typeface="Verdana" panose="020B0604030504040204" pitchFamily="34" charset="0"/>
                <a:cs typeface="Verdana" panose="020B0604030504040204" pitchFamily="34" charset="0"/>
              </a:rPr>
              <a:t>Bought </a:t>
            </a:r>
            <a:r>
              <a:rPr lang="en-GB" dirty="0" err="1">
                <a:latin typeface="Verdana" panose="020B0604030504040204" pitchFamily="34" charset="0"/>
                <a:ea typeface="Verdana" panose="020B0604030504040204" pitchFamily="34" charset="0"/>
                <a:cs typeface="Verdana" panose="020B0604030504040204" pitchFamily="34" charset="0"/>
              </a:rPr>
              <a:t>Talis</a:t>
            </a:r>
            <a:r>
              <a:rPr lang="en-GB" dirty="0">
                <a:latin typeface="Verdana" panose="020B0604030504040204" pitchFamily="34" charset="0"/>
                <a:ea typeface="Verdana" panose="020B0604030504040204" pitchFamily="34" charset="0"/>
                <a:cs typeface="Verdana" panose="020B0604030504040204" pitchFamily="34" charset="0"/>
              </a:rPr>
              <a:t> – Soft launch to academics </a:t>
            </a:r>
            <a:r>
              <a:rPr lang="en-GB" dirty="0" smtClean="0">
                <a:latin typeface="Verdana" panose="020B0604030504040204" pitchFamily="34" charset="0"/>
                <a:ea typeface="Verdana" panose="020B0604030504040204" pitchFamily="34" charset="0"/>
                <a:cs typeface="Verdana" panose="020B0604030504040204" pitchFamily="34" charset="0"/>
              </a:rPr>
              <a:t> </a:t>
            </a:r>
          </a:p>
          <a:p>
            <a:pPr marL="0" indent="0" algn="ctr">
              <a:buNone/>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GB"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low uptake!</a:t>
            </a:r>
          </a:p>
          <a:p>
            <a:pPr marL="0" lvl="0" indent="0" fontAlgn="auto">
              <a:lnSpc>
                <a:spcPct val="100000"/>
              </a:lnSpc>
              <a:spcBef>
                <a:spcPts val="0"/>
              </a:spcBef>
              <a:spcAft>
                <a:spcPts val="0"/>
              </a:spcAft>
              <a:buNone/>
              <a:defRPr/>
            </a:pP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lvl="0" indent="0" fontAlgn="auto">
              <a:lnSpc>
                <a:spcPct val="100000"/>
              </a:lnSpc>
              <a:spcBef>
                <a:spcPts val="0"/>
              </a:spcBef>
              <a:spcAft>
                <a:spcPts val="0"/>
              </a:spcAft>
              <a:buNone/>
              <a:defRPr/>
            </a:pPr>
            <a:r>
              <a:rPr lang="en-GB" dirty="0" smtClean="0">
                <a:latin typeface="Verdana" panose="020B0604030504040204" pitchFamily="34" charset="0"/>
                <a:ea typeface="Verdana" panose="020B0604030504040204" pitchFamily="34" charset="0"/>
                <a:cs typeface="Verdana" panose="020B0604030504040204" pitchFamily="34" charset="0"/>
              </a:rPr>
              <a:t>4 different library teams involved in process</a:t>
            </a:r>
          </a:p>
          <a:p>
            <a:pPr marL="0" lvl="0" indent="0" fontAlgn="auto">
              <a:lnSpc>
                <a:spcPct val="100000"/>
              </a:lnSpc>
              <a:spcBef>
                <a:spcPts val="0"/>
              </a:spcBef>
              <a:spcAft>
                <a:spcPts val="0"/>
              </a:spcAft>
              <a:buNone/>
              <a:defRPr/>
            </a:pPr>
            <a:endParaRPr lang="en-GB" dirty="0">
              <a:latin typeface="Verdana" panose="020B0604030504040204" pitchFamily="34" charset="0"/>
              <a:ea typeface="Verdana" panose="020B0604030504040204" pitchFamily="34" charset="0"/>
              <a:cs typeface="Verdana" panose="020B0604030504040204" pitchFamily="34" charset="0"/>
            </a:endParaRPr>
          </a:p>
          <a:p>
            <a:pPr fontAlgn="auto">
              <a:lnSpc>
                <a:spcPct val="100000"/>
              </a:lnSpc>
              <a:spcBef>
                <a:spcPts val="0"/>
              </a:spcBef>
              <a:spcAft>
                <a:spcPts val="0"/>
              </a:spcAft>
              <a:defRPr/>
            </a:pPr>
            <a:r>
              <a:rPr lang="en-GB" dirty="0" smtClean="0">
                <a:latin typeface="Verdana" panose="020B0604030504040204" pitchFamily="34" charset="0"/>
                <a:ea typeface="Verdana" panose="020B0604030504040204" pitchFamily="34" charset="0"/>
                <a:cs typeface="Verdana" panose="020B0604030504040204" pitchFamily="34" charset="0"/>
              </a:rPr>
              <a:t>Subject </a:t>
            </a:r>
            <a:r>
              <a:rPr lang="en-GB" dirty="0">
                <a:latin typeface="Verdana" panose="020B0604030504040204" pitchFamily="34" charset="0"/>
                <a:ea typeface="Verdana" panose="020B0604030504040204" pitchFamily="34" charset="0"/>
                <a:cs typeface="Verdana" panose="020B0604030504040204" pitchFamily="34" charset="0"/>
              </a:rPr>
              <a:t>Librarians worked with </a:t>
            </a:r>
            <a:r>
              <a:rPr lang="en-GB" dirty="0" smtClean="0">
                <a:latin typeface="Verdana" panose="020B0604030504040204" pitchFamily="34" charset="0"/>
                <a:ea typeface="Verdana" panose="020B0604030504040204" pitchFamily="34" charset="0"/>
                <a:cs typeface="Verdana" panose="020B0604030504040204" pitchFamily="34" charset="0"/>
              </a:rPr>
              <a:t>academics</a:t>
            </a:r>
            <a:endParaRPr lang="en-GB" dirty="0">
              <a:latin typeface="Verdana" panose="020B0604030504040204" pitchFamily="34" charset="0"/>
              <a:ea typeface="Verdana" panose="020B0604030504040204" pitchFamily="34" charset="0"/>
              <a:cs typeface="Verdana" panose="020B0604030504040204" pitchFamily="34" charset="0"/>
            </a:endParaRPr>
          </a:p>
          <a:p>
            <a:pPr fontAlgn="auto">
              <a:lnSpc>
                <a:spcPct val="100000"/>
              </a:lnSpc>
              <a:spcBef>
                <a:spcPts val="0"/>
              </a:spcBef>
              <a:spcAft>
                <a:spcPts val="0"/>
              </a:spcAft>
              <a:defRPr/>
            </a:pPr>
            <a:r>
              <a:rPr lang="en-GB" dirty="0" smtClean="0">
                <a:latin typeface="Verdana" panose="020B0604030504040204" pitchFamily="34" charset="0"/>
                <a:ea typeface="Verdana" panose="020B0604030504040204" pitchFamily="34" charset="0"/>
                <a:cs typeface="Verdana" panose="020B0604030504040204" pitchFamily="34" charset="0"/>
              </a:rPr>
              <a:t>Reading </a:t>
            </a:r>
            <a:r>
              <a:rPr lang="en-GB" dirty="0">
                <a:latin typeface="Verdana" panose="020B0604030504040204" pitchFamily="34" charset="0"/>
                <a:ea typeface="Verdana" panose="020B0604030504040204" pitchFamily="34" charset="0"/>
                <a:cs typeface="Verdana" panose="020B0604030504040204" pitchFamily="34" charset="0"/>
              </a:rPr>
              <a:t>list </a:t>
            </a:r>
            <a:r>
              <a:rPr lang="en-GB" dirty="0" smtClean="0">
                <a:latin typeface="Verdana" panose="020B0604030504040204" pitchFamily="34" charset="0"/>
                <a:ea typeface="Verdana" panose="020B0604030504040204" pitchFamily="34" charset="0"/>
                <a:cs typeface="Verdana" panose="020B0604030504040204" pitchFamily="34" charset="0"/>
              </a:rPr>
              <a:t>assistant /managed lists </a:t>
            </a:r>
          </a:p>
          <a:p>
            <a:pPr fontAlgn="auto">
              <a:lnSpc>
                <a:spcPct val="100000"/>
              </a:lnSpc>
              <a:spcBef>
                <a:spcPts val="0"/>
              </a:spcBef>
              <a:spcAft>
                <a:spcPts val="0"/>
              </a:spcAft>
              <a:defRPr/>
            </a:pPr>
            <a:r>
              <a:rPr lang="en-GB" dirty="0" smtClean="0">
                <a:latin typeface="Verdana" panose="020B0604030504040204" pitchFamily="34" charset="0"/>
                <a:ea typeface="Verdana" panose="020B0604030504040204" pitchFamily="34" charset="0"/>
                <a:cs typeface="Verdana" panose="020B0604030504040204" pitchFamily="34" charset="0"/>
              </a:rPr>
              <a:t>Collections </a:t>
            </a:r>
            <a:r>
              <a:rPr lang="en-GB" dirty="0">
                <a:latin typeface="Verdana" panose="020B0604030504040204" pitchFamily="34" charset="0"/>
                <a:ea typeface="Verdana" panose="020B0604030504040204" pitchFamily="34" charset="0"/>
                <a:cs typeface="Verdana" panose="020B0604030504040204" pitchFamily="34" charset="0"/>
              </a:rPr>
              <a:t>team ordered the </a:t>
            </a:r>
            <a:r>
              <a:rPr lang="en-GB" dirty="0" smtClean="0">
                <a:latin typeface="Verdana" panose="020B0604030504040204" pitchFamily="34" charset="0"/>
                <a:ea typeface="Verdana" panose="020B0604030504040204" pitchFamily="34" charset="0"/>
                <a:cs typeface="Verdana" panose="020B0604030504040204" pitchFamily="34" charset="0"/>
              </a:rPr>
              <a:t>books.</a:t>
            </a:r>
            <a:endParaRPr lang="en-GB" dirty="0">
              <a:latin typeface="Verdana" panose="020B0604030504040204" pitchFamily="34" charset="0"/>
              <a:ea typeface="Verdana" panose="020B0604030504040204" pitchFamily="34" charset="0"/>
              <a:cs typeface="Verdana" panose="020B0604030504040204" pitchFamily="34" charset="0"/>
            </a:endParaRPr>
          </a:p>
          <a:p>
            <a:pPr fontAlgn="auto">
              <a:lnSpc>
                <a:spcPct val="100000"/>
              </a:lnSpc>
              <a:spcBef>
                <a:spcPts val="0"/>
              </a:spcBef>
              <a:spcAft>
                <a:spcPts val="0"/>
              </a:spcAft>
              <a:defRPr/>
            </a:pPr>
            <a:r>
              <a:rPr lang="en-GB" dirty="0" smtClean="0">
                <a:latin typeface="Verdana" panose="020B0604030504040204" pitchFamily="34" charset="0"/>
                <a:ea typeface="Verdana" panose="020B0604030504040204" pitchFamily="34" charset="0"/>
                <a:cs typeface="Verdana" panose="020B0604030504040204" pitchFamily="34" charset="0"/>
              </a:rPr>
              <a:t>Digitization team.</a:t>
            </a:r>
          </a:p>
          <a:p>
            <a:pPr algn="r" fontAlgn="auto">
              <a:lnSpc>
                <a:spcPct val="100000"/>
              </a:lnSpc>
              <a:spcBef>
                <a:spcPts val="0"/>
              </a:spcBef>
              <a:spcAft>
                <a:spcPts val="0"/>
              </a:spcAft>
              <a:defRPr/>
            </a:pPr>
            <a:endParaRPr lang="en-GB" sz="3600" dirty="0">
              <a:solidFill>
                <a:schemeClr val="accent5">
                  <a:lumMod val="75000"/>
                </a:schemeClr>
              </a:solidFill>
            </a:endParaRPr>
          </a:p>
          <a:p>
            <a:pPr marL="0" indent="0" algn="ctr" fontAlgn="auto">
              <a:lnSpc>
                <a:spcPct val="100000"/>
              </a:lnSpc>
              <a:spcBef>
                <a:spcPts val="0"/>
              </a:spcBef>
              <a:spcAft>
                <a:spcPts val="0"/>
              </a:spcAft>
              <a:buNone/>
              <a:defRPr/>
            </a:pPr>
            <a:r>
              <a:rPr lang="en-GB" sz="3600" b="1" dirty="0" smtClean="0">
                <a:solidFill>
                  <a:schemeClr val="accent5">
                    <a:lumMod val="75000"/>
                  </a:schemeClr>
                </a:solidFill>
              </a:rPr>
              <a:t>Confusion and duplication of effort</a:t>
            </a:r>
          </a:p>
          <a:p>
            <a:pPr fontAlgn="auto">
              <a:lnSpc>
                <a:spcPct val="100000"/>
              </a:lnSpc>
              <a:spcBef>
                <a:spcPts val="0"/>
              </a:spcBef>
              <a:spcAft>
                <a:spcPts val="0"/>
              </a:spcAft>
              <a:defRPr/>
            </a:pPr>
            <a:endParaRPr lang="en-GB" dirty="0"/>
          </a:p>
          <a:p>
            <a:pPr marL="0" indent="0" fontAlgn="auto">
              <a:lnSpc>
                <a:spcPct val="100000"/>
              </a:lnSpc>
              <a:spcBef>
                <a:spcPts val="0"/>
              </a:spcBef>
              <a:spcAft>
                <a:spcPts val="0"/>
              </a:spcAft>
              <a:buNone/>
              <a:defRP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780" y="270532"/>
            <a:ext cx="10515600" cy="1325563"/>
          </a:xfrm>
        </p:spPr>
        <p:txBody>
          <a:bodyPr/>
          <a:lstStyle/>
          <a:p>
            <a:r>
              <a:rPr lang="en-GB"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Timeline</a:t>
            </a:r>
            <a:endPar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1021" y="1596095"/>
            <a:ext cx="11929241" cy="5120016"/>
          </a:xfrm>
        </p:spPr>
        <p: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2015-2018 </a:t>
            </a:r>
            <a:r>
              <a:rPr lang="en-GB" dirty="0">
                <a:latin typeface="Verdana" panose="020B0604030504040204" pitchFamily="34" charset="0"/>
                <a:ea typeface="Verdana" panose="020B0604030504040204" pitchFamily="34" charset="0"/>
                <a:cs typeface="Verdana" panose="020B0604030504040204" pitchFamily="34" charset="0"/>
              </a:rPr>
              <a:t>Reading List Strategy – 3 year plan to introduce online RLs for all taught modules. Led by academics</a:t>
            </a:r>
          </a:p>
          <a:p>
            <a:r>
              <a:rPr lang="en-GB" dirty="0">
                <a:latin typeface="Verdana" panose="020B0604030504040204" pitchFamily="34" charset="0"/>
                <a:ea typeface="Verdana" panose="020B0604030504040204" pitchFamily="34" charset="0"/>
                <a:cs typeface="Verdana" panose="020B0604030504040204" pitchFamily="34" charset="0"/>
              </a:rPr>
              <a:t>April 2016 Reading List Framework approved by University Learning and Teaching Quality Group</a:t>
            </a:r>
          </a:p>
          <a:p>
            <a:r>
              <a:rPr lang="en-GB" dirty="0" smtClean="0">
                <a:latin typeface="Verdana" panose="020B0604030504040204" pitchFamily="34" charset="0"/>
                <a:ea typeface="Verdana" panose="020B0604030504040204" pitchFamily="34" charset="0"/>
                <a:cs typeface="Verdana" panose="020B0604030504040204" pitchFamily="34" charset="0"/>
              </a:rPr>
              <a:t> </a:t>
            </a:r>
            <a:r>
              <a:rPr lang="en-GB" dirty="0">
                <a:latin typeface="Verdana" panose="020B0604030504040204" pitchFamily="34" charset="0"/>
                <a:ea typeface="Verdana" panose="020B0604030504040204" pitchFamily="34" charset="0"/>
                <a:cs typeface="Verdana" panose="020B0604030504040204" pitchFamily="34" charset="0"/>
              </a:rPr>
              <a:t>May 2016 Reading List Working Group Report recommends  – centralised Reading list Team </a:t>
            </a:r>
          </a:p>
          <a:p>
            <a:r>
              <a:rPr lang="en-GB" dirty="0" smtClean="0">
                <a:latin typeface="Verdana" panose="020B0604030504040204" pitchFamily="34" charset="0"/>
                <a:ea typeface="Verdana" panose="020B0604030504040204" pitchFamily="34" charset="0"/>
                <a:cs typeface="Verdana" panose="020B0604030504040204" pitchFamily="34" charset="0"/>
              </a:rPr>
              <a:t>June </a:t>
            </a:r>
            <a:r>
              <a:rPr lang="en-GB" dirty="0">
                <a:latin typeface="Verdana" panose="020B0604030504040204" pitchFamily="34" charset="0"/>
                <a:ea typeface="Verdana" panose="020B0604030504040204" pitchFamily="34" charset="0"/>
                <a:cs typeface="Verdana" panose="020B0604030504040204" pitchFamily="34" charset="0"/>
              </a:rPr>
              <a:t>2016 onwards  - Academics now populate own lists and are responsible for review and update. </a:t>
            </a:r>
            <a:endParaRPr lang="en-GB" dirty="0" smtClean="0">
              <a:latin typeface="Verdana" panose="020B0604030504040204" pitchFamily="34" charset="0"/>
              <a:ea typeface="Verdana" panose="020B0604030504040204" pitchFamily="34" charset="0"/>
              <a:cs typeface="Verdana" panose="020B0604030504040204" pitchFamily="34" charset="0"/>
            </a:endParaRPr>
          </a:p>
          <a:p>
            <a:endParaRPr lang="en-GB" i="1" dirty="0">
              <a:solidFill>
                <a:schemeClr val="tx1"/>
              </a:solidFill>
            </a:endParaRPr>
          </a:p>
          <a:p>
            <a:pPr marL="0" indent="0">
              <a:buNone/>
            </a:pPr>
            <a:r>
              <a:rPr lang="en-GB" sz="2600"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High </a:t>
            </a:r>
            <a:r>
              <a:rPr lang="en-GB" sz="26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quality reading lists aligned to available library resources </a:t>
            </a:r>
            <a:r>
              <a:rPr lang="en-GB" sz="8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a:t>
            </a:r>
            <a:r>
              <a:rPr lang="en-GB" sz="800" b="1" dirty="0" err="1">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UoR</a:t>
            </a:r>
            <a:r>
              <a:rPr lang="en-GB" sz="8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 Teaching and Learning Strategy 2015</a:t>
            </a:r>
            <a:r>
              <a:rPr lang="en-GB" sz="800" b="1" dirty="0">
                <a:solidFill>
                  <a:schemeClr val="accent5">
                    <a:lumMod val="75000"/>
                  </a:schemeClr>
                </a:solidFill>
              </a:rPr>
              <a:t>)</a:t>
            </a:r>
            <a:r>
              <a:rPr lang="en-GB" sz="8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 </a:t>
            </a:r>
            <a:endParaRPr lang="en-GB" sz="800" b="1" dirty="0">
              <a:solidFill>
                <a:schemeClr val="accent5">
                  <a:lumMod val="75000"/>
                </a:schemeClr>
              </a:solidFill>
            </a:endParaRPr>
          </a:p>
          <a:p>
            <a:endParaRPr lang="en-US" altLang="en-US" dirty="0"/>
          </a:p>
          <a:p>
            <a:endParaRPr lang="en-GB" dirty="0"/>
          </a:p>
        </p:txBody>
      </p:sp>
    </p:spTree>
    <p:extLst>
      <p:ext uri="{BB962C8B-B14F-4D97-AF65-F5344CB8AC3E}">
        <p14:creationId xmlns:p14="http://schemas.microsoft.com/office/powerpoint/2010/main" val="2865766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9827" y="0"/>
            <a:ext cx="10515600" cy="1325563"/>
          </a:xfrm>
        </p:spPr>
        <p:txBody>
          <a:bodyPr/>
          <a:lstStyle/>
          <a:p>
            <a:r>
              <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Reading List Framework</a:t>
            </a:r>
            <a:endParaRPr lang="en-US" altLang="en-US"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123" name="Content Placeholder 2"/>
          <p:cNvSpPr>
            <a:spLocks noGrp="1"/>
          </p:cNvSpPr>
          <p:nvPr>
            <p:ph idx="1"/>
          </p:nvPr>
        </p:nvSpPr>
        <p:spPr>
          <a:xfrm>
            <a:off x="459827" y="1825625"/>
            <a:ext cx="10515600" cy="5032375"/>
          </a:xfrm>
        </p:spPr>
        <p:txBody>
          <a:bodyPr/>
          <a:lstStyle/>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Principles</a:t>
            </a:r>
          </a:p>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Guidelines</a:t>
            </a:r>
          </a:p>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Responsibilities</a:t>
            </a:r>
          </a:p>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Deadlines</a:t>
            </a:r>
          </a:p>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Digitization Service</a:t>
            </a:r>
          </a:p>
          <a:p>
            <a:r>
              <a:rPr lang="en-GB" sz="3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Training</a:t>
            </a:r>
          </a:p>
          <a:p>
            <a:pPr marL="0" indent="0" algn="ctr">
              <a:spcBef>
                <a:spcPct val="0"/>
              </a:spcBef>
              <a:buNone/>
            </a:pPr>
            <a:endParaRPr lang="en-GB" sz="36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0" algn="ctr">
              <a:spcBef>
                <a:spcPct val="0"/>
              </a:spcBef>
              <a:buNone/>
            </a:pPr>
            <a:r>
              <a:rPr lang="en-US" sz="24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The module convener has responsibility for ensuring that reading lists are reviewed and updated at least once a year</a:t>
            </a:r>
            <a:endParaRPr lang="en-GB" sz="24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hlinkClick r:id="rId3" action="ppaction://hlinkfile"/>
            </a:endParaRPr>
          </a:p>
          <a:p>
            <a:pPr marL="0" indent="0" algn="ctr">
              <a:buNone/>
            </a:pPr>
            <a:endParaRPr lang="en-GB" sz="2000"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hlinkClick r:id="rId3" action="ppaction://hlinkfile"/>
            </a:endParaRPr>
          </a:p>
          <a:p>
            <a:pPr algn="ctr"/>
            <a:endParaRPr lang="en-GB" sz="2000"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hlinkClick r:id="rId3" action="ppaction://hlinkfile"/>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Traffic Light system</a:t>
            </a:r>
            <a:endParaRPr lang="en-US" altLang="en-US"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147" name="Content Placeholder 2"/>
          <p:cNvSpPr>
            <a:spLocks noGrp="1"/>
          </p:cNvSpPr>
          <p:nvPr>
            <p:ph idx="1"/>
          </p:nvPr>
        </p:nvSpPr>
        <p:spPr>
          <a:xfrm>
            <a:off x="838200" y="1690688"/>
            <a:ext cx="10515600" cy="4351338"/>
          </a:xfrm>
        </p:spPr>
        <p: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Reporting on ‘where we stood’</a:t>
            </a:r>
          </a:p>
          <a:p>
            <a:r>
              <a:rPr lang="en-GB" dirty="0" smtClean="0">
                <a:latin typeface="Verdana" panose="020B0604030504040204" pitchFamily="34" charset="0"/>
                <a:ea typeface="Verdana" panose="020B0604030504040204" pitchFamily="34" charset="0"/>
                <a:cs typeface="Verdana" panose="020B0604030504040204" pitchFamily="34" charset="0"/>
              </a:rPr>
              <a:t>Framework states ‘Directed reading for individual seminars and workshops. 10 week term = 10 Reading List sections</a:t>
            </a:r>
          </a:p>
          <a:p>
            <a:pPr marL="0" indent="0">
              <a:buNone/>
            </a:pPr>
            <a:r>
              <a:rPr lang="en-GB" dirty="0" smtClean="0">
                <a:latin typeface="Verdana" panose="020B0604030504040204" pitchFamily="34" charset="0"/>
                <a:ea typeface="Verdana" panose="020B0604030504040204" pitchFamily="34" charset="0"/>
                <a:cs typeface="Verdana" panose="020B0604030504040204" pitchFamily="34" charset="0"/>
              </a:rPr>
              <a:t>			</a:t>
            </a:r>
            <a:endParaRPr lang="en-GB"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GB" dirty="0" smtClean="0">
                <a:latin typeface="Verdana" panose="020B0604030504040204" pitchFamily="34" charset="0"/>
                <a:ea typeface="Verdana" panose="020B0604030504040204" pitchFamily="34" charset="0"/>
                <a:cs typeface="Verdana" panose="020B0604030504040204" pitchFamily="34" charset="0"/>
              </a:rPr>
              <a:t>	</a:t>
            </a:r>
          </a:p>
          <a:p>
            <a:endParaRPr lang="en-GB" dirty="0">
              <a:latin typeface="Verdana" panose="020B0604030504040204" pitchFamily="34" charset="0"/>
              <a:ea typeface="Verdana" panose="020B0604030504040204" pitchFamily="34" charset="0"/>
              <a:cs typeface="Verdana" panose="020B0604030504040204" pitchFamily="34" charset="0"/>
            </a:endParaRPr>
          </a:p>
          <a:p>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A secondary measure was ‘Use of LTI’</a:t>
            </a:r>
            <a:endParaRPr lang="en-GB" dirty="0">
              <a:latin typeface="Verdana" panose="020B0604030504040204" pitchFamily="34" charset="0"/>
              <a:ea typeface="Verdana" panose="020B0604030504040204" pitchFamily="34" charset="0"/>
              <a:cs typeface="Verdana" panose="020B0604030504040204" pitchFamily="34" charset="0"/>
            </a:endParaRPr>
          </a:p>
          <a:p>
            <a:pPr eaLnBrk="1" hangingPunct="1"/>
            <a:endParaRPr lang="en-US" altLang="en-US" dirty="0" smtClean="0"/>
          </a:p>
        </p:txBody>
      </p:sp>
      <p:sp>
        <p:nvSpPr>
          <p:cNvPr id="2" name="Oval 1"/>
          <p:cNvSpPr/>
          <p:nvPr/>
        </p:nvSpPr>
        <p:spPr>
          <a:xfrm>
            <a:off x="1116767" y="3813917"/>
            <a:ext cx="344774" cy="37475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1109272" y="4323608"/>
            <a:ext cx="344774" cy="37475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1116767" y="4833299"/>
            <a:ext cx="344774" cy="37475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2128604" y="3739684"/>
            <a:ext cx="2390398" cy="523220"/>
          </a:xfrm>
          <a:prstGeom prst="rect">
            <a:avLst/>
          </a:prstGeom>
          <a:noFill/>
        </p:spPr>
        <p:txBody>
          <a:bodyPr wrap="none" rtlCol="0">
            <a:spAutoFit/>
          </a:bodyPr>
          <a:lstStyle/>
          <a:p>
            <a:r>
              <a:rPr lang="en-GB" sz="2800" dirty="0" smtClean="0">
                <a:latin typeface="Verdana" panose="020B0604030504040204" pitchFamily="34" charset="0"/>
                <a:ea typeface="Verdana" panose="020B0604030504040204" pitchFamily="34" charset="0"/>
                <a:cs typeface="Verdana" panose="020B0604030504040204" pitchFamily="34" charset="0"/>
              </a:rPr>
              <a:t>0-4 sections</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sp>
        <p:nvSpPr>
          <p:cNvPr id="8" name="TextBox 7"/>
          <p:cNvSpPr txBox="1"/>
          <p:nvPr/>
        </p:nvSpPr>
        <p:spPr>
          <a:xfrm>
            <a:off x="2128604" y="4249375"/>
            <a:ext cx="2390398" cy="523220"/>
          </a:xfrm>
          <a:prstGeom prst="rect">
            <a:avLst/>
          </a:prstGeom>
          <a:noFill/>
        </p:spPr>
        <p:txBody>
          <a:bodyPr wrap="none" rtlCol="0">
            <a:spAutoFit/>
          </a:bodyPr>
          <a:lstStyle/>
          <a:p>
            <a:r>
              <a:rPr lang="en-GB" sz="2800" dirty="0" smtClean="0">
                <a:latin typeface="Verdana" panose="020B0604030504040204" pitchFamily="34" charset="0"/>
                <a:ea typeface="Verdana" panose="020B0604030504040204" pitchFamily="34" charset="0"/>
                <a:cs typeface="Verdana" panose="020B0604030504040204" pitchFamily="34" charset="0"/>
              </a:rPr>
              <a:t>5-9 sections</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2128604" y="4759066"/>
            <a:ext cx="2520242" cy="523220"/>
          </a:xfrm>
          <a:prstGeom prst="rect">
            <a:avLst/>
          </a:prstGeom>
          <a:noFill/>
        </p:spPr>
        <p:txBody>
          <a:bodyPr wrap="none" rtlCol="0">
            <a:spAutoFit/>
          </a:bodyPr>
          <a:lstStyle/>
          <a:p>
            <a:r>
              <a:rPr lang="en-GB" sz="2800" dirty="0" smtClean="0">
                <a:latin typeface="Verdana" panose="020B0604030504040204" pitchFamily="34" charset="0"/>
                <a:ea typeface="Verdana" panose="020B0604030504040204" pitchFamily="34" charset="0"/>
                <a:cs typeface="Verdana" panose="020B0604030504040204" pitchFamily="34" charset="0"/>
              </a:rPr>
              <a:t>10+ sections</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4285"/>
          </a:xfrm>
        </p:spPr>
        <p:txBody>
          <a:bodyPr/>
          <a:lstStyle/>
          <a:p>
            <a:r>
              <a:rPr lang="en-GB"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Framework Progress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6535590"/>
              </p:ext>
            </p:extLst>
          </p:nvPr>
        </p:nvGraphicFramePr>
        <p:xfrm>
          <a:off x="226726" y="1139252"/>
          <a:ext cx="11636146" cy="5516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2327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Reviews</a:t>
            </a:r>
            <a:endParaRPr lang="en-US" altLang="en-US"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7171" name="Content Placeholder 2"/>
          <p:cNvSpPr>
            <a:spLocks noGrp="1"/>
          </p:cNvSpPr>
          <p:nvPr>
            <p:ph idx="1"/>
          </p:nvPr>
        </p:nvSpPr>
        <p:spPr>
          <a:xfrm>
            <a:off x="838200" y="1825624"/>
            <a:ext cx="4573249" cy="4365313"/>
          </a:xfrm>
        </p:spPr>
        <p:txBody>
          <a:bodyPr/>
          <a:lstStyle/>
          <a:p>
            <a:pPr marL="0" indent="0" eaLnBrk="1" hangingPunct="1">
              <a:buNone/>
            </a:pPr>
            <a:r>
              <a:rPr lang="en-US" altLang="en-US" b="1" dirty="0" smtClean="0">
                <a:latin typeface="Verdana" panose="020B0604030504040204" pitchFamily="34" charset="0"/>
                <a:ea typeface="Verdana" panose="020B0604030504040204" pitchFamily="34" charset="0"/>
                <a:cs typeface="Verdana" panose="020B0604030504040204" pitchFamily="34" charset="0"/>
              </a:rPr>
              <a:t>Original Process</a:t>
            </a:r>
          </a:p>
          <a:p>
            <a:pPr marL="0" indent="0" eaLnBrk="1" hangingPunct="1">
              <a:buNone/>
            </a:pPr>
            <a:endParaRPr lang="en-US" altLang="en-US" dirty="0">
              <a:latin typeface="Verdana" panose="020B0604030504040204" pitchFamily="34" charset="0"/>
              <a:ea typeface="Verdana" panose="020B0604030504040204" pitchFamily="34" charset="0"/>
              <a:cs typeface="Verdana" panose="020B0604030504040204" pitchFamily="34" charset="0"/>
            </a:endParaRPr>
          </a:p>
          <a:p>
            <a:r>
              <a:rPr lang="en-US" altLang="en-US" sz="2400" dirty="0" smtClean="0">
                <a:latin typeface="Verdana" panose="020B0604030504040204" pitchFamily="34" charset="0"/>
                <a:ea typeface="Verdana" panose="020B0604030504040204" pitchFamily="34" charset="0"/>
                <a:cs typeface="Verdana" panose="020B0604030504040204" pitchFamily="34" charset="0"/>
              </a:rPr>
              <a:t>New books for library</a:t>
            </a:r>
          </a:p>
          <a:p>
            <a:r>
              <a:rPr lang="en-US" altLang="en-US" sz="2400" dirty="0" smtClean="0">
                <a:latin typeface="Verdana" panose="020B0604030504040204" pitchFamily="34" charset="0"/>
                <a:ea typeface="Verdana" panose="020B0604030504040204" pitchFamily="34" charset="0"/>
                <a:cs typeface="Verdana" panose="020B0604030504040204" pitchFamily="34" charset="0"/>
              </a:rPr>
              <a:t>New eBooks</a:t>
            </a:r>
          </a:p>
          <a:p>
            <a:r>
              <a:rPr lang="en-US" altLang="en-US" sz="2400" dirty="0" smtClean="0">
                <a:latin typeface="Verdana" panose="020B0604030504040204" pitchFamily="34" charset="0"/>
                <a:ea typeface="Verdana" panose="020B0604030504040204" pitchFamily="34" charset="0"/>
                <a:cs typeface="Verdana" panose="020B0604030504040204" pitchFamily="34" charset="0"/>
              </a:rPr>
              <a:t>Ordering across lists</a:t>
            </a:r>
          </a:p>
          <a:p>
            <a:r>
              <a:rPr lang="en-US" altLang="en-US" sz="2400" dirty="0" smtClean="0">
                <a:latin typeface="Verdana" panose="020B0604030504040204" pitchFamily="34" charset="0"/>
                <a:ea typeface="Verdana" panose="020B0604030504040204" pitchFamily="34" charset="0"/>
                <a:cs typeface="Verdana" panose="020B0604030504040204" pitchFamily="34" charset="0"/>
              </a:rPr>
              <a:t>Digitisation requests</a:t>
            </a:r>
          </a:p>
          <a:p>
            <a:r>
              <a:rPr lang="en-US" altLang="en-US" sz="2400" dirty="0" smtClean="0">
                <a:latin typeface="Verdana" panose="020B0604030504040204" pitchFamily="34" charset="0"/>
                <a:ea typeface="Verdana" panose="020B0604030504040204" pitchFamily="34" charset="0"/>
                <a:cs typeface="Verdana" panose="020B0604030504040204" pitchFamily="34" charset="0"/>
              </a:rPr>
              <a:t>Ordering new editions</a:t>
            </a:r>
          </a:p>
        </p:txBody>
      </p:sp>
      <p:sp>
        <p:nvSpPr>
          <p:cNvPr id="2" name="TextBox 1"/>
          <p:cNvSpPr txBox="1"/>
          <p:nvPr/>
        </p:nvSpPr>
        <p:spPr>
          <a:xfrm>
            <a:off x="6200932" y="1822448"/>
            <a:ext cx="4646952" cy="4278094"/>
          </a:xfrm>
          <a:prstGeom prst="rect">
            <a:avLst/>
          </a:prstGeom>
          <a:noFill/>
        </p:spPr>
        <p:txBody>
          <a:bodyPr wrap="square" rtlCol="0">
            <a:spAutoFit/>
          </a:bodyPr>
          <a:lstStyle/>
          <a:p>
            <a:pPr marL="0" indent="0" eaLnBrk="1" hangingPunct="1">
              <a:buNone/>
            </a:pPr>
            <a:r>
              <a:rPr lang="en-US" altLang="en-US" sz="2800" b="1" dirty="0" smtClean="0">
                <a:latin typeface="Verdana" panose="020B0604030504040204" pitchFamily="34" charset="0"/>
                <a:ea typeface="Verdana" panose="020B0604030504040204" pitchFamily="34" charset="0"/>
                <a:cs typeface="Verdana" panose="020B0604030504040204" pitchFamily="34" charset="0"/>
              </a:rPr>
              <a:t>Temporary Process</a:t>
            </a:r>
          </a:p>
          <a:p>
            <a:pPr marL="0" indent="0" eaLnBrk="1" hangingPunct="1">
              <a:buNone/>
            </a:pPr>
            <a:endParaRPr lang="en-US" altLang="en-US" sz="2800" dirty="0">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cs typeface="Verdana" panose="020B0604030504040204" pitchFamily="34" charset="0"/>
              </a:rPr>
              <a:t>New eBooks</a:t>
            </a:r>
          </a:p>
          <a:p>
            <a:pPr marL="342900" indent="-342900" eaLnBrk="1" hangingPunct="1">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cs typeface="Verdana" panose="020B0604030504040204" pitchFamily="34" charset="0"/>
              </a:rPr>
              <a:t>New books for library</a:t>
            </a:r>
          </a:p>
          <a:p>
            <a:pPr marL="342900" indent="-342900" eaLnBrk="1" hangingPunct="1">
              <a:buFont typeface="Arial" panose="020B0604020202020204" pitchFamily="34" charset="0"/>
              <a:buChar char="•"/>
            </a:pPr>
            <a:r>
              <a:rPr lang="en-US" altLang="en-US" sz="2400" dirty="0" smtClean="0">
                <a:latin typeface="Verdana" panose="020B0604030504040204" pitchFamily="34" charset="0"/>
                <a:ea typeface="Verdana" panose="020B0604030504040204" pitchFamily="34" charset="0"/>
                <a:cs typeface="Verdana" panose="020B0604030504040204" pitchFamily="34" charset="0"/>
              </a:rPr>
              <a:t>Digitisation</a:t>
            </a:r>
          </a:p>
          <a:p>
            <a:pPr marL="457200" indent="-457200" eaLnBrk="1" hangingPunct="1">
              <a:buFontTx/>
              <a:buChar char="-"/>
            </a:pPr>
            <a:endParaRPr lang="en-US" altLang="en-US" sz="2400" dirty="0">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buFont typeface="Arial" panose="020B0604020202020204" pitchFamily="34" charset="0"/>
              <a:buChar char="•"/>
            </a:pPr>
            <a:r>
              <a:rPr lang="en-US" altLang="en-US" sz="2400" b="1" dirty="0" smtClean="0">
                <a:latin typeface="Verdana" panose="020B0604030504040204" pitchFamily="34" charset="0"/>
                <a:ea typeface="Verdana" panose="020B0604030504040204" pitchFamily="34" charset="0"/>
                <a:cs typeface="Verdana" panose="020B0604030504040204" pitchFamily="34" charset="0"/>
              </a:rPr>
              <a:t>Collections Development order done outside of Reviews using All Items Report</a:t>
            </a:r>
            <a:endParaRPr lang="en-US" altLang="en-US" sz="2400" b="1"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The </a:t>
            </a:r>
            <a:r>
              <a:rPr lang="en-GB"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Collections Team</a:t>
            </a:r>
            <a:endParaRPr lang="en-US" altLang="en-US" b="1" dirty="0"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195" name="Content Placeholder 2"/>
          <p:cNvSpPr>
            <a:spLocks noGrp="1"/>
          </p:cNvSpPr>
          <p:nvPr>
            <p:ph idx="1"/>
          </p:nvPr>
        </p:nvSpPr>
        <p:spPr>
          <a:xfrm>
            <a:off x="418475" y="1690688"/>
            <a:ext cx="10515600" cy="5132004"/>
          </a:xfrm>
        </p:spPr>
        <p:txBody>
          <a:bodyPr/>
          <a:lstStyle/>
          <a:p>
            <a:r>
              <a:rPr lang="en-GB" sz="2400" dirty="0">
                <a:latin typeface="Verdana" panose="020B0604030504040204" pitchFamily="34" charset="0"/>
                <a:ea typeface="Verdana" panose="020B0604030504040204" pitchFamily="34" charset="0"/>
                <a:cs typeface="Verdana" panose="020B0604030504040204" pitchFamily="34" charset="0"/>
              </a:rPr>
              <a:t>Team has developed from the Resource List Workflow Working group. The Collections and Discovery team now cover:</a:t>
            </a:r>
          </a:p>
          <a:p>
            <a:pPr lvl="1"/>
            <a:r>
              <a:rPr lang="en-GB" dirty="0" smtClean="0">
                <a:latin typeface="Verdana" panose="020B0604030504040204" pitchFamily="34" charset="0"/>
                <a:ea typeface="Verdana" panose="020B0604030504040204" pitchFamily="34" charset="0"/>
                <a:cs typeface="Verdana" panose="020B0604030504040204" pitchFamily="34" charset="0"/>
              </a:rPr>
              <a:t>Reading List Reviews &amp; Digitization</a:t>
            </a:r>
            <a:endParaRPr lang="en-GB" dirty="0">
              <a:latin typeface="Verdana" panose="020B0604030504040204" pitchFamily="34" charset="0"/>
              <a:ea typeface="Verdana" panose="020B0604030504040204" pitchFamily="34" charset="0"/>
              <a:cs typeface="Verdana" panose="020B0604030504040204" pitchFamily="34" charset="0"/>
            </a:endParaRPr>
          </a:p>
          <a:p>
            <a:pPr lvl="1"/>
            <a:r>
              <a:rPr lang="en-GB" dirty="0" smtClean="0">
                <a:latin typeface="Verdana" panose="020B0604030504040204" pitchFamily="34" charset="0"/>
                <a:ea typeface="Verdana" panose="020B0604030504040204" pitchFamily="34" charset="0"/>
                <a:cs typeface="Verdana" panose="020B0604030504040204" pitchFamily="34" charset="0"/>
              </a:rPr>
              <a:t>Reading List support</a:t>
            </a:r>
            <a:endParaRPr lang="en-GB" dirty="0">
              <a:latin typeface="Verdana" panose="020B0604030504040204" pitchFamily="34" charset="0"/>
              <a:ea typeface="Verdana" panose="020B0604030504040204" pitchFamily="34" charset="0"/>
              <a:cs typeface="Verdana" panose="020B0604030504040204" pitchFamily="34" charset="0"/>
            </a:endParaRPr>
          </a:p>
          <a:p>
            <a:pPr lvl="1"/>
            <a:r>
              <a:rPr lang="en-GB" dirty="0">
                <a:latin typeface="Verdana" panose="020B0604030504040204" pitchFamily="34" charset="0"/>
                <a:ea typeface="Verdana" panose="020B0604030504040204" pitchFamily="34" charset="0"/>
                <a:cs typeface="Verdana" panose="020B0604030504040204" pitchFamily="34" charset="0"/>
              </a:rPr>
              <a:t>Inter-Library Loans</a:t>
            </a:r>
          </a:p>
          <a:p>
            <a:pPr lvl="1"/>
            <a:r>
              <a:rPr lang="en-GB" dirty="0">
                <a:latin typeface="Verdana" panose="020B0604030504040204" pitchFamily="34" charset="0"/>
                <a:ea typeface="Verdana" panose="020B0604030504040204" pitchFamily="34" charset="0"/>
                <a:cs typeface="Verdana" panose="020B0604030504040204" pitchFamily="34" charset="0"/>
              </a:rPr>
              <a:t>Subscriptions</a:t>
            </a:r>
          </a:p>
          <a:p>
            <a:pPr lvl="1"/>
            <a:r>
              <a:rPr lang="en-GB" dirty="0">
                <a:latin typeface="Verdana" panose="020B0604030504040204" pitchFamily="34" charset="0"/>
                <a:ea typeface="Verdana" panose="020B0604030504040204" pitchFamily="34" charset="0"/>
                <a:cs typeface="Verdana" panose="020B0604030504040204" pitchFamily="34" charset="0"/>
              </a:rPr>
              <a:t>Cataloguing </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lvl="1"/>
            <a:r>
              <a:rPr lang="en-GB" dirty="0" smtClean="0">
                <a:latin typeface="Verdana" panose="020B0604030504040204" pitchFamily="34" charset="0"/>
                <a:ea typeface="Verdana" panose="020B0604030504040204" pitchFamily="34" charset="0"/>
                <a:cs typeface="Verdana" panose="020B0604030504040204" pitchFamily="34" charset="0"/>
              </a:rPr>
              <a:t>Stock </a:t>
            </a:r>
            <a:r>
              <a:rPr lang="en-GB" dirty="0">
                <a:latin typeface="Verdana" panose="020B0604030504040204" pitchFamily="34" charset="0"/>
                <a:ea typeface="Verdana" panose="020B0604030504040204" pitchFamily="34" charset="0"/>
                <a:cs typeface="Verdana" panose="020B0604030504040204" pitchFamily="34" charset="0"/>
              </a:rPr>
              <a:t>management </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lvl="1"/>
            <a:r>
              <a:rPr lang="en-GB" dirty="0" smtClean="0">
                <a:latin typeface="Verdana" panose="020B0604030504040204" pitchFamily="34" charset="0"/>
                <a:ea typeface="Verdana" panose="020B0604030504040204" pitchFamily="34" charset="0"/>
                <a:cs typeface="Verdana" panose="020B0604030504040204" pitchFamily="34" charset="0"/>
              </a:rPr>
              <a:t>Invoicing</a:t>
            </a:r>
            <a:endParaRPr lang="en-GB" dirty="0">
              <a:latin typeface="Verdana" panose="020B0604030504040204" pitchFamily="34" charset="0"/>
              <a:ea typeface="Verdana" panose="020B0604030504040204" pitchFamily="34" charset="0"/>
              <a:cs typeface="Verdana" panose="020B0604030504040204" pitchFamily="34" charset="0"/>
            </a:endParaRPr>
          </a:p>
          <a:p>
            <a:pPr lvl="1"/>
            <a:r>
              <a:rPr lang="en-GB" dirty="0">
                <a:latin typeface="Verdana" panose="020B0604030504040204" pitchFamily="34" charset="0"/>
                <a:ea typeface="Verdana" panose="020B0604030504040204" pitchFamily="34" charset="0"/>
                <a:cs typeface="Verdana" panose="020B0604030504040204" pitchFamily="34" charset="0"/>
              </a:rPr>
              <a:t>Marc imports</a:t>
            </a:r>
          </a:p>
          <a:p>
            <a:endParaRPr lang="en-GB" sz="2400" dirty="0"/>
          </a:p>
          <a:p>
            <a:pPr eaLnBrk="1" hangingPunct="1"/>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07470"/>
            <a:ext cx="10515600" cy="1325563"/>
          </a:xfrm>
        </p:spPr>
        <p:txBody>
          <a:bodyPr/>
          <a:lstStyle/>
          <a:p>
            <a:r>
              <a:rPr lang="en-US" altLang="en-US" b="1"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Academic Engagement </a:t>
            </a: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29407" y="1312316"/>
            <a:ext cx="9333185" cy="5324966"/>
          </a:xfrm>
        </p:spPr>
      </p:pic>
    </p:spTree>
    <p:extLst>
      <p:ext uri="{BB962C8B-B14F-4D97-AF65-F5344CB8AC3E}">
        <p14:creationId xmlns:p14="http://schemas.microsoft.com/office/powerpoint/2010/main" val="623389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University of Roehampt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ehampton-Powerpoint-Template-2017-Brand.pot [Read-Only] [Compatibility Mode]" id="{B68389BA-27D7-446D-ABBB-74B878D0ECA3}" vid="{6018A9F0-18B3-4EB4-9A0D-CBC44691E9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78A673D2473E2439BE64E26C794AC56" ma:contentTypeVersion="1" ma:contentTypeDescription="Create a new document." ma:contentTypeScope="" ma:versionID="2499bf996f7f8fb20f5f7472d4c4be53">
  <xsd:schema xmlns:xsd="http://www.w3.org/2001/XMLSchema" xmlns:xs="http://www.w3.org/2001/XMLSchema" xmlns:p="http://schemas.microsoft.com/office/2006/metadata/properties" xmlns:ns1="http://schemas.microsoft.com/sharepoint/v3" xmlns:ns2="93fef078-daf5-4ef7-8fde-c2fad20c0449" targetNamespace="http://schemas.microsoft.com/office/2006/metadata/properties" ma:root="true" ma:fieldsID="a80321079ca9816655e11641657b2392" ns1:_="" ns2:_="">
    <xsd:import namespace="http://schemas.microsoft.com/sharepoint/v3"/>
    <xsd:import namespace="93fef078-daf5-4ef7-8fde-c2fad20c0449"/>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fef078-daf5-4ef7-8fde-c2fad20c04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08CC75-DC41-46B8-AFBA-8048CE7B205C}">
  <ds:schemaRefs>
    <ds:schemaRef ds:uri="http://schemas.microsoft.com/office/2006/documentManagement/types"/>
    <ds:schemaRef ds:uri="http://purl.org/dc/elements/1.1/"/>
    <ds:schemaRef ds:uri="http://www.w3.org/XML/1998/namespace"/>
    <ds:schemaRef ds:uri="http://schemas.microsoft.com/sharepoint/v3"/>
    <ds:schemaRef ds:uri="http://schemas.microsoft.com/office/2006/metadata/properties"/>
    <ds:schemaRef ds:uri="93fef078-daf5-4ef7-8fde-c2fad20c0449"/>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F0FF4E3E-C1B4-4C97-B492-9DE287D30438}">
  <ds:schemaRefs>
    <ds:schemaRef ds:uri="http://schemas.microsoft.com/office/2006/metadata/longProperties"/>
  </ds:schemaRefs>
</ds:datastoreItem>
</file>

<file path=customXml/itemProps3.xml><?xml version="1.0" encoding="utf-8"?>
<ds:datastoreItem xmlns:ds="http://schemas.openxmlformats.org/officeDocument/2006/customXml" ds:itemID="{9CD77F1A-052D-4081-9D04-9ED1CC152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fef078-daf5-4ef7-8fde-c2fad20c04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Talis_presentation_VF_DS</Template>
  <TotalTime>338</TotalTime>
  <Words>3731</Words>
  <Application>Microsoft Office PowerPoint</Application>
  <PresentationFormat>Widescreen</PresentationFormat>
  <Paragraphs>336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Verdana</vt:lpstr>
      <vt:lpstr>University of Roehampton</vt:lpstr>
      <vt:lpstr>Engage or Comply</vt:lpstr>
      <vt:lpstr>Background</vt:lpstr>
      <vt:lpstr>Timeline</vt:lpstr>
      <vt:lpstr>Reading List Framework</vt:lpstr>
      <vt:lpstr>Traffic Light system</vt:lpstr>
      <vt:lpstr>Framework Progress</vt:lpstr>
      <vt:lpstr>Reviews</vt:lpstr>
      <vt:lpstr>The Collections Team</vt:lpstr>
      <vt:lpstr>Academic Engagement </vt:lpstr>
      <vt:lpstr>Projects </vt:lpstr>
      <vt:lpstr>Expanding the Framework Report</vt:lpstr>
      <vt:lpstr>The Workload</vt:lpstr>
      <vt:lpstr>Developing the Review Process</vt:lpstr>
      <vt:lpstr>Helpful Additions</vt:lpstr>
      <vt:lpstr>Questions?</vt:lpstr>
    </vt:vector>
  </TitlesOfParts>
  <Company>University Of Roehampton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Engage or Comply</dc:title>
  <dc:creator>Vicky Fenerty</dc:creator>
  <cp:lastModifiedBy>Vicky Fenerty</cp:lastModifiedBy>
  <cp:revision>32</cp:revision>
  <dcterms:created xsi:type="dcterms:W3CDTF">2018-04-24T15:22:33Z</dcterms:created>
  <dcterms:modified xsi:type="dcterms:W3CDTF">2018-04-25T15:00:56Z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EX52UCZS3WNW-50-7</vt:lpwstr>
  </property>
  <property fmtid="{D5CDD505-2E9C-101B-9397-08002B2CF9AE}" pid="3" name="_dlc_DocIdItemGuid">
    <vt:lpwstr>9921b913-4ad3-4564-a374-b22e9e4eb2ae</vt:lpwstr>
  </property>
  <property fmtid="{D5CDD505-2E9C-101B-9397-08002B2CF9AE}" pid="4" name="_dlc_DocIdUrl">
    <vt:lpwstr>https://portal.roehampton.ac.uk/information/_layouts/15/DocIdRedir.aspx?ID=EX52UCZS3WNW-50-7, EX52UCZS3WNW-50-7</vt:lpwstr>
  </property>
  <property fmtid="{D5CDD505-2E9C-101B-9397-08002B2CF9AE}" pid="5" name="PublishingExpirationDate">
    <vt:lpwstr/>
  </property>
  <property fmtid="{D5CDD505-2E9C-101B-9397-08002B2CF9AE}" pid="6" name="PublishingStartDate">
    <vt:lpwstr/>
  </property>
</Properties>
</file>