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2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3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4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5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6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7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8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9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30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1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ssi\Google%20Drive\ASAPbio\ASAPbio%20Peer%20review%20in%20the%20life%20sciences%20survey%20(Responses%20with%20charts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ssi\Google%20Drive\ASAPbio\ASAPbio%20Peer%20review%20in%20the%20life%20sciences%20survey%20(Responses%20with%20charts)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Feedback%20Survey%20(Responses%20with%20charts)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si\Google%20Drive\ASAPbio\ASAPbio%20Peer%20review%20in%20the%20life%20sciences%20survey%20(Responses%20with%20charts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'Charts and raw responses'!$D$1</c:f>
              <c:strCache>
                <c:ptCount val="1"/>
                <c:pt idx="0">
                  <c:v>What title best describes your position?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9E-4DAC-81EF-293336BC213B}"/>
              </c:ext>
            </c:extLst>
          </c:dPt>
          <c:dPt>
            <c:idx val="1"/>
            <c:bubble3D val="0"/>
            <c:spPr>
              <a:solidFill>
                <a:schemeClr val="accent3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9E-4DAC-81EF-293336BC213B}"/>
              </c:ext>
            </c:extLst>
          </c:dPt>
          <c:dPt>
            <c:idx val="2"/>
            <c:bubble3D val="0"/>
            <c:spPr>
              <a:solidFill>
                <a:schemeClr val="accent3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9E-4DAC-81EF-293336BC213B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9E-4DAC-81EF-293336BC213B}"/>
              </c:ext>
            </c:extLst>
          </c:dPt>
          <c:dPt>
            <c:idx val="4"/>
            <c:bubble3D val="0"/>
            <c:spPr>
              <a:solidFill>
                <a:schemeClr val="accent3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9E-4DAC-81EF-293336BC213B}"/>
              </c:ext>
            </c:extLst>
          </c:dPt>
          <c:dPt>
            <c:idx val="5"/>
            <c:bubble3D val="0"/>
            <c:spPr>
              <a:solidFill>
                <a:schemeClr val="accent3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F9E-4DAC-81EF-293336BC213B}"/>
              </c:ext>
            </c:extLst>
          </c:dPt>
          <c:dPt>
            <c:idx val="6"/>
            <c:bubble3D val="0"/>
            <c:spPr>
              <a:solidFill>
                <a:schemeClr val="accent3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F9E-4DAC-81EF-293336BC213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F9E-4DAC-81EF-293336BC213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F9E-4DAC-81EF-293336BC2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responses'!$C$2:$C$8</c:f>
              <c:strCache>
                <c:ptCount val="7"/>
                <c:pt idx="0">
                  <c:v>Faculty member</c:v>
                </c:pt>
                <c:pt idx="1">
                  <c:v>Postdoc</c:v>
                </c:pt>
                <c:pt idx="2">
                  <c:v>Graduate Student</c:v>
                </c:pt>
                <c:pt idx="3">
                  <c:v>Funder</c:v>
                </c:pt>
                <c:pt idx="4">
                  <c:v>Editor</c:v>
                </c:pt>
                <c:pt idx="5">
                  <c:v>Publisher</c:v>
                </c:pt>
                <c:pt idx="6">
                  <c:v>Other</c:v>
                </c:pt>
              </c:strCache>
            </c:strRef>
          </c:cat>
          <c:val>
            <c:numRef>
              <c:f>'Charts and raw responses'!$D$2:$D$8</c:f>
              <c:numCache>
                <c:formatCode>General</c:formatCode>
                <c:ptCount val="7"/>
                <c:pt idx="0">
                  <c:v>107</c:v>
                </c:pt>
                <c:pt idx="1">
                  <c:v>62</c:v>
                </c:pt>
                <c:pt idx="2">
                  <c:v>15</c:v>
                </c:pt>
                <c:pt idx="3">
                  <c:v>19</c:v>
                </c:pt>
                <c:pt idx="4">
                  <c:v>33</c:v>
                </c:pt>
                <c:pt idx="5">
                  <c:v>14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F9E-4DAC-81EF-293336BC213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Reviewers of a manuscript should be expected to review the following components: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'Expectations and training'!$A$2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training'!$B$2:$J$2</c:f>
              <c:numCache>
                <c:formatCode>General</c:formatCode>
                <c:ptCount val="9"/>
                <c:pt idx="0">
                  <c:v>146</c:v>
                </c:pt>
                <c:pt idx="1">
                  <c:v>95</c:v>
                </c:pt>
                <c:pt idx="2">
                  <c:v>51</c:v>
                </c:pt>
                <c:pt idx="3">
                  <c:v>109</c:v>
                </c:pt>
                <c:pt idx="4">
                  <c:v>245</c:v>
                </c:pt>
                <c:pt idx="5">
                  <c:v>242</c:v>
                </c:pt>
                <c:pt idx="6">
                  <c:v>184</c:v>
                </c:pt>
                <c:pt idx="7">
                  <c:v>99</c:v>
                </c:pt>
                <c:pt idx="8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8-4BAA-9ACE-7DC66DF44EB3}"/>
            </c:ext>
          </c:extLst>
        </c:ser>
        <c:ser>
          <c:idx val="1"/>
          <c:order val="1"/>
          <c:tx>
            <c:strRef>
              <c:f>'Expectations and training'!$A$3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training'!$B$3:$J$3</c:f>
              <c:numCache>
                <c:formatCode>General</c:formatCode>
                <c:ptCount val="9"/>
                <c:pt idx="0">
                  <c:v>108</c:v>
                </c:pt>
                <c:pt idx="1">
                  <c:v>119</c:v>
                </c:pt>
                <c:pt idx="2">
                  <c:v>78</c:v>
                </c:pt>
                <c:pt idx="3">
                  <c:v>103</c:v>
                </c:pt>
                <c:pt idx="4">
                  <c:v>32</c:v>
                </c:pt>
                <c:pt idx="5">
                  <c:v>40</c:v>
                </c:pt>
                <c:pt idx="6">
                  <c:v>85</c:v>
                </c:pt>
                <c:pt idx="7">
                  <c:v>84</c:v>
                </c:pt>
                <c:pt idx="8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08-4BAA-9ACE-7DC66DF44EB3}"/>
            </c:ext>
          </c:extLst>
        </c:ser>
        <c:ser>
          <c:idx val="2"/>
          <c:order val="2"/>
          <c:tx>
            <c:strRef>
              <c:f>'Expectations and training'!$A$4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training'!$B$4:$J$4</c:f>
              <c:numCache>
                <c:formatCode>General</c:formatCode>
                <c:ptCount val="9"/>
                <c:pt idx="0">
                  <c:v>16</c:v>
                </c:pt>
                <c:pt idx="1">
                  <c:v>37</c:v>
                </c:pt>
                <c:pt idx="2">
                  <c:v>78</c:v>
                </c:pt>
                <c:pt idx="3">
                  <c:v>39</c:v>
                </c:pt>
                <c:pt idx="4">
                  <c:v>5</c:v>
                </c:pt>
                <c:pt idx="5">
                  <c:v>2</c:v>
                </c:pt>
                <c:pt idx="6">
                  <c:v>10</c:v>
                </c:pt>
                <c:pt idx="7">
                  <c:v>55</c:v>
                </c:pt>
                <c:pt idx="8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08-4BAA-9ACE-7DC66DF44EB3}"/>
            </c:ext>
          </c:extLst>
        </c:ser>
        <c:ser>
          <c:idx val="3"/>
          <c:order val="3"/>
          <c:tx>
            <c:strRef>
              <c:f>'Expectations and training'!$A$5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training'!$B$5:$J$5</c:f>
              <c:numCache>
                <c:formatCode>General</c:formatCode>
                <c:ptCount val="9"/>
                <c:pt idx="0">
                  <c:v>10</c:v>
                </c:pt>
                <c:pt idx="1">
                  <c:v>21</c:v>
                </c:pt>
                <c:pt idx="2">
                  <c:v>39</c:v>
                </c:pt>
                <c:pt idx="3">
                  <c:v>19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35</c:v>
                </c:pt>
                <c:pt idx="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08-4BAA-9ACE-7DC66DF44EB3}"/>
            </c:ext>
          </c:extLst>
        </c:ser>
        <c:ser>
          <c:idx val="4"/>
          <c:order val="4"/>
          <c:tx>
            <c:strRef>
              <c:f>'Expectations and training'!$A$6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training'!$B$6:$J$6</c:f>
              <c:numCache>
                <c:formatCode>General</c:formatCode>
                <c:ptCount val="9"/>
                <c:pt idx="0">
                  <c:v>6</c:v>
                </c:pt>
                <c:pt idx="1">
                  <c:v>6</c:v>
                </c:pt>
                <c:pt idx="2">
                  <c:v>11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14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08-4BAA-9ACE-7DC66DF44EB3}"/>
            </c:ext>
          </c:extLst>
        </c:ser>
        <c:ser>
          <c:idx val="5"/>
          <c:order val="5"/>
          <c:tx>
            <c:strRef>
              <c:f>'Expectations and training'!$A$7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'Expectations and training'!$B$1:$J$1</c:f>
              <c:strCache>
                <c:ptCount val="9"/>
                <c:pt idx="0">
                  <c:v>Statistics</c:v>
                </c:pt>
                <c:pt idx="1">
                  <c:v>Datasets</c:v>
                </c:pt>
                <c:pt idx="2">
                  <c:v>Code</c:v>
                </c:pt>
                <c:pt idx="3">
                  <c:v>Ethics</c:v>
                </c:pt>
                <c:pt idx="4">
                  <c:v>Scientific soundness</c:v>
                </c:pt>
                <c:pt idx="5">
                  <c:v>Interpretation of data</c:v>
                </c:pt>
                <c:pt idx="6">
                  <c:v>Each figure/table</c:v>
                </c:pt>
                <c:pt idx="7">
                  <c:v>Importance of the manuscript</c:v>
                </c:pt>
                <c:pt idx="8">
                  <c:v>Novelty of the manuscript</c:v>
                </c:pt>
              </c:strCache>
            </c:strRef>
          </c:cat>
          <c:val>
            <c:numRef>
              <c:f>'Expectations and training'!$B$7:$J$7</c:f>
              <c:numCache>
                <c:formatCode>General</c:formatCode>
                <c:ptCount val="9"/>
                <c:pt idx="0">
                  <c:v>1</c:v>
                </c:pt>
                <c:pt idx="1">
                  <c:v>7</c:v>
                </c:pt>
                <c:pt idx="2">
                  <c:v>27</c:v>
                </c:pt>
                <c:pt idx="3">
                  <c:v>13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08-4BAA-9ACE-7DC66DF44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90866800"/>
        <c:axId val="690867784"/>
      </c:barChart>
      <c:catAx>
        <c:axId val="690866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867784"/>
        <c:crosses val="autoZero"/>
        <c:auto val="1"/>
        <c:lblAlgn val="ctr"/>
        <c:lblOffset val="100"/>
        <c:noMultiLvlLbl val="0"/>
      </c:catAx>
      <c:valAx>
        <c:axId val="690867784"/>
        <c:scaling>
          <c:orientation val="minMax"/>
          <c:max val="29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86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'Charts and raw responses'!$BH$1</c:f>
              <c:strCache>
                <c:ptCount val="1"/>
                <c:pt idx="0">
                  <c:v>Should a researcher’s peer reviewing activity be taken into consideration when they are evaluated for grants, jobs or promotions?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FD-4295-A0AB-7A2B28716D0F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FD-4295-A0AB-7A2B28716D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FD-4295-A0AB-7A2B28716D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responses'!$BG$2:$BG$4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'Charts and raw responses'!$BH$2:$BH$4</c:f>
              <c:numCache>
                <c:formatCode>General</c:formatCode>
                <c:ptCount val="3"/>
                <c:pt idx="0">
                  <c:v>234</c:v>
                </c:pt>
                <c:pt idx="1">
                  <c:v>26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FD-4295-A0AB-7A2B28716D0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979715622995783"/>
          <c:y val="1.07238605898123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3574362403286"/>
          <c:y val="0.48975646140747159"/>
          <c:w val="0.59395050693885354"/>
          <c:h val="0.49004918621097293"/>
        </c:manualLayout>
      </c:layout>
      <c:pieChart>
        <c:varyColors val="1"/>
        <c:ser>
          <c:idx val="0"/>
          <c:order val="0"/>
          <c:tx>
            <c:strRef>
              <c:f>'Charts and raw responses'!$BK$1</c:f>
              <c:strCache>
                <c:ptCount val="1"/>
                <c:pt idx="0">
                  <c:v>If a student or postdoc participates in peer review, should they be identified as a peer reviewer to the editor?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91-4EFF-9130-D0C926E2DF88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91-4EFF-9130-D0C926E2DF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91-4EFF-9130-D0C926E2DF8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F91-4EFF-9130-D0C926E2D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responses'!$BJ$2:$BJ$4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'Charts and raw responses'!$BK$2:$BK$4</c:f>
              <c:numCache>
                <c:formatCode>General</c:formatCode>
                <c:ptCount val="3"/>
                <c:pt idx="0">
                  <c:v>258</c:v>
                </c:pt>
                <c:pt idx="1">
                  <c:v>16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91-4EFF-9130-D0C926E2DF8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'Charts and raw responses'!$BM$1</c:f>
              <c:strCache>
                <c:ptCount val="1"/>
                <c:pt idx="0">
                  <c:v>Should scientists receive monetary compensation for peer review?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2E-4A59-B33D-3E4FE2B8439C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2E-4A59-B33D-3E4FE2B843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2E-4A59-B33D-3E4FE2B843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responses'!$BL$2:$BL$4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'Charts and raw responses'!$BM$2:$BM$4</c:f>
              <c:numCache>
                <c:formatCode>General</c:formatCode>
                <c:ptCount val="3"/>
                <c:pt idx="0">
                  <c:v>84</c:v>
                </c:pt>
                <c:pt idx="1">
                  <c:v>135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2E-4A59-B33D-3E4FE2B843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'Charts and raw responses'!$CF$1</c:f>
              <c:strCache>
                <c:ptCount val="1"/>
                <c:pt idx="0">
                  <c:v>Researchers are adequately trained in how to perform effective peer review.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D3-4F4F-838E-1AE10DD62A27}"/>
              </c:ext>
            </c:extLst>
          </c:dPt>
          <c:dPt>
            <c:idx val="1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D3-4F4F-838E-1AE10DD62A27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D3-4F4F-838E-1AE10DD62A27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D3-4F4F-838E-1AE10DD62A27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D3-4F4F-838E-1AE10DD62A27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D3-4F4F-838E-1AE10DD62A27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4D3-4F4F-838E-1AE10DD62A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responses'!$CE$2:$CE$7</c:f>
              <c:strCache>
                <c:ptCount val="6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  <c:pt idx="5">
                  <c:v>Don't know</c:v>
                </c:pt>
              </c:strCache>
            </c:strRef>
          </c:cat>
          <c:val>
            <c:numRef>
              <c:f>'Charts and raw responses'!$CF$2:$CF$7</c:f>
              <c:numCache>
                <c:formatCode>General</c:formatCode>
                <c:ptCount val="6"/>
                <c:pt idx="0">
                  <c:v>8</c:v>
                </c:pt>
                <c:pt idx="1">
                  <c:v>27</c:v>
                </c:pt>
                <c:pt idx="2">
                  <c:v>54</c:v>
                </c:pt>
                <c:pt idx="3">
                  <c:v>155</c:v>
                </c:pt>
                <c:pt idx="4">
                  <c:v>44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4D3-4F4F-838E-1AE10DD62A2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687878118565796"/>
          <c:y val="0.23668886037801884"/>
          <c:w val="0.83725827703603284"/>
          <c:h val="0.19385625230831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'Responses and charts'!$AS$1</c:f>
              <c:strCache>
                <c:ptCount val="1"/>
                <c:pt idx="0">
                  <c:v>Would you accept $200 as compensation for reviewing a manuscript?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E6-4939-B85C-5B4386FC2B49}"/>
              </c:ext>
            </c:extLst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E6-4939-B85C-5B4386FC2B49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E6-4939-B85C-5B4386FC2B49}"/>
              </c:ext>
            </c:extLst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E6-4939-B85C-5B4386FC2B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charts'!$AR$2:$AR$5</c:f>
              <c:strCache>
                <c:ptCount val="4"/>
                <c:pt idx="0">
                  <c:v>Yes</c:v>
                </c:pt>
                <c:pt idx="1">
                  <c:v>No, this is too much compensation</c:v>
                </c:pt>
                <c:pt idx="2">
                  <c:v>No, this is not enough compensation</c:v>
                </c:pt>
                <c:pt idx="3">
                  <c:v>Other (mostly summarized as "no")</c:v>
                </c:pt>
              </c:strCache>
            </c:strRef>
          </c:cat>
          <c:val>
            <c:numRef>
              <c:f>'Responses and charts'!$AS$2:$AS$5</c:f>
              <c:numCache>
                <c:formatCode>General</c:formatCode>
                <c:ptCount val="4"/>
                <c:pt idx="0">
                  <c:v>204</c:v>
                </c:pt>
                <c:pt idx="1">
                  <c:v>39</c:v>
                </c:pt>
                <c:pt idx="2">
                  <c:v>3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E6-4939-B85C-5B4386FC2B4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your most recent published paper, how many different journals did you submit it to (including the one it was published in)?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'Charts and raw responses'!$BQ$2</c:f>
              <c:strCache>
                <c:ptCount val="1"/>
                <c:pt idx="0">
                  <c:v>Journals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'Charts and raw responses'!$BP$3:$BP$14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'Charts and raw responses'!$BQ$3:$BQ$14</c:f>
              <c:numCache>
                <c:formatCode>General</c:formatCode>
                <c:ptCount val="12"/>
                <c:pt idx="0">
                  <c:v>127</c:v>
                </c:pt>
                <c:pt idx="1">
                  <c:v>55</c:v>
                </c:pt>
                <c:pt idx="2">
                  <c:v>40</c:v>
                </c:pt>
                <c:pt idx="3">
                  <c:v>19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8B-477D-8806-10DED81586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26785968"/>
        <c:axId val="726786296"/>
      </c:lineChart>
      <c:catAx>
        <c:axId val="72678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86296"/>
        <c:crosses val="autoZero"/>
        <c:auto val="1"/>
        <c:lblAlgn val="ctr"/>
        <c:lblOffset val="100"/>
        <c:noMultiLvlLbl val="0"/>
      </c:catAx>
      <c:valAx>
        <c:axId val="726786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85968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your most recent published paper, how many rounds of peer review did the manuscript go through?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'Charts and raw responses'!$BS$2</c:f>
              <c:strCache>
                <c:ptCount val="1"/>
                <c:pt idx="0">
                  <c:v>Rounds of peer review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'Charts and raw responses'!$BR$3:$BR$14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'Charts and raw responses'!$BS$3:$BS$14</c:f>
              <c:numCache>
                <c:formatCode>General</c:formatCode>
                <c:ptCount val="12"/>
                <c:pt idx="0">
                  <c:v>67</c:v>
                </c:pt>
                <c:pt idx="1">
                  <c:v>118</c:v>
                </c:pt>
                <c:pt idx="2">
                  <c:v>51</c:v>
                </c:pt>
                <c:pt idx="3">
                  <c:v>12</c:v>
                </c:pt>
                <c:pt idx="4">
                  <c:v>11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4D-4035-A1DB-EBF472DD47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26785968"/>
        <c:axId val="726786296"/>
      </c:lineChart>
      <c:catAx>
        <c:axId val="72678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86296"/>
        <c:crosses val="autoZero"/>
        <c:auto val="1"/>
        <c:lblAlgn val="ctr"/>
        <c:lblOffset val="100"/>
        <c:noMultiLvlLbl val="0"/>
      </c:catAx>
      <c:valAx>
        <c:axId val="726786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85968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'Responses and charts'!$N$1</c:f>
              <c:strCache>
                <c:ptCount val="1"/>
                <c:pt idx="0">
                  <c:v>To how many different journals did you submit your last published paper, including the one where it was published? (fraction of 357 responses)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'Responses and charts'!$M$2:$M$10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'Responses and charts'!$N$2:$N$10</c:f>
              <c:numCache>
                <c:formatCode>General</c:formatCode>
                <c:ptCount val="9"/>
                <c:pt idx="0">
                  <c:v>0.41456582633053224</c:v>
                </c:pt>
                <c:pt idx="1">
                  <c:v>0.24369747899159663</c:v>
                </c:pt>
                <c:pt idx="2">
                  <c:v>0.19607843137254902</c:v>
                </c:pt>
                <c:pt idx="3">
                  <c:v>8.4033613445378158E-2</c:v>
                </c:pt>
                <c:pt idx="4">
                  <c:v>3.081232492997199E-2</c:v>
                </c:pt>
                <c:pt idx="5">
                  <c:v>1.4005602240896359E-2</c:v>
                </c:pt>
                <c:pt idx="6">
                  <c:v>8.4033613445378148E-3</c:v>
                </c:pt>
                <c:pt idx="7">
                  <c:v>8.4033613445378148E-3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F-4A22-9D78-CF8AE84CA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72099640"/>
        <c:axId val="972099968"/>
      </c:barChart>
      <c:catAx>
        <c:axId val="97209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2099968"/>
        <c:crosses val="autoZero"/>
        <c:auto val="1"/>
        <c:lblAlgn val="ctr"/>
        <c:lblOffset val="100"/>
        <c:noMultiLvlLbl val="0"/>
      </c:catAx>
      <c:valAx>
        <c:axId val="97209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2099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'Responses and charts'!$D$1</c:f>
              <c:strCache>
                <c:ptCount val="1"/>
                <c:pt idx="0">
                  <c:v>My field can be described as (check all that apply) (Top responses only - note that computational sciences were not a default option)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'Responses and charts'!$C$2:$C$15</c:f>
              <c:strCache>
                <c:ptCount val="14"/>
                <c:pt idx="0">
                  <c:v>Biochemistry</c:v>
                </c:pt>
                <c:pt idx="1">
                  <c:v>Biophysics</c:v>
                </c:pt>
                <c:pt idx="2">
                  <c:v>Cell biology</c:v>
                </c:pt>
                <c:pt idx="3">
                  <c:v>Developmental biology</c:v>
                </c:pt>
                <c:pt idx="4">
                  <c:v>Genomics</c:v>
                </c:pt>
                <c:pt idx="5">
                  <c:v>Genetics</c:v>
                </c:pt>
                <c:pt idx="6">
                  <c:v>Neuroscience</c:v>
                </c:pt>
                <c:pt idx="7">
                  <c:v>Systems biology</c:v>
                </c:pt>
                <c:pt idx="8">
                  <c:v>Health sciences</c:v>
                </c:pt>
                <c:pt idx="9">
                  <c:v>Structural biology</c:v>
                </c:pt>
                <c:pt idx="10">
                  <c:v>Microbiology</c:v>
                </c:pt>
                <c:pt idx="11">
                  <c:v>Physical sciences</c:v>
                </c:pt>
                <c:pt idx="12">
                  <c:v>Immunology</c:v>
                </c:pt>
                <c:pt idx="13">
                  <c:v>Ecology</c:v>
                </c:pt>
              </c:strCache>
            </c:strRef>
          </c:cat>
          <c:val>
            <c:numRef>
              <c:f>'Responses and charts'!$D$2:$D$15</c:f>
              <c:numCache>
                <c:formatCode>General</c:formatCode>
                <c:ptCount val="14"/>
                <c:pt idx="0">
                  <c:v>103</c:v>
                </c:pt>
                <c:pt idx="1">
                  <c:v>80</c:v>
                </c:pt>
                <c:pt idx="2">
                  <c:v>140</c:v>
                </c:pt>
                <c:pt idx="3">
                  <c:v>61</c:v>
                </c:pt>
                <c:pt idx="4">
                  <c:v>67</c:v>
                </c:pt>
                <c:pt idx="5">
                  <c:v>89</c:v>
                </c:pt>
                <c:pt idx="6">
                  <c:v>66</c:v>
                </c:pt>
                <c:pt idx="7">
                  <c:v>45</c:v>
                </c:pt>
                <c:pt idx="8">
                  <c:v>27</c:v>
                </c:pt>
                <c:pt idx="9">
                  <c:v>36</c:v>
                </c:pt>
                <c:pt idx="10">
                  <c:v>38</c:v>
                </c:pt>
                <c:pt idx="11">
                  <c:v>21</c:v>
                </c:pt>
                <c:pt idx="12">
                  <c:v>21</c:v>
                </c:pt>
                <c:pt idx="1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49-4DD4-B5CC-3A6A90D64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7941968"/>
        <c:axId val="667945576"/>
      </c:barChart>
      <c:catAx>
        <c:axId val="66794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45576"/>
        <c:crosses val="autoZero"/>
        <c:auto val="1"/>
        <c:lblAlgn val="ctr"/>
        <c:lblOffset val="100"/>
        <c:noMultiLvlLbl val="0"/>
      </c:catAx>
      <c:valAx>
        <c:axId val="667945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4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and raw responses'!$F$1</c:f>
              <c:strCache>
                <c:ptCount val="1"/>
                <c:pt idx="0">
                  <c:v>Sector (please check all that apply)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'Charts and raw responses'!$E$2:$E$6</c:f>
              <c:strCache>
                <c:ptCount val="5"/>
                <c:pt idx="0">
                  <c:v>Academia</c:v>
                </c:pt>
                <c:pt idx="1">
                  <c:v>Non-profit</c:v>
                </c:pt>
                <c:pt idx="2">
                  <c:v>Publishing</c:v>
                </c:pt>
                <c:pt idx="3">
                  <c:v>Government</c:v>
                </c:pt>
                <c:pt idx="4">
                  <c:v>Industry</c:v>
                </c:pt>
              </c:strCache>
            </c:strRef>
          </c:cat>
          <c:val>
            <c:numRef>
              <c:f>'Charts and raw responses'!$F$2:$F$6</c:f>
              <c:numCache>
                <c:formatCode>General</c:formatCode>
                <c:ptCount val="5"/>
                <c:pt idx="0">
                  <c:v>223</c:v>
                </c:pt>
                <c:pt idx="1">
                  <c:v>48</c:v>
                </c:pt>
                <c:pt idx="2">
                  <c:v>40</c:v>
                </c:pt>
                <c:pt idx="3">
                  <c:v>17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F9-4073-A59C-5CD898B55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869484240"/>
        <c:axId val="869488832"/>
      </c:barChart>
      <c:catAx>
        <c:axId val="86948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488832"/>
        <c:crosses val="autoZero"/>
        <c:auto val="1"/>
        <c:lblAlgn val="ctr"/>
        <c:lblOffset val="100"/>
        <c:noMultiLvlLbl val="0"/>
      </c:catAx>
      <c:valAx>
        <c:axId val="86948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48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0.40561823082342424"/>
          <c:y val="6.8906227576652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117744686944021"/>
          <c:y val="0.37694473584906174"/>
          <c:w val="0.58145735281801569"/>
          <c:h val="0.52549109929577298"/>
        </c:manualLayout>
      </c:layout>
      <c:pieChart>
        <c:varyColors val="1"/>
        <c:ser>
          <c:idx val="0"/>
          <c:order val="0"/>
          <c:tx>
            <c:strRef>
              <c:f>'Responses and charts'!$F$1</c:f>
              <c:strCache>
                <c:ptCount val="1"/>
                <c:pt idx="0">
                  <c:v>I'm a(n)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8F-41C0-8C5E-7EDD7945D248}"/>
              </c:ext>
            </c:extLst>
          </c:dPt>
          <c:dPt>
            <c:idx val="1"/>
            <c:bubble3D val="0"/>
            <c:spPr>
              <a:solidFill>
                <a:schemeClr val="accent3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8F-41C0-8C5E-7EDD7945D248}"/>
              </c:ext>
            </c:extLst>
          </c:dPt>
          <c:dPt>
            <c:idx val="2"/>
            <c:bubble3D val="0"/>
            <c:spPr>
              <a:solidFill>
                <a:schemeClr val="accent3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8F-41C0-8C5E-7EDD7945D248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8F-41C0-8C5E-7EDD7945D248}"/>
              </c:ext>
            </c:extLst>
          </c:dPt>
          <c:dPt>
            <c:idx val="4"/>
            <c:bubble3D val="0"/>
            <c:spPr>
              <a:solidFill>
                <a:schemeClr val="accent3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8F-41C0-8C5E-7EDD7945D248}"/>
              </c:ext>
            </c:extLst>
          </c:dPt>
          <c:dPt>
            <c:idx val="5"/>
            <c:bubble3D val="0"/>
            <c:spPr>
              <a:solidFill>
                <a:schemeClr val="accent3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C8F-41C0-8C5E-7EDD7945D248}"/>
              </c:ext>
            </c:extLst>
          </c:dPt>
          <c:dPt>
            <c:idx val="6"/>
            <c:bubble3D val="0"/>
            <c:spPr>
              <a:solidFill>
                <a:schemeClr val="accent3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C8F-41C0-8C5E-7EDD7945D24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C8F-41C0-8C5E-7EDD7945D248}"/>
                </c:ext>
              </c:extLst>
            </c:dLbl>
            <c:dLbl>
              <c:idx val="5"/>
              <c:layout>
                <c:manualLayout>
                  <c:x val="0.32404095733615818"/>
                  <c:y val="3.1130422940456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694302552494186"/>
                      <c:h val="0.162790962649840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C8F-41C0-8C5E-7EDD7945D248}"/>
                </c:ext>
              </c:extLst>
            </c:dLbl>
            <c:dLbl>
              <c:idx val="6"/>
              <c:layout>
                <c:manualLayout>
                  <c:x val="-5.3371451796543706E-2"/>
                  <c:y val="-4.52515877595411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08789569693419"/>
                      <c:h val="0.162790962649840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6C8F-41C0-8C5E-7EDD7945D2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charts'!$E$2:$E$8</c:f>
              <c:strCache>
                <c:ptCount val="7"/>
                <c:pt idx="0">
                  <c:v>Senior faculty</c:v>
                </c:pt>
                <c:pt idx="1">
                  <c:v>Junior faculty</c:v>
                </c:pt>
                <c:pt idx="2">
                  <c:v>Postdoc</c:v>
                </c:pt>
                <c:pt idx="3">
                  <c:v>Graduate Student</c:v>
                </c:pt>
                <c:pt idx="4">
                  <c:v>Staff Scientist</c:v>
                </c:pt>
                <c:pt idx="5">
                  <c:v>Undergraduate</c:v>
                </c:pt>
                <c:pt idx="6">
                  <c:v>Technician</c:v>
                </c:pt>
              </c:strCache>
            </c:strRef>
          </c:cat>
          <c:val>
            <c:numRef>
              <c:f>'Responses and charts'!$F$2:$F$8</c:f>
              <c:numCache>
                <c:formatCode>General</c:formatCode>
                <c:ptCount val="7"/>
                <c:pt idx="0">
                  <c:v>68</c:v>
                </c:pt>
                <c:pt idx="1">
                  <c:v>78</c:v>
                </c:pt>
                <c:pt idx="2">
                  <c:v>118</c:v>
                </c:pt>
                <c:pt idx="3">
                  <c:v>69</c:v>
                </c:pt>
                <c:pt idx="4">
                  <c:v>27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C8F-41C0-8C5E-7EDD7945D24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'Responses and charts'!$H$1</c:f>
              <c:strCache>
                <c:ptCount val="1"/>
                <c:pt idx="0">
                  <c:v>I work in the following sectors (check all that apply):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'Responses and charts'!$G$2:$G$6</c:f>
              <c:strCache>
                <c:ptCount val="5"/>
                <c:pt idx="0">
                  <c:v>Academia</c:v>
                </c:pt>
                <c:pt idx="1">
                  <c:v>Non-profit</c:v>
                </c:pt>
                <c:pt idx="2">
                  <c:v>Publishing</c:v>
                </c:pt>
                <c:pt idx="3">
                  <c:v>Government</c:v>
                </c:pt>
                <c:pt idx="4">
                  <c:v>Industry</c:v>
                </c:pt>
              </c:strCache>
            </c:strRef>
          </c:cat>
          <c:val>
            <c:numRef>
              <c:f>'Responses and charts'!$H$2:$H$6</c:f>
              <c:numCache>
                <c:formatCode>General</c:formatCode>
                <c:ptCount val="5"/>
                <c:pt idx="0">
                  <c:v>338</c:v>
                </c:pt>
                <c:pt idx="1">
                  <c:v>32</c:v>
                </c:pt>
                <c:pt idx="2">
                  <c:v>10</c:v>
                </c:pt>
                <c:pt idx="3">
                  <c:v>21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8-4930-A57C-59540BBC2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7763384"/>
        <c:axId val="657770600"/>
      </c:barChart>
      <c:catAx>
        <c:axId val="65776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770600"/>
        <c:crosses val="autoZero"/>
        <c:auto val="1"/>
        <c:lblAlgn val="ctr"/>
        <c:lblOffset val="100"/>
        <c:noMultiLvlLbl val="0"/>
      </c:catAx>
      <c:valAx>
        <c:axId val="657770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763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26001417734763"/>
          <c:y val="0.3970842755908503"/>
          <c:w val="0.51860504428710419"/>
          <c:h val="0.6026156352069717"/>
        </c:manualLayout>
      </c:layout>
      <c:pieChart>
        <c:varyColors val="1"/>
        <c:ser>
          <c:idx val="0"/>
          <c:order val="0"/>
          <c:tx>
            <c:strRef>
              <c:f>'Responses and charts'!$J$1</c:f>
              <c:strCache>
                <c:ptCount val="1"/>
                <c:pt idx="0">
                  <c:v>I primarily work in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65-4621-9307-977224B96A54}"/>
              </c:ext>
            </c:extLst>
          </c:dPt>
          <c:dPt>
            <c:idx val="1"/>
            <c:bubble3D val="0"/>
            <c:spPr>
              <a:solidFill>
                <a:schemeClr val="accent3">
                  <a:shade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65-4621-9307-977224B96A54}"/>
              </c:ext>
            </c:extLst>
          </c:dPt>
          <c:dPt>
            <c:idx val="2"/>
            <c:bubble3D val="0"/>
            <c:spPr>
              <a:solidFill>
                <a:schemeClr val="accent3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65-4621-9307-977224B96A54}"/>
              </c:ext>
            </c:extLst>
          </c:dPt>
          <c:dPt>
            <c:idx val="3"/>
            <c:bubble3D val="0"/>
            <c:spPr>
              <a:solidFill>
                <a:schemeClr val="accent3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D65-4621-9307-977224B96A54}"/>
              </c:ext>
            </c:extLst>
          </c:dPt>
          <c:dPt>
            <c:idx val="4"/>
            <c:bubble3D val="0"/>
            <c:spPr>
              <a:solidFill>
                <a:schemeClr val="accent3">
                  <a:tint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D65-4621-9307-977224B96A54}"/>
              </c:ext>
            </c:extLst>
          </c:dPt>
          <c:dPt>
            <c:idx val="5"/>
            <c:bubble3D val="0"/>
            <c:spPr>
              <a:solidFill>
                <a:schemeClr val="accent3">
                  <a:tint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D65-4621-9307-977224B96A5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D65-4621-9307-977224B96A5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D65-4621-9307-977224B96A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charts'!$I$2:$I$7</c:f>
              <c:strCache>
                <c:ptCount val="6"/>
                <c:pt idx="0">
                  <c:v>North America</c:v>
                </c:pt>
                <c:pt idx="1">
                  <c:v>Europe</c:v>
                </c:pt>
                <c:pt idx="2">
                  <c:v>South America</c:v>
                </c:pt>
                <c:pt idx="3">
                  <c:v>Oceania</c:v>
                </c:pt>
                <c:pt idx="4">
                  <c:v>Asia</c:v>
                </c:pt>
                <c:pt idx="5">
                  <c:v>Africa</c:v>
                </c:pt>
              </c:strCache>
            </c:strRef>
          </c:cat>
          <c:val>
            <c:numRef>
              <c:f>'Responses and charts'!$J$2:$J$7</c:f>
              <c:numCache>
                <c:formatCode>General</c:formatCode>
                <c:ptCount val="6"/>
                <c:pt idx="0">
                  <c:v>171</c:v>
                </c:pt>
                <c:pt idx="1">
                  <c:v>152</c:v>
                </c:pt>
                <c:pt idx="2">
                  <c:v>10</c:v>
                </c:pt>
                <c:pt idx="3">
                  <c:v>8</c:v>
                </c:pt>
                <c:pt idx="4">
                  <c:v>21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D65-4621-9307-977224B96A5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'Responses and charts'!$U$1</c:f>
              <c:strCache>
                <c:ptCount val="1"/>
                <c:pt idx="0">
                  <c:v>To how many colleagues did you send the last manuscript for which you and your coauthors agreed to seek informal feedback? Leave this blank if you don't know.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'Responses and charts'!$T$2:$T$13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'Responses and charts'!$U$2:$U$13</c:f>
              <c:numCache>
                <c:formatCode>General</c:formatCode>
                <c:ptCount val="12"/>
                <c:pt idx="0">
                  <c:v>36</c:v>
                </c:pt>
                <c:pt idx="1">
                  <c:v>71</c:v>
                </c:pt>
                <c:pt idx="2">
                  <c:v>35</c:v>
                </c:pt>
                <c:pt idx="3">
                  <c:v>16</c:v>
                </c:pt>
                <c:pt idx="4">
                  <c:v>22</c:v>
                </c:pt>
                <c:pt idx="5">
                  <c:v>9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A9-4660-B3C3-C1D1911D5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8551936"/>
        <c:axId val="428545376"/>
      </c:lineChart>
      <c:catAx>
        <c:axId val="42855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45376"/>
        <c:crosses val="autoZero"/>
        <c:auto val="1"/>
        <c:lblAlgn val="ctr"/>
        <c:lblOffset val="100"/>
        <c:noMultiLvlLbl val="0"/>
      </c:catAx>
      <c:valAx>
        <c:axId val="42854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5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'Responses and charts'!$S$1</c:f>
              <c:strCache>
                <c:ptCount val="1"/>
                <c:pt idx="0">
                  <c:v>How frequently do you and your coauthors agree to request informal comments on a manuscript OUTSIDE your lab or co-author's lab?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BC-4C7D-BEF5-B1798651E1FB}"/>
              </c:ext>
            </c:extLst>
          </c:dPt>
          <c:dPt>
            <c:idx val="1"/>
            <c:bubble3D val="0"/>
            <c:spPr>
              <a:solidFill>
                <a:srgbClr val="FF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BC-4C7D-BEF5-B1798651E1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BC-4C7D-BEF5-B1798651E1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charts'!$R$2:$R$4</c:f>
              <c:strCache>
                <c:ptCount val="3"/>
                <c:pt idx="0">
                  <c:v>I've never done this</c:v>
                </c:pt>
                <c:pt idx="1">
                  <c:v>For some manuscripts</c:v>
                </c:pt>
                <c:pt idx="2">
                  <c:v>For all manuscripts</c:v>
                </c:pt>
              </c:strCache>
            </c:strRef>
          </c:cat>
          <c:val>
            <c:numRef>
              <c:f>'Responses and charts'!$S$2:$S$4</c:f>
              <c:numCache>
                <c:formatCode>General</c:formatCode>
                <c:ptCount val="3"/>
                <c:pt idx="0">
                  <c:v>110</c:v>
                </c:pt>
                <c:pt idx="1">
                  <c:v>200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BC-4C7D-BEF5-B1798651E1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Informal feedback on manuscripts from colleagues is:</a:t>
            </a:r>
          </a:p>
        </c:rich>
      </c:tx>
      <c:layout>
        <c:manualLayout>
          <c:xMode val="edge"/>
          <c:yMode val="edge"/>
          <c:x val="9.8726287228982759E-2"/>
          <c:y val="2.7575671454330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'Responses and charts'!$V$2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charts'!$W$2:$Y$2</c:f>
              <c:numCache>
                <c:formatCode>General</c:formatCode>
                <c:ptCount val="3"/>
                <c:pt idx="0">
                  <c:v>56</c:v>
                </c:pt>
                <c:pt idx="1">
                  <c:v>173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37-4619-8FBB-EA69CC301128}"/>
            </c:ext>
          </c:extLst>
        </c:ser>
        <c:ser>
          <c:idx val="1"/>
          <c:order val="1"/>
          <c:tx>
            <c:strRef>
              <c:f>'Responses and charts'!$V$3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charts'!$W$3:$Y$3</c:f>
              <c:numCache>
                <c:formatCode>General</c:formatCode>
                <c:ptCount val="3"/>
                <c:pt idx="0">
                  <c:v>129</c:v>
                </c:pt>
                <c:pt idx="1">
                  <c:v>128</c:v>
                </c:pt>
                <c:pt idx="2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37-4619-8FBB-EA69CC301128}"/>
            </c:ext>
          </c:extLst>
        </c:ser>
        <c:ser>
          <c:idx val="2"/>
          <c:order val="2"/>
          <c:tx>
            <c:strRef>
              <c:f>'Responses and charts'!$V$4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charts'!$W$4:$Y$4</c:f>
              <c:numCache>
                <c:formatCode>General</c:formatCode>
                <c:ptCount val="3"/>
                <c:pt idx="0">
                  <c:v>80</c:v>
                </c:pt>
                <c:pt idx="1">
                  <c:v>31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37-4619-8FBB-EA69CC301128}"/>
            </c:ext>
          </c:extLst>
        </c:ser>
        <c:ser>
          <c:idx val="3"/>
          <c:order val="3"/>
          <c:tx>
            <c:strRef>
              <c:f>'Responses and charts'!$V$5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charts'!$W$5:$Y$5</c:f>
              <c:numCache>
                <c:formatCode>General</c:formatCode>
                <c:ptCount val="3"/>
                <c:pt idx="0">
                  <c:v>77</c:v>
                </c:pt>
                <c:pt idx="1">
                  <c:v>8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37-4619-8FBB-EA69CC301128}"/>
            </c:ext>
          </c:extLst>
        </c:ser>
        <c:ser>
          <c:idx val="4"/>
          <c:order val="4"/>
          <c:tx>
            <c:strRef>
              <c:f>'Responses and charts'!$V$6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charts'!$W$6:$Y$6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37-4619-8FBB-EA69CC301128}"/>
            </c:ext>
          </c:extLst>
        </c:ser>
        <c:ser>
          <c:idx val="5"/>
          <c:order val="5"/>
          <c:tx>
            <c:strRef>
              <c:f>'Responses and charts'!$V$7</c:f>
              <c:strCache>
                <c:ptCount val="1"/>
                <c:pt idx="0">
                  <c:v>I don't know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'Responses and charts'!$W$1:$Y$1</c:f>
              <c:strCache>
                <c:ptCount val="3"/>
                <c:pt idx="0">
                  <c:v>Easy to get</c:v>
                </c:pt>
                <c:pt idx="1">
                  <c:v>Useful</c:v>
                </c:pt>
                <c:pt idx="2">
                  <c:v>Time Consuming</c:v>
                </c:pt>
              </c:strCache>
            </c:strRef>
          </c:cat>
          <c:val>
            <c:numRef>
              <c:f>'Responses and charts'!$W$7:$Y$7</c:f>
              <c:numCache>
                <c:formatCode>General</c:formatCode>
                <c:ptCount val="3"/>
                <c:pt idx="0">
                  <c:v>8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37-4619-8FBB-EA69CC301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64794224"/>
        <c:axId val="764795208"/>
      </c:barChart>
      <c:catAx>
        <c:axId val="764794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4795208"/>
        <c:crosses val="autoZero"/>
        <c:auto val="1"/>
        <c:lblAlgn val="ctr"/>
        <c:lblOffset val="100"/>
        <c:noMultiLvlLbl val="0"/>
      </c:catAx>
      <c:valAx>
        <c:axId val="764795208"/>
        <c:scaling>
          <c:orientation val="minMax"/>
          <c:max val="358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47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'Responses and charts'!$N$1</c:f>
              <c:strCache>
                <c:ptCount val="1"/>
                <c:pt idx="0">
                  <c:v>To how many different journals did you submit your last published paper, including the one where it was published? (fraction of 357 responses)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'Responses and charts'!$M$2:$M$10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'Responses and charts'!$N$2:$N$10</c:f>
              <c:numCache>
                <c:formatCode>General</c:formatCode>
                <c:ptCount val="9"/>
                <c:pt idx="0">
                  <c:v>0.41456582633053224</c:v>
                </c:pt>
                <c:pt idx="1">
                  <c:v>0.24369747899159663</c:v>
                </c:pt>
                <c:pt idx="2">
                  <c:v>0.19607843137254902</c:v>
                </c:pt>
                <c:pt idx="3">
                  <c:v>8.4033613445378158E-2</c:v>
                </c:pt>
                <c:pt idx="4">
                  <c:v>3.081232492997199E-2</c:v>
                </c:pt>
                <c:pt idx="5">
                  <c:v>1.4005602240896359E-2</c:v>
                </c:pt>
                <c:pt idx="6">
                  <c:v>8.4033613445378148E-3</c:v>
                </c:pt>
                <c:pt idx="7">
                  <c:v>8.4033613445378148E-3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A-49FC-8122-24B4880F00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72099640"/>
        <c:axId val="972099968"/>
      </c:barChart>
      <c:catAx>
        <c:axId val="97209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2099968"/>
        <c:crosses val="autoZero"/>
        <c:auto val="1"/>
        <c:lblAlgn val="ctr"/>
        <c:lblOffset val="100"/>
        <c:noMultiLvlLbl val="0"/>
      </c:catAx>
      <c:valAx>
        <c:axId val="97209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2099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difficult was it to match your most recent paper with an appropriate journal? (358 responses)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'Responses and charts'!$AA$1</c:f>
              <c:strCache>
                <c:ptCount val="1"/>
                <c:pt idx="0">
                  <c:v>How difficult was it to match your most recent paper with an appropriate journal? (358 responses)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strRef>
              <c:f>'Responses and charts'!$Z$2:$Z$6</c:f>
              <c:strCache>
                <c:ptCount val="5"/>
                <c:pt idx="0">
                  <c:v>1 (Not difficult at all)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(Extremely difficult)</c:v>
                </c:pt>
              </c:strCache>
            </c:strRef>
          </c:cat>
          <c:val>
            <c:numRef>
              <c:f>'Responses and charts'!$AA$2:$AA$6</c:f>
              <c:numCache>
                <c:formatCode>General</c:formatCode>
                <c:ptCount val="5"/>
                <c:pt idx="0">
                  <c:v>0.26256983240223464</c:v>
                </c:pt>
                <c:pt idx="1">
                  <c:v>0.24301675977653631</c:v>
                </c:pt>
                <c:pt idx="2">
                  <c:v>0.24581005586592178</c:v>
                </c:pt>
                <c:pt idx="3">
                  <c:v>0.20391061452513967</c:v>
                </c:pt>
                <c:pt idx="4">
                  <c:v>4.4692737430167599E-2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0B-4B55-9600-0F1261372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7943280"/>
        <c:axId val="667938688"/>
      </c:lineChart>
      <c:catAx>
        <c:axId val="66794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38688"/>
        <c:crosses val="autoZero"/>
        <c:auto val="1"/>
        <c:lblAlgn val="ctr"/>
        <c:lblOffset val="100"/>
        <c:noMultiLvlLbl val="0"/>
      </c:catAx>
      <c:valAx>
        <c:axId val="66793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43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'Responses and charts'!$AD$1</c:f>
              <c:strCache>
                <c:ptCount val="1"/>
                <c:pt idx="0">
                  <c:v>Do you post preprints?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37-4533-BD99-211927143DB9}"/>
              </c:ext>
            </c:extLst>
          </c:dPt>
          <c:dPt>
            <c:idx val="1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37-4533-BD99-211927143DB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937-4533-BD99-211927143DB9}"/>
              </c:ext>
            </c:extLst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937-4533-BD99-211927143D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charts'!$AC$2:$AC$5</c:f>
              <c:strCache>
                <c:ptCount val="4"/>
                <c:pt idx="0">
                  <c:v>I have never posted a preprint</c:v>
                </c:pt>
                <c:pt idx="1">
                  <c:v>I sometimes post preprints</c:v>
                </c:pt>
                <c:pt idx="2">
                  <c:v>I always post preprints</c:v>
                </c:pt>
                <c:pt idx="3">
                  <c:v>Other</c:v>
                </c:pt>
              </c:strCache>
            </c:strRef>
          </c:cat>
          <c:val>
            <c:numRef>
              <c:f>'Responses and charts'!$AD$2:$AD$5</c:f>
              <c:numCache>
                <c:formatCode>General</c:formatCode>
                <c:ptCount val="4"/>
                <c:pt idx="0">
                  <c:v>165</c:v>
                </c:pt>
                <c:pt idx="1">
                  <c:v>115</c:v>
                </c:pt>
                <c:pt idx="2">
                  <c:v>66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37-4533-BD99-211927143DB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'Responses and charts'!$AF$1</c:f>
              <c:strCache>
                <c:ptCount val="1"/>
                <c:pt idx="0">
                  <c:v>Did you post your last preprint before or after it was submitted to a journal?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87-4D38-8E5F-18916E79E101}"/>
              </c:ext>
            </c:extLst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87-4D38-8E5F-18916E79E1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'Responses and charts'!$AE$2:$AE$3</c:f>
              <c:strCache>
                <c:ptCount val="2"/>
                <c:pt idx="0">
                  <c:v>Before submission (or planned submission)</c:v>
                </c:pt>
                <c:pt idx="1">
                  <c:v>After submission</c:v>
                </c:pt>
              </c:strCache>
            </c:strRef>
          </c:cat>
          <c:val>
            <c:numRef>
              <c:f>'Responses and charts'!$AF$2:$AF$3</c:f>
              <c:numCache>
                <c:formatCode>General</c:formatCode>
                <c:ptCount val="2"/>
                <c:pt idx="0">
                  <c:v>121</c:v>
                </c:pt>
                <c:pt idx="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87-4D38-8E5F-18916E79E10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and raw responses'!$H$1</c:f>
              <c:strCache>
                <c:ptCount val="1"/>
                <c:pt idx="0">
                  <c:v>Field (please check all that apply)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'Charts and raw responses'!$G$2:$G$4</c:f>
              <c:strCache>
                <c:ptCount val="3"/>
                <c:pt idx="0">
                  <c:v>Life sciences</c:v>
                </c:pt>
                <c:pt idx="1">
                  <c:v>Physical sciences</c:v>
                </c:pt>
                <c:pt idx="2">
                  <c:v>Social sciences</c:v>
                </c:pt>
              </c:strCache>
            </c:strRef>
          </c:cat>
          <c:val>
            <c:numRef>
              <c:f>'Charts and raw responses'!$H$2:$H$4</c:f>
              <c:numCache>
                <c:formatCode>General</c:formatCode>
                <c:ptCount val="3"/>
                <c:pt idx="0">
                  <c:v>275</c:v>
                </c:pt>
                <c:pt idx="1">
                  <c:v>21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E-4647-BB43-CD234081C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59136288"/>
        <c:axId val="659136616"/>
      </c:barChart>
      <c:catAx>
        <c:axId val="65913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136616"/>
        <c:crosses val="autoZero"/>
        <c:auto val="1"/>
        <c:lblAlgn val="ctr"/>
        <c:lblOffset val="100"/>
        <c:noMultiLvlLbl val="0"/>
      </c:catAx>
      <c:valAx>
        <c:axId val="659136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13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comfortable would you be with your most recent paper's peer reviews being publicly posted… (358 responses)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'Responses and charts'!$AJ$1</c:f>
              <c:strCache>
                <c:ptCount val="1"/>
                <c:pt idx="0">
                  <c:v> WITH the referees' names?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'Responses and charts'!$AI$2:$AI$6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charts'!$AJ$2:$AJ$6</c:f>
              <c:numCache>
                <c:formatCode>General</c:formatCode>
                <c:ptCount val="5"/>
                <c:pt idx="0">
                  <c:v>23</c:v>
                </c:pt>
                <c:pt idx="1">
                  <c:v>22</c:v>
                </c:pt>
                <c:pt idx="2">
                  <c:v>53</c:v>
                </c:pt>
                <c:pt idx="3">
                  <c:v>74</c:v>
                </c:pt>
                <c:pt idx="4">
                  <c:v>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FB-4D28-A684-4AF74AB04F59}"/>
            </c:ext>
          </c:extLst>
        </c:ser>
        <c:ser>
          <c:idx val="1"/>
          <c:order val="1"/>
          <c:tx>
            <c:strRef>
              <c:f>'Responses and charts'!$AK$1</c:f>
              <c:strCache>
                <c:ptCount val="1"/>
                <c:pt idx="0">
                  <c:v>WITHOUT the referees' names?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'Responses and charts'!$AI$2:$AI$6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charts'!$AK$2:$AK$6</c:f>
              <c:numCache>
                <c:formatCode>General</c:formatCode>
                <c:ptCount val="5"/>
                <c:pt idx="0">
                  <c:v>28</c:v>
                </c:pt>
                <c:pt idx="1">
                  <c:v>47</c:v>
                </c:pt>
                <c:pt idx="2">
                  <c:v>78</c:v>
                </c:pt>
                <c:pt idx="3">
                  <c:v>70</c:v>
                </c:pt>
                <c:pt idx="4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FB-4D28-A684-4AF74AB04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9316312"/>
        <c:axId val="799316640"/>
      </c:lineChart>
      <c:catAx>
        <c:axId val="799316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316640"/>
        <c:crosses val="autoZero"/>
        <c:auto val="1"/>
        <c:lblAlgn val="ctr"/>
        <c:lblOffset val="100"/>
        <c:noMultiLvlLbl val="0"/>
      </c:catAx>
      <c:valAx>
        <c:axId val="79931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31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comfortable/willing are you…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44833278633533E-2"/>
          <c:y val="9.0475455311134545E-2"/>
          <c:w val="0.94065583461339397"/>
          <c:h val="0.4820542939538901"/>
        </c:manualLayout>
      </c:layout>
      <c:lineChart>
        <c:grouping val="standard"/>
        <c:varyColors val="0"/>
        <c:ser>
          <c:idx val="0"/>
          <c:order val="0"/>
          <c:tx>
            <c:strRef>
              <c:f>'Responses and charts'!$BD$1:$BD$2</c:f>
              <c:strCache>
                <c:ptCount val="2"/>
                <c:pt idx="0">
                  <c:v>Publicly posting your last peer review if you had the opportunity to remove or redact appraisals or judgements of importance? You could choose to do so anonymously. (291 responses)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'Responses and charts'!$BC$9:$BC$13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charts'!$BD$9:$BD$13</c:f>
              <c:numCache>
                <c:formatCode>General</c:formatCode>
                <c:ptCount val="5"/>
                <c:pt idx="0">
                  <c:v>6.5292096219931275E-2</c:v>
                </c:pt>
                <c:pt idx="1">
                  <c:v>4.1237113402061855E-2</c:v>
                </c:pt>
                <c:pt idx="2">
                  <c:v>0.12027491408934708</c:v>
                </c:pt>
                <c:pt idx="3">
                  <c:v>0.32302405498281789</c:v>
                </c:pt>
                <c:pt idx="4">
                  <c:v>0.45017182130584193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2A-421D-BD9A-3819DD9BACE1}"/>
            </c:ext>
          </c:extLst>
        </c:ser>
        <c:ser>
          <c:idx val="1"/>
          <c:order val="1"/>
          <c:tx>
            <c:strRef>
              <c:f>'Responses and charts'!$BE$1:$BE$2</c:f>
              <c:strCache>
                <c:ptCount val="2"/>
                <c:pt idx="0">
                  <c:v>Publicly signing the review described above?  (291 responses)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'Responses and charts'!$BC$9:$BC$13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charts'!$BE$9:$BE$13</c:f>
              <c:numCache>
                <c:formatCode>General</c:formatCode>
                <c:ptCount val="5"/>
                <c:pt idx="0">
                  <c:v>0.12027491408934708</c:v>
                </c:pt>
                <c:pt idx="1">
                  <c:v>0.10996563573883161</c:v>
                </c:pt>
                <c:pt idx="2">
                  <c:v>0.18556701030927836</c:v>
                </c:pt>
                <c:pt idx="3">
                  <c:v>0.2611683848797251</c:v>
                </c:pt>
                <c:pt idx="4">
                  <c:v>0.32302405498281789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2A-421D-BD9A-3819DD9BACE1}"/>
            </c:ext>
          </c:extLst>
        </c:ser>
        <c:ser>
          <c:idx val="2"/>
          <c:order val="2"/>
          <c:tx>
            <c:strRef>
              <c:f>'Responses and charts'!$BF$1:$BF$2</c:f>
              <c:strCache>
                <c:ptCount val="2"/>
                <c:pt idx="0">
                  <c:v>Consult[ing] another referee about your reviews before they are sent to the author (as in eLife or EMBO consultative peer review processes)? (258 responses)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'Responses and charts'!$BC$9:$BC$13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charts'!$BF$9:$BF$13</c:f>
              <c:numCache>
                <c:formatCode>General</c:formatCode>
                <c:ptCount val="5"/>
                <c:pt idx="0">
                  <c:v>3.875968992248062E-2</c:v>
                </c:pt>
                <c:pt idx="1">
                  <c:v>3.1007751937984496E-2</c:v>
                </c:pt>
                <c:pt idx="2">
                  <c:v>0.10852713178294573</c:v>
                </c:pt>
                <c:pt idx="3">
                  <c:v>0.30232558139534882</c:v>
                </c:pt>
                <c:pt idx="4">
                  <c:v>0.51937984496124034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2A-421D-BD9A-3819DD9BACE1}"/>
            </c:ext>
          </c:extLst>
        </c:ser>
        <c:ser>
          <c:idx val="3"/>
          <c:order val="3"/>
          <c:tx>
            <c:strRef>
              <c:f>'Responses and charts'!$BG$1:$BG$2</c:f>
              <c:strCache>
                <c:ptCount val="2"/>
                <c:pt idx="0">
                  <c:v>Consult[ing] directly with the authors about your reviews? This could happen anonymously. (270 responses)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strRef>
              <c:f>'Responses and charts'!$BC$9:$BC$13</c:f>
              <c:strCache>
                <c:ptCount val="5"/>
                <c:pt idx="0">
                  <c:v>1 (Very uncomfortable)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(Very comfortable)</c:v>
                </c:pt>
              </c:strCache>
            </c:strRef>
          </c:cat>
          <c:val>
            <c:numRef>
              <c:f>'Responses and charts'!$BG$9:$BG$13</c:f>
              <c:numCache>
                <c:formatCode>General</c:formatCode>
                <c:ptCount val="5"/>
                <c:pt idx="0">
                  <c:v>4.4444444444444446E-2</c:v>
                </c:pt>
                <c:pt idx="1">
                  <c:v>7.407407407407407E-2</c:v>
                </c:pt>
                <c:pt idx="2">
                  <c:v>0.16666666666666666</c:v>
                </c:pt>
                <c:pt idx="3">
                  <c:v>0.2814814814814815</c:v>
                </c:pt>
                <c:pt idx="4">
                  <c:v>0.43333333333333335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2A-421D-BD9A-3819DD9BA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6283200"/>
        <c:axId val="966283528"/>
      </c:lineChart>
      <c:catAx>
        <c:axId val="96628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283528"/>
        <c:crosses val="autoZero"/>
        <c:auto val="1"/>
        <c:lblAlgn val="ctr"/>
        <c:lblOffset val="100"/>
        <c:noMultiLvlLbl val="0"/>
      </c:catAx>
      <c:valAx>
        <c:axId val="966283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28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0.25500102876975728"/>
          <c:y val="0.10242829880028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377935085937927"/>
          <c:y val="0.38263920335400559"/>
          <c:w val="0.54853712432806212"/>
          <c:h val="0.52524128860025443"/>
        </c:manualLayout>
      </c:layout>
      <c:pieChart>
        <c:varyColors val="1"/>
        <c:ser>
          <c:idx val="0"/>
          <c:order val="0"/>
          <c:tx>
            <c:strRef>
              <c:f>'Charts and raw responses'!$J$1</c:f>
              <c:strCache>
                <c:ptCount val="1"/>
                <c:pt idx="0">
                  <c:v>Where do you work?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D2-4287-A638-8A28A110FB1F}"/>
              </c:ext>
            </c:extLst>
          </c:dPt>
          <c:dPt>
            <c:idx val="1"/>
            <c:bubble3D val="0"/>
            <c:spPr>
              <a:solidFill>
                <a:schemeClr val="accent3">
                  <a:shade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D2-4287-A638-8A28A110FB1F}"/>
              </c:ext>
            </c:extLst>
          </c:dPt>
          <c:dPt>
            <c:idx val="2"/>
            <c:bubble3D val="0"/>
            <c:spPr>
              <a:solidFill>
                <a:schemeClr val="accent3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D2-4287-A638-8A28A110FB1F}"/>
              </c:ext>
            </c:extLst>
          </c:dPt>
          <c:dPt>
            <c:idx val="3"/>
            <c:bubble3D val="0"/>
            <c:spPr>
              <a:solidFill>
                <a:schemeClr val="accent3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D2-4287-A638-8A28A110FB1F}"/>
              </c:ext>
            </c:extLst>
          </c:dPt>
          <c:dPt>
            <c:idx val="4"/>
            <c:bubble3D val="0"/>
            <c:spPr>
              <a:solidFill>
                <a:schemeClr val="accent3">
                  <a:tint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D2-4287-A638-8A28A110FB1F}"/>
              </c:ext>
            </c:extLst>
          </c:dPt>
          <c:dPt>
            <c:idx val="5"/>
            <c:bubble3D val="0"/>
            <c:spPr>
              <a:solidFill>
                <a:schemeClr val="accent3">
                  <a:tint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D2-4287-A638-8A28A110FB1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1D2-4287-A638-8A28A110FB1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1D2-4287-A638-8A28A110FB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responses'!$I$2:$I$7</c:f>
              <c:strCache>
                <c:ptCount val="6"/>
                <c:pt idx="0">
                  <c:v>North America</c:v>
                </c:pt>
                <c:pt idx="1">
                  <c:v>Europe</c:v>
                </c:pt>
                <c:pt idx="2">
                  <c:v>South America</c:v>
                </c:pt>
                <c:pt idx="3">
                  <c:v>Oceania</c:v>
                </c:pt>
                <c:pt idx="4">
                  <c:v>Asia</c:v>
                </c:pt>
                <c:pt idx="5">
                  <c:v>Africa</c:v>
                </c:pt>
              </c:strCache>
            </c:strRef>
          </c:cat>
          <c:val>
            <c:numRef>
              <c:f>'Charts and raw responses'!$J$2:$J$7</c:f>
              <c:numCache>
                <c:formatCode>General</c:formatCode>
                <c:ptCount val="6"/>
                <c:pt idx="0">
                  <c:v>134</c:v>
                </c:pt>
                <c:pt idx="1">
                  <c:v>125</c:v>
                </c:pt>
                <c:pt idx="2">
                  <c:v>13</c:v>
                </c:pt>
                <c:pt idx="3">
                  <c:v>11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1D2-4287-A638-8A28A110FB1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and raw responses'!$L$1</c:f>
              <c:strCache>
                <c:ptCount val="1"/>
                <c:pt idx="0">
                  <c:v>In which scholarly communication roles do you have experience? (please check all that apply)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'Charts and raw responses'!$K$2:$K$6</c:f>
              <c:strCache>
                <c:ptCount val="5"/>
                <c:pt idx="0">
                  <c:v>Author</c:v>
                </c:pt>
                <c:pt idx="1">
                  <c:v>Reviewer</c:v>
                </c:pt>
                <c:pt idx="2">
                  <c:v>Editor</c:v>
                </c:pt>
                <c:pt idx="3">
                  <c:v>Publisher</c:v>
                </c:pt>
                <c:pt idx="4">
                  <c:v>None</c:v>
                </c:pt>
              </c:strCache>
            </c:strRef>
          </c:cat>
          <c:val>
            <c:numRef>
              <c:f>'Charts and raw responses'!$L$2:$L$6</c:f>
              <c:numCache>
                <c:formatCode>General</c:formatCode>
                <c:ptCount val="5"/>
                <c:pt idx="0">
                  <c:v>276</c:v>
                </c:pt>
                <c:pt idx="1">
                  <c:v>247</c:v>
                </c:pt>
                <c:pt idx="2">
                  <c:v>111</c:v>
                </c:pt>
                <c:pt idx="3">
                  <c:v>32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DB-4567-A892-504B8CCEC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798291792"/>
        <c:axId val="798288184"/>
      </c:barChart>
      <c:catAx>
        <c:axId val="79829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288184"/>
        <c:crosses val="autoZero"/>
        <c:auto val="1"/>
        <c:lblAlgn val="ctr"/>
        <c:lblOffset val="100"/>
        <c:noMultiLvlLbl val="0"/>
      </c:catAx>
      <c:valAx>
        <c:axId val="79828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829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931916251787479"/>
          <c:y val="0.38469533889899821"/>
          <c:w val="0.52859512398625808"/>
          <c:h val="0.60292323533222569"/>
        </c:manualLayout>
      </c:layout>
      <c:pieChart>
        <c:varyColors val="1"/>
        <c:ser>
          <c:idx val="0"/>
          <c:order val="0"/>
          <c:tx>
            <c:strRef>
              <c:f>'Charts and raw responses'!$O$1</c:f>
              <c:strCache>
                <c:ptCount val="1"/>
                <c:pt idx="0">
                  <c:v>Overall, how satisfied are you with the peer review system used by scholarly journals?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E1-4488-89E2-9DB1BA9751C7}"/>
              </c:ext>
            </c:extLst>
          </c:dPt>
          <c:dPt>
            <c:idx val="1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E1-4488-89E2-9DB1BA9751C7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E1-4488-89E2-9DB1BA9751C7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8E1-4488-89E2-9DB1BA9751C7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8E1-4488-89E2-9DB1BA9751C7}"/>
              </c:ext>
            </c:extLst>
          </c:dPt>
          <c:dPt>
            <c:idx val="5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8E1-4488-89E2-9DB1BA9751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and raw responses'!$N$2:$N$7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  <c:pt idx="5">
                  <c:v>Don't know</c:v>
                </c:pt>
              </c:strCache>
            </c:strRef>
          </c:cat>
          <c:val>
            <c:numRef>
              <c:f>'Charts and raw responses'!$O$2:$O$7</c:f>
              <c:numCache>
                <c:formatCode>General</c:formatCode>
                <c:ptCount val="6"/>
                <c:pt idx="0">
                  <c:v>2</c:v>
                </c:pt>
                <c:pt idx="1">
                  <c:v>76</c:v>
                </c:pt>
                <c:pt idx="2">
                  <c:v>79</c:v>
                </c:pt>
                <c:pt idx="3">
                  <c:v>107</c:v>
                </c:pt>
                <c:pt idx="4">
                  <c:v>25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8E1-4488-89E2-9DB1BA9751C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In your view, what are the major problems with the current peer review of manuscripts in the life sciences, in general? (# of responses) </a:t>
            </a:r>
          </a:p>
        </c:rich>
      </c:tx>
      <c:layout>
        <c:manualLayout>
          <c:xMode val="edge"/>
          <c:yMode val="edge"/>
          <c:x val="0.113350528762780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544219331866469"/>
          <c:y val="0.12735119124185021"/>
          <c:w val="0.43332501750460584"/>
          <c:h val="0.764352378902395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'Problems in peer review'!$A$9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'Problems in peer review'!$B$8:$Q$8</c:f>
              <c:strCache>
                <c:ptCount val="16"/>
                <c:pt idx="0">
                  <c:v>Peer review takes too long (281)</c:v>
                </c:pt>
                <c:pt idx="1">
                  <c:v>Peer reviewers are pressured to work too quickly (279)</c:v>
                </c:pt>
                <c:pt idx="2">
                  <c:v>Peer reviewers ask for unreasonable experiments (284)</c:v>
                </c:pt>
                <c:pt idx="3">
                  <c:v>Peer reviews are of low quality (278)</c:v>
                </c:pt>
                <c:pt idx="4">
                  <c:v>Peer reviewers are systematically biased for/against authors (by institution, gender) (282)</c:v>
                </c:pt>
                <c:pt idx="5">
                  <c:v>Peer reviewers are personally biased for/against authors (284)</c:v>
                </c:pt>
                <c:pt idx="6">
                  <c:v>Authors have too much control in selecting reviewers (279)</c:v>
                </c:pt>
                <c:pt idx="7">
                  <c:v> Authors have too little control in selecting reviewers (279)</c:v>
                </c:pt>
                <c:pt idx="8">
                  <c:v>Too many decisions are left to the editor (277)</c:v>
                </c:pt>
                <c:pt idx="9">
                  <c:v>Too few decisions are left to the editor (275)</c:v>
                </c:pt>
                <c:pt idx="10">
                  <c:v>Too few reviewers look at each paper (281)</c:v>
                </c:pt>
                <c:pt idx="11">
                  <c:v>Difficult to find good reviewers/too many requests to peer review) (282)</c:v>
                </c:pt>
                <c:pt idx="12">
                  <c:v>Peer reviewers receive insufficient  credit/recognition/reward (282)</c:v>
                </c:pt>
                <c:pt idx="13">
                  <c:v>Peer reviewers use information unethically (improper sharing of manuscripts, etc) (277)</c:v>
                </c:pt>
                <c:pt idx="14">
                  <c:v>Reviewing the same manuscript at different journals wastes effort (280)</c:v>
                </c:pt>
                <c:pt idx="15">
                  <c:v>Peer reviewers are not trained to provide constructive reviews (282)</c:v>
                </c:pt>
              </c:strCache>
            </c:strRef>
          </c:cat>
          <c:val>
            <c:numRef>
              <c:f>'Problems in peer review'!$B$9:$Q$9</c:f>
              <c:numCache>
                <c:formatCode>General</c:formatCode>
                <c:ptCount val="16"/>
                <c:pt idx="0">
                  <c:v>0.53024911032028466</c:v>
                </c:pt>
                <c:pt idx="1">
                  <c:v>0.19354838709677419</c:v>
                </c:pt>
                <c:pt idx="2">
                  <c:v>0.49647887323943662</c:v>
                </c:pt>
                <c:pt idx="3">
                  <c:v>0.30575539568345322</c:v>
                </c:pt>
                <c:pt idx="4">
                  <c:v>0.32624113475177308</c:v>
                </c:pt>
                <c:pt idx="5">
                  <c:v>0.44014084507042256</c:v>
                </c:pt>
                <c:pt idx="6">
                  <c:v>5.0179211469534052E-2</c:v>
                </c:pt>
                <c:pt idx="7">
                  <c:v>4.3010752688172046E-2</c:v>
                </c:pt>
                <c:pt idx="8">
                  <c:v>0.21299638989169675</c:v>
                </c:pt>
                <c:pt idx="9">
                  <c:v>9.0909090909090912E-2</c:v>
                </c:pt>
                <c:pt idx="10">
                  <c:v>0.53024911032028466</c:v>
                </c:pt>
                <c:pt idx="11">
                  <c:v>0.5957446808510638</c:v>
                </c:pt>
                <c:pt idx="12">
                  <c:v>0.52482269503546097</c:v>
                </c:pt>
                <c:pt idx="13">
                  <c:v>0.1444043321299639</c:v>
                </c:pt>
                <c:pt idx="14">
                  <c:v>0.55000000000000004</c:v>
                </c:pt>
                <c:pt idx="15">
                  <c:v>0.50709219858156029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26-4EEA-8AC7-29B8E96CFE35}"/>
            </c:ext>
          </c:extLst>
        </c:ser>
        <c:ser>
          <c:idx val="1"/>
          <c:order val="1"/>
          <c:tx>
            <c:strRef>
              <c:f>'Problems in peer review'!$A$10</c:f>
              <c:strCache>
                <c:ptCount val="1"/>
                <c:pt idx="0">
                  <c:v>Minor problem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cat>
            <c:strRef>
              <c:f>'Problems in peer review'!$B$8:$Q$8</c:f>
              <c:strCache>
                <c:ptCount val="16"/>
                <c:pt idx="0">
                  <c:v>Peer review takes too long (281)</c:v>
                </c:pt>
                <c:pt idx="1">
                  <c:v>Peer reviewers are pressured to work too quickly (279)</c:v>
                </c:pt>
                <c:pt idx="2">
                  <c:v>Peer reviewers ask for unreasonable experiments (284)</c:v>
                </c:pt>
                <c:pt idx="3">
                  <c:v>Peer reviews are of low quality (278)</c:v>
                </c:pt>
                <c:pt idx="4">
                  <c:v>Peer reviewers are systematically biased for/against authors (by institution, gender) (282)</c:v>
                </c:pt>
                <c:pt idx="5">
                  <c:v>Peer reviewers are personally biased for/against authors (284)</c:v>
                </c:pt>
                <c:pt idx="6">
                  <c:v>Authors have too much control in selecting reviewers (279)</c:v>
                </c:pt>
                <c:pt idx="7">
                  <c:v> Authors have too little control in selecting reviewers (279)</c:v>
                </c:pt>
                <c:pt idx="8">
                  <c:v>Too many decisions are left to the editor (277)</c:v>
                </c:pt>
                <c:pt idx="9">
                  <c:v>Too few decisions are left to the editor (275)</c:v>
                </c:pt>
                <c:pt idx="10">
                  <c:v>Too few reviewers look at each paper (281)</c:v>
                </c:pt>
                <c:pt idx="11">
                  <c:v>Difficult to find good reviewers/too many requests to peer review) (282)</c:v>
                </c:pt>
                <c:pt idx="12">
                  <c:v>Peer reviewers receive insufficient  credit/recognition/reward (282)</c:v>
                </c:pt>
                <c:pt idx="13">
                  <c:v>Peer reviewers use information unethically (improper sharing of manuscripts, etc) (277)</c:v>
                </c:pt>
                <c:pt idx="14">
                  <c:v>Reviewing the same manuscript at different journals wastes effort (280)</c:v>
                </c:pt>
                <c:pt idx="15">
                  <c:v>Peer reviewers are not trained to provide constructive reviews (282)</c:v>
                </c:pt>
              </c:strCache>
            </c:strRef>
          </c:cat>
          <c:val>
            <c:numRef>
              <c:f>'Problems in peer review'!$B$10:$Q$10</c:f>
              <c:numCache>
                <c:formatCode>General</c:formatCode>
                <c:ptCount val="16"/>
                <c:pt idx="0">
                  <c:v>0.42704626334519574</c:v>
                </c:pt>
                <c:pt idx="1">
                  <c:v>0.5268817204301075</c:v>
                </c:pt>
                <c:pt idx="2">
                  <c:v>0.34507042253521125</c:v>
                </c:pt>
                <c:pt idx="3">
                  <c:v>0.48920863309352519</c:v>
                </c:pt>
                <c:pt idx="4">
                  <c:v>0.36879432624113473</c:v>
                </c:pt>
                <c:pt idx="5">
                  <c:v>0.35915492957746481</c:v>
                </c:pt>
                <c:pt idx="6">
                  <c:v>0.24014336917562723</c:v>
                </c:pt>
                <c:pt idx="7">
                  <c:v>0.25448028673835127</c:v>
                </c:pt>
                <c:pt idx="8">
                  <c:v>0.31046931407942241</c:v>
                </c:pt>
                <c:pt idx="9">
                  <c:v>0.25818181818181818</c:v>
                </c:pt>
                <c:pt idx="10">
                  <c:v>0.42704626334519574</c:v>
                </c:pt>
                <c:pt idx="11">
                  <c:v>0.25177304964539005</c:v>
                </c:pt>
                <c:pt idx="12">
                  <c:v>0.31914893617021278</c:v>
                </c:pt>
                <c:pt idx="13">
                  <c:v>0.36823104693140796</c:v>
                </c:pt>
                <c:pt idx="14">
                  <c:v>0.27857142857142858</c:v>
                </c:pt>
                <c:pt idx="15">
                  <c:v>0.37234042553191488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6-4EEA-8AC7-29B8E96CFE35}"/>
            </c:ext>
          </c:extLst>
        </c:ser>
        <c:ser>
          <c:idx val="2"/>
          <c:order val="2"/>
          <c:tx>
            <c:strRef>
              <c:f>'Problems in peer review'!$A$11</c:f>
              <c:strCache>
                <c:ptCount val="1"/>
                <c:pt idx="0">
                  <c:v>Not a problem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'Problems in peer review'!$B$8:$Q$8</c:f>
              <c:strCache>
                <c:ptCount val="16"/>
                <c:pt idx="0">
                  <c:v>Peer review takes too long (281)</c:v>
                </c:pt>
                <c:pt idx="1">
                  <c:v>Peer reviewers are pressured to work too quickly (279)</c:v>
                </c:pt>
                <c:pt idx="2">
                  <c:v>Peer reviewers ask for unreasonable experiments (284)</c:v>
                </c:pt>
                <c:pt idx="3">
                  <c:v>Peer reviews are of low quality (278)</c:v>
                </c:pt>
                <c:pt idx="4">
                  <c:v>Peer reviewers are systematically biased for/against authors (by institution, gender) (282)</c:v>
                </c:pt>
                <c:pt idx="5">
                  <c:v>Peer reviewers are personally biased for/against authors (284)</c:v>
                </c:pt>
                <c:pt idx="6">
                  <c:v>Authors have too much control in selecting reviewers (279)</c:v>
                </c:pt>
                <c:pt idx="7">
                  <c:v> Authors have too little control in selecting reviewers (279)</c:v>
                </c:pt>
                <c:pt idx="8">
                  <c:v>Too many decisions are left to the editor (277)</c:v>
                </c:pt>
                <c:pt idx="9">
                  <c:v>Too few decisions are left to the editor (275)</c:v>
                </c:pt>
                <c:pt idx="10">
                  <c:v>Too few reviewers look at each paper (281)</c:v>
                </c:pt>
                <c:pt idx="11">
                  <c:v>Difficult to find good reviewers/too many requests to peer review) (282)</c:v>
                </c:pt>
                <c:pt idx="12">
                  <c:v>Peer reviewers receive insufficient  credit/recognition/reward (282)</c:v>
                </c:pt>
                <c:pt idx="13">
                  <c:v>Peer reviewers use information unethically (improper sharing of manuscripts, etc) (277)</c:v>
                </c:pt>
                <c:pt idx="14">
                  <c:v>Reviewing the same manuscript at different journals wastes effort (280)</c:v>
                </c:pt>
                <c:pt idx="15">
                  <c:v>Peer reviewers are not trained to provide constructive reviews (282)</c:v>
                </c:pt>
              </c:strCache>
            </c:strRef>
          </c:cat>
          <c:val>
            <c:numRef>
              <c:f>'Problems in peer review'!$B$11:$Q$11</c:f>
              <c:numCache>
                <c:formatCode>General</c:formatCode>
                <c:ptCount val="16"/>
                <c:pt idx="0">
                  <c:v>3.9145907473309607E-2</c:v>
                </c:pt>
                <c:pt idx="1">
                  <c:v>0.22580645161290322</c:v>
                </c:pt>
                <c:pt idx="2">
                  <c:v>8.8028169014084501E-2</c:v>
                </c:pt>
                <c:pt idx="3">
                  <c:v>0.16906474820143885</c:v>
                </c:pt>
                <c:pt idx="4">
                  <c:v>0.13120567375886524</c:v>
                </c:pt>
                <c:pt idx="5">
                  <c:v>0.10211267605633803</c:v>
                </c:pt>
                <c:pt idx="6">
                  <c:v>0.62007168458781359</c:v>
                </c:pt>
                <c:pt idx="7">
                  <c:v>0.62365591397849462</c:v>
                </c:pt>
                <c:pt idx="8">
                  <c:v>0.38267148014440433</c:v>
                </c:pt>
                <c:pt idx="9">
                  <c:v>0.53454545454545455</c:v>
                </c:pt>
                <c:pt idx="10">
                  <c:v>3.9145907473309607E-2</c:v>
                </c:pt>
                <c:pt idx="11">
                  <c:v>6.3829787234042548E-2</c:v>
                </c:pt>
                <c:pt idx="12">
                  <c:v>0.10283687943262411</c:v>
                </c:pt>
                <c:pt idx="13">
                  <c:v>0.28880866425992779</c:v>
                </c:pt>
                <c:pt idx="14">
                  <c:v>0.12142857142857143</c:v>
                </c:pt>
                <c:pt idx="15">
                  <c:v>9.5744680851063829E-2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6-4EEA-8AC7-29B8E96CFE35}"/>
            </c:ext>
          </c:extLst>
        </c:ser>
        <c:ser>
          <c:idx val="3"/>
          <c:order val="3"/>
          <c:tx>
            <c:strRef>
              <c:f>'Problems in peer review'!$A$12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'Problems in peer review'!$B$8:$Q$8</c:f>
              <c:strCache>
                <c:ptCount val="16"/>
                <c:pt idx="0">
                  <c:v>Peer review takes too long (281)</c:v>
                </c:pt>
                <c:pt idx="1">
                  <c:v>Peer reviewers are pressured to work too quickly (279)</c:v>
                </c:pt>
                <c:pt idx="2">
                  <c:v>Peer reviewers ask for unreasonable experiments (284)</c:v>
                </c:pt>
                <c:pt idx="3">
                  <c:v>Peer reviews are of low quality (278)</c:v>
                </c:pt>
                <c:pt idx="4">
                  <c:v>Peer reviewers are systematically biased for/against authors (by institution, gender) (282)</c:v>
                </c:pt>
                <c:pt idx="5">
                  <c:v>Peer reviewers are personally biased for/against authors (284)</c:v>
                </c:pt>
                <c:pt idx="6">
                  <c:v>Authors have too much control in selecting reviewers (279)</c:v>
                </c:pt>
                <c:pt idx="7">
                  <c:v> Authors have too little control in selecting reviewers (279)</c:v>
                </c:pt>
                <c:pt idx="8">
                  <c:v>Too many decisions are left to the editor (277)</c:v>
                </c:pt>
                <c:pt idx="9">
                  <c:v>Too few decisions are left to the editor (275)</c:v>
                </c:pt>
                <c:pt idx="10">
                  <c:v>Too few reviewers look at each paper (281)</c:v>
                </c:pt>
                <c:pt idx="11">
                  <c:v>Difficult to find good reviewers/too many requests to peer review) (282)</c:v>
                </c:pt>
                <c:pt idx="12">
                  <c:v>Peer reviewers receive insufficient  credit/recognition/reward (282)</c:v>
                </c:pt>
                <c:pt idx="13">
                  <c:v>Peer reviewers use information unethically (improper sharing of manuscripts, etc) (277)</c:v>
                </c:pt>
                <c:pt idx="14">
                  <c:v>Reviewing the same manuscript at different journals wastes effort (280)</c:v>
                </c:pt>
                <c:pt idx="15">
                  <c:v>Peer reviewers are not trained to provide constructive reviews (282)</c:v>
                </c:pt>
              </c:strCache>
            </c:strRef>
          </c:cat>
          <c:val>
            <c:numRef>
              <c:f>'Problems in peer review'!$B$12:$Q$12</c:f>
              <c:numCache>
                <c:formatCode>General</c:formatCode>
                <c:ptCount val="16"/>
                <c:pt idx="0">
                  <c:v>3.5587188612099642E-3</c:v>
                </c:pt>
                <c:pt idx="1">
                  <c:v>5.3763440860215055E-2</c:v>
                </c:pt>
                <c:pt idx="2">
                  <c:v>7.0422535211267609E-2</c:v>
                </c:pt>
                <c:pt idx="3">
                  <c:v>3.5971223021582732E-2</c:v>
                </c:pt>
                <c:pt idx="4">
                  <c:v>0.17375886524822695</c:v>
                </c:pt>
                <c:pt idx="5">
                  <c:v>9.8591549295774641E-2</c:v>
                </c:pt>
                <c:pt idx="6">
                  <c:v>8.9605734767025089E-2</c:v>
                </c:pt>
                <c:pt idx="7">
                  <c:v>7.8853046594982074E-2</c:v>
                </c:pt>
                <c:pt idx="8">
                  <c:v>9.3862815884476536E-2</c:v>
                </c:pt>
                <c:pt idx="9">
                  <c:v>0.11636363636363636</c:v>
                </c:pt>
                <c:pt idx="10">
                  <c:v>3.5587188612099642E-3</c:v>
                </c:pt>
                <c:pt idx="11">
                  <c:v>8.8652482269503549E-2</c:v>
                </c:pt>
                <c:pt idx="12">
                  <c:v>5.3191489361702128E-2</c:v>
                </c:pt>
                <c:pt idx="13">
                  <c:v>0.19855595667870035</c:v>
                </c:pt>
                <c:pt idx="14">
                  <c:v>0.05</c:v>
                </c:pt>
                <c:pt idx="15">
                  <c:v>2.4822695035460994E-2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26-4EEA-8AC7-29B8E96CFE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92573512"/>
        <c:axId val="592573840"/>
      </c:barChart>
      <c:catAx>
        <c:axId val="592573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573840"/>
        <c:crosses val="autoZero"/>
        <c:auto val="1"/>
        <c:lblAlgn val="ctr"/>
        <c:lblOffset val="100"/>
        <c:noMultiLvlLbl val="0"/>
      </c:catAx>
      <c:valAx>
        <c:axId val="5925738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57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The following types of peer review should be more widely used. (# of responses)</a:t>
            </a:r>
          </a:p>
        </c:rich>
      </c:tx>
      <c:layout>
        <c:manualLayout>
          <c:xMode val="edge"/>
          <c:yMode val="edge"/>
          <c:x val="0.12220340688269013"/>
          <c:y val="4.6308289565038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289809034031028"/>
          <c:y val="0.19186366335696647"/>
          <c:w val="0.62232402515974972"/>
          <c:h val="0.691796620754500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'Types more widely used'!$A$19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used'!$B$19:$K$19</c:f>
              <c:numCache>
                <c:formatCode>General</c:formatCode>
                <c:ptCount val="10"/>
                <c:pt idx="0">
                  <c:v>0.4631578947368421</c:v>
                </c:pt>
                <c:pt idx="1">
                  <c:v>0.20701754385964913</c:v>
                </c:pt>
                <c:pt idx="2">
                  <c:v>0.22105263157894736</c:v>
                </c:pt>
                <c:pt idx="3">
                  <c:v>0.38028169014084506</c:v>
                </c:pt>
                <c:pt idx="4">
                  <c:v>0.48771929824561405</c:v>
                </c:pt>
                <c:pt idx="5">
                  <c:v>0.37234042553191488</c:v>
                </c:pt>
                <c:pt idx="6">
                  <c:v>0.28214285714285714</c:v>
                </c:pt>
                <c:pt idx="7">
                  <c:v>0.16785714285714284</c:v>
                </c:pt>
                <c:pt idx="8">
                  <c:v>0.25531914893617019</c:v>
                </c:pt>
                <c:pt idx="9">
                  <c:v>0.46099290780141844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C-4BF1-BD03-8F2F9B743602}"/>
            </c:ext>
          </c:extLst>
        </c:ser>
        <c:ser>
          <c:idx val="1"/>
          <c:order val="1"/>
          <c:tx>
            <c:strRef>
              <c:f>'Types more widely used'!$A$20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F3DAD9"/>
            </a:solidFill>
            <a:ln>
              <a:noFill/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used'!$B$20:$K$20</c:f>
              <c:numCache>
                <c:formatCode>General</c:formatCode>
                <c:ptCount val="10"/>
                <c:pt idx="0">
                  <c:v>0.30175438596491228</c:v>
                </c:pt>
                <c:pt idx="1">
                  <c:v>0.22105263157894736</c:v>
                </c:pt>
                <c:pt idx="2">
                  <c:v>0.28771929824561404</c:v>
                </c:pt>
                <c:pt idx="3">
                  <c:v>0.42253521126760563</c:v>
                </c:pt>
                <c:pt idx="4">
                  <c:v>0.29473684210526313</c:v>
                </c:pt>
                <c:pt idx="5">
                  <c:v>0.3546099290780142</c:v>
                </c:pt>
                <c:pt idx="6">
                  <c:v>0.38214285714285712</c:v>
                </c:pt>
                <c:pt idx="7">
                  <c:v>0.2392857142857143</c:v>
                </c:pt>
                <c:pt idx="8">
                  <c:v>0.3546099290780142</c:v>
                </c:pt>
                <c:pt idx="9">
                  <c:v>0.31914893617021278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C-4BF1-BD03-8F2F9B743602}"/>
            </c:ext>
          </c:extLst>
        </c:ser>
        <c:ser>
          <c:idx val="2"/>
          <c:order val="2"/>
          <c:tx>
            <c:strRef>
              <c:f>'Types more widely used'!$A$21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used'!$B$21:$K$21</c:f>
              <c:numCache>
                <c:formatCode>General</c:formatCode>
                <c:ptCount val="10"/>
                <c:pt idx="0">
                  <c:v>0.11228070175438597</c:v>
                </c:pt>
                <c:pt idx="1">
                  <c:v>0.21052631578947367</c:v>
                </c:pt>
                <c:pt idx="2">
                  <c:v>0.24561403508771928</c:v>
                </c:pt>
                <c:pt idx="3">
                  <c:v>9.5070422535211266E-2</c:v>
                </c:pt>
                <c:pt idx="4">
                  <c:v>9.1228070175438603E-2</c:v>
                </c:pt>
                <c:pt idx="5">
                  <c:v>0.15602836879432624</c:v>
                </c:pt>
                <c:pt idx="6">
                  <c:v>0.2</c:v>
                </c:pt>
                <c:pt idx="7">
                  <c:v>0.23571428571428571</c:v>
                </c:pt>
                <c:pt idx="8">
                  <c:v>0.20567375886524822</c:v>
                </c:pt>
                <c:pt idx="9">
                  <c:v>0.1276595744680851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AC-4BF1-BD03-8F2F9B743602}"/>
            </c:ext>
          </c:extLst>
        </c:ser>
        <c:ser>
          <c:idx val="3"/>
          <c:order val="3"/>
          <c:tx>
            <c:strRef>
              <c:f>'Types more widely used'!$A$22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used'!$B$22:$K$22</c:f>
              <c:numCache>
                <c:formatCode>General</c:formatCode>
                <c:ptCount val="10"/>
                <c:pt idx="0">
                  <c:v>5.9649122807017542E-2</c:v>
                </c:pt>
                <c:pt idx="1">
                  <c:v>0.16140350877192983</c:v>
                </c:pt>
                <c:pt idx="2">
                  <c:v>0.14385964912280702</c:v>
                </c:pt>
                <c:pt idx="3">
                  <c:v>2.8169014084507043E-2</c:v>
                </c:pt>
                <c:pt idx="4">
                  <c:v>4.912280701754386E-2</c:v>
                </c:pt>
                <c:pt idx="5">
                  <c:v>2.1276595744680851E-2</c:v>
                </c:pt>
                <c:pt idx="6">
                  <c:v>3.9285714285714285E-2</c:v>
                </c:pt>
                <c:pt idx="7">
                  <c:v>0.11071428571428571</c:v>
                </c:pt>
                <c:pt idx="8">
                  <c:v>5.6737588652482268E-2</c:v>
                </c:pt>
                <c:pt idx="9">
                  <c:v>2.1276595744680851E-2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AC-4BF1-BD03-8F2F9B743602}"/>
            </c:ext>
          </c:extLst>
        </c:ser>
        <c:ser>
          <c:idx val="4"/>
          <c:order val="4"/>
          <c:tx>
            <c:strRef>
              <c:f>'Types more widely used'!$A$23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used'!$B$23:$K$23</c:f>
              <c:numCache>
                <c:formatCode>General</c:formatCode>
                <c:ptCount val="10"/>
                <c:pt idx="0">
                  <c:v>2.456140350877193E-2</c:v>
                </c:pt>
                <c:pt idx="1">
                  <c:v>0.12982456140350876</c:v>
                </c:pt>
                <c:pt idx="2">
                  <c:v>3.1578947368421054E-2</c:v>
                </c:pt>
                <c:pt idx="3">
                  <c:v>2.8169014084507043E-2</c:v>
                </c:pt>
                <c:pt idx="4">
                  <c:v>3.1578947368421054E-2</c:v>
                </c:pt>
                <c:pt idx="5">
                  <c:v>2.8368794326241134E-2</c:v>
                </c:pt>
                <c:pt idx="6">
                  <c:v>1.7857142857142856E-2</c:v>
                </c:pt>
                <c:pt idx="7">
                  <c:v>0.05</c:v>
                </c:pt>
                <c:pt idx="8">
                  <c:v>3.1914893617021274E-2</c:v>
                </c:pt>
                <c:pt idx="9">
                  <c:v>1.4184397163120567E-2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AC-4BF1-BD03-8F2F9B743602}"/>
            </c:ext>
          </c:extLst>
        </c:ser>
        <c:ser>
          <c:idx val="5"/>
          <c:order val="5"/>
          <c:tx>
            <c:strRef>
              <c:f>'Types more widely used'!$A$24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'Types more widely used'!$B$18:$K$18</c:f>
              <c:strCache>
                <c:ptCount val="10"/>
                <c:pt idx="0">
                  <c:v>Open reports (285)</c:v>
                </c:pt>
                <c:pt idx="1">
                  <c:v>Open identity (285)</c:v>
                </c:pt>
                <c:pt idx="2">
                  <c:v>Open participation(285)</c:v>
                </c:pt>
                <c:pt idx="3">
                  <c:v>Open interaction (284)</c:v>
                </c:pt>
                <c:pt idx="4">
                  <c:v>Open pre-review manuscripts (282)</c:v>
                </c:pt>
                <c:pt idx="5">
                  <c:v>Commenting on preprints (282)</c:v>
                </c:pt>
                <c:pt idx="6">
                  <c:v>Open final-version commenting (280)</c:v>
                </c:pt>
                <c:pt idx="7">
                  <c:v>Open platforms (280)</c:v>
                </c:pt>
                <c:pt idx="8">
                  <c:v>Post publication peer review (282)</c:v>
                </c:pt>
                <c:pt idx="9">
                  <c:v>Journal peer review transfer (282)</c:v>
                </c:pt>
              </c:strCache>
            </c:strRef>
          </c:cat>
          <c:val>
            <c:numRef>
              <c:f>'Types more widely used'!$B$24:$K$24</c:f>
              <c:numCache>
                <c:formatCode>General</c:formatCode>
                <c:ptCount val="10"/>
                <c:pt idx="0">
                  <c:v>3.8596491228070177E-2</c:v>
                </c:pt>
                <c:pt idx="1">
                  <c:v>7.0175438596491224E-2</c:v>
                </c:pt>
                <c:pt idx="2">
                  <c:v>7.0175438596491224E-2</c:v>
                </c:pt>
                <c:pt idx="3">
                  <c:v>4.5774647887323945E-2</c:v>
                </c:pt>
                <c:pt idx="4">
                  <c:v>4.5614035087719301E-2</c:v>
                </c:pt>
                <c:pt idx="5">
                  <c:v>6.7375886524822695E-2</c:v>
                </c:pt>
                <c:pt idx="6">
                  <c:v>7.857142857142857E-2</c:v>
                </c:pt>
                <c:pt idx="7">
                  <c:v>0.19642857142857142</c:v>
                </c:pt>
                <c:pt idx="8">
                  <c:v>9.5744680851063829E-2</c:v>
                </c:pt>
                <c:pt idx="9">
                  <c:v>5.6737588652482268E-2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AC-4BF1-BD03-8F2F9B743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69475384"/>
        <c:axId val="869480304"/>
      </c:barChart>
      <c:catAx>
        <c:axId val="869475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480304"/>
        <c:crosses val="autoZero"/>
        <c:auto val="1"/>
        <c:lblAlgn val="ctr"/>
        <c:lblOffset val="100"/>
        <c:noMultiLvlLbl val="0"/>
      </c:catAx>
      <c:valAx>
        <c:axId val="86948030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475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Do you have personal experience of the following types of peer review in various roles? (please check all that apply)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096399775473029E-2"/>
          <c:y val="0.20801173187533489"/>
          <c:w val="0.91072590655024699"/>
          <c:h val="0.690606759584896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'Experiences with types'!$A$3</c:f>
              <c:strCache>
                <c:ptCount val="1"/>
                <c:pt idx="0">
                  <c:v>Author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types'!$B$3:$K$3</c:f>
              <c:numCache>
                <c:formatCode>General</c:formatCode>
                <c:ptCount val="10"/>
                <c:pt idx="0">
                  <c:v>82</c:v>
                </c:pt>
                <c:pt idx="1">
                  <c:v>67</c:v>
                </c:pt>
                <c:pt idx="2">
                  <c:v>31</c:v>
                </c:pt>
                <c:pt idx="3">
                  <c:v>57</c:v>
                </c:pt>
                <c:pt idx="4">
                  <c:v>103</c:v>
                </c:pt>
                <c:pt idx="5">
                  <c:v>35</c:v>
                </c:pt>
                <c:pt idx="6">
                  <c:v>23</c:v>
                </c:pt>
                <c:pt idx="7">
                  <c:v>10</c:v>
                </c:pt>
                <c:pt idx="8">
                  <c:v>60</c:v>
                </c:pt>
                <c:pt idx="9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C-477C-AB7F-CB2B551B5FE8}"/>
            </c:ext>
          </c:extLst>
        </c:ser>
        <c:ser>
          <c:idx val="1"/>
          <c:order val="1"/>
          <c:tx>
            <c:strRef>
              <c:f>'Experiences with types'!$A$4</c:f>
              <c:strCache>
                <c:ptCount val="1"/>
                <c:pt idx="0">
                  <c:v>Reviewer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types'!$B$4:$K$4</c:f>
              <c:numCache>
                <c:formatCode>General</c:formatCode>
                <c:ptCount val="10"/>
                <c:pt idx="0">
                  <c:v>65</c:v>
                </c:pt>
                <c:pt idx="1">
                  <c:v>62</c:v>
                </c:pt>
                <c:pt idx="2">
                  <c:v>14</c:v>
                </c:pt>
                <c:pt idx="3">
                  <c:v>41</c:v>
                </c:pt>
                <c:pt idx="4">
                  <c:v>21</c:v>
                </c:pt>
                <c:pt idx="5">
                  <c:v>12</c:v>
                </c:pt>
                <c:pt idx="6">
                  <c:v>10</c:v>
                </c:pt>
                <c:pt idx="7">
                  <c:v>11</c:v>
                </c:pt>
                <c:pt idx="8">
                  <c:v>16</c:v>
                </c:pt>
                <c:pt idx="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C-477C-AB7F-CB2B551B5FE8}"/>
            </c:ext>
          </c:extLst>
        </c:ser>
        <c:ser>
          <c:idx val="2"/>
          <c:order val="2"/>
          <c:tx>
            <c:strRef>
              <c:f>'Experiences with types'!$A$5</c:f>
              <c:strCache>
                <c:ptCount val="1"/>
                <c:pt idx="0">
                  <c:v>Editor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types'!$B$5:$K$5</c:f>
              <c:numCache>
                <c:formatCode>General</c:formatCode>
                <c:ptCount val="10"/>
                <c:pt idx="0">
                  <c:v>29</c:v>
                </c:pt>
                <c:pt idx="1">
                  <c:v>28</c:v>
                </c:pt>
                <c:pt idx="2">
                  <c:v>5</c:v>
                </c:pt>
                <c:pt idx="3">
                  <c:v>22</c:v>
                </c:pt>
                <c:pt idx="4">
                  <c:v>17</c:v>
                </c:pt>
                <c:pt idx="5">
                  <c:v>6</c:v>
                </c:pt>
                <c:pt idx="6">
                  <c:v>9</c:v>
                </c:pt>
                <c:pt idx="7">
                  <c:v>7</c:v>
                </c:pt>
                <c:pt idx="8">
                  <c:v>6</c:v>
                </c:pt>
                <c:pt idx="9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AC-477C-AB7F-CB2B551B5FE8}"/>
            </c:ext>
          </c:extLst>
        </c:ser>
        <c:ser>
          <c:idx val="3"/>
          <c:order val="3"/>
          <c:tx>
            <c:strRef>
              <c:f>'Experiences with types'!$A$6</c:f>
              <c:strCache>
                <c:ptCount val="1"/>
                <c:pt idx="0">
                  <c:v>Publisher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types'!$B$6:$K$6</c:f>
              <c:numCache>
                <c:formatCode>General</c:formatCode>
                <c:ptCount val="10"/>
                <c:pt idx="0">
                  <c:v>16</c:v>
                </c:pt>
                <c:pt idx="1">
                  <c:v>14</c:v>
                </c:pt>
                <c:pt idx="2">
                  <c:v>7</c:v>
                </c:pt>
                <c:pt idx="3">
                  <c:v>10</c:v>
                </c:pt>
                <c:pt idx="4">
                  <c:v>14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AC-477C-AB7F-CB2B551B5FE8}"/>
            </c:ext>
          </c:extLst>
        </c:ser>
        <c:ser>
          <c:idx val="4"/>
          <c:order val="4"/>
          <c:tx>
            <c:strRef>
              <c:f>'Experiences with types'!$A$7</c:f>
              <c:strCache>
                <c:ptCount val="1"/>
                <c:pt idx="0">
                  <c:v>Reader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types'!$B$7:$K$7</c:f>
              <c:numCache>
                <c:formatCode>General</c:formatCode>
                <c:ptCount val="10"/>
                <c:pt idx="0">
                  <c:v>111</c:v>
                </c:pt>
                <c:pt idx="1">
                  <c:v>60</c:v>
                </c:pt>
                <c:pt idx="2">
                  <c:v>59</c:v>
                </c:pt>
                <c:pt idx="3">
                  <c:v>58</c:v>
                </c:pt>
                <c:pt idx="4">
                  <c:v>118</c:v>
                </c:pt>
                <c:pt idx="5">
                  <c:v>64</c:v>
                </c:pt>
                <c:pt idx="6">
                  <c:v>54</c:v>
                </c:pt>
                <c:pt idx="7">
                  <c:v>28</c:v>
                </c:pt>
                <c:pt idx="8">
                  <c:v>92</c:v>
                </c:pt>
                <c:pt idx="9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AC-477C-AB7F-CB2B551B5FE8}"/>
            </c:ext>
          </c:extLst>
        </c:ser>
        <c:ser>
          <c:idx val="5"/>
          <c:order val="5"/>
          <c:tx>
            <c:strRef>
              <c:f>'Experiences with types'!$A$8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'Experiences with types'!$B$2:$K$2</c:f>
              <c:strCache>
                <c:ptCount val="10"/>
                <c:pt idx="0">
                  <c:v>Open reports</c:v>
                </c:pt>
                <c:pt idx="1">
                  <c:v>Open identity</c:v>
                </c:pt>
                <c:pt idx="2">
                  <c:v>Open participation</c:v>
                </c:pt>
                <c:pt idx="3">
                  <c:v>Open interaction</c:v>
                </c:pt>
                <c:pt idx="4">
                  <c:v>Open pre-review manuscripts</c:v>
                </c:pt>
                <c:pt idx="5">
                  <c:v>Commenting on preprints</c:v>
                </c:pt>
                <c:pt idx="6">
                  <c:v>Open final-version commenting</c:v>
                </c:pt>
                <c:pt idx="7">
                  <c:v>Open platforms</c:v>
                </c:pt>
                <c:pt idx="8">
                  <c:v>Post publication peer review</c:v>
                </c:pt>
                <c:pt idx="9">
                  <c:v>Journal peer review transfer</c:v>
                </c:pt>
              </c:strCache>
            </c:strRef>
          </c:cat>
          <c:val>
            <c:numRef>
              <c:f>'Experiences with types'!$B$8:$K$8</c:f>
              <c:numCache>
                <c:formatCode>General</c:formatCode>
                <c:ptCount val="10"/>
                <c:pt idx="0">
                  <c:v>87</c:v>
                </c:pt>
                <c:pt idx="1">
                  <c:v>138</c:v>
                </c:pt>
                <c:pt idx="2">
                  <c:v>176</c:v>
                </c:pt>
                <c:pt idx="3">
                  <c:v>135</c:v>
                </c:pt>
                <c:pt idx="4">
                  <c:v>83</c:v>
                </c:pt>
                <c:pt idx="5">
                  <c:v>167</c:v>
                </c:pt>
                <c:pt idx="6">
                  <c:v>174</c:v>
                </c:pt>
                <c:pt idx="7">
                  <c:v>210</c:v>
                </c:pt>
                <c:pt idx="8">
                  <c:v>131</c:v>
                </c:pt>
                <c:pt idx="9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AC-477C-AB7F-CB2B551B5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50007368"/>
        <c:axId val="650012616"/>
      </c:barChart>
      <c:catAx>
        <c:axId val="650007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0012616"/>
        <c:crosses val="autoZero"/>
        <c:auto val="1"/>
        <c:lblAlgn val="ctr"/>
        <c:lblOffset val="100"/>
        <c:noMultiLvlLbl val="0"/>
      </c:catAx>
      <c:valAx>
        <c:axId val="650012616"/>
        <c:scaling>
          <c:orientation val="minMax"/>
          <c:max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007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BBDD1-96DD-47D4-BD6A-C8849BE155B2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BB962-AFC0-467F-9B8D-A0EF63E2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89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3DB5-32B4-4DA8-9D09-DC126F2FC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5D01B-DE1A-47B9-8D3B-55D3A2C72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84954-9C89-4471-A3BF-6F3C8EE3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49AAB-495D-4069-BB4A-4515EC492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C43E6-6E7E-4895-AA87-320E4BAC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0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57122-0EBD-46BF-AB18-362E0083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254BB-2A64-4377-AA1C-CCE20307D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78914-E862-4F98-9570-D9436547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E1A3C-CCB0-4C18-ACC7-EAAE342FE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0439F-5F68-4B8B-843D-B7EFD688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4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6EEF42-4B7E-4823-969F-6B6A7F265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380D7-B892-4A5E-B07B-B29586128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A7B6-7AA9-4BB2-97FF-91D046DD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7474-8116-4A06-9211-2E65FA2E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CF96E-2C89-46F5-A5EF-7FFD3FDC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5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62C5-DC6A-419E-9D0B-C3FFBDA9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7AD8D-5145-475B-A706-19EEBCBA3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4AF71-B42C-4675-9186-C01D4375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3B753-F22E-4036-B041-A1546681E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0EA93-6013-4468-949C-FE17E6CD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612D-C7CE-4F4E-917B-AEB07FAE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651F2-2D97-43C3-837B-092F89CE3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DAD0C-C312-47E7-8EB3-F92A7381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1648B-F158-469A-AE9C-08D7B20DF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E84AE-6CC0-4680-9469-64568A72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4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93961-48CF-4ABD-920C-35EB062E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D0DE6-B2F0-4735-AC81-B21D51257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9F03A-8E72-4D5B-AB0D-401D6B4C1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25D94-D736-4C57-ABA4-FE100140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5BED5-5D1A-4BC6-9262-6A0F850B6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DDB27-886A-4F25-8773-C7A92921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0F83-6D86-4222-B665-7ABF2B031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A1D49-6287-43D7-BAED-00C8AD61D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F6F1B-182D-408C-B1D1-1DAE79A4A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6F4498-F376-4585-8CAA-2A24E360F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6B80FD-8693-4EC9-86F1-37D1ADA66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E0A00B-A11D-464E-BBBD-48990972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7C5DA-FDF7-4F9C-9FF9-A59FF699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4B922-17E6-404D-9565-E758BA16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0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DB4AB-4E89-49B8-AA49-D8DC391D6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C8B712-5236-42F7-B849-D8023A69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9F80E3-CA60-4431-A0C1-6F69567C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58310-68E4-4AFC-A6D1-C5204FEC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1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8FF447-EA4C-4887-BD6F-2F6686742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54D5B-10B9-45E6-86BB-75B2EC239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EFF83-9551-4F08-B272-BC383B77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0A20C-ECCD-42E6-A48B-2A0E450F7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96EB0-A076-40F3-8973-3993AB377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00732-1F3B-4D59-AA7A-1EC652754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B6803-1AB0-4792-AD4D-E611B601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9183-B75B-4B49-802D-FC3B1797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E44A0-C6E0-4E2A-9D57-CEFDE5C1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1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7449-D0C9-4352-B22C-A355207D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4FA230-0AE8-40F5-B65C-B562FBD75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924BC-C3B8-4402-964B-72BF513CE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328CB-08B7-4CF1-B810-704ACD07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A6CF7-1F0D-4DBE-A287-CA042E0B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45D0D-4C6E-40E6-AEC2-29136083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2BFBE4-21F5-423E-B966-D3E9E242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FDD9B-C04C-478A-8897-BC9D368C2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394A0-A93B-4543-A092-3E0417C8E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964A4-1C50-4DF0-837E-9EA2FF3E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12CD-7627-4959-AC34-A81518F4B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25103-2CD1-4254-BC85-DA1B3F554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CF11-D1ED-4FC4-92D7-95AA4D91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3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doi.org/10.1371/journal.pone.01893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7" Type="http://schemas.openxmlformats.org/officeDocument/2006/relationships/chart" Target="../charts/chart15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74B5-C1C8-47BD-A28D-71E29B8B2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Results from surveys on peer review &amp; peer feedback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9A2C34-0689-4232-96F7-93FC2D899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22D702-A8C6-433F-817F-3A9A05D805FF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2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89E3-4354-456B-B0BB-09616C5F7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552"/>
          </a:xfrm>
        </p:spPr>
        <p:txBody>
          <a:bodyPr>
            <a:normAutofit/>
          </a:bodyPr>
          <a:lstStyle/>
          <a:p>
            <a:r>
              <a:rPr lang="en-US" sz="3200" dirty="0"/>
              <a:t>Informal feedback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E983EB2-01D4-4A40-97DB-0B8445B89B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991614"/>
              </p:ext>
            </p:extLst>
          </p:nvPr>
        </p:nvGraphicFramePr>
        <p:xfrm>
          <a:off x="8401537" y="1844432"/>
          <a:ext cx="3570505" cy="3694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BB695D8-C9D4-480A-BBD2-DA1E7CF47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819943"/>
              </p:ext>
            </p:extLst>
          </p:nvPr>
        </p:nvGraphicFramePr>
        <p:xfrm>
          <a:off x="-85968" y="1424033"/>
          <a:ext cx="3915506" cy="426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183366B-3E6D-4ACA-B5F1-F2DDC3CAE0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426404"/>
              </p:ext>
            </p:extLst>
          </p:nvPr>
        </p:nvGraphicFramePr>
        <p:xfrm>
          <a:off x="3509107" y="1542932"/>
          <a:ext cx="4797942" cy="414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BE5FE04-7DB9-4440-94DA-75C90C02A3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B2BE3ED-C674-473B-9A5F-B00256296E75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39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0D33-D5DF-4411-9FD9-45F083DF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1890"/>
          </a:xfrm>
        </p:spPr>
        <p:txBody>
          <a:bodyPr>
            <a:normAutofit/>
          </a:bodyPr>
          <a:lstStyle/>
          <a:p>
            <a:r>
              <a:rPr lang="en-US" sz="3200" dirty="0"/>
              <a:t>Finding an appropriate journal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083779A-275B-4FE5-8246-A239370DC66D}"/>
              </a:ext>
            </a:extLst>
          </p:cNvPr>
          <p:cNvGrpSpPr/>
          <p:nvPr/>
        </p:nvGrpSpPr>
        <p:grpSpPr>
          <a:xfrm>
            <a:off x="754614" y="1391727"/>
            <a:ext cx="10599186" cy="4450156"/>
            <a:chOff x="754614" y="1845019"/>
            <a:chExt cx="8664310" cy="3637782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A5017ECD-EA77-404C-AC43-C4BD0166637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73351036"/>
                </p:ext>
              </p:extLst>
            </p:nvPr>
          </p:nvGraphicFramePr>
          <p:xfrm>
            <a:off x="754614" y="1845019"/>
            <a:ext cx="4070555" cy="35010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3F54B04F-1EEE-437D-A9D8-AA0B855DA12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03442186"/>
                </p:ext>
              </p:extLst>
            </p:nvPr>
          </p:nvGraphicFramePr>
          <p:xfrm>
            <a:off x="4970512" y="1981710"/>
            <a:ext cx="4448412" cy="35010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4841777-AA6C-457A-AD15-4DB7FCC63D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EE503FA-5231-46A4-B6B3-99C49F738CB8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18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1971-8415-4D0D-986E-A3426AC2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Preprints &amp; review transparency – author perspective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6E64FD-7A47-44FC-A599-1331A79D34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254566"/>
              </p:ext>
            </p:extLst>
          </p:nvPr>
        </p:nvGraphicFramePr>
        <p:xfrm>
          <a:off x="430153" y="1927636"/>
          <a:ext cx="3212307" cy="325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30A63FE-2922-4E07-8F2F-552B237B9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887044"/>
              </p:ext>
            </p:extLst>
          </p:nvPr>
        </p:nvGraphicFramePr>
        <p:xfrm>
          <a:off x="3561984" y="1927636"/>
          <a:ext cx="2705954" cy="333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38532A0-E8DD-4112-B9CD-C48752C7E7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011"/>
              </p:ext>
            </p:extLst>
          </p:nvPr>
        </p:nvGraphicFramePr>
        <p:xfrm>
          <a:off x="6338977" y="1917057"/>
          <a:ext cx="5571669" cy="3949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79C7EE4-6C20-4919-842E-CB2EB8722F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7871EFE-C8FE-4F77-8B80-316850A965E6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2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46FC-E58F-461E-BFBB-BCBE7208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-13506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Transparency – reviewer perspective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8F441A-597F-4467-A01A-03BF874CE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948206"/>
              </p:ext>
            </p:extLst>
          </p:nvPr>
        </p:nvGraphicFramePr>
        <p:xfrm>
          <a:off x="1703754" y="763562"/>
          <a:ext cx="9378462" cy="5460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28D94A1-C5E9-417E-B421-EEFE07684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3D6EE0-E8C4-4AF5-8959-7D18579F4797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7A85-7482-4839-BB39-599C036C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90" y="154969"/>
            <a:ext cx="10515600" cy="561858"/>
          </a:xfrm>
        </p:spPr>
        <p:txBody>
          <a:bodyPr>
            <a:normAutofit/>
          </a:bodyPr>
          <a:lstStyle/>
          <a:p>
            <a:r>
              <a:rPr lang="en-US" sz="3200" dirty="0"/>
              <a:t>Peer review survey demographics – 295 responses total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4F1727A-584B-4AC2-8A50-192847885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147085"/>
              </p:ext>
            </p:extLst>
          </p:nvPr>
        </p:nvGraphicFramePr>
        <p:xfrm>
          <a:off x="1343054" y="1320159"/>
          <a:ext cx="3659983" cy="4045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21639C3-C674-4083-90A8-E9EB3381B7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391475"/>
              </p:ext>
            </p:extLst>
          </p:nvPr>
        </p:nvGraphicFramePr>
        <p:xfrm>
          <a:off x="4824138" y="1084811"/>
          <a:ext cx="2778919" cy="272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6ACBC6-08F7-46C9-A5C5-922A07F33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036348"/>
              </p:ext>
            </p:extLst>
          </p:nvPr>
        </p:nvGraphicFramePr>
        <p:xfrm>
          <a:off x="4824138" y="3741124"/>
          <a:ext cx="2893219" cy="2781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8584889-7C07-41AE-BE55-EBFCBEBB8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577487"/>
              </p:ext>
            </p:extLst>
          </p:nvPr>
        </p:nvGraphicFramePr>
        <p:xfrm>
          <a:off x="7603057" y="615125"/>
          <a:ext cx="3436143" cy="3595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68058BF-67F8-46EB-B226-815051AD6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183836"/>
              </p:ext>
            </p:extLst>
          </p:nvPr>
        </p:nvGraphicFramePr>
        <p:xfrm>
          <a:off x="7721600" y="4058368"/>
          <a:ext cx="3317600" cy="256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A8A1E0F-CC8F-4115-B1F4-1942162C89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749" y="6362231"/>
            <a:ext cx="1626316" cy="3521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004BF2-6B56-4D2A-ADFF-F588DE24F6A6}"/>
              </a:ext>
            </a:extLst>
          </p:cNvPr>
          <p:cNvSpPr txBox="1"/>
          <p:nvPr/>
        </p:nvSpPr>
        <p:spPr>
          <a:xfrm>
            <a:off x="1217232" y="5992899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1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7FCD-71C4-47C1-A73E-1249BB3BE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154" y="245574"/>
            <a:ext cx="10515600" cy="1010383"/>
          </a:xfrm>
        </p:spPr>
        <p:txBody>
          <a:bodyPr>
            <a:normAutofit/>
          </a:bodyPr>
          <a:lstStyle/>
          <a:p>
            <a:r>
              <a:rPr lang="en-US" sz="3200" dirty="0"/>
              <a:t>General attitudes toward peer review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C4FB9E-A792-4644-9B47-3D583B5827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428206"/>
              </p:ext>
            </p:extLst>
          </p:nvPr>
        </p:nvGraphicFramePr>
        <p:xfrm>
          <a:off x="195699" y="1293447"/>
          <a:ext cx="4509164" cy="4298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ED2CEF-89D3-46AE-954C-F58ECBFE4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014" y="1838745"/>
            <a:ext cx="6733630" cy="348353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AB8E5B0-41BE-441B-B43E-1D7C49797027}"/>
              </a:ext>
            </a:extLst>
          </p:cNvPr>
          <p:cNvSpPr/>
          <p:nvPr/>
        </p:nvSpPr>
        <p:spPr>
          <a:xfrm>
            <a:off x="6197599" y="5661709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Ross-</a:t>
            </a:r>
            <a:r>
              <a:rPr lang="en-US" sz="1200" dirty="0" err="1"/>
              <a:t>Hellauer</a:t>
            </a:r>
            <a:r>
              <a:rPr lang="en-US" sz="1200" dirty="0"/>
              <a:t> T, Deppe A, Schmidt B (2017) Survey on open peer review: Attitudes and experience amongst editors, authors and reviewers. PLOS ONE 12(12): e0189311. </a:t>
            </a:r>
            <a:r>
              <a:rPr lang="en-US" sz="1200" dirty="0">
                <a:hlinkClick r:id="rId4"/>
              </a:rPr>
              <a:t>https://doi.org/10.1371/journal.pone.0189311</a:t>
            </a:r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121AC1-1308-4A26-A9F6-7F41FF209B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96" y="6198162"/>
            <a:ext cx="1626316" cy="3521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FF39843-E16C-4519-B531-69C2AAFCB8DA}"/>
              </a:ext>
            </a:extLst>
          </p:cNvPr>
          <p:cNvSpPr txBox="1"/>
          <p:nvPr/>
        </p:nvSpPr>
        <p:spPr>
          <a:xfrm>
            <a:off x="419679" y="5828830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0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F5C18C-F3FC-4879-B1BC-1940C0ECB2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791384"/>
              </p:ext>
            </p:extLst>
          </p:nvPr>
        </p:nvGraphicFramePr>
        <p:xfrm>
          <a:off x="106188" y="164123"/>
          <a:ext cx="12031104" cy="6518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EB6E5AD9-07B2-4729-AB5B-7406BBD5BD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96" y="6198162"/>
            <a:ext cx="1626316" cy="3521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DC51280-BFB4-41CE-9BD4-A6574422342D}"/>
              </a:ext>
            </a:extLst>
          </p:cNvPr>
          <p:cNvSpPr txBox="1"/>
          <p:nvPr/>
        </p:nvSpPr>
        <p:spPr>
          <a:xfrm>
            <a:off x="419679" y="5828830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0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2CB05C3-136A-4C61-B37A-21C0989380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705692"/>
              </p:ext>
            </p:extLst>
          </p:nvPr>
        </p:nvGraphicFramePr>
        <p:xfrm>
          <a:off x="296986" y="54707"/>
          <a:ext cx="7196256" cy="603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379CA64-4246-480E-A11F-60023FB4B0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722274"/>
              </p:ext>
            </p:extLst>
          </p:nvPr>
        </p:nvGraphicFramePr>
        <p:xfrm>
          <a:off x="7381962" y="-39115"/>
          <a:ext cx="4427085" cy="603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FDFC136D-D1DD-48CE-8311-A316584EB4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C3FBCF-62F9-49EE-AA37-FA2EDE7A0C8A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763EDE6-28C4-458E-94CA-2BB87CA201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675447"/>
              </p:ext>
            </p:extLst>
          </p:nvPr>
        </p:nvGraphicFramePr>
        <p:xfrm>
          <a:off x="1937752" y="368269"/>
          <a:ext cx="9811148" cy="629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6606755-CE70-4B93-A66F-CB8418F4C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F00A80-2EEA-4CE1-A149-95C4EE8F201F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64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1E8FE06-EC8A-4068-B312-860AD2BE553E}"/>
              </a:ext>
            </a:extLst>
          </p:cNvPr>
          <p:cNvSpPr/>
          <p:nvPr/>
        </p:nvSpPr>
        <p:spPr>
          <a:xfrm>
            <a:off x="6947877" y="2044607"/>
            <a:ext cx="2233599" cy="47714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F8ECF-9F26-4034-ADC1-017079201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>
            <a:normAutofit/>
          </a:bodyPr>
          <a:lstStyle/>
          <a:p>
            <a:r>
              <a:rPr lang="en-US" sz="3200" dirty="0"/>
              <a:t>Credit and training for peer review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2B4DBE7-1CAD-43EB-A96E-AAB3F44A9E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38345"/>
              </p:ext>
            </p:extLst>
          </p:nvPr>
        </p:nvGraphicFramePr>
        <p:xfrm>
          <a:off x="-110361" y="1358595"/>
          <a:ext cx="3579019" cy="391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DF7D42D-72C2-45DF-B327-DEADF8D1D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751516"/>
              </p:ext>
            </p:extLst>
          </p:nvPr>
        </p:nvGraphicFramePr>
        <p:xfrm>
          <a:off x="2640228" y="2301021"/>
          <a:ext cx="2356889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16C659C-FF46-4D09-883D-04A7EFC2F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435713"/>
              </p:ext>
            </p:extLst>
          </p:nvPr>
        </p:nvGraphicFramePr>
        <p:xfrm>
          <a:off x="4517011" y="1758461"/>
          <a:ext cx="2430866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54A7D14-86CC-4D07-A59B-A8FCAC6607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370839"/>
              </p:ext>
            </p:extLst>
          </p:nvPr>
        </p:nvGraphicFramePr>
        <p:xfrm>
          <a:off x="9016522" y="977654"/>
          <a:ext cx="3151128" cy="3931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E6AB097-9FD4-401C-AA61-7B69E535FB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A5A3540-6118-4005-B1F0-11DCE9E15776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C575275-F229-4B9E-8590-D879F09EB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281844"/>
              </p:ext>
            </p:extLst>
          </p:nvPr>
        </p:nvGraphicFramePr>
        <p:xfrm>
          <a:off x="6750610" y="2044607"/>
          <a:ext cx="2491239" cy="428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17C1F72-767A-44A6-8DA9-DD8E6C98E173}"/>
              </a:ext>
            </a:extLst>
          </p:cNvPr>
          <p:cNvSpPr txBox="1"/>
          <p:nvPr/>
        </p:nvSpPr>
        <p:spPr>
          <a:xfrm>
            <a:off x="7022280" y="6169709"/>
            <a:ext cx="2219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From Peer Feedback survey</a:t>
            </a:r>
          </a:p>
        </p:txBody>
      </p:sp>
    </p:spTree>
    <p:extLst>
      <p:ext uri="{BB962C8B-B14F-4D97-AF65-F5344CB8AC3E}">
        <p14:creationId xmlns:p14="http://schemas.microsoft.com/office/powerpoint/2010/main" val="11431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6FCB9CF-78FB-409C-83A5-E76C4A051903}"/>
              </a:ext>
            </a:extLst>
          </p:cNvPr>
          <p:cNvSpPr/>
          <p:nvPr/>
        </p:nvSpPr>
        <p:spPr>
          <a:xfrm>
            <a:off x="7721600" y="1797538"/>
            <a:ext cx="4308628" cy="4090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E80E8-1751-4528-8929-6A05A65E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in peer review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5A48246-15D1-4646-B28A-9D7757A6B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12873"/>
              </p:ext>
            </p:extLst>
          </p:nvPr>
        </p:nvGraphicFramePr>
        <p:xfrm>
          <a:off x="581238" y="1878927"/>
          <a:ext cx="3445670" cy="340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883B90-F591-4F84-8C30-6440E94AE0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193058"/>
              </p:ext>
            </p:extLst>
          </p:nvPr>
        </p:nvGraphicFramePr>
        <p:xfrm>
          <a:off x="4122158" y="1878927"/>
          <a:ext cx="3143250" cy="340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06B67A0-D8E2-4AD6-8456-7B140AF092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849187"/>
              </p:ext>
            </p:extLst>
          </p:nvPr>
        </p:nvGraphicFramePr>
        <p:xfrm>
          <a:off x="7992239" y="1878927"/>
          <a:ext cx="4070555" cy="350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D1D07F-A9C8-4A4B-A850-D063DDC55224}"/>
              </a:ext>
            </a:extLst>
          </p:cNvPr>
          <p:cNvSpPr txBox="1"/>
          <p:nvPr/>
        </p:nvSpPr>
        <p:spPr>
          <a:xfrm>
            <a:off x="8617472" y="5494215"/>
            <a:ext cx="281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From Peer Feedback survey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6A4B-D0F0-474D-B1F7-9FBC1C92C451}"/>
              </a:ext>
            </a:extLst>
          </p:cNvPr>
          <p:cNvSpPr txBox="1"/>
          <p:nvPr/>
        </p:nvSpPr>
        <p:spPr>
          <a:xfrm>
            <a:off x="2666055" y="5518725"/>
            <a:ext cx="207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Peer Review survey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E8991F-3456-44F1-8B77-1B57615CE1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C991F1-B27C-414A-9991-F7900015BCCA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5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AE79-9A95-4948-985B-D8F1BD0D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7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Peer Feedback survey demographics – 370 responses total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33E9DD6-A2DB-4187-876E-9D7B0BE499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975334"/>
              </p:ext>
            </p:extLst>
          </p:nvPr>
        </p:nvGraphicFramePr>
        <p:xfrm>
          <a:off x="465290" y="1510325"/>
          <a:ext cx="3164682" cy="45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4C1EFA2-395F-4397-9815-FF822FFE97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405682"/>
              </p:ext>
            </p:extLst>
          </p:nvPr>
        </p:nvGraphicFramePr>
        <p:xfrm>
          <a:off x="3629972" y="968499"/>
          <a:ext cx="3331369" cy="3686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4A55BE6-1D46-4F4E-BA34-C4CC48CDB2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94910"/>
              </p:ext>
            </p:extLst>
          </p:nvPr>
        </p:nvGraphicFramePr>
        <p:xfrm>
          <a:off x="4977362" y="4425462"/>
          <a:ext cx="3164102" cy="2030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5528E86-E6DF-4A00-898F-C1580840E8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942207"/>
              </p:ext>
            </p:extLst>
          </p:nvPr>
        </p:nvGraphicFramePr>
        <p:xfrm>
          <a:off x="6961341" y="1337777"/>
          <a:ext cx="3945731" cy="339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380C5EB-58C9-4FBC-8758-998892F7A5BB}"/>
              </a:ext>
            </a:extLst>
          </p:cNvPr>
          <p:cNvSpPr txBox="1"/>
          <p:nvPr/>
        </p:nvSpPr>
        <p:spPr>
          <a:xfrm>
            <a:off x="8719802" y="5440485"/>
            <a:ext cx="2768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Questions relevant to authoring or reviewing experience were only asked of those with said experience.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813C57-3A0C-4E61-9E36-D514C8131D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9" y="6408615"/>
            <a:ext cx="1626316" cy="35215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B97585-3DFF-431F-8D4E-3416B8110CDF}"/>
              </a:ext>
            </a:extLst>
          </p:cNvPr>
          <p:cNvSpPr txBox="1"/>
          <p:nvPr/>
        </p:nvSpPr>
        <p:spPr>
          <a:xfrm>
            <a:off x="161772" y="6039283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bioPeerReview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3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612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Results from surveys on peer review &amp; peer feedback</vt:lpstr>
      <vt:lpstr>Peer review survey demographics – 295 responses total</vt:lpstr>
      <vt:lpstr>General attitudes toward peer review</vt:lpstr>
      <vt:lpstr>PowerPoint Presentation</vt:lpstr>
      <vt:lpstr>PowerPoint Presentation</vt:lpstr>
      <vt:lpstr>PowerPoint Presentation</vt:lpstr>
      <vt:lpstr>Credit and training for peer review</vt:lpstr>
      <vt:lpstr>Efficiency in peer review</vt:lpstr>
      <vt:lpstr>Peer Feedback survey demographics – 370 responses total</vt:lpstr>
      <vt:lpstr>Informal feedback</vt:lpstr>
      <vt:lpstr>Finding an appropriate journal</vt:lpstr>
      <vt:lpstr>Preprints &amp; review transparency – author perspective</vt:lpstr>
      <vt:lpstr>Transparency – reviewer perspective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Polka</dc:creator>
  <cp:lastModifiedBy>Jessica Polka</cp:lastModifiedBy>
  <cp:revision>10</cp:revision>
  <dcterms:created xsi:type="dcterms:W3CDTF">2018-02-07T19:31:04Z</dcterms:created>
  <dcterms:modified xsi:type="dcterms:W3CDTF">2018-02-07T21:26:59Z</dcterms:modified>
</cp:coreProperties>
</file>