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3" r:id="rId4"/>
  </p:sldMasterIdLst>
  <p:notesMasterIdLst>
    <p:notesMasterId r:id="rId36"/>
  </p:notesMasterIdLst>
  <p:handoutMasterIdLst>
    <p:handoutMasterId r:id="rId37"/>
  </p:handoutMasterIdLst>
  <p:sldIdLst>
    <p:sldId id="257" r:id="rId5"/>
    <p:sldId id="262" r:id="rId6"/>
    <p:sldId id="263" r:id="rId7"/>
    <p:sldId id="264" r:id="rId8"/>
    <p:sldId id="265" r:id="rId9"/>
    <p:sldId id="267" r:id="rId10"/>
    <p:sldId id="266" r:id="rId11"/>
    <p:sldId id="269" r:id="rId12"/>
    <p:sldId id="270" r:id="rId13"/>
    <p:sldId id="268" r:id="rId14"/>
    <p:sldId id="271" r:id="rId15"/>
    <p:sldId id="272" r:id="rId16"/>
    <p:sldId id="273" r:id="rId17"/>
    <p:sldId id="274" r:id="rId18"/>
    <p:sldId id="275" r:id="rId19"/>
    <p:sldId id="277" r:id="rId20"/>
    <p:sldId id="276"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61" r:id="rId35"/>
  </p:sldIdLst>
  <p:sldSz cx="12192000" cy="6858000"/>
  <p:notesSz cx="6858000" cy="9144000"/>
  <p:defaultTextStyle>
    <a:defPPr rtl="0">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Gaya Medium 2 - Akse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0E04B3-4C6E-4483-8E0D-DF22A3D5F953}" type="doc">
      <dgm:prSet loTypeId="urn:microsoft.com/office/officeart/2005/8/layout/venn1" loCatId="relationship" qsTypeId="urn:microsoft.com/office/officeart/2005/8/quickstyle/3d3" qsCatId="3D" csTypeId="urn:microsoft.com/office/officeart/2005/8/colors/accent1_2" csCatId="accent1" phldr="1"/>
      <dgm:spPr/>
    </dgm:pt>
    <dgm:pt modelId="{D46673F9-68F3-4F33-9E58-0A20674D51B2}">
      <dgm:prSet phldrT="[Teks]"/>
      <dgm:spPr>
        <a:xfrm>
          <a:off x="1755711" y="1260347"/>
          <a:ext cx="1890522" cy="1890522"/>
        </a:xfrm>
        <a:prstGeom prst="ellipse">
          <a:avLst/>
        </a:prstGeom>
        <a:solidFill>
          <a:srgbClr val="4F81BD">
            <a:alpha val="50000"/>
            <a:hueOff val="0"/>
            <a:satOff val="0"/>
            <a:lumOff val="0"/>
            <a:alphaOff val="0"/>
          </a:srgbClr>
        </a:solidFill>
        <a:ln>
          <a:noFill/>
        </a:ln>
        <a:effectLst/>
        <a:scene3d>
          <a:camera prst="orthographicFront">
            <a:rot lat="0" lon="0" rev="0"/>
          </a:camera>
          <a:lightRig rig="contrasting" dir="t">
            <a:rot lat="0" lon="0" rev="1200000"/>
          </a:lightRig>
        </a:scene3d>
        <a:sp3d contourW="12700" prstMaterial="clear">
          <a:bevelT w="177800" h="254000"/>
          <a:bevelB w="152400"/>
        </a:sp3d>
      </dgm:spPr>
      <dgm:t>
        <a:bodyPr/>
        <a:lstStyle/>
        <a:p>
          <a:pPr>
            <a:buNone/>
          </a:pPr>
          <a:r>
            <a:rPr lang="en-US">
              <a:solidFill>
                <a:sysClr val="windowText" lastClr="000000">
                  <a:hueOff val="0"/>
                  <a:satOff val="0"/>
                  <a:lumOff val="0"/>
                  <a:alphaOff val="0"/>
                </a:sysClr>
              </a:solidFill>
              <a:latin typeface="Calibri"/>
              <a:ea typeface="+mn-ea"/>
              <a:cs typeface="+mn-cs"/>
            </a:rPr>
            <a:t>ORGANIZATIONAL ENVIRONMENT</a:t>
          </a:r>
        </a:p>
        <a:p>
          <a:pPr>
            <a:buNone/>
          </a:pPr>
          <a:r>
            <a:rPr lang="en-US">
              <a:solidFill>
                <a:sysClr val="windowText" lastClr="000000">
                  <a:hueOff val="0"/>
                  <a:satOff val="0"/>
                  <a:lumOff val="0"/>
                  <a:alphaOff val="0"/>
                </a:sysClr>
              </a:solidFill>
              <a:latin typeface="Calibri"/>
              <a:ea typeface="+mn-ea"/>
              <a:cs typeface="+mn-cs"/>
            </a:rPr>
            <a:t>Culture and Climate</a:t>
          </a:r>
        </a:p>
        <a:p>
          <a:pPr>
            <a:buNone/>
          </a:pPr>
          <a:r>
            <a:rPr lang="en-US">
              <a:solidFill>
                <a:sysClr val="windowText" lastClr="000000">
                  <a:hueOff val="0"/>
                  <a:satOff val="0"/>
                  <a:lumOff val="0"/>
                  <a:alphaOff val="0"/>
                </a:sysClr>
              </a:solidFill>
              <a:latin typeface="Calibri"/>
              <a:ea typeface="+mn-ea"/>
              <a:cs typeface="+mn-cs"/>
            </a:rPr>
            <a:t>Structure and System</a:t>
          </a:r>
        </a:p>
        <a:p>
          <a:pPr>
            <a:buNone/>
          </a:pPr>
          <a:r>
            <a:rPr lang="en-US">
              <a:solidFill>
                <a:sysClr val="windowText" lastClr="000000">
                  <a:hueOff val="0"/>
                  <a:satOff val="0"/>
                  <a:lumOff val="0"/>
                  <a:alphaOff val="0"/>
                </a:sysClr>
              </a:solidFill>
              <a:latin typeface="Calibri"/>
              <a:ea typeface="+mn-ea"/>
              <a:cs typeface="+mn-cs"/>
            </a:rPr>
            <a:t>Core Competencies</a:t>
          </a:r>
        </a:p>
      </dgm:t>
    </dgm:pt>
    <dgm:pt modelId="{9D513F8C-E18E-4B15-AD63-0BB03F5915A1}" type="parTrans" cxnId="{E735036E-0C9D-4BB8-8F66-E693D65473E9}">
      <dgm:prSet/>
      <dgm:spPr/>
      <dgm:t>
        <a:bodyPr/>
        <a:lstStyle/>
        <a:p>
          <a:endParaRPr lang="en-US"/>
        </a:p>
      </dgm:t>
    </dgm:pt>
    <dgm:pt modelId="{1834E41C-4109-4445-B731-8CB5DC06C141}" type="sibTrans" cxnId="{E735036E-0C9D-4BB8-8F66-E693D65473E9}">
      <dgm:prSet/>
      <dgm:spPr/>
      <dgm:t>
        <a:bodyPr/>
        <a:lstStyle/>
        <a:p>
          <a:endParaRPr lang="en-US"/>
        </a:p>
      </dgm:t>
    </dgm:pt>
    <dgm:pt modelId="{4C055C73-500E-4976-B080-F48819C1F176}">
      <dgm:prSet phldrT="[Teks]"/>
      <dgm:spPr>
        <a:xfrm>
          <a:off x="2437874" y="46891"/>
          <a:ext cx="1890522" cy="1890522"/>
        </a:xfrm>
        <a:prstGeom prst="ellipse">
          <a:avLst/>
        </a:prstGeom>
        <a:solidFill>
          <a:srgbClr val="4F81BD">
            <a:alpha val="50000"/>
            <a:hueOff val="0"/>
            <a:satOff val="0"/>
            <a:lumOff val="0"/>
            <a:alphaOff val="0"/>
          </a:srgbClr>
        </a:solidFill>
        <a:ln>
          <a:noFill/>
        </a:ln>
        <a:effectLst/>
        <a:scene3d>
          <a:camera prst="orthographicFront">
            <a:rot lat="0" lon="0" rev="0"/>
          </a:camera>
          <a:lightRig rig="contrasting" dir="t">
            <a:rot lat="0" lon="0" rev="1200000"/>
          </a:lightRig>
        </a:scene3d>
        <a:sp3d contourW="12700" prstMaterial="clear">
          <a:bevelT w="177800" h="254000"/>
          <a:bevelB w="152400"/>
        </a:sp3d>
      </dgm:spPr>
      <dgm:t>
        <a:bodyPr/>
        <a:lstStyle/>
        <a:p>
          <a:pPr>
            <a:buNone/>
          </a:pPr>
          <a:r>
            <a:rPr lang="en-US">
              <a:solidFill>
                <a:sysClr val="windowText" lastClr="000000">
                  <a:hueOff val="0"/>
                  <a:satOff val="0"/>
                  <a:lumOff val="0"/>
                  <a:alphaOff val="0"/>
                </a:sysClr>
              </a:solidFill>
              <a:latin typeface="Calibri"/>
              <a:ea typeface="+mn-ea"/>
              <a:cs typeface="+mn-cs"/>
            </a:rPr>
            <a:t>JOB DEMAND </a:t>
          </a:r>
        </a:p>
        <a:p>
          <a:pPr>
            <a:buNone/>
          </a:pPr>
          <a:r>
            <a:rPr lang="en-US">
              <a:solidFill>
                <a:sysClr val="windowText" lastClr="000000">
                  <a:hueOff val="0"/>
                  <a:satOff val="0"/>
                  <a:lumOff val="0"/>
                  <a:alphaOff val="0"/>
                </a:sysClr>
              </a:solidFill>
              <a:latin typeface="Calibri"/>
              <a:ea typeface="+mn-ea"/>
              <a:cs typeface="+mn-cs"/>
            </a:rPr>
            <a:t>Task, Functions, Roles</a:t>
          </a:r>
        </a:p>
      </dgm:t>
    </dgm:pt>
    <dgm:pt modelId="{289AD769-7094-432D-B5D9-03B964D8EB5C}" type="parTrans" cxnId="{35BDB861-AD4B-41C8-B032-975D873A10A3}">
      <dgm:prSet/>
      <dgm:spPr/>
      <dgm:t>
        <a:bodyPr/>
        <a:lstStyle/>
        <a:p>
          <a:endParaRPr lang="en-US"/>
        </a:p>
      </dgm:t>
    </dgm:pt>
    <dgm:pt modelId="{938BF4F2-5598-4D32-A3AD-2F90AABB854B}" type="sibTrans" cxnId="{35BDB861-AD4B-41C8-B032-975D873A10A3}">
      <dgm:prSet/>
      <dgm:spPr/>
      <dgm:t>
        <a:bodyPr/>
        <a:lstStyle/>
        <a:p>
          <a:endParaRPr lang="en-US"/>
        </a:p>
      </dgm:t>
    </dgm:pt>
    <dgm:pt modelId="{06691B23-8AE9-467B-8CCA-46B3F171F0B5}">
      <dgm:prSet phldrT="[Teks]"/>
      <dgm:spPr>
        <a:xfrm>
          <a:off x="1073548" y="9383"/>
          <a:ext cx="1890522" cy="1890522"/>
        </a:xfrm>
        <a:prstGeom prst="ellipse">
          <a:avLst/>
        </a:prstGeom>
        <a:solidFill>
          <a:srgbClr val="4F81BD">
            <a:alpha val="50000"/>
            <a:hueOff val="0"/>
            <a:satOff val="0"/>
            <a:lumOff val="0"/>
            <a:alphaOff val="0"/>
          </a:srgbClr>
        </a:solidFill>
        <a:ln>
          <a:noFill/>
        </a:ln>
        <a:effectLst/>
        <a:scene3d>
          <a:camera prst="orthographicFront">
            <a:rot lat="0" lon="0" rev="0"/>
          </a:camera>
          <a:lightRig rig="contrasting" dir="t">
            <a:rot lat="0" lon="0" rev="1200000"/>
          </a:lightRig>
        </a:scene3d>
        <a:sp3d contourW="12700" prstMaterial="clear">
          <a:bevelT w="177800" h="254000"/>
          <a:bevelB w="152400"/>
        </a:sp3d>
      </dgm:spPr>
      <dgm:t>
        <a:bodyPr/>
        <a:lstStyle/>
        <a:p>
          <a:pPr>
            <a:buNone/>
          </a:pPr>
          <a:r>
            <a:rPr lang="en-US">
              <a:solidFill>
                <a:sysClr val="windowText" lastClr="000000">
                  <a:hueOff val="0"/>
                  <a:satOff val="0"/>
                  <a:lumOff val="0"/>
                  <a:alphaOff val="0"/>
                </a:sysClr>
              </a:solidFill>
              <a:latin typeface="Calibri"/>
              <a:ea typeface="+mn-ea"/>
              <a:cs typeface="+mn-cs"/>
            </a:rPr>
            <a:t>INDIVIDUAL</a:t>
          </a:r>
        </a:p>
        <a:p>
          <a:pPr>
            <a:buNone/>
          </a:pPr>
          <a:r>
            <a:rPr lang="en-US">
              <a:solidFill>
                <a:sysClr val="windowText" lastClr="000000">
                  <a:hueOff val="0"/>
                  <a:satOff val="0"/>
                  <a:lumOff val="0"/>
                  <a:alphaOff val="0"/>
                </a:sysClr>
              </a:solidFill>
              <a:latin typeface="Calibri"/>
              <a:ea typeface="+mn-ea"/>
              <a:cs typeface="+mn-cs"/>
            </a:rPr>
            <a:t>Vision, Values, Philoshopy, Knowledge Competencies or ability, Career Stage</a:t>
          </a:r>
        </a:p>
      </dgm:t>
    </dgm:pt>
    <dgm:pt modelId="{8DD521B4-BBEB-4E03-83C4-B5E6D6E08581}" type="parTrans" cxnId="{14FB1238-13BE-4BAE-82FC-A5843A7D5BF7}">
      <dgm:prSet/>
      <dgm:spPr/>
      <dgm:t>
        <a:bodyPr/>
        <a:lstStyle/>
        <a:p>
          <a:endParaRPr lang="en-US"/>
        </a:p>
      </dgm:t>
    </dgm:pt>
    <dgm:pt modelId="{2FCCD15F-9DAB-4DE0-8915-8E2C2F51A9EB}" type="sibTrans" cxnId="{14FB1238-13BE-4BAE-82FC-A5843A7D5BF7}">
      <dgm:prSet/>
      <dgm:spPr/>
      <dgm:t>
        <a:bodyPr/>
        <a:lstStyle/>
        <a:p>
          <a:endParaRPr lang="en-US"/>
        </a:p>
      </dgm:t>
    </dgm:pt>
    <dgm:pt modelId="{82D6C870-B31A-4551-BF7D-6B641F10014F}">
      <dgm:prSet/>
      <dgm:spPr>
        <a:xfrm>
          <a:off x="1073548" y="9383"/>
          <a:ext cx="1890522" cy="1890522"/>
        </a:xfrm>
        <a:prstGeom prst="ellipse">
          <a:avLst/>
        </a:prstGeom>
        <a:solidFill>
          <a:srgbClr val="4F81BD">
            <a:alpha val="50000"/>
            <a:hueOff val="0"/>
            <a:satOff val="0"/>
            <a:lumOff val="0"/>
            <a:alphaOff val="0"/>
          </a:srgbClr>
        </a:solidFill>
        <a:ln>
          <a:noFill/>
        </a:ln>
        <a:effectLst/>
        <a:scene3d>
          <a:camera prst="orthographicFront">
            <a:rot lat="0" lon="0" rev="0"/>
          </a:camera>
          <a:lightRig rig="contrasting" dir="t">
            <a:rot lat="0" lon="0" rev="1200000"/>
          </a:lightRig>
        </a:scene3d>
        <a:sp3d contourW="12700" prstMaterial="clear">
          <a:bevelT w="177800" h="254000"/>
          <a:bevelB w="152400"/>
        </a:sp3d>
      </dgm:spPr>
      <dgm:t>
        <a:bodyPr/>
        <a:lstStyle/>
        <a:p>
          <a:pPr>
            <a:buChar char="•"/>
          </a:pPr>
          <a:endParaRPr lang="en-US">
            <a:solidFill>
              <a:sysClr val="windowText" lastClr="000000">
                <a:hueOff val="0"/>
                <a:satOff val="0"/>
                <a:lumOff val="0"/>
                <a:alphaOff val="0"/>
              </a:sysClr>
            </a:solidFill>
            <a:latin typeface="Calibri"/>
            <a:ea typeface="+mn-ea"/>
            <a:cs typeface="+mn-cs"/>
          </a:endParaRPr>
        </a:p>
      </dgm:t>
    </dgm:pt>
    <dgm:pt modelId="{0E5E6DB9-AA6D-4DA4-A872-CE563CF96171}" type="parTrans" cxnId="{FC11FA9B-FC33-4746-8B42-E37DC8C97FB4}">
      <dgm:prSet/>
      <dgm:spPr/>
      <dgm:t>
        <a:bodyPr/>
        <a:lstStyle/>
        <a:p>
          <a:endParaRPr lang="en-US"/>
        </a:p>
      </dgm:t>
    </dgm:pt>
    <dgm:pt modelId="{D6149C58-F481-4EB1-926E-B8350023DD85}" type="sibTrans" cxnId="{FC11FA9B-FC33-4746-8B42-E37DC8C97FB4}">
      <dgm:prSet/>
      <dgm:spPr/>
      <dgm:t>
        <a:bodyPr/>
        <a:lstStyle/>
        <a:p>
          <a:endParaRPr lang="en-US"/>
        </a:p>
      </dgm:t>
    </dgm:pt>
    <dgm:pt modelId="{86C2DBBA-15A0-4E24-9F72-1ECD018ABE97}">
      <dgm:prSet/>
      <dgm:spPr>
        <a:xfrm>
          <a:off x="1073548" y="9383"/>
          <a:ext cx="1890522" cy="1890522"/>
        </a:xfrm>
        <a:prstGeom prst="ellipse">
          <a:avLst/>
        </a:prstGeom>
        <a:solidFill>
          <a:srgbClr val="4F81BD">
            <a:alpha val="50000"/>
            <a:hueOff val="0"/>
            <a:satOff val="0"/>
            <a:lumOff val="0"/>
            <a:alphaOff val="0"/>
          </a:srgbClr>
        </a:solidFill>
        <a:ln>
          <a:noFill/>
        </a:ln>
        <a:effectLst/>
        <a:scene3d>
          <a:camera prst="orthographicFront">
            <a:rot lat="0" lon="0" rev="0"/>
          </a:camera>
          <a:lightRig rig="contrasting" dir="t">
            <a:rot lat="0" lon="0" rev="1200000"/>
          </a:lightRig>
        </a:scene3d>
        <a:sp3d contourW="12700" prstMaterial="clear">
          <a:bevelT w="177800" h="254000"/>
          <a:bevelB w="152400"/>
        </a:sp3d>
      </dgm:spPr>
      <dgm:t>
        <a:bodyPr/>
        <a:lstStyle/>
        <a:p>
          <a:pPr>
            <a:buChar char="•"/>
          </a:pPr>
          <a:endParaRPr lang="en-US">
            <a:solidFill>
              <a:sysClr val="windowText" lastClr="000000">
                <a:hueOff val="0"/>
                <a:satOff val="0"/>
                <a:lumOff val="0"/>
                <a:alphaOff val="0"/>
              </a:sysClr>
            </a:solidFill>
            <a:latin typeface="Calibri"/>
            <a:ea typeface="+mn-ea"/>
            <a:cs typeface="+mn-cs"/>
          </a:endParaRPr>
        </a:p>
      </dgm:t>
    </dgm:pt>
    <dgm:pt modelId="{ACD2A8AA-0DB1-4329-A379-AF7534C5F115}" type="parTrans" cxnId="{DF637FCF-8760-41F8-B442-79D54CB9A7CB}">
      <dgm:prSet/>
      <dgm:spPr/>
      <dgm:t>
        <a:bodyPr/>
        <a:lstStyle/>
        <a:p>
          <a:endParaRPr lang="en-US"/>
        </a:p>
      </dgm:t>
    </dgm:pt>
    <dgm:pt modelId="{F9071272-2FC7-42F9-BB38-3412A4B8729A}" type="sibTrans" cxnId="{DF637FCF-8760-41F8-B442-79D54CB9A7CB}">
      <dgm:prSet/>
      <dgm:spPr/>
      <dgm:t>
        <a:bodyPr/>
        <a:lstStyle/>
        <a:p>
          <a:endParaRPr lang="en-US"/>
        </a:p>
      </dgm:t>
    </dgm:pt>
    <dgm:pt modelId="{BCAF69EE-34CA-40BC-AD10-C9061CACF540}" type="pres">
      <dgm:prSet presAssocID="{1F0E04B3-4C6E-4483-8E0D-DF22A3D5F953}" presName="compositeShape" presStyleCnt="0">
        <dgm:presLayoutVars>
          <dgm:chMax val="7"/>
          <dgm:dir/>
          <dgm:resizeHandles val="exact"/>
        </dgm:presLayoutVars>
      </dgm:prSet>
      <dgm:spPr/>
    </dgm:pt>
    <dgm:pt modelId="{6451DA5B-C861-487A-A740-EDD1B54665F4}" type="pres">
      <dgm:prSet presAssocID="{D46673F9-68F3-4F33-9E58-0A20674D51B2}" presName="circ1" presStyleLbl="vennNode1" presStyleIdx="0" presStyleCnt="3" custLinFactNeighborY="65079"/>
      <dgm:spPr/>
    </dgm:pt>
    <dgm:pt modelId="{8F39C82D-8CA8-4BD2-91E9-0D24447E9914}" type="pres">
      <dgm:prSet presAssocID="{D46673F9-68F3-4F33-9E58-0A20674D51B2}" presName="circ1Tx" presStyleLbl="revTx" presStyleIdx="0" presStyleCnt="0">
        <dgm:presLayoutVars>
          <dgm:chMax val="0"/>
          <dgm:chPref val="0"/>
          <dgm:bulletEnabled val="1"/>
        </dgm:presLayoutVars>
      </dgm:prSet>
      <dgm:spPr/>
    </dgm:pt>
    <dgm:pt modelId="{1DC9CD8C-BC9F-4F89-A2F3-CBC7D59739E7}" type="pres">
      <dgm:prSet presAssocID="{4C055C73-500E-4976-B080-F48819C1F176}" presName="circ2" presStyleLbl="vennNode1" presStyleIdx="1" presStyleCnt="3" custLinFactNeighborY="-62103"/>
      <dgm:spPr/>
    </dgm:pt>
    <dgm:pt modelId="{E94E6BE5-2F5E-4086-A7AF-B3B32A6653FE}" type="pres">
      <dgm:prSet presAssocID="{4C055C73-500E-4976-B080-F48819C1F176}" presName="circ2Tx" presStyleLbl="revTx" presStyleIdx="0" presStyleCnt="0">
        <dgm:presLayoutVars>
          <dgm:chMax val="0"/>
          <dgm:chPref val="0"/>
          <dgm:bulletEnabled val="1"/>
        </dgm:presLayoutVars>
      </dgm:prSet>
      <dgm:spPr/>
    </dgm:pt>
    <dgm:pt modelId="{C0660801-710F-48CD-8CE6-B9A75B06BE83}" type="pres">
      <dgm:prSet presAssocID="{06691B23-8AE9-467B-8CCA-46B3F171F0B5}" presName="circ3" presStyleLbl="vennNode1" presStyleIdx="2" presStyleCnt="3" custLinFactNeighborY="-64087"/>
      <dgm:spPr/>
    </dgm:pt>
    <dgm:pt modelId="{B9B53E82-EF66-4A86-80BA-C22941A5E59B}" type="pres">
      <dgm:prSet presAssocID="{06691B23-8AE9-467B-8CCA-46B3F171F0B5}" presName="circ3Tx" presStyleLbl="revTx" presStyleIdx="0" presStyleCnt="0">
        <dgm:presLayoutVars>
          <dgm:chMax val="0"/>
          <dgm:chPref val="0"/>
          <dgm:bulletEnabled val="1"/>
        </dgm:presLayoutVars>
      </dgm:prSet>
      <dgm:spPr/>
    </dgm:pt>
  </dgm:ptLst>
  <dgm:cxnLst>
    <dgm:cxn modelId="{93056B0E-07C4-43C3-BB3A-092217F8E43B}" type="presOf" srcId="{4C055C73-500E-4976-B080-F48819C1F176}" destId="{1DC9CD8C-BC9F-4F89-A2F3-CBC7D59739E7}" srcOrd="0" destOrd="0" presId="urn:microsoft.com/office/officeart/2005/8/layout/venn1"/>
    <dgm:cxn modelId="{14FB1238-13BE-4BAE-82FC-A5843A7D5BF7}" srcId="{1F0E04B3-4C6E-4483-8E0D-DF22A3D5F953}" destId="{06691B23-8AE9-467B-8CCA-46B3F171F0B5}" srcOrd="2" destOrd="0" parTransId="{8DD521B4-BBEB-4E03-83C4-B5E6D6E08581}" sibTransId="{2FCCD15F-9DAB-4DE0-8915-8E2C2F51A9EB}"/>
    <dgm:cxn modelId="{14D0DD40-8E83-4133-88C9-BD0ACBED3DA7}" type="presOf" srcId="{1F0E04B3-4C6E-4483-8E0D-DF22A3D5F953}" destId="{BCAF69EE-34CA-40BC-AD10-C9061CACF540}" srcOrd="0" destOrd="0" presId="urn:microsoft.com/office/officeart/2005/8/layout/venn1"/>
    <dgm:cxn modelId="{35BDB861-AD4B-41C8-B032-975D873A10A3}" srcId="{1F0E04B3-4C6E-4483-8E0D-DF22A3D5F953}" destId="{4C055C73-500E-4976-B080-F48819C1F176}" srcOrd="1" destOrd="0" parTransId="{289AD769-7094-432D-B5D9-03B964D8EB5C}" sibTransId="{938BF4F2-5598-4D32-A3AD-2F90AABB854B}"/>
    <dgm:cxn modelId="{E9D1C46D-2217-4807-AFD3-FFE49543EC20}" type="presOf" srcId="{D46673F9-68F3-4F33-9E58-0A20674D51B2}" destId="{6451DA5B-C861-487A-A740-EDD1B54665F4}" srcOrd="0" destOrd="0" presId="urn:microsoft.com/office/officeart/2005/8/layout/venn1"/>
    <dgm:cxn modelId="{E735036E-0C9D-4BB8-8F66-E693D65473E9}" srcId="{1F0E04B3-4C6E-4483-8E0D-DF22A3D5F953}" destId="{D46673F9-68F3-4F33-9E58-0A20674D51B2}" srcOrd="0" destOrd="0" parTransId="{9D513F8C-E18E-4B15-AD63-0BB03F5915A1}" sibTransId="{1834E41C-4109-4445-B731-8CB5DC06C141}"/>
    <dgm:cxn modelId="{C8DA0089-C842-4D61-AF33-13B7739A6B7B}" type="presOf" srcId="{82D6C870-B31A-4551-BF7D-6B641F10014F}" destId="{C0660801-710F-48CD-8CE6-B9A75B06BE83}" srcOrd="0" destOrd="1" presId="urn:microsoft.com/office/officeart/2005/8/layout/venn1"/>
    <dgm:cxn modelId="{8062919A-22CD-43C0-A26A-3DF14C980012}" type="presOf" srcId="{82D6C870-B31A-4551-BF7D-6B641F10014F}" destId="{B9B53E82-EF66-4A86-80BA-C22941A5E59B}" srcOrd="1" destOrd="1" presId="urn:microsoft.com/office/officeart/2005/8/layout/venn1"/>
    <dgm:cxn modelId="{FC11FA9B-FC33-4746-8B42-E37DC8C97FB4}" srcId="{06691B23-8AE9-467B-8CCA-46B3F171F0B5}" destId="{82D6C870-B31A-4551-BF7D-6B641F10014F}" srcOrd="0" destOrd="0" parTransId="{0E5E6DB9-AA6D-4DA4-A872-CE563CF96171}" sibTransId="{D6149C58-F481-4EB1-926E-B8350023DD85}"/>
    <dgm:cxn modelId="{E4683DAE-6B53-479C-9ABE-3D7872569238}" type="presOf" srcId="{86C2DBBA-15A0-4E24-9F72-1ECD018ABE97}" destId="{C0660801-710F-48CD-8CE6-B9A75B06BE83}" srcOrd="0" destOrd="2" presId="urn:microsoft.com/office/officeart/2005/8/layout/venn1"/>
    <dgm:cxn modelId="{4012B1B7-496C-4B73-B183-8D967658BCCB}" type="presOf" srcId="{4C055C73-500E-4976-B080-F48819C1F176}" destId="{E94E6BE5-2F5E-4086-A7AF-B3B32A6653FE}" srcOrd="1" destOrd="0" presId="urn:microsoft.com/office/officeart/2005/8/layout/venn1"/>
    <dgm:cxn modelId="{F9131BB9-E9FE-4833-AE72-5914CD31255C}" type="presOf" srcId="{D46673F9-68F3-4F33-9E58-0A20674D51B2}" destId="{8F39C82D-8CA8-4BD2-91E9-0D24447E9914}" srcOrd="1" destOrd="0" presId="urn:microsoft.com/office/officeart/2005/8/layout/venn1"/>
    <dgm:cxn modelId="{DF637FCF-8760-41F8-B442-79D54CB9A7CB}" srcId="{06691B23-8AE9-467B-8CCA-46B3F171F0B5}" destId="{86C2DBBA-15A0-4E24-9F72-1ECD018ABE97}" srcOrd="1" destOrd="0" parTransId="{ACD2A8AA-0DB1-4329-A379-AF7534C5F115}" sibTransId="{F9071272-2FC7-42F9-BB38-3412A4B8729A}"/>
    <dgm:cxn modelId="{EA6199D1-A3F1-4A46-AE1B-A8636DBB28E8}" type="presOf" srcId="{06691B23-8AE9-467B-8CCA-46B3F171F0B5}" destId="{C0660801-710F-48CD-8CE6-B9A75B06BE83}" srcOrd="0" destOrd="0" presId="urn:microsoft.com/office/officeart/2005/8/layout/venn1"/>
    <dgm:cxn modelId="{BE6A2EE4-D9D5-439B-821C-AAE98B0A832E}" type="presOf" srcId="{06691B23-8AE9-467B-8CCA-46B3F171F0B5}" destId="{B9B53E82-EF66-4A86-80BA-C22941A5E59B}" srcOrd="1" destOrd="0" presId="urn:microsoft.com/office/officeart/2005/8/layout/venn1"/>
    <dgm:cxn modelId="{5C452EED-6282-4530-BD67-F4263B77951F}" type="presOf" srcId="{86C2DBBA-15A0-4E24-9F72-1ECD018ABE97}" destId="{B9B53E82-EF66-4A86-80BA-C22941A5E59B}" srcOrd="1" destOrd="2" presId="urn:microsoft.com/office/officeart/2005/8/layout/venn1"/>
    <dgm:cxn modelId="{1B4A1C0E-D2D6-45C7-8D69-40D5A4F97BB9}" type="presParOf" srcId="{BCAF69EE-34CA-40BC-AD10-C9061CACF540}" destId="{6451DA5B-C861-487A-A740-EDD1B54665F4}" srcOrd="0" destOrd="0" presId="urn:microsoft.com/office/officeart/2005/8/layout/venn1"/>
    <dgm:cxn modelId="{EC7D84EC-682B-4458-8DA4-77A6B50052C9}" type="presParOf" srcId="{BCAF69EE-34CA-40BC-AD10-C9061CACF540}" destId="{8F39C82D-8CA8-4BD2-91E9-0D24447E9914}" srcOrd="1" destOrd="0" presId="urn:microsoft.com/office/officeart/2005/8/layout/venn1"/>
    <dgm:cxn modelId="{4A19201C-3F04-4247-8847-946629FFCAE7}" type="presParOf" srcId="{BCAF69EE-34CA-40BC-AD10-C9061CACF540}" destId="{1DC9CD8C-BC9F-4F89-A2F3-CBC7D59739E7}" srcOrd="2" destOrd="0" presId="urn:microsoft.com/office/officeart/2005/8/layout/venn1"/>
    <dgm:cxn modelId="{6E5ADABA-68B9-4356-BC1C-2A2B9EC3D8CB}" type="presParOf" srcId="{BCAF69EE-34CA-40BC-AD10-C9061CACF540}" destId="{E94E6BE5-2F5E-4086-A7AF-B3B32A6653FE}" srcOrd="3" destOrd="0" presId="urn:microsoft.com/office/officeart/2005/8/layout/venn1"/>
    <dgm:cxn modelId="{F27DAB12-29F7-4FFB-9DBD-2EB9D66A4645}" type="presParOf" srcId="{BCAF69EE-34CA-40BC-AD10-C9061CACF540}" destId="{C0660801-710F-48CD-8CE6-B9A75B06BE83}" srcOrd="4" destOrd="0" presId="urn:microsoft.com/office/officeart/2005/8/layout/venn1"/>
    <dgm:cxn modelId="{7287F6C0-084E-4928-BE36-D7BA73293E72}" type="presParOf" srcId="{BCAF69EE-34CA-40BC-AD10-C9061CACF540}" destId="{B9B53E82-EF66-4A86-80BA-C22941A5E59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6EC5C6-F56D-427E-A8AB-21D702BE50E6}"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9C860E65-80C7-4F4B-AC7A-13B35EBE462D}">
      <dgm:prSet phldrT="[Teks]"/>
      <dgm:spPr>
        <a:xfrm>
          <a:off x="1982392" y="1712610"/>
          <a:ext cx="1437160" cy="1437160"/>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a:solidFill>
                <a:sysClr val="window" lastClr="FFFFFF"/>
              </a:solidFill>
              <a:latin typeface="Calibri"/>
              <a:ea typeface="+mn-ea"/>
              <a:cs typeface="+mn-cs"/>
            </a:rPr>
            <a:t>PERFORMANCE APPRAISAL</a:t>
          </a:r>
        </a:p>
      </dgm:t>
    </dgm:pt>
    <dgm:pt modelId="{05EBF5CA-E8D9-416F-9623-40CBCBB4D527}" type="parTrans" cxnId="{82A1960E-82BC-4982-936D-8EA40701AF49}">
      <dgm:prSet/>
      <dgm:spPr/>
      <dgm:t>
        <a:bodyPr/>
        <a:lstStyle/>
        <a:p>
          <a:endParaRPr lang="en-US"/>
        </a:p>
      </dgm:t>
    </dgm:pt>
    <dgm:pt modelId="{BF775870-56E0-4914-89CD-7ED9CC4D7FF5}" type="sibTrans" cxnId="{82A1960E-82BC-4982-936D-8EA40701AF49}">
      <dgm:prSet/>
      <dgm:spPr/>
      <dgm:t>
        <a:bodyPr/>
        <a:lstStyle/>
        <a:p>
          <a:endParaRPr lang="en-US"/>
        </a:p>
      </dgm:t>
    </dgm:pt>
    <dgm:pt modelId="{2A987E33-F2D7-48DB-99C5-499CEC00627E}">
      <dgm:prSet phldrT="[Teks]"/>
      <dgm:spPr>
        <a:xfrm>
          <a:off x="475063" y="804468"/>
          <a:ext cx="1365302" cy="1092241"/>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a:solidFill>
                <a:sysClr val="window" lastClr="FFFFFF"/>
              </a:solidFill>
              <a:latin typeface="Calibri"/>
              <a:ea typeface="+mn-ea"/>
              <a:cs typeface="+mn-cs"/>
            </a:rPr>
            <a:t>X1 </a:t>
          </a:r>
        </a:p>
        <a:p>
          <a:pPr>
            <a:buNone/>
          </a:pPr>
          <a:r>
            <a:rPr lang="en-US">
              <a:solidFill>
                <a:sysClr val="window" lastClr="FFFFFF"/>
              </a:solidFill>
              <a:latin typeface="Calibri"/>
              <a:ea typeface="+mn-ea"/>
              <a:cs typeface="+mn-cs"/>
            </a:rPr>
            <a:t>POTENTIAL EMPLOYEE</a:t>
          </a:r>
        </a:p>
      </dgm:t>
    </dgm:pt>
    <dgm:pt modelId="{7DEF76F9-DE08-4C8C-AD80-68E589B7440A}" type="parTrans" cxnId="{25809B63-4887-4708-8CE6-938E4D856916}">
      <dgm:prSet/>
      <dgm:spPr>
        <a:xfrm rot="12900000">
          <a:off x="1058131" y="1461632"/>
          <a:ext cx="1101293" cy="409590"/>
        </a:xfrm>
        <a:prstGeom prst="lef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en-US"/>
        </a:p>
      </dgm:t>
    </dgm:pt>
    <dgm:pt modelId="{752BEA23-742F-4D65-8917-B1FE9C1FE5EA}" type="sibTrans" cxnId="{25809B63-4887-4708-8CE6-938E4D856916}">
      <dgm:prSet/>
      <dgm:spPr/>
      <dgm:t>
        <a:bodyPr/>
        <a:lstStyle/>
        <a:p>
          <a:endParaRPr lang="en-US"/>
        </a:p>
      </dgm:t>
    </dgm:pt>
    <dgm:pt modelId="{252EF631-0FF0-42F6-9FC9-5A36D469655B}">
      <dgm:prSet phldrT="[Teks]"/>
      <dgm:spPr>
        <a:xfrm>
          <a:off x="2018321" y="1099"/>
          <a:ext cx="1365302" cy="1092241"/>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a:solidFill>
                <a:sysClr val="window" lastClr="FFFFFF"/>
              </a:solidFill>
              <a:latin typeface="Calibri"/>
              <a:ea typeface="+mn-ea"/>
              <a:cs typeface="+mn-cs"/>
            </a:rPr>
            <a:t>X2 </a:t>
          </a:r>
        </a:p>
        <a:p>
          <a:pPr>
            <a:buNone/>
          </a:pPr>
          <a:r>
            <a:rPr lang="en-US">
              <a:solidFill>
                <a:sysClr val="window" lastClr="FFFFFF"/>
              </a:solidFill>
              <a:latin typeface="Calibri"/>
              <a:ea typeface="+mn-ea"/>
              <a:cs typeface="+mn-cs"/>
            </a:rPr>
            <a:t>COMPETENCIES</a:t>
          </a:r>
        </a:p>
        <a:p>
          <a:pPr>
            <a:buNone/>
          </a:pPr>
          <a:r>
            <a:rPr lang="en-US">
              <a:solidFill>
                <a:sysClr val="window" lastClr="FFFFFF"/>
              </a:solidFill>
              <a:latin typeface="Calibri"/>
              <a:ea typeface="+mn-ea"/>
              <a:cs typeface="+mn-cs"/>
            </a:rPr>
            <a:t>EMPLOYEE</a:t>
          </a:r>
        </a:p>
      </dgm:t>
    </dgm:pt>
    <dgm:pt modelId="{B2FDFF06-7EA6-4040-B628-EAF6192E7CD3}" type="parTrans" cxnId="{B5873CF0-A661-418D-B2EB-4096DEB59B69}">
      <dgm:prSet/>
      <dgm:spPr>
        <a:xfrm rot="16200000">
          <a:off x="2150325" y="893071"/>
          <a:ext cx="1101293" cy="409590"/>
        </a:xfrm>
        <a:prstGeom prst="lef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en-US"/>
        </a:p>
      </dgm:t>
    </dgm:pt>
    <dgm:pt modelId="{D5580AC3-7A1F-437F-84CF-068C4545E0B7}" type="sibTrans" cxnId="{B5873CF0-A661-418D-B2EB-4096DEB59B69}">
      <dgm:prSet/>
      <dgm:spPr/>
      <dgm:t>
        <a:bodyPr/>
        <a:lstStyle/>
        <a:p>
          <a:endParaRPr lang="en-US"/>
        </a:p>
      </dgm:t>
    </dgm:pt>
    <dgm:pt modelId="{438DBE92-DE4A-414E-A19A-E988063DFD28}">
      <dgm:prSet phldrT="[Teks]"/>
      <dgm:spPr>
        <a:xfrm>
          <a:off x="3561579" y="804468"/>
          <a:ext cx="1365302" cy="1092241"/>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en-US">
              <a:solidFill>
                <a:sysClr val="window" lastClr="FFFFFF"/>
              </a:solidFill>
              <a:latin typeface="Calibri"/>
              <a:ea typeface="+mn-ea"/>
              <a:cs typeface="+mn-cs"/>
            </a:rPr>
            <a:t>X3 COMPETENCIES AND POTENTIAL EMPLOYEE</a:t>
          </a:r>
        </a:p>
      </dgm:t>
    </dgm:pt>
    <dgm:pt modelId="{D7E70132-0E40-41D3-A68E-542341E738B1}" type="parTrans" cxnId="{F2D24A4E-8CDE-49FC-9D1E-1FD5F604C72E}">
      <dgm:prSet/>
      <dgm:spPr>
        <a:xfrm rot="19500000">
          <a:off x="3242520" y="1461632"/>
          <a:ext cx="1101293" cy="409590"/>
        </a:xfrm>
        <a:prstGeom prst="leftArrow">
          <a:avLst>
            <a:gd name="adj1" fmla="val 60000"/>
            <a:gd name="adj2" fmla="val 50000"/>
          </a:avLst>
        </a:prstGeom>
        <a:solidFill>
          <a:srgbClr val="4F81BD">
            <a:tint val="60000"/>
            <a:hueOff val="0"/>
            <a:satOff val="0"/>
            <a:lumOff val="0"/>
            <a:alphaOff val="0"/>
          </a:srgbClr>
        </a:solidFill>
        <a:ln>
          <a:noFill/>
        </a:ln>
        <a:effectLst/>
      </dgm:spPr>
      <dgm:t>
        <a:bodyPr/>
        <a:lstStyle/>
        <a:p>
          <a:endParaRPr lang="en-US"/>
        </a:p>
      </dgm:t>
    </dgm:pt>
    <dgm:pt modelId="{E196BD23-9845-47F5-A2A7-FB4702891EA8}" type="sibTrans" cxnId="{F2D24A4E-8CDE-49FC-9D1E-1FD5F604C72E}">
      <dgm:prSet/>
      <dgm:spPr/>
      <dgm:t>
        <a:bodyPr/>
        <a:lstStyle/>
        <a:p>
          <a:endParaRPr lang="en-US"/>
        </a:p>
      </dgm:t>
    </dgm:pt>
    <dgm:pt modelId="{38DB01BB-5016-4971-B170-BB92EF1D466B}" type="pres">
      <dgm:prSet presAssocID="{E86EC5C6-F56D-427E-A8AB-21D702BE50E6}" presName="cycle" presStyleCnt="0">
        <dgm:presLayoutVars>
          <dgm:chMax val="1"/>
          <dgm:dir/>
          <dgm:animLvl val="ctr"/>
          <dgm:resizeHandles val="exact"/>
        </dgm:presLayoutVars>
      </dgm:prSet>
      <dgm:spPr/>
    </dgm:pt>
    <dgm:pt modelId="{0F17AB54-ACEA-4844-AB83-9AD96458D42F}" type="pres">
      <dgm:prSet presAssocID="{9C860E65-80C7-4F4B-AC7A-13B35EBE462D}" presName="centerShape" presStyleLbl="node0" presStyleIdx="0" presStyleCnt="1"/>
      <dgm:spPr/>
    </dgm:pt>
    <dgm:pt modelId="{D83A4810-224A-45D9-BB38-1DC76363A1DB}" type="pres">
      <dgm:prSet presAssocID="{7DEF76F9-DE08-4C8C-AD80-68E589B7440A}" presName="parTrans" presStyleLbl="bgSibTrans2D1" presStyleIdx="0" presStyleCnt="3"/>
      <dgm:spPr/>
    </dgm:pt>
    <dgm:pt modelId="{E11B1353-C44A-4391-899D-BECF5F7DA33F}" type="pres">
      <dgm:prSet presAssocID="{2A987E33-F2D7-48DB-99C5-499CEC00627E}" presName="node" presStyleLbl="node1" presStyleIdx="0" presStyleCnt="3">
        <dgm:presLayoutVars>
          <dgm:bulletEnabled val="1"/>
        </dgm:presLayoutVars>
      </dgm:prSet>
      <dgm:spPr/>
    </dgm:pt>
    <dgm:pt modelId="{6EDFE8A7-FFDD-49A9-BE7C-247D0ACAB322}" type="pres">
      <dgm:prSet presAssocID="{B2FDFF06-7EA6-4040-B628-EAF6192E7CD3}" presName="parTrans" presStyleLbl="bgSibTrans2D1" presStyleIdx="1" presStyleCnt="3"/>
      <dgm:spPr/>
    </dgm:pt>
    <dgm:pt modelId="{4FF6D9BD-B8B2-4B8F-8070-E5FF1284DC4C}" type="pres">
      <dgm:prSet presAssocID="{252EF631-0FF0-42F6-9FC9-5A36D469655B}" presName="node" presStyleLbl="node1" presStyleIdx="1" presStyleCnt="3">
        <dgm:presLayoutVars>
          <dgm:bulletEnabled val="1"/>
        </dgm:presLayoutVars>
      </dgm:prSet>
      <dgm:spPr/>
    </dgm:pt>
    <dgm:pt modelId="{003BD51C-FC00-4315-BF7C-0563A7F76353}" type="pres">
      <dgm:prSet presAssocID="{D7E70132-0E40-41D3-A68E-542341E738B1}" presName="parTrans" presStyleLbl="bgSibTrans2D1" presStyleIdx="2" presStyleCnt="3"/>
      <dgm:spPr/>
    </dgm:pt>
    <dgm:pt modelId="{5011C2FF-454B-405C-B0B1-938F714EB003}" type="pres">
      <dgm:prSet presAssocID="{438DBE92-DE4A-414E-A19A-E988063DFD28}" presName="node" presStyleLbl="node1" presStyleIdx="2" presStyleCnt="3">
        <dgm:presLayoutVars>
          <dgm:bulletEnabled val="1"/>
        </dgm:presLayoutVars>
      </dgm:prSet>
      <dgm:spPr/>
    </dgm:pt>
  </dgm:ptLst>
  <dgm:cxnLst>
    <dgm:cxn modelId="{82A1960E-82BC-4982-936D-8EA40701AF49}" srcId="{E86EC5C6-F56D-427E-A8AB-21D702BE50E6}" destId="{9C860E65-80C7-4F4B-AC7A-13B35EBE462D}" srcOrd="0" destOrd="0" parTransId="{05EBF5CA-E8D9-416F-9623-40CBCBB4D527}" sibTransId="{BF775870-56E0-4914-89CD-7ED9CC4D7FF5}"/>
    <dgm:cxn modelId="{7F69EC38-FAF7-42CB-9A99-22A951F0A0D3}" type="presOf" srcId="{B2FDFF06-7EA6-4040-B628-EAF6192E7CD3}" destId="{6EDFE8A7-FFDD-49A9-BE7C-247D0ACAB322}" srcOrd="0" destOrd="0" presId="urn:microsoft.com/office/officeart/2005/8/layout/radial4"/>
    <dgm:cxn modelId="{A814D45B-55E9-4D91-B112-6EF683509BC4}" type="presOf" srcId="{252EF631-0FF0-42F6-9FC9-5A36D469655B}" destId="{4FF6D9BD-B8B2-4B8F-8070-E5FF1284DC4C}" srcOrd="0" destOrd="0" presId="urn:microsoft.com/office/officeart/2005/8/layout/radial4"/>
    <dgm:cxn modelId="{AC52745C-8F98-4706-A1EB-3B5E6D874271}" type="presOf" srcId="{438DBE92-DE4A-414E-A19A-E988063DFD28}" destId="{5011C2FF-454B-405C-B0B1-938F714EB003}" srcOrd="0" destOrd="0" presId="urn:microsoft.com/office/officeart/2005/8/layout/radial4"/>
    <dgm:cxn modelId="{25809B63-4887-4708-8CE6-938E4D856916}" srcId="{9C860E65-80C7-4F4B-AC7A-13B35EBE462D}" destId="{2A987E33-F2D7-48DB-99C5-499CEC00627E}" srcOrd="0" destOrd="0" parTransId="{7DEF76F9-DE08-4C8C-AD80-68E589B7440A}" sibTransId="{752BEA23-742F-4D65-8917-B1FE9C1FE5EA}"/>
    <dgm:cxn modelId="{F7685C49-C5B5-4B54-A9BB-84759E9FB063}" type="presOf" srcId="{E86EC5C6-F56D-427E-A8AB-21D702BE50E6}" destId="{38DB01BB-5016-4971-B170-BB92EF1D466B}" srcOrd="0" destOrd="0" presId="urn:microsoft.com/office/officeart/2005/8/layout/radial4"/>
    <dgm:cxn modelId="{50A13D6D-E476-40D0-BA59-BBD6256C0413}" type="presOf" srcId="{7DEF76F9-DE08-4C8C-AD80-68E589B7440A}" destId="{D83A4810-224A-45D9-BB38-1DC76363A1DB}" srcOrd="0" destOrd="0" presId="urn:microsoft.com/office/officeart/2005/8/layout/radial4"/>
    <dgm:cxn modelId="{F2D24A4E-8CDE-49FC-9D1E-1FD5F604C72E}" srcId="{9C860E65-80C7-4F4B-AC7A-13B35EBE462D}" destId="{438DBE92-DE4A-414E-A19A-E988063DFD28}" srcOrd="2" destOrd="0" parTransId="{D7E70132-0E40-41D3-A68E-542341E738B1}" sibTransId="{E196BD23-9845-47F5-A2A7-FB4702891EA8}"/>
    <dgm:cxn modelId="{0FAEE4BE-8359-4C2D-BED0-7F7FA80C8FDC}" type="presOf" srcId="{9C860E65-80C7-4F4B-AC7A-13B35EBE462D}" destId="{0F17AB54-ACEA-4844-AB83-9AD96458D42F}" srcOrd="0" destOrd="0" presId="urn:microsoft.com/office/officeart/2005/8/layout/radial4"/>
    <dgm:cxn modelId="{AD04E3C2-D5C1-43D5-939C-FB9B84B764CC}" type="presOf" srcId="{2A987E33-F2D7-48DB-99C5-499CEC00627E}" destId="{E11B1353-C44A-4391-899D-BECF5F7DA33F}" srcOrd="0" destOrd="0" presId="urn:microsoft.com/office/officeart/2005/8/layout/radial4"/>
    <dgm:cxn modelId="{B5873CF0-A661-418D-B2EB-4096DEB59B69}" srcId="{9C860E65-80C7-4F4B-AC7A-13B35EBE462D}" destId="{252EF631-0FF0-42F6-9FC9-5A36D469655B}" srcOrd="1" destOrd="0" parTransId="{B2FDFF06-7EA6-4040-B628-EAF6192E7CD3}" sibTransId="{D5580AC3-7A1F-437F-84CF-068C4545E0B7}"/>
    <dgm:cxn modelId="{C12ED7F5-43C2-4D37-BA82-EBF60D11EF5A}" type="presOf" srcId="{D7E70132-0E40-41D3-A68E-542341E738B1}" destId="{003BD51C-FC00-4315-BF7C-0563A7F76353}" srcOrd="0" destOrd="0" presId="urn:microsoft.com/office/officeart/2005/8/layout/radial4"/>
    <dgm:cxn modelId="{E94CFAA2-E56B-4A4D-8C74-4B0188915011}" type="presParOf" srcId="{38DB01BB-5016-4971-B170-BB92EF1D466B}" destId="{0F17AB54-ACEA-4844-AB83-9AD96458D42F}" srcOrd="0" destOrd="0" presId="urn:microsoft.com/office/officeart/2005/8/layout/radial4"/>
    <dgm:cxn modelId="{E500658D-934B-45D1-AF5A-A713A687542E}" type="presParOf" srcId="{38DB01BB-5016-4971-B170-BB92EF1D466B}" destId="{D83A4810-224A-45D9-BB38-1DC76363A1DB}" srcOrd="1" destOrd="0" presId="urn:microsoft.com/office/officeart/2005/8/layout/radial4"/>
    <dgm:cxn modelId="{596E18DC-DBE0-4C38-9784-F825B1A07599}" type="presParOf" srcId="{38DB01BB-5016-4971-B170-BB92EF1D466B}" destId="{E11B1353-C44A-4391-899D-BECF5F7DA33F}" srcOrd="2" destOrd="0" presId="urn:microsoft.com/office/officeart/2005/8/layout/radial4"/>
    <dgm:cxn modelId="{5DB110EB-2581-434C-822C-23CBA6A1697E}" type="presParOf" srcId="{38DB01BB-5016-4971-B170-BB92EF1D466B}" destId="{6EDFE8A7-FFDD-49A9-BE7C-247D0ACAB322}" srcOrd="3" destOrd="0" presId="urn:microsoft.com/office/officeart/2005/8/layout/radial4"/>
    <dgm:cxn modelId="{6DB5088B-E041-4DA1-8A40-0C054395C6B1}" type="presParOf" srcId="{38DB01BB-5016-4971-B170-BB92EF1D466B}" destId="{4FF6D9BD-B8B2-4B8F-8070-E5FF1284DC4C}" srcOrd="4" destOrd="0" presId="urn:microsoft.com/office/officeart/2005/8/layout/radial4"/>
    <dgm:cxn modelId="{3412A174-5E86-4E04-A228-7F06D0ECBDDA}" type="presParOf" srcId="{38DB01BB-5016-4971-B170-BB92EF1D466B}" destId="{003BD51C-FC00-4315-BF7C-0563A7F76353}" srcOrd="5" destOrd="0" presId="urn:microsoft.com/office/officeart/2005/8/layout/radial4"/>
    <dgm:cxn modelId="{23449F98-ED3E-43AB-8EC2-37B35CD9B1E1}" type="presParOf" srcId="{38DB01BB-5016-4971-B170-BB92EF1D466B}" destId="{5011C2FF-454B-405C-B0B1-938F714EB00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40FC4FFE-8987-4A26-B7F4-8A516F18ADAE}">
      <dgm:prSet/>
      <dgm:spPr/>
      <dgm:t>
        <a:bodyPr rtlCol="0"/>
        <a:lstStyle/>
        <a:p>
          <a:pPr rtl="0">
            <a:lnSpc>
              <a:spcPct val="100000"/>
            </a:lnSpc>
            <a:defRPr cap="all"/>
          </a:pPr>
          <a:r>
            <a:rPr lang="en-US" noProof="0" dirty="0" err="1"/>
            <a:t>Terima</a:t>
          </a:r>
          <a:r>
            <a:rPr lang="en-US" noProof="0" dirty="0"/>
            <a:t> </a:t>
          </a:r>
          <a:r>
            <a:rPr lang="en-US" noProof="0" dirty="0" err="1"/>
            <a:t>kasih</a:t>
          </a:r>
          <a:endParaRPr lang="id-ID" noProof="0" dirty="0"/>
        </a:p>
      </dgm:t>
    </dgm:pt>
    <dgm:pt modelId="{CAD7EF86-FB23-41F6-BF42-040B36DEFDB1}" type="parTrans" cxnId="{C7AD8469-3C68-4AF9-AB82-79B0043AA120}">
      <dgm:prSet/>
      <dgm:spPr/>
      <dgm:t>
        <a:bodyPr rtlCol="0"/>
        <a:lstStyle/>
        <a:p>
          <a:pPr rtl="0"/>
          <a:endParaRPr lang="id-ID" noProof="0" dirty="0"/>
        </a:p>
      </dgm:t>
    </dgm:pt>
    <dgm:pt modelId="{5B62599A-5C9B-48E7-896E-EA782AC60C8B}" type="sibTrans" cxnId="{C7AD8469-3C68-4AF9-AB82-79B0043AA120}">
      <dgm:prSet/>
      <dgm:spPr/>
      <dgm:t>
        <a:bodyPr rtlCol="0"/>
        <a:lstStyle/>
        <a:p>
          <a:pPr rtl="0"/>
          <a:endParaRPr lang="id-ID" noProof="0" dirty="0"/>
        </a:p>
      </dgm:t>
    </dgm:pt>
    <dgm:pt modelId="{49225C73-1633-42F1-AB3B-7CB183E5F8B8}">
      <dgm:prSet/>
      <dgm:spPr/>
      <dgm:t>
        <a:bodyPr rtlCol="0"/>
        <a:lstStyle/>
        <a:p>
          <a:pPr rtl="0">
            <a:lnSpc>
              <a:spcPct val="100000"/>
            </a:lnSpc>
            <a:defRPr cap="all"/>
          </a:pPr>
          <a:r>
            <a:rPr lang="en-US" noProof="0" dirty="0" err="1"/>
            <a:t>Dziekuje</a:t>
          </a:r>
          <a:r>
            <a:rPr lang="en-US" noProof="0" dirty="0"/>
            <a:t> Ci </a:t>
          </a:r>
          <a:r>
            <a:rPr lang="en-US" noProof="0" dirty="0" err="1"/>
            <a:t>Bardzo</a:t>
          </a:r>
          <a:endParaRPr lang="id-ID" noProof="0" dirty="0"/>
        </a:p>
      </dgm:t>
    </dgm:pt>
    <dgm:pt modelId="{1A0E2090-1D4F-438A-8766-B6030CE01ADD}" type="parTrans" cxnId="{A9154303-8225-4248-91DC-1B0156A35F07}">
      <dgm:prSet/>
      <dgm:spPr/>
      <dgm:t>
        <a:bodyPr rtlCol="0"/>
        <a:lstStyle/>
        <a:p>
          <a:pPr rtl="0"/>
          <a:endParaRPr lang="id-ID" noProof="0" dirty="0"/>
        </a:p>
      </dgm:t>
    </dgm:pt>
    <dgm:pt modelId="{9646853A-8964-4519-A5B1-0B7D18B2983D}" type="sibTrans" cxnId="{A9154303-8225-4248-91DC-1B0156A35F07}">
      <dgm:prSet/>
      <dgm:spPr/>
      <dgm:t>
        <a:bodyPr rtlCol="0"/>
        <a:lstStyle/>
        <a:p>
          <a:pPr rtl="0"/>
          <a:endParaRPr lang="id-ID" noProof="0" dirty="0"/>
        </a:p>
      </dgm:t>
    </dgm:pt>
    <dgm:pt modelId="{1C383F32-22E8-4F62-A3E0-BDC3D5F48992}">
      <dgm:prSet/>
      <dgm:spPr/>
      <dgm:t>
        <a:bodyPr rtlCol="0"/>
        <a:lstStyle/>
        <a:p>
          <a:pPr rtl="0">
            <a:lnSpc>
              <a:spcPct val="100000"/>
            </a:lnSpc>
            <a:defRPr cap="all"/>
          </a:pPr>
          <a:r>
            <a:rPr lang="en-US" noProof="0" dirty="0" err="1"/>
            <a:t>Obrigado</a:t>
          </a:r>
          <a:endParaRPr lang="id-ID" noProof="0" dirty="0"/>
        </a:p>
      </dgm:t>
    </dgm:pt>
    <dgm:pt modelId="{A7920A2F-3244-4159-AF04-6A1D38B7B317}" type="parTrans" cxnId="{C4CCE57E-E871-46D6-BAD5-880252C95D22}">
      <dgm:prSet/>
      <dgm:spPr/>
      <dgm:t>
        <a:bodyPr rtlCol="0"/>
        <a:lstStyle/>
        <a:p>
          <a:pPr rtl="0"/>
          <a:endParaRPr lang="id-ID" noProof="0" dirty="0"/>
        </a:p>
      </dgm:t>
    </dgm:pt>
    <dgm:pt modelId="{8500F72A-2C6D-4FDF-9C1D-CA691380EB0B}" type="sibTrans" cxnId="{C4CCE57E-E871-46D6-BAD5-880252C95D22}">
      <dgm:prSet/>
      <dgm:spPr/>
      <dgm:t>
        <a:bodyPr rtlCol="0"/>
        <a:lstStyle/>
        <a:p>
          <a:pPr rtl="0"/>
          <a:endParaRPr lang="id-ID" noProof="0" dirty="0"/>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r graph with downward trend"/>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1DA5B-C861-487A-A740-EDD1B54665F4}">
      <dsp:nvSpPr>
        <dsp:cNvPr id="0" name=""/>
        <dsp:cNvSpPr/>
      </dsp:nvSpPr>
      <dsp:spPr>
        <a:xfrm>
          <a:off x="3467390" y="1733438"/>
          <a:ext cx="2600158" cy="2600158"/>
        </a:xfrm>
        <a:prstGeom prst="ellipse">
          <a:avLst/>
        </a:prstGeom>
        <a:solidFill>
          <a:srgbClr val="4F81BD">
            <a:alpha val="50000"/>
            <a:hueOff val="0"/>
            <a:satOff val="0"/>
            <a:lumOff val="0"/>
            <a:alphaOff val="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r>
            <a:rPr lang="en-US" sz="900" kern="1200">
              <a:solidFill>
                <a:sysClr val="windowText" lastClr="000000">
                  <a:hueOff val="0"/>
                  <a:satOff val="0"/>
                  <a:lumOff val="0"/>
                  <a:alphaOff val="0"/>
                </a:sysClr>
              </a:solidFill>
              <a:latin typeface="Calibri"/>
              <a:ea typeface="+mn-ea"/>
              <a:cs typeface="+mn-cs"/>
            </a:rPr>
            <a:t>ORGANIZATIONAL ENVIRONMENT</a:t>
          </a:r>
        </a:p>
        <a:p>
          <a:pPr marL="0" lvl="0" indent="0" algn="ctr" defTabSz="400050">
            <a:lnSpc>
              <a:spcPct val="90000"/>
            </a:lnSpc>
            <a:spcBef>
              <a:spcPct val="0"/>
            </a:spcBef>
            <a:spcAft>
              <a:spcPct val="35000"/>
            </a:spcAft>
            <a:buNone/>
          </a:pPr>
          <a:r>
            <a:rPr lang="en-US" sz="900" kern="1200">
              <a:solidFill>
                <a:sysClr val="windowText" lastClr="000000">
                  <a:hueOff val="0"/>
                  <a:satOff val="0"/>
                  <a:lumOff val="0"/>
                  <a:alphaOff val="0"/>
                </a:sysClr>
              </a:solidFill>
              <a:latin typeface="Calibri"/>
              <a:ea typeface="+mn-ea"/>
              <a:cs typeface="+mn-cs"/>
            </a:rPr>
            <a:t>Culture and Climate</a:t>
          </a:r>
        </a:p>
        <a:p>
          <a:pPr marL="0" lvl="0" indent="0" algn="ctr" defTabSz="400050">
            <a:lnSpc>
              <a:spcPct val="90000"/>
            </a:lnSpc>
            <a:spcBef>
              <a:spcPct val="0"/>
            </a:spcBef>
            <a:spcAft>
              <a:spcPct val="35000"/>
            </a:spcAft>
            <a:buNone/>
          </a:pPr>
          <a:r>
            <a:rPr lang="en-US" sz="900" kern="1200">
              <a:solidFill>
                <a:sysClr val="windowText" lastClr="000000">
                  <a:hueOff val="0"/>
                  <a:satOff val="0"/>
                  <a:lumOff val="0"/>
                  <a:alphaOff val="0"/>
                </a:sysClr>
              </a:solidFill>
              <a:latin typeface="Calibri"/>
              <a:ea typeface="+mn-ea"/>
              <a:cs typeface="+mn-cs"/>
            </a:rPr>
            <a:t>Structure and System</a:t>
          </a:r>
        </a:p>
        <a:p>
          <a:pPr marL="0" lvl="0" indent="0" algn="ctr" defTabSz="400050">
            <a:lnSpc>
              <a:spcPct val="90000"/>
            </a:lnSpc>
            <a:spcBef>
              <a:spcPct val="0"/>
            </a:spcBef>
            <a:spcAft>
              <a:spcPct val="35000"/>
            </a:spcAft>
            <a:buNone/>
          </a:pPr>
          <a:r>
            <a:rPr lang="en-US" sz="900" kern="1200">
              <a:solidFill>
                <a:sysClr val="windowText" lastClr="000000">
                  <a:hueOff val="0"/>
                  <a:satOff val="0"/>
                  <a:lumOff val="0"/>
                  <a:alphaOff val="0"/>
                </a:sysClr>
              </a:solidFill>
              <a:latin typeface="Calibri"/>
              <a:ea typeface="+mn-ea"/>
              <a:cs typeface="+mn-cs"/>
            </a:rPr>
            <a:t>Core Competencies</a:t>
          </a:r>
        </a:p>
      </dsp:txBody>
      <dsp:txXfrm>
        <a:off x="4093320" y="2359819"/>
        <a:ext cx="1348298" cy="827365"/>
      </dsp:txXfrm>
    </dsp:sp>
    <dsp:sp modelId="{1DC9CD8C-BC9F-4F89-A2F3-CBC7D59739E7}">
      <dsp:nvSpPr>
        <dsp:cNvPr id="0" name=""/>
        <dsp:cNvSpPr/>
      </dsp:nvSpPr>
      <dsp:spPr>
        <a:xfrm>
          <a:off x="4405614" y="64492"/>
          <a:ext cx="2600158" cy="2600158"/>
        </a:xfrm>
        <a:prstGeom prst="ellipse">
          <a:avLst/>
        </a:prstGeom>
        <a:solidFill>
          <a:srgbClr val="4F81BD">
            <a:alpha val="50000"/>
            <a:hueOff val="0"/>
            <a:satOff val="0"/>
            <a:lumOff val="0"/>
            <a:alphaOff val="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r>
            <a:rPr lang="en-US" sz="900" kern="1200">
              <a:solidFill>
                <a:sysClr val="windowText" lastClr="000000">
                  <a:hueOff val="0"/>
                  <a:satOff val="0"/>
                  <a:lumOff val="0"/>
                  <a:alphaOff val="0"/>
                </a:sysClr>
              </a:solidFill>
              <a:latin typeface="Calibri"/>
              <a:ea typeface="+mn-ea"/>
              <a:cs typeface="+mn-cs"/>
            </a:rPr>
            <a:t>JOB DEMAND </a:t>
          </a:r>
        </a:p>
        <a:p>
          <a:pPr marL="0" lvl="0" indent="0" algn="ctr" defTabSz="400050">
            <a:lnSpc>
              <a:spcPct val="90000"/>
            </a:lnSpc>
            <a:spcBef>
              <a:spcPct val="0"/>
            </a:spcBef>
            <a:spcAft>
              <a:spcPct val="35000"/>
            </a:spcAft>
            <a:buNone/>
          </a:pPr>
          <a:r>
            <a:rPr lang="en-US" sz="900" kern="1200">
              <a:solidFill>
                <a:sysClr val="windowText" lastClr="000000">
                  <a:hueOff val="0"/>
                  <a:satOff val="0"/>
                  <a:lumOff val="0"/>
                  <a:alphaOff val="0"/>
                </a:sysClr>
              </a:solidFill>
              <a:latin typeface="Calibri"/>
              <a:ea typeface="+mn-ea"/>
              <a:cs typeface="+mn-cs"/>
            </a:rPr>
            <a:t>Task, Functions, Roles</a:t>
          </a:r>
        </a:p>
      </dsp:txBody>
      <dsp:txXfrm>
        <a:off x="5429299" y="945631"/>
        <a:ext cx="1103154" cy="1011225"/>
      </dsp:txXfrm>
    </dsp:sp>
    <dsp:sp modelId="{C0660801-710F-48CD-8CE6-B9A75B06BE83}">
      <dsp:nvSpPr>
        <dsp:cNvPr id="0" name=""/>
        <dsp:cNvSpPr/>
      </dsp:nvSpPr>
      <dsp:spPr>
        <a:xfrm>
          <a:off x="2529166" y="12905"/>
          <a:ext cx="2600158" cy="2600158"/>
        </a:xfrm>
        <a:prstGeom prst="ellipse">
          <a:avLst/>
        </a:prstGeom>
        <a:solidFill>
          <a:srgbClr val="4F81BD">
            <a:alpha val="50000"/>
            <a:hueOff val="0"/>
            <a:satOff val="0"/>
            <a:lumOff val="0"/>
            <a:alphaOff val="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400050">
            <a:lnSpc>
              <a:spcPct val="90000"/>
            </a:lnSpc>
            <a:spcBef>
              <a:spcPct val="0"/>
            </a:spcBef>
            <a:spcAft>
              <a:spcPct val="35000"/>
            </a:spcAft>
            <a:buNone/>
          </a:pPr>
          <a:r>
            <a:rPr lang="en-US" sz="900" kern="1200">
              <a:solidFill>
                <a:sysClr val="windowText" lastClr="000000">
                  <a:hueOff val="0"/>
                  <a:satOff val="0"/>
                  <a:lumOff val="0"/>
                  <a:alphaOff val="0"/>
                </a:sysClr>
              </a:solidFill>
              <a:latin typeface="Calibri"/>
              <a:ea typeface="+mn-ea"/>
              <a:cs typeface="+mn-cs"/>
            </a:rPr>
            <a:t>INDIVIDUAL</a:t>
          </a:r>
        </a:p>
        <a:p>
          <a:pPr marL="0" lvl="0" indent="0" algn="l" defTabSz="400050">
            <a:lnSpc>
              <a:spcPct val="90000"/>
            </a:lnSpc>
            <a:spcBef>
              <a:spcPct val="0"/>
            </a:spcBef>
            <a:spcAft>
              <a:spcPct val="35000"/>
            </a:spcAft>
            <a:buNone/>
          </a:pPr>
          <a:r>
            <a:rPr lang="en-US" sz="900" kern="1200">
              <a:solidFill>
                <a:sysClr val="windowText" lastClr="000000">
                  <a:hueOff val="0"/>
                  <a:satOff val="0"/>
                  <a:lumOff val="0"/>
                  <a:alphaOff val="0"/>
                </a:sysClr>
              </a:solidFill>
              <a:latin typeface="Calibri"/>
              <a:ea typeface="+mn-ea"/>
              <a:cs typeface="+mn-cs"/>
            </a:rPr>
            <a:t>Vision, Values, Philoshopy, Knowledge Competencies or ability, Career Stage</a:t>
          </a:r>
        </a:p>
        <a:p>
          <a:pPr marL="57150" lvl="1" indent="-57150" algn="l" defTabSz="311150">
            <a:lnSpc>
              <a:spcPct val="90000"/>
            </a:lnSpc>
            <a:spcBef>
              <a:spcPct val="0"/>
            </a:spcBef>
            <a:spcAft>
              <a:spcPct val="15000"/>
            </a:spcAft>
            <a:buChar char="•"/>
          </a:pPr>
          <a:endParaRPr lang="en-US" sz="700" kern="1200">
            <a:solidFill>
              <a:sysClr val="windowText" lastClr="000000">
                <a:hueOff val="0"/>
                <a:satOff val="0"/>
                <a:lumOff val="0"/>
                <a:alphaOff val="0"/>
              </a:sysClr>
            </a:solidFill>
            <a:latin typeface="Calibri"/>
            <a:ea typeface="+mn-ea"/>
            <a:cs typeface="+mn-cs"/>
          </a:endParaRPr>
        </a:p>
        <a:p>
          <a:pPr marL="57150" lvl="1" indent="-57150" algn="l" defTabSz="311150">
            <a:lnSpc>
              <a:spcPct val="90000"/>
            </a:lnSpc>
            <a:spcBef>
              <a:spcPct val="0"/>
            </a:spcBef>
            <a:spcAft>
              <a:spcPct val="15000"/>
            </a:spcAft>
            <a:buChar char="•"/>
          </a:pPr>
          <a:endParaRPr lang="en-US" sz="700" kern="1200">
            <a:solidFill>
              <a:sysClr val="windowText" lastClr="000000">
                <a:hueOff val="0"/>
                <a:satOff val="0"/>
                <a:lumOff val="0"/>
                <a:alphaOff val="0"/>
              </a:sysClr>
            </a:solidFill>
            <a:latin typeface="Calibri"/>
            <a:ea typeface="+mn-ea"/>
            <a:cs typeface="+mn-cs"/>
          </a:endParaRPr>
        </a:p>
      </dsp:txBody>
      <dsp:txXfrm>
        <a:off x="3002484" y="894043"/>
        <a:ext cx="1103154" cy="10112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7AB54-ACEA-4844-AB83-9AD96458D42F}">
      <dsp:nvSpPr>
        <dsp:cNvPr id="0" name=""/>
        <dsp:cNvSpPr/>
      </dsp:nvSpPr>
      <dsp:spPr>
        <a:xfrm>
          <a:off x="3822636" y="2372460"/>
          <a:ext cx="1989056" cy="1989056"/>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a:solidFill>
                <a:sysClr val="window" lastClr="FFFFFF"/>
              </a:solidFill>
              <a:latin typeface="Calibri"/>
              <a:ea typeface="+mn-ea"/>
              <a:cs typeface="+mn-cs"/>
            </a:rPr>
            <a:t>PERFORMANCE APPRAISAL</a:t>
          </a:r>
        </a:p>
      </dsp:txBody>
      <dsp:txXfrm>
        <a:off x="4113927" y="2663751"/>
        <a:ext cx="1406474" cy="1406474"/>
      </dsp:txXfrm>
    </dsp:sp>
    <dsp:sp modelId="{D83A4810-224A-45D9-BB38-1DC76363A1DB}">
      <dsp:nvSpPr>
        <dsp:cNvPr id="0" name=""/>
        <dsp:cNvSpPr/>
      </dsp:nvSpPr>
      <dsp:spPr>
        <a:xfrm rot="12900000">
          <a:off x="2540391" y="2024081"/>
          <a:ext cx="1527398" cy="566881"/>
        </a:xfrm>
        <a:prstGeom prst="lef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E11B1353-C44A-4391-899D-BECF5F7DA33F}">
      <dsp:nvSpPr>
        <dsp:cNvPr id="0" name=""/>
        <dsp:cNvSpPr/>
      </dsp:nvSpPr>
      <dsp:spPr>
        <a:xfrm>
          <a:off x="1733702" y="1113640"/>
          <a:ext cx="1889603" cy="1511682"/>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a:solidFill>
                <a:sysClr val="window" lastClr="FFFFFF"/>
              </a:solidFill>
              <a:latin typeface="Calibri"/>
              <a:ea typeface="+mn-ea"/>
              <a:cs typeface="+mn-cs"/>
            </a:rPr>
            <a:t>X1 </a:t>
          </a:r>
        </a:p>
        <a:p>
          <a:pPr marL="0" lvl="0" indent="0" algn="ctr" defTabSz="889000">
            <a:lnSpc>
              <a:spcPct val="90000"/>
            </a:lnSpc>
            <a:spcBef>
              <a:spcPct val="0"/>
            </a:spcBef>
            <a:spcAft>
              <a:spcPct val="35000"/>
            </a:spcAft>
            <a:buNone/>
          </a:pPr>
          <a:r>
            <a:rPr lang="en-US" sz="2000" kern="1200">
              <a:solidFill>
                <a:sysClr val="window" lastClr="FFFFFF"/>
              </a:solidFill>
              <a:latin typeface="Calibri"/>
              <a:ea typeface="+mn-ea"/>
              <a:cs typeface="+mn-cs"/>
            </a:rPr>
            <a:t>POTENTIAL EMPLOYEE</a:t>
          </a:r>
        </a:p>
      </dsp:txBody>
      <dsp:txXfrm>
        <a:off x="1777978" y="1157916"/>
        <a:ext cx="1801051" cy="1423130"/>
      </dsp:txXfrm>
    </dsp:sp>
    <dsp:sp modelId="{6EDFE8A7-FFDD-49A9-BE7C-247D0ACAB322}">
      <dsp:nvSpPr>
        <dsp:cNvPr id="0" name=""/>
        <dsp:cNvSpPr/>
      </dsp:nvSpPr>
      <dsp:spPr>
        <a:xfrm rot="16200000">
          <a:off x="4053465" y="1236424"/>
          <a:ext cx="1527398" cy="566881"/>
        </a:xfrm>
        <a:prstGeom prst="lef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4FF6D9BD-B8B2-4B8F-8070-E5FF1284DC4C}">
      <dsp:nvSpPr>
        <dsp:cNvPr id="0" name=""/>
        <dsp:cNvSpPr/>
      </dsp:nvSpPr>
      <dsp:spPr>
        <a:xfrm>
          <a:off x="3872363" y="324"/>
          <a:ext cx="1889603" cy="1511682"/>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a:solidFill>
                <a:sysClr val="window" lastClr="FFFFFF"/>
              </a:solidFill>
              <a:latin typeface="Calibri"/>
              <a:ea typeface="+mn-ea"/>
              <a:cs typeface="+mn-cs"/>
            </a:rPr>
            <a:t>X2 </a:t>
          </a:r>
        </a:p>
        <a:p>
          <a:pPr marL="0" lvl="0" indent="0" algn="ctr" defTabSz="889000">
            <a:lnSpc>
              <a:spcPct val="90000"/>
            </a:lnSpc>
            <a:spcBef>
              <a:spcPct val="0"/>
            </a:spcBef>
            <a:spcAft>
              <a:spcPct val="35000"/>
            </a:spcAft>
            <a:buNone/>
          </a:pPr>
          <a:r>
            <a:rPr lang="en-US" sz="2000" kern="1200">
              <a:solidFill>
                <a:sysClr val="window" lastClr="FFFFFF"/>
              </a:solidFill>
              <a:latin typeface="Calibri"/>
              <a:ea typeface="+mn-ea"/>
              <a:cs typeface="+mn-cs"/>
            </a:rPr>
            <a:t>COMPETENCIES</a:t>
          </a:r>
        </a:p>
        <a:p>
          <a:pPr marL="0" lvl="0" indent="0" algn="ctr" defTabSz="889000">
            <a:lnSpc>
              <a:spcPct val="90000"/>
            </a:lnSpc>
            <a:spcBef>
              <a:spcPct val="0"/>
            </a:spcBef>
            <a:spcAft>
              <a:spcPct val="35000"/>
            </a:spcAft>
            <a:buNone/>
          </a:pPr>
          <a:r>
            <a:rPr lang="en-US" sz="2000" kern="1200">
              <a:solidFill>
                <a:sysClr val="window" lastClr="FFFFFF"/>
              </a:solidFill>
              <a:latin typeface="Calibri"/>
              <a:ea typeface="+mn-ea"/>
              <a:cs typeface="+mn-cs"/>
            </a:rPr>
            <a:t>EMPLOYEE</a:t>
          </a:r>
        </a:p>
      </dsp:txBody>
      <dsp:txXfrm>
        <a:off x="3916639" y="44600"/>
        <a:ext cx="1801051" cy="1423130"/>
      </dsp:txXfrm>
    </dsp:sp>
    <dsp:sp modelId="{003BD51C-FC00-4315-BF7C-0563A7F76353}">
      <dsp:nvSpPr>
        <dsp:cNvPr id="0" name=""/>
        <dsp:cNvSpPr/>
      </dsp:nvSpPr>
      <dsp:spPr>
        <a:xfrm rot="19500000">
          <a:off x="5566540" y="2024081"/>
          <a:ext cx="1527398" cy="566881"/>
        </a:xfrm>
        <a:prstGeom prst="leftArrow">
          <a:avLst>
            <a:gd name="adj1" fmla="val 60000"/>
            <a:gd name="adj2" fmla="val 50000"/>
          </a:avLst>
        </a:prstGeom>
        <a:solidFill>
          <a:srgbClr val="4F81B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5011C2FF-454B-405C-B0B1-938F714EB003}">
      <dsp:nvSpPr>
        <dsp:cNvPr id="0" name=""/>
        <dsp:cNvSpPr/>
      </dsp:nvSpPr>
      <dsp:spPr>
        <a:xfrm>
          <a:off x="6011023" y="1113640"/>
          <a:ext cx="1889603" cy="1511682"/>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a:solidFill>
                <a:sysClr val="window" lastClr="FFFFFF"/>
              </a:solidFill>
              <a:latin typeface="Calibri"/>
              <a:ea typeface="+mn-ea"/>
              <a:cs typeface="+mn-cs"/>
            </a:rPr>
            <a:t>X3 COMPETENCIES AND POTENTIAL EMPLOYEE</a:t>
          </a:r>
        </a:p>
      </dsp:txBody>
      <dsp:txXfrm>
        <a:off x="6055299" y="1157916"/>
        <a:ext cx="1801051" cy="14231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1004512" y="697868"/>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1022350" rtl="0">
            <a:lnSpc>
              <a:spcPct val="100000"/>
            </a:lnSpc>
            <a:spcBef>
              <a:spcPct val="0"/>
            </a:spcBef>
            <a:spcAft>
              <a:spcPct val="35000"/>
            </a:spcAft>
            <a:buNone/>
            <a:defRPr cap="all"/>
          </a:pPr>
          <a:r>
            <a:rPr lang="en-US" sz="2300" kern="1200" noProof="0" dirty="0" err="1"/>
            <a:t>Terima</a:t>
          </a:r>
          <a:r>
            <a:rPr lang="en-US" sz="2300" kern="1200" noProof="0" dirty="0"/>
            <a:t> </a:t>
          </a:r>
          <a:r>
            <a:rPr lang="en-US" sz="2300" kern="1200" noProof="0" dirty="0" err="1"/>
            <a:t>kasih</a:t>
          </a:r>
          <a:endParaRPr lang="id-ID" sz="2300" kern="1200" noProof="0" dirty="0"/>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7481" y="697868"/>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1022350" rtl="0">
            <a:lnSpc>
              <a:spcPct val="100000"/>
            </a:lnSpc>
            <a:spcBef>
              <a:spcPct val="0"/>
            </a:spcBef>
            <a:spcAft>
              <a:spcPct val="35000"/>
            </a:spcAft>
            <a:buNone/>
            <a:defRPr cap="all"/>
          </a:pPr>
          <a:r>
            <a:rPr lang="en-US" sz="2300" kern="1200" noProof="0" dirty="0" err="1"/>
            <a:t>Dziekuje</a:t>
          </a:r>
          <a:r>
            <a:rPr lang="en-US" sz="2300" kern="1200" noProof="0" dirty="0"/>
            <a:t> Ci </a:t>
          </a:r>
          <a:r>
            <a:rPr lang="en-US" sz="2300" kern="1200" noProof="0" dirty="0" err="1"/>
            <a:t>Bardzo</a:t>
          </a:r>
          <a:endParaRPr lang="id-ID" sz="2300" kern="1200" noProof="0" dirty="0"/>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1022350" rtl="0">
            <a:lnSpc>
              <a:spcPct val="100000"/>
            </a:lnSpc>
            <a:spcBef>
              <a:spcPct val="0"/>
            </a:spcBef>
            <a:spcAft>
              <a:spcPct val="35000"/>
            </a:spcAft>
            <a:buNone/>
            <a:defRPr cap="all"/>
          </a:pPr>
          <a:r>
            <a:rPr lang="en-US" sz="2300" kern="1200" noProof="0" dirty="0" err="1"/>
            <a:t>Obrigado</a:t>
          </a:r>
          <a:endParaRPr lang="id-ID" sz="2300" kern="1200" noProof="0" dirty="0"/>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Daftar Label Bundar Ikon"/>
  <dgm:desc val="Gunakan untuk memperlihatkan potongan informasi yang tidak berurutan atau dikelompokkan, yang disertai dengan visual yang berkaitan. Paling bagus dengan ikon atau gambar kecil dengan keterangan teks singka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Hea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dirty="0"/>
          </a:p>
        </p:txBody>
      </p:sp>
      <p:sp>
        <p:nvSpPr>
          <p:cNvPr id="3" name="Tampungan Tanggal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0CB71E-9DCF-41A6-980D-94A392188008}" type="datetime1">
              <a:rPr lang="id-ID" smtClean="0"/>
              <a:t>15/08/2020</a:t>
            </a:fld>
            <a:endParaRPr lang="id-ID" dirty="0"/>
          </a:p>
        </p:txBody>
      </p:sp>
      <p:sp>
        <p:nvSpPr>
          <p:cNvPr id="4" name="Tampungan Ka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dirty="0"/>
          </a:p>
        </p:txBody>
      </p:sp>
      <p:sp>
        <p:nvSpPr>
          <p:cNvPr id="5" name="Tampungan Nomor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667BEB-4042-4D02-B6B1-5DFCB5D9BB6F}" type="slidenum">
              <a:rPr lang="id-ID" smtClean="0"/>
              <a:t>‹#›</a:t>
            </a:fld>
            <a:endParaRPr lang="id-ID" dirty="0"/>
          </a:p>
        </p:txBody>
      </p:sp>
    </p:spTree>
    <p:extLst>
      <p:ext uri="{BB962C8B-B14F-4D97-AF65-F5344CB8AC3E}">
        <p14:creationId xmlns:p14="http://schemas.microsoft.com/office/powerpoint/2010/main" val="1732167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Hea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noProof="0" dirty="0"/>
          </a:p>
        </p:txBody>
      </p:sp>
      <p:sp>
        <p:nvSpPr>
          <p:cNvPr id="3" name="Tampungan Tanggal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7017EB-9D03-42CD-B60E-F372264ACCD3}" type="datetime1">
              <a:rPr lang="id-ID" noProof="0" smtClean="0"/>
              <a:t>15/08/2020</a:t>
            </a:fld>
            <a:endParaRPr lang="id-ID" noProof="0" dirty="0"/>
          </a:p>
        </p:txBody>
      </p:sp>
      <p:sp>
        <p:nvSpPr>
          <p:cNvPr id="4" name="Tampungan Gambar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noProof="0" dirty="0"/>
          </a:p>
        </p:txBody>
      </p:sp>
      <p:sp>
        <p:nvSpPr>
          <p:cNvPr id="5" name="Tampungan Catatan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d-ID" noProof="0" dirty="0"/>
              <a:t>Klik untuk mengedit gaya teks Master</a:t>
            </a:r>
          </a:p>
          <a:p>
            <a:pPr lvl="1"/>
            <a:r>
              <a:rPr lang="id-ID" noProof="0" dirty="0"/>
              <a:t>Tingkat kedua</a:t>
            </a:r>
          </a:p>
          <a:p>
            <a:pPr lvl="2"/>
            <a:r>
              <a:rPr lang="id-ID" noProof="0" dirty="0"/>
              <a:t>Tingkat ketiga</a:t>
            </a:r>
          </a:p>
          <a:p>
            <a:pPr lvl="3"/>
            <a:r>
              <a:rPr lang="id-ID" noProof="0" dirty="0"/>
              <a:t>Tingkat keempat</a:t>
            </a:r>
          </a:p>
          <a:p>
            <a:pPr lvl="4"/>
            <a:r>
              <a:rPr lang="id-ID" noProof="0" dirty="0"/>
              <a:t>Tingkat kelima</a:t>
            </a:r>
          </a:p>
        </p:txBody>
      </p:sp>
      <p:sp>
        <p:nvSpPr>
          <p:cNvPr id="6" name="Tampungan Ka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noProof="0" dirty="0"/>
          </a:p>
        </p:txBody>
      </p:sp>
      <p:sp>
        <p:nvSpPr>
          <p:cNvPr id="7" name="Tampungan Nomor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2D0E64-A8ED-479E-BDF2-A4381DAAFB94}" type="slidenum">
              <a:rPr lang="id-ID" noProof="0" smtClean="0"/>
              <a:t>‹#›</a:t>
            </a:fld>
            <a:endParaRPr lang="id-ID" noProof="0" dirty="0"/>
          </a:p>
        </p:txBody>
      </p:sp>
    </p:spTree>
    <p:extLst>
      <p:ext uri="{BB962C8B-B14F-4D97-AF65-F5344CB8AC3E}">
        <p14:creationId xmlns:p14="http://schemas.microsoft.com/office/powerpoint/2010/main" val="23935319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mpungan Gambar Slide 1"/>
          <p:cNvSpPr>
            <a:spLocks noGrp="1" noRot="1" noChangeAspect="1"/>
          </p:cNvSpPr>
          <p:nvPr>
            <p:ph type="sldImg"/>
          </p:nvPr>
        </p:nvSpPr>
        <p:spPr/>
      </p:sp>
      <p:sp>
        <p:nvSpPr>
          <p:cNvPr id="3" name="Tampungan Catatan 2"/>
          <p:cNvSpPr>
            <a:spLocks noGrp="1"/>
          </p:cNvSpPr>
          <p:nvPr>
            <p:ph type="body" idx="1"/>
          </p:nvPr>
        </p:nvSpPr>
        <p:spPr/>
        <p:txBody>
          <a:bodyPr/>
          <a:lstStyle/>
          <a:p>
            <a:endParaRPr lang="id-ID" dirty="0"/>
          </a:p>
        </p:txBody>
      </p:sp>
      <p:sp>
        <p:nvSpPr>
          <p:cNvPr id="4" name="Tampungan Nomor Slide 3"/>
          <p:cNvSpPr>
            <a:spLocks noGrp="1"/>
          </p:cNvSpPr>
          <p:nvPr>
            <p:ph type="sldNum" sz="quarter" idx="10"/>
          </p:nvPr>
        </p:nvSpPr>
        <p:spPr/>
        <p:txBody>
          <a:bodyPr/>
          <a:lstStyle/>
          <a:p>
            <a:fld id="{762D0E64-A8ED-479E-BDF2-A4381DAAFB94}" type="slidenum">
              <a:rPr lang="id-ID" smtClean="0"/>
              <a:t>1</a:t>
            </a:fld>
            <a:endParaRPr lang="id-ID" dirty="0"/>
          </a:p>
        </p:txBody>
      </p:sp>
    </p:spTree>
    <p:extLst>
      <p:ext uri="{BB962C8B-B14F-4D97-AF65-F5344CB8AC3E}">
        <p14:creationId xmlns:p14="http://schemas.microsoft.com/office/powerpoint/2010/main" val="292823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mpungan Gambar Slide 1"/>
          <p:cNvSpPr>
            <a:spLocks noGrp="1" noRot="1" noChangeAspect="1"/>
          </p:cNvSpPr>
          <p:nvPr>
            <p:ph type="sldImg"/>
          </p:nvPr>
        </p:nvSpPr>
        <p:spPr/>
      </p:sp>
      <p:sp>
        <p:nvSpPr>
          <p:cNvPr id="3" name="Tampungan Catatan 2"/>
          <p:cNvSpPr>
            <a:spLocks noGrp="1"/>
          </p:cNvSpPr>
          <p:nvPr>
            <p:ph type="body" idx="1"/>
          </p:nvPr>
        </p:nvSpPr>
        <p:spPr/>
        <p:txBody>
          <a:bodyPr/>
          <a:lstStyle/>
          <a:p>
            <a:endParaRPr lang="id-ID" dirty="0"/>
          </a:p>
        </p:txBody>
      </p:sp>
      <p:sp>
        <p:nvSpPr>
          <p:cNvPr id="4" name="Tampungan Nomor Slide 3"/>
          <p:cNvSpPr>
            <a:spLocks noGrp="1"/>
          </p:cNvSpPr>
          <p:nvPr>
            <p:ph type="sldNum" sz="quarter" idx="10"/>
          </p:nvPr>
        </p:nvSpPr>
        <p:spPr/>
        <p:txBody>
          <a:bodyPr/>
          <a:lstStyle/>
          <a:p>
            <a:fld id="{762D0E64-A8ED-479E-BDF2-A4381DAAFB94}" type="slidenum">
              <a:rPr lang="id-ID" smtClean="0"/>
              <a:t>31</a:t>
            </a:fld>
            <a:endParaRPr lang="id-ID" dirty="0"/>
          </a:p>
        </p:txBody>
      </p:sp>
    </p:spTree>
    <p:extLst>
      <p:ext uri="{BB962C8B-B14F-4D97-AF65-F5344CB8AC3E}">
        <p14:creationId xmlns:p14="http://schemas.microsoft.com/office/powerpoint/2010/main" val="79785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Judul">
    <p:spTree>
      <p:nvGrpSpPr>
        <p:cNvPr id="1" name=""/>
        <p:cNvGrpSpPr/>
        <p:nvPr/>
      </p:nvGrpSpPr>
      <p:grpSpPr>
        <a:xfrm>
          <a:off x="0" y="0"/>
          <a:ext cx="0" cy="0"/>
          <a:chOff x="0" y="0"/>
          <a:chExt cx="0" cy="0"/>
        </a:xfrm>
      </p:grpSpPr>
      <p:sp>
        <p:nvSpPr>
          <p:cNvPr id="5" name="Persegi panjang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d-ID" noProof="0" dirty="0"/>
          </a:p>
        </p:txBody>
      </p:sp>
      <p:sp useBgFill="1">
        <p:nvSpPr>
          <p:cNvPr id="10" name="Persegi panjang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Persegi panjang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Persegi panjang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Konektor Lurus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Konektor Lurus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Konektor Lurus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Judul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pPr rtl="0"/>
            <a:r>
              <a:rPr lang="id-ID" noProof="0"/>
              <a:t>Klik untuk mengedit gaya judul Master</a:t>
            </a:r>
            <a:endParaRPr lang="id-ID" noProof="0" dirty="0"/>
          </a:p>
        </p:txBody>
      </p:sp>
      <p:sp>
        <p:nvSpPr>
          <p:cNvPr id="3" name="Subjudul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d-ID" noProof="0"/>
              <a:t>Klik untuk mengedit gaya subjudul Master</a:t>
            </a:r>
            <a:endParaRPr lang="id-ID" noProof="0" dirty="0"/>
          </a:p>
        </p:txBody>
      </p:sp>
      <p:sp>
        <p:nvSpPr>
          <p:cNvPr id="20" name="Tampungan Tanggal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568C21D0-4BEC-4F3E-9571-FE3A179CD9EB}" type="datetime1">
              <a:rPr lang="id-ID" noProof="0" smtClean="0"/>
              <a:t>15/08/2020</a:t>
            </a:fld>
            <a:endParaRPr lang="id-ID" noProof="0" dirty="0"/>
          </a:p>
        </p:txBody>
      </p:sp>
      <p:sp>
        <p:nvSpPr>
          <p:cNvPr id="21" name="Tempat Penampung Footer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id-ID" noProof="0" dirty="0"/>
          </a:p>
        </p:txBody>
      </p:sp>
      <p:sp>
        <p:nvSpPr>
          <p:cNvPr id="22" name="Tempat Penampung Nomor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Judul 1"/>
          <p:cNvSpPr>
            <a:spLocks noGrp="1"/>
          </p:cNvSpPr>
          <p:nvPr>
            <p:ph type="title"/>
          </p:nvPr>
        </p:nvSpPr>
        <p:spPr/>
        <p:txBody>
          <a:bodyPr rtlCol="0"/>
          <a:lstStyle/>
          <a:p>
            <a:pPr rtl="0"/>
            <a:r>
              <a:rPr lang="id-ID" noProof="0"/>
              <a:t>Klik untuk mengedit gaya judul Master</a:t>
            </a:r>
            <a:endParaRPr lang="id-ID" noProof="0" dirty="0"/>
          </a:p>
        </p:txBody>
      </p:sp>
      <p:sp>
        <p:nvSpPr>
          <p:cNvPr id="3" name="Tempat Penampung Konten 2"/>
          <p:cNvSpPr>
            <a:spLocks noGrp="1"/>
          </p:cNvSpPr>
          <p:nvPr>
            <p:ph idx="1"/>
          </p:nvPr>
        </p:nvSpPr>
        <p:spPr/>
        <p:txBody>
          <a:bodyPr rtlCol="0"/>
          <a:lstStyle/>
          <a:p>
            <a:pPr lvl="0" rtl="0"/>
            <a:r>
              <a:rPr lang="id-ID" noProof="0"/>
              <a:t>Klik untuk edit gaya teks Master</a:t>
            </a:r>
          </a:p>
          <a:p>
            <a:pPr lvl="1" rtl="0"/>
            <a:r>
              <a:rPr lang="id-ID" noProof="0"/>
              <a:t>Tingkat kedua</a:t>
            </a:r>
          </a:p>
          <a:p>
            <a:pPr lvl="2" rtl="0"/>
            <a:r>
              <a:rPr lang="id-ID" noProof="0"/>
              <a:t>Tingkat ketiga</a:t>
            </a:r>
          </a:p>
          <a:p>
            <a:pPr lvl="3" rtl="0"/>
            <a:r>
              <a:rPr lang="id-ID" noProof="0"/>
              <a:t>Tingkat keempat</a:t>
            </a:r>
          </a:p>
          <a:p>
            <a:pPr lvl="4" rtl="0"/>
            <a:r>
              <a:rPr lang="id-ID" noProof="0"/>
              <a:t>Tingkat kelima</a:t>
            </a:r>
            <a:endParaRPr lang="id-ID" noProof="0" dirty="0"/>
          </a:p>
        </p:txBody>
      </p:sp>
      <p:sp>
        <p:nvSpPr>
          <p:cNvPr id="4" name="Tampungan Tanggal 3"/>
          <p:cNvSpPr>
            <a:spLocks noGrp="1"/>
          </p:cNvSpPr>
          <p:nvPr>
            <p:ph type="dt" sz="half" idx="10"/>
          </p:nvPr>
        </p:nvSpPr>
        <p:spPr/>
        <p:txBody>
          <a:bodyPr rtlCol="0"/>
          <a:lstStyle/>
          <a:p>
            <a:pPr rtl="0"/>
            <a:fld id="{076EA449-D2C8-4D60-A2E0-4ED8FD8B3058}" type="datetime1">
              <a:rPr lang="id-ID" noProof="0" smtClean="0"/>
              <a:t>15/08/2020</a:t>
            </a:fld>
            <a:endParaRPr lang="id-ID" noProof="0" dirty="0"/>
          </a:p>
        </p:txBody>
      </p:sp>
      <p:sp>
        <p:nvSpPr>
          <p:cNvPr id="5" name="Tampungan Kaki 4"/>
          <p:cNvSpPr>
            <a:spLocks noGrp="1"/>
          </p:cNvSpPr>
          <p:nvPr>
            <p:ph type="ftr" sz="quarter" idx="11"/>
          </p:nvPr>
        </p:nvSpPr>
        <p:spPr/>
        <p:txBody>
          <a:bodyPr rtlCol="0"/>
          <a:lstStyle/>
          <a:p>
            <a:pPr rtl="0"/>
            <a:endParaRPr lang="id-ID" noProof="0" dirty="0"/>
          </a:p>
        </p:txBody>
      </p:sp>
      <p:sp>
        <p:nvSpPr>
          <p:cNvPr id="6" name="Tempat Penampung Nomor Slide 5"/>
          <p:cNvSpPr>
            <a:spLocks noGrp="1"/>
          </p:cNvSpPr>
          <p:nvPr>
            <p:ph type="sldNum" sz="quarter" idx="12"/>
          </p:nvPr>
        </p:nvSpPr>
        <p:spPr/>
        <p:txBody>
          <a:bodyPr rtlCol="0"/>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eader Bagian">
    <p:spTree>
      <p:nvGrpSpPr>
        <p:cNvPr id="1" name=""/>
        <p:cNvGrpSpPr/>
        <p:nvPr/>
      </p:nvGrpSpPr>
      <p:grpSpPr>
        <a:xfrm>
          <a:off x="0" y="0"/>
          <a:ext cx="0" cy="0"/>
          <a:chOff x="0" y="0"/>
          <a:chExt cx="0" cy="0"/>
        </a:xfrm>
      </p:grpSpPr>
      <p:sp>
        <p:nvSpPr>
          <p:cNvPr id="15" name="Persegi panjang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d-ID" noProof="0" dirty="0"/>
          </a:p>
        </p:txBody>
      </p:sp>
      <p:sp useBgFill="1">
        <p:nvSpPr>
          <p:cNvPr id="23" name="Persegi panjang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Persegi panjang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Persegi panjang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Judul 1"/>
          <p:cNvSpPr>
            <a:spLocks noGrp="1"/>
          </p:cNvSpPr>
          <p:nvPr>
            <p:ph type="title"/>
          </p:nvPr>
        </p:nvSpPr>
        <p:spPr>
          <a:xfrm>
            <a:off x="1629156" y="2275165"/>
            <a:ext cx="8933688" cy="2406895"/>
          </a:xfrm>
        </p:spPr>
        <p:txBody>
          <a:bodyPr rtlCol="0"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pPr rtl="0"/>
            <a:r>
              <a:rPr lang="id-ID" noProof="0"/>
              <a:t>Klik untuk mengedit gaya judul Master</a:t>
            </a:r>
            <a:endParaRPr lang="id-ID" noProof="0" dirty="0"/>
          </a:p>
        </p:txBody>
      </p:sp>
      <p:grpSp>
        <p:nvGrpSpPr>
          <p:cNvPr id="16" name="Gr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Konektor Lurus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Konektor Lurus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Konektor Lurus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mpat Penampung Teks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d-ID" noProof="0"/>
              <a:t>Klik untuk edit gaya teks Master</a:t>
            </a:r>
          </a:p>
        </p:txBody>
      </p:sp>
      <p:sp>
        <p:nvSpPr>
          <p:cNvPr id="4" name="Tampungan Tanggal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3EB0BEC3-159C-4D0B-859F-93B912EBF82D}" type="datetime1">
              <a:rPr lang="id-ID" noProof="0" smtClean="0"/>
              <a:t>15/08/2020</a:t>
            </a:fld>
            <a:endParaRPr lang="id-ID" noProof="0" dirty="0"/>
          </a:p>
        </p:txBody>
      </p:sp>
      <p:sp>
        <p:nvSpPr>
          <p:cNvPr id="5" name="Tampungan Kaki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id-ID" noProof="0" dirty="0"/>
          </a:p>
        </p:txBody>
      </p:sp>
      <p:sp>
        <p:nvSpPr>
          <p:cNvPr id="6" name="Tempat Penampung Nomor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8" name="Judul 7"/>
          <p:cNvSpPr>
            <a:spLocks noGrp="1"/>
          </p:cNvSpPr>
          <p:nvPr>
            <p:ph type="title"/>
          </p:nvPr>
        </p:nvSpPr>
        <p:spPr/>
        <p:txBody>
          <a:bodyPr rtlCol="0"/>
          <a:lstStyle/>
          <a:p>
            <a:pPr rtl="0"/>
            <a:r>
              <a:rPr lang="id-ID" noProof="0"/>
              <a:t>Klik untuk mengedit gaya judul Master</a:t>
            </a:r>
            <a:endParaRPr lang="id-ID" noProof="0" dirty="0"/>
          </a:p>
        </p:txBody>
      </p:sp>
      <p:sp>
        <p:nvSpPr>
          <p:cNvPr id="3" name="Tempat Penampung Konten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d-ID" noProof="0"/>
              <a:t>Klik untuk edit gaya teks Master</a:t>
            </a:r>
          </a:p>
          <a:p>
            <a:pPr lvl="1" rtl="0"/>
            <a:r>
              <a:rPr lang="id-ID" noProof="0"/>
              <a:t>Tingkat kedua</a:t>
            </a:r>
          </a:p>
          <a:p>
            <a:pPr lvl="2" rtl="0"/>
            <a:r>
              <a:rPr lang="id-ID" noProof="0"/>
              <a:t>Tingkat ketiga</a:t>
            </a:r>
          </a:p>
          <a:p>
            <a:pPr lvl="3" rtl="0"/>
            <a:r>
              <a:rPr lang="id-ID" noProof="0"/>
              <a:t>Tingkat keempat</a:t>
            </a:r>
          </a:p>
          <a:p>
            <a:pPr lvl="4" rtl="0"/>
            <a:r>
              <a:rPr lang="id-ID" noProof="0"/>
              <a:t>Tingkat kelima</a:t>
            </a:r>
            <a:endParaRPr lang="id-ID" noProof="0" dirty="0"/>
          </a:p>
        </p:txBody>
      </p:sp>
      <p:sp>
        <p:nvSpPr>
          <p:cNvPr id="4" name="Tempat Penampung Konten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d-ID" noProof="0"/>
              <a:t>Klik untuk edit gaya teks Master</a:t>
            </a:r>
          </a:p>
          <a:p>
            <a:pPr lvl="1" rtl="0"/>
            <a:r>
              <a:rPr lang="id-ID" noProof="0"/>
              <a:t>Tingkat kedua</a:t>
            </a:r>
          </a:p>
          <a:p>
            <a:pPr lvl="2" rtl="0"/>
            <a:r>
              <a:rPr lang="id-ID" noProof="0"/>
              <a:t>Tingkat ketiga</a:t>
            </a:r>
          </a:p>
          <a:p>
            <a:pPr lvl="3" rtl="0"/>
            <a:r>
              <a:rPr lang="id-ID" noProof="0"/>
              <a:t>Tingkat keempat</a:t>
            </a:r>
          </a:p>
          <a:p>
            <a:pPr lvl="4" rtl="0"/>
            <a:r>
              <a:rPr lang="id-ID" noProof="0"/>
              <a:t>Tingkat kelima</a:t>
            </a:r>
            <a:endParaRPr lang="id-ID" noProof="0" dirty="0"/>
          </a:p>
        </p:txBody>
      </p:sp>
      <p:sp>
        <p:nvSpPr>
          <p:cNvPr id="5" name="Tampungan Tanggal 4"/>
          <p:cNvSpPr>
            <a:spLocks noGrp="1"/>
          </p:cNvSpPr>
          <p:nvPr>
            <p:ph type="dt" sz="half" idx="10"/>
          </p:nvPr>
        </p:nvSpPr>
        <p:spPr/>
        <p:txBody>
          <a:bodyPr rtlCol="0"/>
          <a:lstStyle/>
          <a:p>
            <a:pPr rtl="0"/>
            <a:fld id="{7F5778DB-BE26-4086-8558-D3ADE06A6B0C}" type="datetime1">
              <a:rPr lang="id-ID" noProof="0" smtClean="0"/>
              <a:t>15/08/2020</a:t>
            </a:fld>
            <a:endParaRPr lang="id-ID" noProof="0" dirty="0"/>
          </a:p>
        </p:txBody>
      </p:sp>
      <p:sp>
        <p:nvSpPr>
          <p:cNvPr id="6" name="Tampungan Kaki 5"/>
          <p:cNvSpPr>
            <a:spLocks noGrp="1"/>
          </p:cNvSpPr>
          <p:nvPr>
            <p:ph type="ftr" sz="quarter" idx="11"/>
          </p:nvPr>
        </p:nvSpPr>
        <p:spPr/>
        <p:txBody>
          <a:bodyPr rtlCol="0"/>
          <a:lstStyle/>
          <a:p>
            <a:pPr rtl="0"/>
            <a:endParaRPr lang="id-ID" noProof="0" dirty="0"/>
          </a:p>
        </p:txBody>
      </p:sp>
      <p:sp>
        <p:nvSpPr>
          <p:cNvPr id="7" name="Tempat Penampung Nomor Slide 6"/>
          <p:cNvSpPr>
            <a:spLocks noGrp="1"/>
          </p:cNvSpPr>
          <p:nvPr>
            <p:ph type="sldNum" sz="quarter" idx="12"/>
          </p:nvPr>
        </p:nvSpPr>
        <p:spPr/>
        <p:txBody>
          <a:bodyPr rtlCol="0"/>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Judul 1"/>
          <p:cNvSpPr>
            <a:spLocks noGrp="1"/>
          </p:cNvSpPr>
          <p:nvPr>
            <p:ph type="title"/>
          </p:nvPr>
        </p:nvSpPr>
        <p:spPr/>
        <p:txBody>
          <a:bodyPr rtlCol="0"/>
          <a:lstStyle/>
          <a:p>
            <a:pPr rtl="0"/>
            <a:r>
              <a:rPr lang="id-ID" noProof="0"/>
              <a:t>Klik untuk mengedit gaya judul Master</a:t>
            </a:r>
            <a:endParaRPr lang="id-ID" noProof="0" dirty="0"/>
          </a:p>
        </p:txBody>
      </p:sp>
      <p:sp>
        <p:nvSpPr>
          <p:cNvPr id="3" name="Tempat Penampung Teks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d-ID" noProof="0"/>
              <a:t>Klik untuk edit gaya teks Master</a:t>
            </a:r>
          </a:p>
        </p:txBody>
      </p:sp>
      <p:sp>
        <p:nvSpPr>
          <p:cNvPr id="4" name="Tempat Penampung Konten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d-ID" noProof="0"/>
              <a:t>Klik untuk edit gaya teks Master</a:t>
            </a:r>
          </a:p>
          <a:p>
            <a:pPr lvl="1" rtl="0"/>
            <a:r>
              <a:rPr lang="id-ID" noProof="0"/>
              <a:t>Tingkat kedua</a:t>
            </a:r>
          </a:p>
          <a:p>
            <a:pPr lvl="2" rtl="0"/>
            <a:r>
              <a:rPr lang="id-ID" noProof="0"/>
              <a:t>Tingkat ketiga</a:t>
            </a:r>
          </a:p>
          <a:p>
            <a:pPr lvl="3" rtl="0"/>
            <a:r>
              <a:rPr lang="id-ID" noProof="0"/>
              <a:t>Tingkat keempat</a:t>
            </a:r>
          </a:p>
          <a:p>
            <a:pPr lvl="4" rtl="0"/>
            <a:r>
              <a:rPr lang="id-ID" noProof="0"/>
              <a:t>Tingkat kelima</a:t>
            </a:r>
            <a:endParaRPr lang="id-ID" noProof="0" dirty="0"/>
          </a:p>
        </p:txBody>
      </p:sp>
      <p:sp>
        <p:nvSpPr>
          <p:cNvPr id="5" name="Tempat Penampung Teks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d-ID" noProof="0"/>
              <a:t>Klik untuk edit gaya teks Master</a:t>
            </a:r>
          </a:p>
        </p:txBody>
      </p:sp>
      <p:sp>
        <p:nvSpPr>
          <p:cNvPr id="6" name="Tampungan Konten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d-ID" noProof="0"/>
              <a:t>Klik untuk edit gaya teks Master</a:t>
            </a:r>
          </a:p>
          <a:p>
            <a:pPr lvl="1" rtl="0"/>
            <a:r>
              <a:rPr lang="id-ID" noProof="0"/>
              <a:t>Tingkat kedua</a:t>
            </a:r>
          </a:p>
          <a:p>
            <a:pPr lvl="2" rtl="0"/>
            <a:r>
              <a:rPr lang="id-ID" noProof="0"/>
              <a:t>Tingkat ketiga</a:t>
            </a:r>
          </a:p>
          <a:p>
            <a:pPr lvl="3" rtl="0"/>
            <a:r>
              <a:rPr lang="id-ID" noProof="0"/>
              <a:t>Tingkat keempat</a:t>
            </a:r>
          </a:p>
          <a:p>
            <a:pPr lvl="4" rtl="0"/>
            <a:r>
              <a:rPr lang="id-ID" noProof="0"/>
              <a:t>Tingkat kelima</a:t>
            </a:r>
            <a:endParaRPr lang="id-ID" noProof="0" dirty="0"/>
          </a:p>
        </p:txBody>
      </p:sp>
      <p:sp>
        <p:nvSpPr>
          <p:cNvPr id="7" name="Tampungan Tanggal 6"/>
          <p:cNvSpPr>
            <a:spLocks noGrp="1"/>
          </p:cNvSpPr>
          <p:nvPr>
            <p:ph type="dt" sz="half" idx="10"/>
          </p:nvPr>
        </p:nvSpPr>
        <p:spPr/>
        <p:txBody>
          <a:bodyPr rtlCol="0"/>
          <a:lstStyle/>
          <a:p>
            <a:pPr rtl="0"/>
            <a:fld id="{98B60BAD-2733-4098-9067-7C6CACEE5D18}" type="datetime1">
              <a:rPr lang="id-ID" noProof="0" smtClean="0"/>
              <a:t>15/08/2020</a:t>
            </a:fld>
            <a:endParaRPr lang="id-ID" noProof="0" dirty="0"/>
          </a:p>
        </p:txBody>
      </p:sp>
      <p:sp>
        <p:nvSpPr>
          <p:cNvPr id="8" name="Tampungan Kaki 7"/>
          <p:cNvSpPr>
            <a:spLocks noGrp="1"/>
          </p:cNvSpPr>
          <p:nvPr>
            <p:ph type="ftr" sz="quarter" idx="11"/>
          </p:nvPr>
        </p:nvSpPr>
        <p:spPr/>
        <p:txBody>
          <a:bodyPr rtlCol="0"/>
          <a:lstStyle/>
          <a:p>
            <a:pPr rtl="0"/>
            <a:endParaRPr lang="id-ID" noProof="0" dirty="0"/>
          </a:p>
        </p:txBody>
      </p:sp>
      <p:sp>
        <p:nvSpPr>
          <p:cNvPr id="9" name="Tempat Penampung Nomor Slide 8"/>
          <p:cNvSpPr>
            <a:spLocks noGrp="1"/>
          </p:cNvSpPr>
          <p:nvPr>
            <p:ph type="sldNum" sz="quarter" idx="12"/>
          </p:nvPr>
        </p:nvSpPr>
        <p:spPr/>
        <p:txBody>
          <a:bodyPr rtlCol="0"/>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Judul 1"/>
          <p:cNvSpPr>
            <a:spLocks noGrp="1"/>
          </p:cNvSpPr>
          <p:nvPr>
            <p:ph type="title"/>
          </p:nvPr>
        </p:nvSpPr>
        <p:spPr/>
        <p:txBody>
          <a:bodyPr rtlCol="0"/>
          <a:lstStyle/>
          <a:p>
            <a:pPr rtl="0"/>
            <a:r>
              <a:rPr lang="id-ID" noProof="0"/>
              <a:t>Klik untuk mengedit gaya judul Master</a:t>
            </a:r>
            <a:endParaRPr lang="id-ID" noProof="0" dirty="0"/>
          </a:p>
        </p:txBody>
      </p:sp>
      <p:sp>
        <p:nvSpPr>
          <p:cNvPr id="3" name="Tampungan Tanggal 2"/>
          <p:cNvSpPr>
            <a:spLocks noGrp="1"/>
          </p:cNvSpPr>
          <p:nvPr>
            <p:ph type="dt" sz="half" idx="10"/>
          </p:nvPr>
        </p:nvSpPr>
        <p:spPr/>
        <p:txBody>
          <a:bodyPr rtlCol="0"/>
          <a:lstStyle/>
          <a:p>
            <a:pPr rtl="0"/>
            <a:fld id="{34F25292-FA94-4143-AC28-BF862B29C17B}" type="datetime1">
              <a:rPr lang="id-ID" noProof="0" smtClean="0"/>
              <a:t>15/08/2020</a:t>
            </a:fld>
            <a:endParaRPr lang="id-ID" noProof="0" dirty="0"/>
          </a:p>
        </p:txBody>
      </p:sp>
      <p:sp>
        <p:nvSpPr>
          <p:cNvPr id="4" name="Tampungan Kaki 3"/>
          <p:cNvSpPr>
            <a:spLocks noGrp="1"/>
          </p:cNvSpPr>
          <p:nvPr>
            <p:ph type="ftr" sz="quarter" idx="11"/>
          </p:nvPr>
        </p:nvSpPr>
        <p:spPr/>
        <p:txBody>
          <a:bodyPr rtlCol="0"/>
          <a:lstStyle/>
          <a:p>
            <a:pPr rtl="0"/>
            <a:endParaRPr lang="id-ID" noProof="0" dirty="0"/>
          </a:p>
        </p:txBody>
      </p:sp>
      <p:sp>
        <p:nvSpPr>
          <p:cNvPr id="5" name="Tempat Penampung Nomor Slide 4"/>
          <p:cNvSpPr>
            <a:spLocks noGrp="1"/>
          </p:cNvSpPr>
          <p:nvPr>
            <p:ph type="sldNum" sz="quarter" idx="12"/>
          </p:nvPr>
        </p:nvSpPr>
        <p:spPr/>
        <p:txBody>
          <a:bodyPr rtlCol="0"/>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Tampungan Tanggal 1"/>
          <p:cNvSpPr>
            <a:spLocks noGrp="1"/>
          </p:cNvSpPr>
          <p:nvPr>
            <p:ph type="dt" sz="half" idx="10"/>
          </p:nvPr>
        </p:nvSpPr>
        <p:spPr/>
        <p:txBody>
          <a:bodyPr rtlCol="0"/>
          <a:lstStyle/>
          <a:p>
            <a:pPr rtl="0"/>
            <a:fld id="{650F14DA-9D54-4062-85EC-EE5DF3D97D6E}" type="datetime1">
              <a:rPr lang="id-ID" noProof="0" smtClean="0"/>
              <a:t>15/08/2020</a:t>
            </a:fld>
            <a:endParaRPr lang="id-ID" noProof="0" dirty="0"/>
          </a:p>
        </p:txBody>
      </p:sp>
      <p:sp>
        <p:nvSpPr>
          <p:cNvPr id="3" name="Tampungan Kaki 2"/>
          <p:cNvSpPr>
            <a:spLocks noGrp="1"/>
          </p:cNvSpPr>
          <p:nvPr>
            <p:ph type="ftr" sz="quarter" idx="11"/>
          </p:nvPr>
        </p:nvSpPr>
        <p:spPr/>
        <p:txBody>
          <a:bodyPr rtlCol="0"/>
          <a:lstStyle/>
          <a:p>
            <a:pPr rtl="0"/>
            <a:endParaRPr lang="id-ID" noProof="0" dirty="0"/>
          </a:p>
        </p:txBody>
      </p:sp>
      <p:sp>
        <p:nvSpPr>
          <p:cNvPr id="4" name="Tempat Penampung Nomor Slide 3"/>
          <p:cNvSpPr>
            <a:spLocks noGrp="1"/>
          </p:cNvSpPr>
          <p:nvPr>
            <p:ph type="sldNum" sz="quarter" idx="12"/>
          </p:nvPr>
        </p:nvSpPr>
        <p:spPr/>
        <p:txBody>
          <a:bodyPr rtlCol="0"/>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Konten dengan Keterangan">
    <p:spTree>
      <p:nvGrpSpPr>
        <p:cNvPr id="1" name=""/>
        <p:cNvGrpSpPr/>
        <p:nvPr/>
      </p:nvGrpSpPr>
      <p:grpSpPr>
        <a:xfrm>
          <a:off x="0" y="0"/>
          <a:ext cx="0" cy="0"/>
          <a:chOff x="0" y="0"/>
          <a:chExt cx="0" cy="0"/>
        </a:xfrm>
      </p:grpSpPr>
      <p:sp>
        <p:nvSpPr>
          <p:cNvPr id="10" name="Persegi panjang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ersegi panjang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Judul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id-ID" noProof="0"/>
              <a:t>Klik untuk mengedit gaya judul Master</a:t>
            </a:r>
            <a:endParaRPr lang="id-ID" noProof="0" dirty="0"/>
          </a:p>
        </p:txBody>
      </p:sp>
      <p:sp>
        <p:nvSpPr>
          <p:cNvPr id="3" name="Tempat Penampung Konten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d-ID" noProof="0"/>
              <a:t>Klik untuk edit gaya teks Master</a:t>
            </a:r>
          </a:p>
          <a:p>
            <a:pPr lvl="1" rtl="0"/>
            <a:r>
              <a:rPr lang="id-ID" noProof="0"/>
              <a:t>Tingkat kedua</a:t>
            </a:r>
          </a:p>
          <a:p>
            <a:pPr lvl="2" rtl="0"/>
            <a:r>
              <a:rPr lang="id-ID" noProof="0"/>
              <a:t>Tingkat ketiga</a:t>
            </a:r>
          </a:p>
          <a:p>
            <a:pPr lvl="3" rtl="0"/>
            <a:r>
              <a:rPr lang="id-ID" noProof="0"/>
              <a:t>Tingkat keempat</a:t>
            </a:r>
          </a:p>
          <a:p>
            <a:pPr lvl="4" rtl="0"/>
            <a:r>
              <a:rPr lang="id-ID" noProof="0"/>
              <a:t>Tingkat kelima</a:t>
            </a:r>
            <a:endParaRPr lang="id-ID" noProof="0" dirty="0"/>
          </a:p>
        </p:txBody>
      </p:sp>
      <p:sp>
        <p:nvSpPr>
          <p:cNvPr id="4" name="Tempat Penampung Teks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d-ID" noProof="0"/>
              <a:t>Klik untuk edit gaya teks Master</a:t>
            </a:r>
          </a:p>
        </p:txBody>
      </p:sp>
      <p:sp>
        <p:nvSpPr>
          <p:cNvPr id="8" name="Tampungan Tanggal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187A5072-1C1E-402B-92D5-2B12C47AFC85}" type="datetime1">
              <a:rPr lang="id-ID" noProof="0" smtClean="0"/>
              <a:t>15/08/2020</a:t>
            </a:fld>
            <a:endParaRPr lang="id-ID" noProof="0" dirty="0"/>
          </a:p>
        </p:txBody>
      </p:sp>
      <p:sp>
        <p:nvSpPr>
          <p:cNvPr id="9" name="Tampungan Kaki 8"/>
          <p:cNvSpPr>
            <a:spLocks noGrp="1"/>
          </p:cNvSpPr>
          <p:nvPr>
            <p:ph type="ftr" sz="quarter" idx="11"/>
          </p:nvPr>
        </p:nvSpPr>
        <p:spPr>
          <a:xfrm>
            <a:off x="685801" y="6035040"/>
            <a:ext cx="4584700" cy="365760"/>
          </a:xfrm>
        </p:spPr>
        <p:txBody>
          <a:bodyPr rtlCol="0"/>
          <a:lstStyle>
            <a:lvl1pPr algn="l">
              <a:defRPr/>
            </a:lvl1pPr>
          </a:lstStyle>
          <a:p>
            <a:pPr rtl="0"/>
            <a:endParaRPr lang="id-ID" noProof="0" dirty="0"/>
          </a:p>
        </p:txBody>
      </p:sp>
      <p:sp>
        <p:nvSpPr>
          <p:cNvPr id="11" name="Tampungan Nomor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Gambar dengan Keterangan">
    <p:spTree>
      <p:nvGrpSpPr>
        <p:cNvPr id="1" name=""/>
        <p:cNvGrpSpPr/>
        <p:nvPr/>
      </p:nvGrpSpPr>
      <p:grpSpPr>
        <a:xfrm>
          <a:off x="0" y="0"/>
          <a:ext cx="0" cy="0"/>
          <a:chOff x="0" y="0"/>
          <a:chExt cx="0" cy="0"/>
        </a:xfrm>
      </p:grpSpPr>
      <p:sp>
        <p:nvSpPr>
          <p:cNvPr id="11" name="Persegi panjang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mpat Penampung Gamba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d-ID" noProof="0"/>
              <a:t>Klik ikon untuk menambahkan gambar</a:t>
            </a:r>
            <a:endParaRPr lang="id-ID" noProof="0" dirty="0"/>
          </a:p>
        </p:txBody>
      </p:sp>
      <p:sp>
        <p:nvSpPr>
          <p:cNvPr id="5" name="Tampungan Tanggal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ADE6C445-E858-48A0-A7F2-69BB1C62E38A}" type="datetime1">
              <a:rPr lang="id-ID" noProof="0" smtClean="0"/>
              <a:t>15/08/2020</a:t>
            </a:fld>
            <a:endParaRPr lang="id-ID" noProof="0" dirty="0"/>
          </a:p>
        </p:txBody>
      </p:sp>
      <p:sp>
        <p:nvSpPr>
          <p:cNvPr id="6" name="Tampungan Kaki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id-ID" noProof="0" dirty="0"/>
          </a:p>
        </p:txBody>
      </p:sp>
      <p:sp>
        <p:nvSpPr>
          <p:cNvPr id="7" name="Tampungan Nomor Slide 6"/>
          <p:cNvSpPr>
            <a:spLocks noGrp="1"/>
          </p:cNvSpPr>
          <p:nvPr>
            <p:ph type="sldNum" sz="quarter" idx="12"/>
          </p:nvPr>
        </p:nvSpPr>
        <p:spPr>
          <a:xfrm>
            <a:off x="10396728" y="6035040"/>
            <a:ext cx="1225296" cy="365760"/>
          </a:xfrm>
        </p:spPr>
        <p:txBody>
          <a:bodyPr rtlCol="0"/>
          <a:lstStyle/>
          <a:p>
            <a:pPr rtl="0"/>
            <a:fld id="{34B7E4EF-A1BD-40F4-AB7B-04F084DD991D}" type="slidenum">
              <a:rPr lang="id-ID" noProof="0" smtClean="0"/>
              <a:t>‹#›</a:t>
            </a:fld>
            <a:endParaRPr lang="id-ID" noProof="0" dirty="0"/>
          </a:p>
        </p:txBody>
      </p:sp>
      <p:sp>
        <p:nvSpPr>
          <p:cNvPr id="12" name="Persegi panjang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Judul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id-ID" noProof="0"/>
              <a:t>Klik untuk mengedit gaya judul Master</a:t>
            </a:r>
            <a:endParaRPr lang="id-ID" noProof="0" dirty="0"/>
          </a:p>
        </p:txBody>
      </p:sp>
      <p:sp>
        <p:nvSpPr>
          <p:cNvPr id="4" name="Tempat Penampung Teks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d-ID" noProof="0"/>
              <a:t>Klik untuk edit gaya teks Master</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Persegi panjang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d-ID" noProof="0" dirty="0"/>
          </a:p>
        </p:txBody>
      </p:sp>
      <p:sp>
        <p:nvSpPr>
          <p:cNvPr id="7" name="Persegi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Persegi panjang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empat Penampung Judul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id-ID" noProof="0" dirty="0"/>
              <a:t>Klik untuk mengedit gaya judul Master</a:t>
            </a:r>
          </a:p>
        </p:txBody>
      </p:sp>
      <p:sp>
        <p:nvSpPr>
          <p:cNvPr id="3" name="Tempat Penampung Teks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id-ID" noProof="0" dirty="0"/>
              <a:t>Klik untuk mengedit gaya teks Master</a:t>
            </a:r>
          </a:p>
          <a:p>
            <a:pPr lvl="1" rtl="0"/>
            <a:r>
              <a:rPr lang="id-ID" noProof="0" dirty="0"/>
              <a:t>Tingkat kedua</a:t>
            </a:r>
          </a:p>
          <a:p>
            <a:pPr lvl="2" rtl="0"/>
            <a:r>
              <a:rPr lang="id-ID" noProof="0" dirty="0"/>
              <a:t>Tingkat ketiga</a:t>
            </a:r>
          </a:p>
          <a:p>
            <a:pPr lvl="3" rtl="0"/>
            <a:r>
              <a:rPr lang="id-ID" noProof="0" dirty="0"/>
              <a:t>Tingkat keempat</a:t>
            </a:r>
          </a:p>
          <a:p>
            <a:pPr lvl="4" rtl="0"/>
            <a:r>
              <a:rPr lang="id-ID" noProof="0" dirty="0"/>
              <a:t>Tingkat kelima</a:t>
            </a:r>
          </a:p>
        </p:txBody>
      </p:sp>
      <p:sp>
        <p:nvSpPr>
          <p:cNvPr id="4" name="Tampungan Tanggal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561AA3E3-6D64-481B-BF11-C04FD3C899BD}" type="datetime1">
              <a:rPr lang="id-ID" noProof="0" smtClean="0"/>
              <a:t>15/08/2020</a:t>
            </a:fld>
            <a:endParaRPr lang="id-ID" noProof="0" dirty="0"/>
          </a:p>
        </p:txBody>
      </p:sp>
      <p:sp>
        <p:nvSpPr>
          <p:cNvPr id="5" name="Tempat Penampung Foot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id-ID" noProof="0" dirty="0"/>
          </a:p>
        </p:txBody>
      </p:sp>
      <p:sp>
        <p:nvSpPr>
          <p:cNvPr id="6" name="Tampungan Nomor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id-ID" noProof="0" smtClean="0"/>
              <a:t>‹#›</a:t>
            </a:fld>
            <a:endParaRPr lang="id-ID" noProof="0"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ambar 5" descr="gambar abstrak">
            <a:extLst>
              <a:ext uri="{FF2B5EF4-FFF2-40B4-BE49-F238E27FC236}">
                <a16:creationId xmlns:a16="http://schemas.microsoft.com/office/drawing/2014/main" id="{8045422F-7258-40AC-BD2E-2469AA448922}"/>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Persegi panjang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Persegi panjang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Judul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fontScale="90000"/>
          </a:bodyPr>
          <a:lstStyle/>
          <a:p>
            <a:r>
              <a:rPr lang="en-GB" sz="1800" b="1" dirty="0">
                <a:effectLst/>
                <a:latin typeface="Times" panose="02020603050405020304" pitchFamily="18" charset="0"/>
                <a:ea typeface="Times New Roman" panose="02020603050405020304" pitchFamily="18" charset="0"/>
                <a:cs typeface="Times New Roman" panose="02020603050405020304" pitchFamily="18" charset="0"/>
              </a:rPr>
              <a:t>How Talent Management (Potential and Competencies Test) Result Influences Performance Appraisal in 2019 For Administrator / Manager Position (Echelon III) Government Employee, West Nusa Tenggara Province.</a:t>
            </a:r>
            <a:br>
              <a:rPr lang="en-US" sz="1800" b="1" dirty="0">
                <a:effectLst/>
                <a:latin typeface="Times" panose="02020603050405020304" pitchFamily="18" charset="0"/>
                <a:ea typeface="Times New Roman" panose="02020603050405020304" pitchFamily="18" charset="0"/>
                <a:cs typeface="Times New Roman" panose="02020603050405020304" pitchFamily="18" charset="0"/>
              </a:rPr>
            </a:br>
            <a:endParaRPr lang="id-ID" sz="4400" dirty="0">
              <a:solidFill>
                <a:schemeClr val="tx1"/>
              </a:solidFill>
            </a:endParaRPr>
          </a:p>
        </p:txBody>
      </p:sp>
      <p:sp>
        <p:nvSpPr>
          <p:cNvPr id="3" name="Subjudul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a:spcAft>
                <a:spcPts val="600"/>
              </a:spcAft>
            </a:pPr>
            <a:r>
              <a:rPr lang="en-GB" sz="1800" b="1" dirty="0">
                <a:effectLst/>
                <a:latin typeface="Times" panose="02020603050405020304" pitchFamily="18" charset="0"/>
                <a:ea typeface="Times New Roman" panose="02020603050405020304" pitchFamily="18" charset="0"/>
                <a:cs typeface="Times New Roman" panose="02020603050405020304" pitchFamily="18" charset="0"/>
              </a:rPr>
              <a:t>L R Payanta, L P </a:t>
            </a:r>
            <a:r>
              <a:rPr lang="en-GB" sz="1800" b="1" dirty="0" err="1">
                <a:effectLst/>
                <a:latin typeface="Times" panose="02020603050405020304" pitchFamily="18" charset="0"/>
                <a:ea typeface="Times New Roman" panose="02020603050405020304" pitchFamily="18" charset="0"/>
                <a:cs typeface="Times New Roman" panose="02020603050405020304" pitchFamily="18" charset="0"/>
              </a:rPr>
              <a:t>Karjaya</a:t>
            </a:r>
            <a:r>
              <a:rPr lang="en-GB" sz="1800" b="1" dirty="0">
                <a:effectLst/>
                <a:latin typeface="Times" panose="02020603050405020304" pitchFamily="18" charset="0"/>
                <a:ea typeface="Times New Roman" panose="02020603050405020304" pitchFamily="18" charset="0"/>
                <a:cs typeface="Times New Roman" panose="02020603050405020304" pitchFamily="18" charset="0"/>
              </a:rPr>
              <a:t>, M Miller</a:t>
            </a:r>
            <a:endParaRPr lang="en-US" sz="1800" b="1" dirty="0">
              <a:effectLst/>
              <a:latin typeface="Times" panose="02020603050405020304" pitchFamily="18" charset="0"/>
              <a:ea typeface="Times New Roman" panose="02020603050405020304" pitchFamily="18" charset="0"/>
              <a:cs typeface="Times New Roman" panose="02020603050405020304" pitchFamily="18" charset="0"/>
            </a:endParaRPr>
          </a:p>
          <a:p>
            <a:pPr algn="l" rtl="0">
              <a:spcAft>
                <a:spcPts val="600"/>
              </a:spcAft>
            </a:pPr>
            <a:endParaRPr lang="id-ID"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Hypothesis</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fontScale="85000" lnSpcReduction="10000"/>
          </a:bodyPr>
          <a:lstStyle/>
          <a:p>
            <a:pPr marL="0" marR="0" algn="just">
              <a:lnSpc>
                <a:spcPct val="150000"/>
              </a:lnSpc>
              <a:spcBef>
                <a:spcPts val="0"/>
              </a:spcBef>
              <a:spcAft>
                <a:spcPts val="0"/>
              </a:spcAft>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These three spheres of competence or talent (i.e. knowledge, competencies, and motivational drivers) support us to figure out what an individual can achieve (i.e. knowledge), how a person can work it (i.e. competencies), and why a person knows the need to do it (i.e. values, motives, and unconscious dispositions). Our task in HR or government personnel agency is to help people add value on each of these domains – to help them to prepare to be effective in their future jobs and careers [19].</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0"/>
              </a:spcAft>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From all perspective above Researcher developed hypotheses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1000"/>
              </a:spcAft>
              <a:buFont typeface="+mj-lt"/>
              <a:buAutoNum type="arabicPeriod"/>
            </a:pPr>
            <a:r>
              <a:rPr lang="en-US" sz="1800" b="0" dirty="0">
                <a:effectLst/>
                <a:latin typeface="Times New Roman" panose="02020603050405020304" pitchFamily="18" charset="0"/>
                <a:ea typeface="Times New Roman" panose="02020603050405020304" pitchFamily="18" charset="0"/>
              </a:rPr>
              <a:t>H1 : Potential Result Has a Positive Influence on Performance Appraisal Echelon III Officials West Nusa Tenggara Province.</a:t>
            </a:r>
            <a:endParaRPr lang="en-US" sz="1800" b="1" dirty="0">
              <a:effectLst/>
              <a:latin typeface="Times New Roman" panose="02020603050405020304" pitchFamily="18" charset="0"/>
              <a:ea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1800" b="0" dirty="0">
                <a:effectLst/>
                <a:latin typeface="Times New Roman" panose="02020603050405020304" pitchFamily="18" charset="0"/>
                <a:ea typeface="Times New Roman" panose="02020603050405020304" pitchFamily="18" charset="0"/>
              </a:rPr>
              <a:t>H2 : Competencies Result Has a Positive Influence on Performance Appraisal Echelon III Officials West Nusa Tenggara Province.</a:t>
            </a:r>
            <a:endParaRPr lang="en-US" sz="1800" b="1" dirty="0">
              <a:effectLst/>
              <a:latin typeface="Times New Roman" panose="02020603050405020304" pitchFamily="18" charset="0"/>
              <a:ea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1800" b="0" dirty="0">
                <a:effectLst/>
                <a:latin typeface="Times New Roman" panose="02020603050405020304" pitchFamily="18" charset="0"/>
                <a:ea typeface="Times New Roman" panose="02020603050405020304" pitchFamily="18" charset="0"/>
              </a:rPr>
              <a:t>H3 : Potential and Competencies Result have Simultaneously a Positive Influences on Performance Appraisal Echelon III Officials West Nusa Tenggara Province</a:t>
            </a:r>
            <a:endParaRPr lang="en-US" sz="1800" b="1"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12784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Methodology Research</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algn="just"/>
            <a:r>
              <a:rPr lang="en-GB" sz="1800" dirty="0">
                <a:effectLst/>
                <a:latin typeface="Times" panose="02020603050405020304" pitchFamily="18" charset="0"/>
                <a:ea typeface="Times New Roman" panose="02020603050405020304" pitchFamily="18" charset="0"/>
                <a:cs typeface="Times New Roman" panose="02020603050405020304" pitchFamily="18" charset="0"/>
              </a:rPr>
              <a:t>In this study is quantitative with a descriptive analysis including data got from the field or sampling population to be </a:t>
            </a:r>
            <a:r>
              <a:rPr lang="en-GB" sz="1800" dirty="0" err="1">
                <a:effectLst/>
                <a:latin typeface="Times" panose="02020603050405020304" pitchFamily="18" charset="0"/>
                <a:ea typeface="Times New Roman" panose="02020603050405020304" pitchFamily="18" charset="0"/>
                <a:cs typeface="Times New Roman" panose="02020603050405020304" pitchFamily="18" charset="0"/>
              </a:rPr>
              <a:t>analyzed</a:t>
            </a:r>
            <a:r>
              <a:rPr lang="en-GB" sz="1800" dirty="0">
                <a:effectLst/>
                <a:latin typeface="Times" panose="02020603050405020304" pitchFamily="18" charset="0"/>
                <a:ea typeface="Times New Roman" panose="02020603050405020304" pitchFamily="18" charset="0"/>
                <a:cs typeface="Times New Roman" panose="02020603050405020304" pitchFamily="18" charset="0"/>
              </a:rPr>
              <a:t> and presented a statistical interpretation in accordance with the method chosen. By involving quantitative methods of information gathering. According to </a:t>
            </a:r>
            <a:r>
              <a:rPr lang="en-GB" sz="1800" dirty="0" err="1">
                <a:effectLst/>
                <a:latin typeface="Times" panose="02020603050405020304" pitchFamily="18" charset="0"/>
                <a:ea typeface="Times New Roman" panose="02020603050405020304" pitchFamily="18" charset="0"/>
                <a:cs typeface="Times New Roman" panose="02020603050405020304" pitchFamily="18" charset="0"/>
              </a:rPr>
              <a:t>Easterby</a:t>
            </a:r>
            <a:r>
              <a:rPr lang="en-GB" sz="1800" dirty="0">
                <a:effectLst/>
                <a:latin typeface="Times" panose="02020603050405020304" pitchFamily="18" charset="0"/>
                <a:ea typeface="Times New Roman" panose="02020603050405020304" pitchFamily="18" charset="0"/>
                <a:cs typeface="Times New Roman" panose="02020603050405020304" pitchFamily="18" charset="0"/>
              </a:rPr>
              <a:t>-Smith, et al.  contends that the results can provide for the range of each demanded in the situation of compound feedbacks and concerns of each individual, in this research applying quantitative methods that can be studied more effective and efficient. </a:t>
            </a:r>
          </a:p>
          <a:p>
            <a:pPr algn="just"/>
            <a:r>
              <a:rPr lang="en-GB" sz="1800" dirty="0">
                <a:effectLst/>
                <a:latin typeface="Times" panose="02020603050405020304" pitchFamily="18" charset="0"/>
                <a:ea typeface="Times New Roman" panose="02020603050405020304" pitchFamily="18" charset="0"/>
                <a:cs typeface="Times New Roman" panose="02020603050405020304" pitchFamily="18" charset="0"/>
              </a:rPr>
              <a:t>Cross-sectional method is decisive in investigating and understanding the relationship of questions with the determinants measured at a time or period to define the performance of echelon III officials of the government of West Nusa Tenggara province with the factors identified with it, particularly the potential variables consisting of intelligence, analytical power, logic of thought, systematic thinking, decision making, self-confidence, motivation, etc. While competency variables consist of an analysis of strategy, visionary initiative, enthusiasm for achievement, planning and organization, written communication, Etc.</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73160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Data Analysis</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fontScale="92500" lnSpcReduction="10000"/>
          </a:bodyPr>
          <a:lstStyle/>
          <a:p>
            <a:pPr algn="just">
              <a:lnSpc>
                <a:spcPct val="150000"/>
              </a:lnSpc>
              <a:spcBef>
                <a:spcPts val="0"/>
              </a:spcBef>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This research will be conducted in the government of West Nusa Tenggara Province within a duration of 1 (one) year from January 2019 to December 2019, because all data needed for determining potential, competence (independent variable) and performance Appraisal (dependent variable) are collected within the period that time.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population is an analysis field consisting of objects and subjects that have specific conditions and peculiarities worked out by researchers to be pored over and then taken inferences. The population in this study were all echelon III officials based on the West Nusa Tenggara (NTB) Province Employee Agency data, the number of echelon III positions in the NTB Provincial Government are 282 positions.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r>
              <a:rPr lang="en-US" sz="1800" dirty="0" err="1">
                <a:effectLst/>
                <a:latin typeface="Times New Roman" panose="02020603050405020304" pitchFamily="18" charset="0"/>
                <a:ea typeface="Times New Roman" panose="02020603050405020304" pitchFamily="18" charset="0"/>
              </a:rPr>
              <a:t>Easterby</a:t>
            </a:r>
            <a:r>
              <a:rPr lang="en-US" sz="1800" dirty="0">
                <a:effectLst/>
                <a:latin typeface="Times New Roman" panose="02020603050405020304" pitchFamily="18" charset="0"/>
                <a:ea typeface="Times New Roman" panose="02020603050405020304" pitchFamily="18" charset="0"/>
              </a:rPr>
              <a:t>-Smith, et al. said that the size of the study sample must not be less than 10% of the population.</a:t>
            </a:r>
            <a:r>
              <a:rPr lang="en-GB" sz="1800" dirty="0">
                <a:latin typeface="Times"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Based on this opinion, the size of the sample taken in this study is 60 people or 20% of the population. The sample used by respondents is sufficiently representative or already represents the entire population and exceeds the minimum target of 10%.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23613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Data Analysis II</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fontScale="85000" lnSpcReduction="10000"/>
          </a:bodyPr>
          <a:lstStyle/>
          <a:p>
            <a:pPr algn="just">
              <a:lnSpc>
                <a:spcPct val="150000"/>
              </a:lnSpc>
              <a:spcBef>
                <a:spcPts val="0"/>
              </a:spcBef>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Data analysis in this study (Univariate, Bivariate and Multivariate analysis) uses computerized data processing for the Statistical Package for the Social Sciences (SPSS) program. Univariate analysis is used to get a picture of the frequency distribution of all research variables.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0"/>
              </a:spcBef>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Regression analysis is a mathematical model that can be used to determine the relationship between 2 (two) or more variables. The purpose of regression analysis is to estimate (predict) the value of employee performance appraisal variables (dependent variables) through potential factors (Intellectual, Work attitude, Personality, and Leadership) Competency factors (Personal, Work, Interpersonal and Managerial) both of these factors are independent variables.</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0"/>
              </a:spcBef>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Multiple linear regression equation test, this analysis is used to find out how much influence the independent variables are: potential factors (X1) (Intellectual (X1.1), Work attitude (X1.2), Personality (X1.3) and Leadership (X1. 4)) and Competency factors (X2) (Personal (X2.1), Work (X2.2), Interpersonal (X2.3) and Managerial (X2.4)) on the dependent variable is the value of employee Performance appraisal (Y).</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739223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Result</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fontScale="85000" lnSpcReduction="20000"/>
          </a:bodyPr>
          <a:lstStyle/>
          <a:p>
            <a:pPr algn="just">
              <a:lnSpc>
                <a:spcPct val="150000"/>
              </a:lnSpc>
              <a:spcBef>
                <a:spcPts val="0"/>
              </a:spcBef>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The researcher will explain the results of research conducted in the NTB provincial government on the assessment of the performance Appraisal of structural officials of Echelon III (administrator / Manager) in 2019 by looking at the effect of the results of potential and competency tests conducted before they are officially appointed as Echelon III officials (selection process). Is there any influence on the selection results on the current performance.</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0"/>
              </a:spcBef>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The results of the study illustrate starting from the Univariate analysis covering the frequency distribution of characteristics of the variables related to the performance evaluation of echelon III officials of West Nusa Tenggara (NTB) provincial government. The researcher also conducted a Bivariate analysis to see the relationship between the Independent and Dependent variables with the Regression method. Furthermore, the researcher also conducted a Multivariate analysis to see the relationship between 2 (two) Independent Variables (potentials and competencies) simultaneously on the Dependent Variables (performance appraisal), and see which variable was the most dominant to have an influence by using Multiple Linear Regression analysis. The data tabulation using Statistical Product and Service Solutions (SPSS) Application version 26 (twenty six).</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96036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Result II</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algn="just">
              <a:lnSpc>
                <a:spcPct val="150000"/>
              </a:lnSpc>
              <a:spcBef>
                <a:spcPts val="0"/>
              </a:spcBef>
            </a:pPr>
            <a:r>
              <a:rPr lang="en-US" sz="1800" dirty="0">
                <a:effectLst/>
                <a:latin typeface="Times" panose="02020603050405020304" pitchFamily="18" charset="0"/>
                <a:ea typeface="Times New Roman" panose="02020603050405020304" pitchFamily="18" charset="0"/>
                <a:cs typeface="Times New Roman" panose="02020603050405020304" pitchFamily="18" charset="0"/>
              </a:rPr>
              <a:t>Reliability Analysis</a:t>
            </a:r>
          </a:p>
          <a:p>
            <a:pPr marL="0" indent="0" algn="just">
              <a:lnSpc>
                <a:spcPct val="150000"/>
              </a:lnSpc>
              <a:spcBef>
                <a:spcPts val="0"/>
              </a:spcBef>
              <a:buNone/>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In this research, it was determined the reliability of the Variables that measure the Potential and Competencies of Echelon III Officers, by using a Cronbach’s Alpha. In the present study, for those variables, it were achieved a Cronbach’s Alpha of 0.703 (Potential Variable) and 0.912 (Competencies Variable)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0"/>
              </a:spcBef>
            </a:pPr>
            <a:r>
              <a:rPr lang="en-US" sz="1800" dirty="0">
                <a:effectLst/>
                <a:latin typeface="Times" panose="02020603050405020304" pitchFamily="18" charset="0"/>
                <a:ea typeface="Times New Roman" panose="02020603050405020304" pitchFamily="18" charset="0"/>
                <a:cs typeface="Times New Roman" panose="02020603050405020304" pitchFamily="18" charset="0"/>
              </a:rPr>
              <a:t>Classic Assumption of Regression</a:t>
            </a:r>
          </a:p>
          <a:p>
            <a:pPr marL="342900" indent="-342900" algn="just">
              <a:lnSpc>
                <a:spcPct val="150000"/>
              </a:lnSpc>
              <a:spcBef>
                <a:spcPts val="0"/>
              </a:spcBef>
              <a:buFont typeface="+mj-lt"/>
              <a:buAutoNum type="arabi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Normality Assumption</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mj-lt"/>
              <a:buAutoNum type="arabi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Linearity Assumption</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mj-lt"/>
              <a:buAutoNum type="arabi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Multicollinearity Assumption</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45723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8691C3B-5045-41BE-9984-788AA8B7CBB1}"/>
              </a:ext>
            </a:extLst>
          </p:cNvPr>
          <p:cNvSpPr>
            <a:spLocks noGrp="1"/>
          </p:cNvSpPr>
          <p:nvPr>
            <p:ph type="title"/>
          </p:nvPr>
        </p:nvSpPr>
        <p:spPr/>
        <p:txBody>
          <a:bodyPr/>
          <a:lstStyle/>
          <a:p>
            <a:pPr algn="ctr"/>
            <a:r>
              <a:rPr lang="en-US" dirty="0"/>
              <a:t>Table</a:t>
            </a:r>
          </a:p>
        </p:txBody>
      </p:sp>
      <p:sp>
        <p:nvSpPr>
          <p:cNvPr id="3" name="Tampungan Konten 2">
            <a:extLst>
              <a:ext uri="{FF2B5EF4-FFF2-40B4-BE49-F238E27FC236}">
                <a16:creationId xmlns:a16="http://schemas.microsoft.com/office/drawing/2014/main" id="{FBAFFCC0-A0DC-4011-A2A5-6D836FC03AEE}"/>
              </a:ext>
            </a:extLst>
          </p:cNvPr>
          <p:cNvSpPr>
            <a:spLocks noGrp="1"/>
          </p:cNvSpPr>
          <p:nvPr>
            <p:ph idx="1"/>
          </p:nvPr>
        </p:nvSpPr>
        <p:spPr/>
        <p:txBody>
          <a:bodyPr/>
          <a:lstStyle/>
          <a:p>
            <a:r>
              <a:rPr lang="en-US" dirty="0"/>
              <a:t>Linearity Assumption</a:t>
            </a:r>
          </a:p>
          <a:p>
            <a:endParaRPr lang="en-US" dirty="0"/>
          </a:p>
          <a:p>
            <a:endParaRPr lang="en-US" dirty="0"/>
          </a:p>
          <a:p>
            <a:endParaRPr lang="en-US" dirty="0"/>
          </a:p>
          <a:p>
            <a:endParaRPr lang="en-US" dirty="0"/>
          </a:p>
          <a:p>
            <a:r>
              <a:rPr lang="en-US" dirty="0"/>
              <a:t>Multicollinearity Assumption</a:t>
            </a:r>
          </a:p>
          <a:p>
            <a:endParaRPr lang="en-US" dirty="0"/>
          </a:p>
          <a:p>
            <a:endParaRPr lang="en-US" dirty="0"/>
          </a:p>
          <a:p>
            <a:pPr marL="0" indent="0">
              <a:buNone/>
            </a:pPr>
            <a:endParaRPr lang="en-US" dirty="0"/>
          </a:p>
          <a:p>
            <a:pPr marL="0" indent="0">
              <a:buNone/>
            </a:pPr>
            <a:endParaRPr lang="en-US" dirty="0"/>
          </a:p>
        </p:txBody>
      </p:sp>
      <p:graphicFrame>
        <p:nvGraphicFramePr>
          <p:cNvPr id="4" name="Tabel 3">
            <a:extLst>
              <a:ext uri="{FF2B5EF4-FFF2-40B4-BE49-F238E27FC236}">
                <a16:creationId xmlns:a16="http://schemas.microsoft.com/office/drawing/2014/main" id="{A9DC0C62-4E32-42EB-A0CB-F7D9EE565BEB}"/>
              </a:ext>
            </a:extLst>
          </p:cNvPr>
          <p:cNvGraphicFramePr>
            <a:graphicFrameLocks noGrp="1"/>
          </p:cNvGraphicFramePr>
          <p:nvPr>
            <p:extLst>
              <p:ext uri="{D42A27DB-BD31-4B8C-83A1-F6EECF244321}">
                <p14:modId xmlns:p14="http://schemas.microsoft.com/office/powerpoint/2010/main" val="3256063796"/>
              </p:ext>
            </p:extLst>
          </p:nvPr>
        </p:nvGraphicFramePr>
        <p:xfrm>
          <a:off x="1194695" y="2514535"/>
          <a:ext cx="4740275" cy="914465"/>
        </p:xfrm>
        <a:graphic>
          <a:graphicData uri="http://schemas.openxmlformats.org/drawingml/2006/table">
            <a:tbl>
              <a:tblPr firstRow="1" firstCol="1" bandRow="1">
                <a:tableStyleId>{5C22544A-7EE6-4342-B048-85BDC9FD1C3A}</a:tableStyleId>
              </a:tblPr>
              <a:tblGrid>
                <a:gridCol w="568325">
                  <a:extLst>
                    <a:ext uri="{9D8B030D-6E8A-4147-A177-3AD203B41FA5}">
                      <a16:colId xmlns:a16="http://schemas.microsoft.com/office/drawing/2014/main" val="295773390"/>
                    </a:ext>
                  </a:extLst>
                </a:gridCol>
                <a:gridCol w="2743200">
                  <a:extLst>
                    <a:ext uri="{9D8B030D-6E8A-4147-A177-3AD203B41FA5}">
                      <a16:colId xmlns:a16="http://schemas.microsoft.com/office/drawing/2014/main" val="2759263428"/>
                    </a:ext>
                  </a:extLst>
                </a:gridCol>
                <a:gridCol w="734695">
                  <a:extLst>
                    <a:ext uri="{9D8B030D-6E8A-4147-A177-3AD203B41FA5}">
                      <a16:colId xmlns:a16="http://schemas.microsoft.com/office/drawing/2014/main" val="1265911553"/>
                    </a:ext>
                  </a:extLst>
                </a:gridCol>
                <a:gridCol w="694055">
                  <a:extLst>
                    <a:ext uri="{9D8B030D-6E8A-4147-A177-3AD203B41FA5}">
                      <a16:colId xmlns:a16="http://schemas.microsoft.com/office/drawing/2014/main" val="2669712510"/>
                    </a:ext>
                  </a:extLst>
                </a:gridCol>
              </a:tblGrid>
              <a:tr h="0">
                <a:tc>
                  <a:txBody>
                    <a:bodyPr/>
                    <a:lstStyle/>
                    <a:p>
                      <a:pPr marL="0" marR="0">
                        <a:lnSpc>
                          <a:spcPct val="150000"/>
                        </a:lnSpc>
                        <a:spcBef>
                          <a:spcPts val="0"/>
                        </a:spcBef>
                        <a:spcAft>
                          <a:spcPts val="0"/>
                        </a:spcAft>
                      </a:pPr>
                      <a:r>
                        <a:rPr lang="en-US" sz="1100">
                          <a:effectLst/>
                        </a:rPr>
                        <a:t>No</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Variables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F Value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Sig.</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6508672"/>
                  </a:ext>
                </a:extLst>
              </a:tr>
              <a:tr h="0">
                <a:tc>
                  <a:txBody>
                    <a:bodyPr/>
                    <a:lstStyle/>
                    <a:p>
                      <a:pPr marL="0" marR="0" algn="ctr">
                        <a:lnSpc>
                          <a:spcPct val="150000"/>
                        </a:lnSpc>
                        <a:spcBef>
                          <a:spcPts val="0"/>
                        </a:spcBef>
                        <a:spcAft>
                          <a:spcPts val="0"/>
                        </a:spcAft>
                      </a:pPr>
                      <a:r>
                        <a:rPr lang="en-US" sz="1100">
                          <a:effectLst/>
                        </a:rPr>
                        <a:t>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100">
                          <a:effectLst/>
                        </a:rPr>
                        <a:t>Performance Appraisal and Potential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7.865</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0.008</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63336344"/>
                  </a:ext>
                </a:extLst>
              </a:tr>
              <a:tr h="0">
                <a:tc>
                  <a:txBody>
                    <a:bodyPr/>
                    <a:lstStyle/>
                    <a:p>
                      <a:pPr marL="0" marR="0" algn="ctr">
                        <a:lnSpc>
                          <a:spcPct val="150000"/>
                        </a:lnSpc>
                        <a:spcBef>
                          <a:spcPts val="0"/>
                        </a:spcBef>
                        <a:spcAft>
                          <a:spcPts val="0"/>
                        </a:spcAft>
                      </a:pPr>
                      <a:r>
                        <a:rPr lang="en-US" sz="1100">
                          <a:effectLst/>
                        </a:rPr>
                        <a:t>2</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100">
                          <a:effectLst/>
                        </a:rPr>
                        <a:t>Performance Appraisal and Competencies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24.359</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0.000</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2959987"/>
                  </a:ext>
                </a:extLst>
              </a:tr>
            </a:tbl>
          </a:graphicData>
        </a:graphic>
      </p:graphicFrame>
      <p:graphicFrame>
        <p:nvGraphicFramePr>
          <p:cNvPr id="5" name="Tabel 4">
            <a:extLst>
              <a:ext uri="{FF2B5EF4-FFF2-40B4-BE49-F238E27FC236}">
                <a16:creationId xmlns:a16="http://schemas.microsoft.com/office/drawing/2014/main" id="{1C0B2023-A64E-4506-BA6F-399A640287F5}"/>
              </a:ext>
            </a:extLst>
          </p:cNvPr>
          <p:cNvGraphicFramePr>
            <a:graphicFrameLocks noGrp="1"/>
          </p:cNvGraphicFramePr>
          <p:nvPr>
            <p:extLst>
              <p:ext uri="{D42A27DB-BD31-4B8C-83A1-F6EECF244321}">
                <p14:modId xmlns:p14="http://schemas.microsoft.com/office/powerpoint/2010/main" val="2999063942"/>
              </p:ext>
            </p:extLst>
          </p:nvPr>
        </p:nvGraphicFramePr>
        <p:xfrm>
          <a:off x="1182630" y="4192174"/>
          <a:ext cx="4752340" cy="997395"/>
        </p:xfrm>
        <a:graphic>
          <a:graphicData uri="http://schemas.openxmlformats.org/drawingml/2006/table">
            <a:tbl>
              <a:tblPr firstRow="1" firstCol="1" bandRow="1">
                <a:tableStyleId>{5C22544A-7EE6-4342-B048-85BDC9FD1C3A}</a:tableStyleId>
              </a:tblPr>
              <a:tblGrid>
                <a:gridCol w="568325">
                  <a:extLst>
                    <a:ext uri="{9D8B030D-6E8A-4147-A177-3AD203B41FA5}">
                      <a16:colId xmlns:a16="http://schemas.microsoft.com/office/drawing/2014/main" val="2631593002"/>
                    </a:ext>
                  </a:extLst>
                </a:gridCol>
                <a:gridCol w="2628900">
                  <a:extLst>
                    <a:ext uri="{9D8B030D-6E8A-4147-A177-3AD203B41FA5}">
                      <a16:colId xmlns:a16="http://schemas.microsoft.com/office/drawing/2014/main" val="2392112021"/>
                    </a:ext>
                  </a:extLst>
                </a:gridCol>
                <a:gridCol w="861060">
                  <a:extLst>
                    <a:ext uri="{9D8B030D-6E8A-4147-A177-3AD203B41FA5}">
                      <a16:colId xmlns:a16="http://schemas.microsoft.com/office/drawing/2014/main" val="4180376217"/>
                    </a:ext>
                  </a:extLst>
                </a:gridCol>
                <a:gridCol w="694055">
                  <a:extLst>
                    <a:ext uri="{9D8B030D-6E8A-4147-A177-3AD203B41FA5}">
                      <a16:colId xmlns:a16="http://schemas.microsoft.com/office/drawing/2014/main" val="2691214797"/>
                    </a:ext>
                  </a:extLst>
                </a:gridCol>
              </a:tblGrid>
              <a:tr h="0">
                <a:tc>
                  <a:txBody>
                    <a:bodyPr/>
                    <a:lstStyle/>
                    <a:p>
                      <a:pPr marL="0" marR="0" algn="ctr">
                        <a:lnSpc>
                          <a:spcPct val="150000"/>
                        </a:lnSpc>
                        <a:spcBef>
                          <a:spcPts val="0"/>
                        </a:spcBef>
                        <a:spcAft>
                          <a:spcPts val="0"/>
                        </a:spcAft>
                      </a:pPr>
                      <a:r>
                        <a:rPr lang="en-US" sz="1200">
                          <a:effectLst/>
                        </a:rPr>
                        <a:t>No</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Variables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Tolerance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VIF</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27096664"/>
                  </a:ext>
                </a:extLst>
              </a:tr>
              <a:tr h="0">
                <a:tc>
                  <a:txBody>
                    <a:bodyPr/>
                    <a:lstStyle/>
                    <a:p>
                      <a:pPr marL="0" marR="0" algn="ctr">
                        <a:lnSpc>
                          <a:spcPct val="150000"/>
                        </a:lnSpc>
                        <a:spcBef>
                          <a:spcPts val="0"/>
                        </a:spcBef>
                        <a:spcAft>
                          <a:spcPts val="0"/>
                        </a:spcAft>
                      </a:pPr>
                      <a:r>
                        <a:rPr lang="en-US" sz="1200">
                          <a:effectLst/>
                        </a:rPr>
                        <a:t>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200">
                          <a:effectLst/>
                        </a:rPr>
                        <a:t>Potential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0.999</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1.001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9629945"/>
                  </a:ext>
                </a:extLst>
              </a:tr>
              <a:tr h="0">
                <a:tc>
                  <a:txBody>
                    <a:bodyPr/>
                    <a:lstStyle/>
                    <a:p>
                      <a:pPr marL="0" marR="0" algn="ctr">
                        <a:lnSpc>
                          <a:spcPct val="150000"/>
                        </a:lnSpc>
                        <a:spcBef>
                          <a:spcPts val="0"/>
                        </a:spcBef>
                        <a:spcAft>
                          <a:spcPts val="0"/>
                        </a:spcAft>
                      </a:pPr>
                      <a:r>
                        <a:rPr lang="en-US" sz="1200">
                          <a:effectLst/>
                        </a:rPr>
                        <a:t>2</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200">
                          <a:effectLst/>
                        </a:rPr>
                        <a:t>Competencies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0.999</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1.001</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20805194"/>
                  </a:ext>
                </a:extLst>
              </a:tr>
            </a:tbl>
          </a:graphicData>
        </a:graphic>
      </p:graphicFrame>
    </p:spTree>
    <p:extLst>
      <p:ext uri="{BB962C8B-B14F-4D97-AF65-F5344CB8AC3E}">
        <p14:creationId xmlns:p14="http://schemas.microsoft.com/office/powerpoint/2010/main" val="2305691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Result III</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algn="just">
              <a:lnSpc>
                <a:spcPct val="150000"/>
              </a:lnSpc>
              <a:spcBef>
                <a:spcPts val="0"/>
              </a:spcBef>
            </a:pPr>
            <a:r>
              <a:rPr lang="en-US" sz="1800" dirty="0">
                <a:latin typeface="Times" panose="02020603050405020304" pitchFamily="18" charset="0"/>
                <a:ea typeface="Times New Roman" panose="02020603050405020304" pitchFamily="18" charset="0"/>
                <a:cs typeface="Times New Roman" panose="02020603050405020304" pitchFamily="18" charset="0"/>
              </a:rPr>
              <a:t>Univariate Result</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AutoNum type="arabicPeriod"/>
            </a:pPr>
            <a:r>
              <a:rPr lang="en-US" sz="1800" dirty="0">
                <a:effectLst/>
                <a:latin typeface="Times" panose="02020603050405020304" pitchFamily="18" charset="0"/>
                <a:ea typeface="Times New Roman" panose="02020603050405020304" pitchFamily="18" charset="0"/>
                <a:cs typeface="Times New Roman" panose="02020603050405020304" pitchFamily="18" charset="0"/>
              </a:rPr>
              <a:t>Descriptive Performance Appraisal</a:t>
            </a:r>
          </a:p>
          <a:p>
            <a:pPr marL="0" indent="0" algn="just">
              <a:lnSpc>
                <a:spcPct val="150000"/>
              </a:lnSpc>
              <a:spcBef>
                <a:spcPts val="0"/>
              </a:spcBef>
              <a:buNone/>
            </a:pPr>
            <a:endParaRPr lang="en-US" sz="1800" dirty="0">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latin typeface="Times"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mj-lt"/>
              <a:buAutoNum type="arabicPeriod" startAt="2"/>
            </a:pPr>
            <a:r>
              <a:rPr lang="en-US" sz="1800" dirty="0">
                <a:effectLst/>
                <a:latin typeface="Times" panose="02020603050405020304" pitchFamily="18" charset="0"/>
                <a:ea typeface="Times New Roman" panose="02020603050405020304" pitchFamily="18" charset="0"/>
                <a:cs typeface="Times New Roman" panose="02020603050405020304" pitchFamily="18" charset="0"/>
              </a:rPr>
              <a:t>Performance Appraisal Echelon III</a:t>
            </a: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4" name="Tabel 3">
            <a:extLst>
              <a:ext uri="{FF2B5EF4-FFF2-40B4-BE49-F238E27FC236}">
                <a16:creationId xmlns:a16="http://schemas.microsoft.com/office/drawing/2014/main" id="{597229F4-16A5-426F-AAB9-EA5827D55074}"/>
              </a:ext>
            </a:extLst>
          </p:cNvPr>
          <p:cNvGraphicFramePr>
            <a:graphicFrameLocks noGrp="1"/>
          </p:cNvGraphicFramePr>
          <p:nvPr>
            <p:extLst>
              <p:ext uri="{D42A27DB-BD31-4B8C-83A1-F6EECF244321}">
                <p14:modId xmlns:p14="http://schemas.microsoft.com/office/powerpoint/2010/main" val="3109086120"/>
              </p:ext>
            </p:extLst>
          </p:nvPr>
        </p:nvGraphicFramePr>
        <p:xfrm>
          <a:off x="1012811" y="2919353"/>
          <a:ext cx="5395595" cy="1196341"/>
        </p:xfrm>
        <a:graphic>
          <a:graphicData uri="http://schemas.openxmlformats.org/drawingml/2006/table">
            <a:tbl>
              <a:tblPr firstRow="1" firstCol="1" bandRow="1">
                <a:tableStyleId>{5C22544A-7EE6-4342-B048-85BDC9FD1C3A}</a:tableStyleId>
              </a:tblPr>
              <a:tblGrid>
                <a:gridCol w="492760">
                  <a:extLst>
                    <a:ext uri="{9D8B030D-6E8A-4147-A177-3AD203B41FA5}">
                      <a16:colId xmlns:a16="http://schemas.microsoft.com/office/drawing/2014/main" val="3354291513"/>
                    </a:ext>
                  </a:extLst>
                </a:gridCol>
                <a:gridCol w="2122170">
                  <a:extLst>
                    <a:ext uri="{9D8B030D-6E8A-4147-A177-3AD203B41FA5}">
                      <a16:colId xmlns:a16="http://schemas.microsoft.com/office/drawing/2014/main" val="1520402778"/>
                    </a:ext>
                  </a:extLst>
                </a:gridCol>
                <a:gridCol w="811530">
                  <a:extLst>
                    <a:ext uri="{9D8B030D-6E8A-4147-A177-3AD203B41FA5}">
                      <a16:colId xmlns:a16="http://schemas.microsoft.com/office/drawing/2014/main" val="17116346"/>
                    </a:ext>
                  </a:extLst>
                </a:gridCol>
                <a:gridCol w="628650">
                  <a:extLst>
                    <a:ext uri="{9D8B030D-6E8A-4147-A177-3AD203B41FA5}">
                      <a16:colId xmlns:a16="http://schemas.microsoft.com/office/drawing/2014/main" val="1976885005"/>
                    </a:ext>
                  </a:extLst>
                </a:gridCol>
                <a:gridCol w="772160">
                  <a:extLst>
                    <a:ext uri="{9D8B030D-6E8A-4147-A177-3AD203B41FA5}">
                      <a16:colId xmlns:a16="http://schemas.microsoft.com/office/drawing/2014/main" val="1066394568"/>
                    </a:ext>
                  </a:extLst>
                </a:gridCol>
                <a:gridCol w="568325">
                  <a:extLst>
                    <a:ext uri="{9D8B030D-6E8A-4147-A177-3AD203B41FA5}">
                      <a16:colId xmlns:a16="http://schemas.microsoft.com/office/drawing/2014/main" val="691396399"/>
                    </a:ext>
                  </a:extLst>
                </a:gridCol>
              </a:tblGrid>
              <a:tr h="0">
                <a:tc>
                  <a:txBody>
                    <a:bodyPr/>
                    <a:lstStyle/>
                    <a:p>
                      <a:pPr marL="0" marR="0" algn="ctr">
                        <a:lnSpc>
                          <a:spcPct val="150000"/>
                        </a:lnSpc>
                        <a:spcBef>
                          <a:spcPts val="0"/>
                        </a:spcBef>
                        <a:spcAft>
                          <a:spcPts val="0"/>
                        </a:spcAft>
                      </a:pPr>
                      <a:r>
                        <a:rPr lang="en-US" sz="1100">
                          <a:effectLst/>
                        </a:rPr>
                        <a:t>No.</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Variables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Mean</a:t>
                      </a:r>
                    </a:p>
                    <a:p>
                      <a:pPr marL="0" marR="0" algn="ctr">
                        <a:lnSpc>
                          <a:spcPct val="150000"/>
                        </a:lnSpc>
                        <a:spcBef>
                          <a:spcPts val="0"/>
                        </a:spcBef>
                        <a:spcAft>
                          <a:spcPts val="0"/>
                        </a:spcAft>
                      </a:pPr>
                      <a:r>
                        <a:rPr lang="en-US" sz="1100">
                          <a:effectLst/>
                        </a:rPr>
                        <a:t>Median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SD</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Minimum</a:t>
                      </a:r>
                    </a:p>
                    <a:p>
                      <a:pPr marL="0" marR="0" algn="ctr">
                        <a:lnSpc>
                          <a:spcPct val="150000"/>
                        </a:lnSpc>
                        <a:spcBef>
                          <a:spcPts val="0"/>
                        </a:spcBef>
                        <a:spcAft>
                          <a:spcPts val="0"/>
                        </a:spcAft>
                      </a:pPr>
                      <a:r>
                        <a:rPr lang="en-US" sz="1100">
                          <a:effectLst/>
                        </a:rPr>
                        <a:t>Maximum</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CI</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7663341"/>
                  </a:ext>
                </a:extLst>
              </a:tr>
              <a:tr h="0">
                <a:tc>
                  <a:txBody>
                    <a:bodyPr/>
                    <a:lstStyle/>
                    <a:p>
                      <a:pPr marL="0" marR="0" algn="ctr">
                        <a:lnSpc>
                          <a:spcPct val="150000"/>
                        </a:lnSpc>
                        <a:spcBef>
                          <a:spcPts val="0"/>
                        </a:spcBef>
                        <a:spcAft>
                          <a:spcPts val="0"/>
                        </a:spcAft>
                      </a:pPr>
                      <a:r>
                        <a:rPr lang="en-US" sz="1100">
                          <a:effectLst/>
                        </a:rPr>
                        <a:t>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100">
                          <a:effectLst/>
                        </a:rPr>
                        <a:t>Performance Appraisal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85.642</a:t>
                      </a:r>
                    </a:p>
                    <a:p>
                      <a:pPr marL="0" marR="0" algn="ctr">
                        <a:lnSpc>
                          <a:spcPct val="150000"/>
                        </a:lnSpc>
                        <a:spcBef>
                          <a:spcPts val="0"/>
                        </a:spcBef>
                        <a:spcAft>
                          <a:spcPts val="0"/>
                        </a:spcAft>
                      </a:pPr>
                      <a:r>
                        <a:rPr lang="en-US" sz="1100">
                          <a:effectLst/>
                        </a:rPr>
                        <a:t>86.370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4.504</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70.00</a:t>
                      </a:r>
                    </a:p>
                    <a:p>
                      <a:pPr marL="0" marR="0" algn="ctr">
                        <a:lnSpc>
                          <a:spcPct val="150000"/>
                        </a:lnSpc>
                        <a:spcBef>
                          <a:spcPts val="0"/>
                        </a:spcBef>
                        <a:spcAft>
                          <a:spcPts val="0"/>
                        </a:spcAft>
                      </a:pPr>
                      <a:r>
                        <a:rPr lang="en-US" sz="1100">
                          <a:effectLst/>
                        </a:rPr>
                        <a:t>92.45</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84.478</a:t>
                      </a:r>
                    </a:p>
                    <a:p>
                      <a:pPr marL="0" marR="0" algn="ctr">
                        <a:lnSpc>
                          <a:spcPct val="150000"/>
                        </a:lnSpc>
                        <a:spcBef>
                          <a:spcPts val="0"/>
                        </a:spcBef>
                        <a:spcAft>
                          <a:spcPts val="0"/>
                        </a:spcAft>
                      </a:pPr>
                      <a:r>
                        <a:rPr lang="en-US" sz="1100" dirty="0">
                          <a:effectLst/>
                        </a:rPr>
                        <a:t>86.805</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13784116"/>
                  </a:ext>
                </a:extLst>
              </a:tr>
            </a:tbl>
          </a:graphicData>
        </a:graphic>
      </p:graphicFrame>
      <p:graphicFrame>
        <p:nvGraphicFramePr>
          <p:cNvPr id="5" name="Tabel 4">
            <a:extLst>
              <a:ext uri="{FF2B5EF4-FFF2-40B4-BE49-F238E27FC236}">
                <a16:creationId xmlns:a16="http://schemas.microsoft.com/office/drawing/2014/main" id="{3C6627E9-B757-4532-9E37-B73A121567C6}"/>
              </a:ext>
            </a:extLst>
          </p:cNvPr>
          <p:cNvGraphicFramePr>
            <a:graphicFrameLocks noGrp="1"/>
          </p:cNvGraphicFramePr>
          <p:nvPr>
            <p:extLst>
              <p:ext uri="{D42A27DB-BD31-4B8C-83A1-F6EECF244321}">
                <p14:modId xmlns:p14="http://schemas.microsoft.com/office/powerpoint/2010/main" val="3629822697"/>
              </p:ext>
            </p:extLst>
          </p:nvPr>
        </p:nvGraphicFramePr>
        <p:xfrm>
          <a:off x="1022252" y="4698004"/>
          <a:ext cx="4184015" cy="1547181"/>
        </p:xfrm>
        <a:graphic>
          <a:graphicData uri="http://schemas.openxmlformats.org/drawingml/2006/table">
            <a:tbl>
              <a:tblPr firstRow="1" firstCol="1" bandRow="1">
                <a:tableStyleId>{5C22544A-7EE6-4342-B048-85BDC9FD1C3A}</a:tableStyleId>
              </a:tblPr>
              <a:tblGrid>
                <a:gridCol w="1882775">
                  <a:extLst>
                    <a:ext uri="{9D8B030D-6E8A-4147-A177-3AD203B41FA5}">
                      <a16:colId xmlns:a16="http://schemas.microsoft.com/office/drawing/2014/main" val="1798020378"/>
                    </a:ext>
                  </a:extLst>
                </a:gridCol>
                <a:gridCol w="1143000">
                  <a:extLst>
                    <a:ext uri="{9D8B030D-6E8A-4147-A177-3AD203B41FA5}">
                      <a16:colId xmlns:a16="http://schemas.microsoft.com/office/drawing/2014/main" val="2314936210"/>
                    </a:ext>
                  </a:extLst>
                </a:gridCol>
                <a:gridCol w="1158240">
                  <a:extLst>
                    <a:ext uri="{9D8B030D-6E8A-4147-A177-3AD203B41FA5}">
                      <a16:colId xmlns:a16="http://schemas.microsoft.com/office/drawing/2014/main" val="1264653230"/>
                    </a:ext>
                  </a:extLst>
                </a:gridCol>
              </a:tblGrid>
              <a:tr h="0">
                <a:tc>
                  <a:txBody>
                    <a:bodyPr/>
                    <a:lstStyle/>
                    <a:p>
                      <a:pPr marL="0" marR="0" algn="ctr">
                        <a:lnSpc>
                          <a:spcPct val="150000"/>
                        </a:lnSpc>
                        <a:spcBef>
                          <a:spcPts val="0"/>
                        </a:spcBef>
                        <a:spcAft>
                          <a:spcPts val="0"/>
                        </a:spcAft>
                      </a:pPr>
                      <a:r>
                        <a:rPr lang="en-US" sz="1100">
                          <a:effectLst/>
                        </a:rPr>
                        <a:t>Performance Appraisal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Summarizes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Percentage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2545183"/>
                  </a:ext>
                </a:extLst>
              </a:tr>
              <a:tr h="0">
                <a:tc>
                  <a:txBody>
                    <a:bodyPr/>
                    <a:lstStyle/>
                    <a:p>
                      <a:pPr marL="0" marR="0" algn="ctr">
                        <a:lnSpc>
                          <a:spcPct val="150000"/>
                        </a:lnSpc>
                        <a:spcBef>
                          <a:spcPts val="0"/>
                        </a:spcBef>
                        <a:spcAft>
                          <a:spcPts val="0"/>
                        </a:spcAft>
                      </a:pPr>
                      <a:r>
                        <a:rPr lang="en-US" sz="1100">
                          <a:effectLst/>
                        </a:rPr>
                        <a:t>Very Poor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07298385"/>
                  </a:ext>
                </a:extLst>
              </a:tr>
              <a:tr h="0">
                <a:tc>
                  <a:txBody>
                    <a:bodyPr/>
                    <a:lstStyle/>
                    <a:p>
                      <a:pPr marL="0" marR="0" algn="ctr">
                        <a:lnSpc>
                          <a:spcPct val="150000"/>
                        </a:lnSpc>
                        <a:spcBef>
                          <a:spcPts val="0"/>
                        </a:spcBef>
                        <a:spcAft>
                          <a:spcPts val="0"/>
                        </a:spcAft>
                      </a:pPr>
                      <a:r>
                        <a:rPr lang="en-US" sz="1100">
                          <a:effectLst/>
                        </a:rPr>
                        <a:t>Poor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1.7</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2196109"/>
                  </a:ext>
                </a:extLst>
              </a:tr>
              <a:tr h="0">
                <a:tc>
                  <a:txBody>
                    <a:bodyPr/>
                    <a:lstStyle/>
                    <a:p>
                      <a:pPr marL="0" marR="0" algn="ctr">
                        <a:lnSpc>
                          <a:spcPct val="150000"/>
                        </a:lnSpc>
                        <a:spcBef>
                          <a:spcPts val="0"/>
                        </a:spcBef>
                        <a:spcAft>
                          <a:spcPts val="0"/>
                        </a:spcAft>
                      </a:pPr>
                      <a:r>
                        <a:rPr lang="en-US" sz="1100">
                          <a:effectLst/>
                        </a:rPr>
                        <a:t>Decent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52</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86.7</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94954598"/>
                  </a:ext>
                </a:extLst>
              </a:tr>
              <a:tr h="0">
                <a:tc>
                  <a:txBody>
                    <a:bodyPr/>
                    <a:lstStyle/>
                    <a:p>
                      <a:pPr marL="0" marR="0" algn="ctr">
                        <a:lnSpc>
                          <a:spcPct val="150000"/>
                        </a:lnSpc>
                        <a:spcBef>
                          <a:spcPts val="0"/>
                        </a:spcBef>
                        <a:spcAft>
                          <a:spcPts val="0"/>
                        </a:spcAft>
                      </a:pPr>
                      <a:r>
                        <a:rPr lang="en-US" sz="1100">
                          <a:effectLst/>
                        </a:rPr>
                        <a:t>Good</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7</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11.7</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4055197"/>
                  </a:ext>
                </a:extLst>
              </a:tr>
              <a:tr h="0">
                <a:tc>
                  <a:txBody>
                    <a:bodyPr/>
                    <a:lstStyle/>
                    <a:p>
                      <a:pPr marL="0" marR="0" algn="ctr">
                        <a:lnSpc>
                          <a:spcPct val="150000"/>
                        </a:lnSpc>
                        <a:spcBef>
                          <a:spcPts val="0"/>
                        </a:spcBef>
                        <a:spcAft>
                          <a:spcPts val="0"/>
                        </a:spcAft>
                      </a:pPr>
                      <a:r>
                        <a:rPr lang="en-US" sz="1100">
                          <a:effectLst/>
                        </a:rPr>
                        <a:t>Very Good</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76129584"/>
                  </a:ext>
                </a:extLst>
              </a:tr>
              <a:tr h="0">
                <a:tc>
                  <a:txBody>
                    <a:bodyPr/>
                    <a:lstStyle/>
                    <a:p>
                      <a:pPr marL="0" marR="0" algn="ctr">
                        <a:lnSpc>
                          <a:spcPct val="150000"/>
                        </a:lnSpc>
                        <a:spcBef>
                          <a:spcPts val="0"/>
                        </a:spcBef>
                        <a:spcAft>
                          <a:spcPts val="0"/>
                        </a:spcAft>
                      </a:pPr>
                      <a:r>
                        <a:rPr lang="en-US" sz="1100">
                          <a:effectLst/>
                        </a:rPr>
                        <a:t>Total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60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100</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33419252"/>
                  </a:ext>
                </a:extLst>
              </a:tr>
            </a:tbl>
          </a:graphicData>
        </a:graphic>
      </p:graphicFrame>
    </p:spTree>
    <p:extLst>
      <p:ext uri="{BB962C8B-B14F-4D97-AF65-F5344CB8AC3E}">
        <p14:creationId xmlns:p14="http://schemas.microsoft.com/office/powerpoint/2010/main" val="1751852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964758"/>
          </a:xfrm>
        </p:spPr>
        <p:txBody>
          <a:bodyPr/>
          <a:lstStyle/>
          <a:p>
            <a:pPr algn="ctr"/>
            <a:r>
              <a:rPr lang="en-US" dirty="0"/>
              <a:t>Result IV</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a:xfrm>
            <a:off x="1066800" y="1504188"/>
            <a:ext cx="10058400" cy="3849624"/>
          </a:xfrm>
        </p:spPr>
        <p:txBody>
          <a:bodyPr>
            <a:normAutofit/>
          </a:bodyPr>
          <a:lstStyle/>
          <a:p>
            <a:pPr algn="just">
              <a:lnSpc>
                <a:spcPct val="150000"/>
              </a:lnSpc>
              <a:spcBef>
                <a:spcPts val="0"/>
              </a:spcBef>
            </a:pPr>
            <a:r>
              <a:rPr lang="en-US" sz="1800" dirty="0">
                <a:latin typeface="Times" panose="02020603050405020304" pitchFamily="18" charset="0"/>
                <a:ea typeface="Times New Roman" panose="02020603050405020304" pitchFamily="18" charset="0"/>
                <a:cs typeface="Times New Roman" panose="02020603050405020304" pitchFamily="18" charset="0"/>
              </a:rPr>
              <a:t>Univariate Result II</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mj-lt"/>
              <a:buAutoNum type="arabicPeriod" startAt="3"/>
            </a:pPr>
            <a:r>
              <a:rPr lang="en-US" sz="1800" dirty="0">
                <a:effectLst/>
                <a:latin typeface="Times" panose="02020603050405020304" pitchFamily="18" charset="0"/>
                <a:ea typeface="Times New Roman" panose="02020603050405020304" pitchFamily="18" charset="0"/>
                <a:cs typeface="Times New Roman" panose="02020603050405020304" pitchFamily="18" charset="0"/>
              </a:rPr>
              <a:t>Descriptive Variables with Numerical Data </a:t>
            </a: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6" name="Tabel 5">
            <a:extLst>
              <a:ext uri="{FF2B5EF4-FFF2-40B4-BE49-F238E27FC236}">
                <a16:creationId xmlns:a16="http://schemas.microsoft.com/office/drawing/2014/main" id="{1024B316-C523-48DD-A461-7814A9A4F561}"/>
              </a:ext>
            </a:extLst>
          </p:cNvPr>
          <p:cNvGraphicFramePr>
            <a:graphicFrameLocks noGrp="1"/>
          </p:cNvGraphicFramePr>
          <p:nvPr>
            <p:extLst>
              <p:ext uri="{D42A27DB-BD31-4B8C-83A1-F6EECF244321}">
                <p14:modId xmlns:p14="http://schemas.microsoft.com/office/powerpoint/2010/main" val="1550145543"/>
              </p:ext>
            </p:extLst>
          </p:nvPr>
        </p:nvGraphicFramePr>
        <p:xfrm>
          <a:off x="1355950" y="2381735"/>
          <a:ext cx="5177373" cy="3804438"/>
        </p:xfrm>
        <a:graphic>
          <a:graphicData uri="http://schemas.openxmlformats.org/drawingml/2006/table">
            <a:tbl>
              <a:tblPr firstRow="1" firstCol="1" bandRow="1">
                <a:tableStyleId>{5C22544A-7EE6-4342-B048-85BDC9FD1C3A}</a:tableStyleId>
              </a:tblPr>
              <a:tblGrid>
                <a:gridCol w="472831">
                  <a:extLst>
                    <a:ext uri="{9D8B030D-6E8A-4147-A177-3AD203B41FA5}">
                      <a16:colId xmlns:a16="http://schemas.microsoft.com/office/drawing/2014/main" val="3889836515"/>
                    </a:ext>
                  </a:extLst>
                </a:gridCol>
                <a:gridCol w="2036340">
                  <a:extLst>
                    <a:ext uri="{9D8B030D-6E8A-4147-A177-3AD203B41FA5}">
                      <a16:colId xmlns:a16="http://schemas.microsoft.com/office/drawing/2014/main" val="1578489902"/>
                    </a:ext>
                  </a:extLst>
                </a:gridCol>
                <a:gridCol w="778707">
                  <a:extLst>
                    <a:ext uri="{9D8B030D-6E8A-4147-A177-3AD203B41FA5}">
                      <a16:colId xmlns:a16="http://schemas.microsoft.com/office/drawing/2014/main" val="165676292"/>
                    </a:ext>
                  </a:extLst>
                </a:gridCol>
                <a:gridCol w="603225">
                  <a:extLst>
                    <a:ext uri="{9D8B030D-6E8A-4147-A177-3AD203B41FA5}">
                      <a16:colId xmlns:a16="http://schemas.microsoft.com/office/drawing/2014/main" val="2648138300"/>
                    </a:ext>
                  </a:extLst>
                </a:gridCol>
                <a:gridCol w="740931">
                  <a:extLst>
                    <a:ext uri="{9D8B030D-6E8A-4147-A177-3AD203B41FA5}">
                      <a16:colId xmlns:a16="http://schemas.microsoft.com/office/drawing/2014/main" val="744563277"/>
                    </a:ext>
                  </a:extLst>
                </a:gridCol>
                <a:gridCol w="545339">
                  <a:extLst>
                    <a:ext uri="{9D8B030D-6E8A-4147-A177-3AD203B41FA5}">
                      <a16:colId xmlns:a16="http://schemas.microsoft.com/office/drawing/2014/main" val="1174884704"/>
                    </a:ext>
                  </a:extLst>
                </a:gridCol>
              </a:tblGrid>
              <a:tr h="368448">
                <a:tc>
                  <a:txBody>
                    <a:bodyPr/>
                    <a:lstStyle/>
                    <a:p>
                      <a:pPr marL="0" marR="0" algn="ctr">
                        <a:lnSpc>
                          <a:spcPct val="150000"/>
                        </a:lnSpc>
                        <a:spcBef>
                          <a:spcPts val="0"/>
                        </a:spcBef>
                        <a:spcAft>
                          <a:spcPts val="0"/>
                        </a:spcAft>
                      </a:pPr>
                      <a:r>
                        <a:rPr lang="en-US" sz="800">
                          <a:effectLst/>
                        </a:rPr>
                        <a:t>No</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Variables</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Mean</a:t>
                      </a:r>
                    </a:p>
                    <a:p>
                      <a:pPr marL="0" marR="0" algn="ctr">
                        <a:lnSpc>
                          <a:spcPct val="150000"/>
                        </a:lnSpc>
                        <a:spcBef>
                          <a:spcPts val="0"/>
                        </a:spcBef>
                        <a:spcAft>
                          <a:spcPts val="0"/>
                        </a:spcAft>
                      </a:pPr>
                      <a:r>
                        <a:rPr lang="en-US" sz="800">
                          <a:effectLst/>
                        </a:rPr>
                        <a:t>Median</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SD</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Minimum</a:t>
                      </a:r>
                    </a:p>
                    <a:p>
                      <a:pPr marL="0" marR="0" algn="ctr">
                        <a:lnSpc>
                          <a:spcPct val="150000"/>
                        </a:lnSpc>
                        <a:spcBef>
                          <a:spcPts val="0"/>
                        </a:spcBef>
                        <a:spcAft>
                          <a:spcPts val="0"/>
                        </a:spcAft>
                      </a:pPr>
                      <a:r>
                        <a:rPr lang="en-US" sz="800">
                          <a:effectLst/>
                        </a:rPr>
                        <a:t>Maximum</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CI</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284697848"/>
                  </a:ext>
                </a:extLst>
              </a:tr>
              <a:tr h="240492">
                <a:tc>
                  <a:txBody>
                    <a:bodyPr/>
                    <a:lstStyle/>
                    <a:p>
                      <a:pPr marL="0" marR="0" algn="ctr">
                        <a:lnSpc>
                          <a:spcPct val="150000"/>
                        </a:lnSpc>
                        <a:spcBef>
                          <a:spcPts val="0"/>
                        </a:spcBef>
                        <a:spcAft>
                          <a:spcPts val="0"/>
                        </a:spcAft>
                      </a:pPr>
                      <a:r>
                        <a:rPr lang="en-US" sz="800">
                          <a:effectLst/>
                        </a:rPr>
                        <a:t>1.</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Potential</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41.466</a:t>
                      </a:r>
                    </a:p>
                    <a:p>
                      <a:pPr marL="0" marR="0" algn="ctr">
                        <a:lnSpc>
                          <a:spcPct val="150000"/>
                        </a:lnSpc>
                        <a:spcBef>
                          <a:spcPts val="0"/>
                        </a:spcBef>
                        <a:spcAft>
                          <a:spcPts val="0"/>
                        </a:spcAft>
                      </a:pPr>
                      <a:r>
                        <a:rPr lang="en-US" sz="800">
                          <a:effectLst/>
                        </a:rPr>
                        <a:t>41.500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5.212</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33.00</a:t>
                      </a:r>
                    </a:p>
                    <a:p>
                      <a:pPr marL="0" marR="0" algn="ctr">
                        <a:lnSpc>
                          <a:spcPct val="150000"/>
                        </a:lnSpc>
                        <a:spcBef>
                          <a:spcPts val="0"/>
                        </a:spcBef>
                        <a:spcAft>
                          <a:spcPts val="0"/>
                        </a:spcAft>
                      </a:pPr>
                      <a:r>
                        <a:rPr lang="en-US" sz="800">
                          <a:effectLst/>
                        </a:rPr>
                        <a:t>57.00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40.120</a:t>
                      </a:r>
                    </a:p>
                    <a:p>
                      <a:pPr marL="0" marR="0" algn="ctr">
                        <a:lnSpc>
                          <a:spcPct val="150000"/>
                        </a:lnSpc>
                        <a:spcBef>
                          <a:spcPts val="0"/>
                        </a:spcBef>
                        <a:spcAft>
                          <a:spcPts val="0"/>
                        </a:spcAft>
                      </a:pPr>
                      <a:r>
                        <a:rPr lang="en-US" sz="800">
                          <a:effectLst/>
                        </a:rPr>
                        <a:t>42.813</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3884088117"/>
                  </a:ext>
                </a:extLst>
              </a:tr>
              <a:tr h="240492">
                <a:tc>
                  <a:txBody>
                    <a:bodyPr/>
                    <a:lstStyle/>
                    <a:p>
                      <a:pPr marL="0" marR="0" algn="ctr">
                        <a:lnSpc>
                          <a:spcPct val="150000"/>
                        </a:lnSpc>
                        <a:spcBef>
                          <a:spcPts val="0"/>
                        </a:spcBef>
                        <a:spcAft>
                          <a:spcPts val="0"/>
                        </a:spcAft>
                      </a:pPr>
                      <a:r>
                        <a:rPr lang="en-US" sz="800">
                          <a:effectLst/>
                        </a:rPr>
                        <a:t>2.</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Competencies</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36.116</a:t>
                      </a:r>
                    </a:p>
                    <a:p>
                      <a:pPr marL="0" marR="0" algn="ctr">
                        <a:lnSpc>
                          <a:spcPct val="150000"/>
                        </a:lnSpc>
                        <a:spcBef>
                          <a:spcPts val="0"/>
                        </a:spcBef>
                        <a:spcAft>
                          <a:spcPts val="0"/>
                        </a:spcAft>
                      </a:pPr>
                      <a:r>
                        <a:rPr lang="en-US" sz="800">
                          <a:effectLst/>
                        </a:rPr>
                        <a:t>36.000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3.081</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27.00</a:t>
                      </a:r>
                    </a:p>
                    <a:p>
                      <a:pPr marL="0" marR="0" algn="ctr">
                        <a:lnSpc>
                          <a:spcPct val="150000"/>
                        </a:lnSpc>
                        <a:spcBef>
                          <a:spcPts val="0"/>
                        </a:spcBef>
                        <a:spcAft>
                          <a:spcPts val="0"/>
                        </a:spcAft>
                      </a:pPr>
                      <a:r>
                        <a:rPr lang="en-US" sz="800">
                          <a:effectLst/>
                        </a:rPr>
                        <a:t>48.00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35.320</a:t>
                      </a:r>
                    </a:p>
                    <a:p>
                      <a:pPr marL="0" marR="0" algn="ctr">
                        <a:lnSpc>
                          <a:spcPct val="150000"/>
                        </a:lnSpc>
                        <a:spcBef>
                          <a:spcPts val="0"/>
                        </a:spcBef>
                        <a:spcAft>
                          <a:spcPts val="0"/>
                        </a:spcAft>
                      </a:pPr>
                      <a:r>
                        <a:rPr lang="en-US" sz="800">
                          <a:effectLst/>
                        </a:rPr>
                        <a:t>36.912</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4093819647"/>
                  </a:ext>
                </a:extLst>
              </a:tr>
              <a:tr h="240492">
                <a:tc>
                  <a:txBody>
                    <a:bodyPr/>
                    <a:lstStyle/>
                    <a:p>
                      <a:pPr marL="0" marR="0" algn="ctr">
                        <a:lnSpc>
                          <a:spcPct val="150000"/>
                        </a:lnSpc>
                        <a:spcBef>
                          <a:spcPts val="0"/>
                        </a:spcBef>
                        <a:spcAft>
                          <a:spcPts val="0"/>
                        </a:spcAft>
                      </a:pPr>
                      <a:r>
                        <a:rPr lang="en-US" sz="800">
                          <a:effectLst/>
                        </a:rPr>
                        <a:t>3.</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Intellectual</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13.250</a:t>
                      </a:r>
                    </a:p>
                    <a:p>
                      <a:pPr marL="0" marR="0" algn="ctr">
                        <a:lnSpc>
                          <a:spcPct val="150000"/>
                        </a:lnSpc>
                        <a:spcBef>
                          <a:spcPts val="0"/>
                        </a:spcBef>
                        <a:spcAft>
                          <a:spcPts val="0"/>
                        </a:spcAft>
                      </a:pPr>
                      <a:r>
                        <a:rPr lang="en-US" sz="800">
                          <a:effectLst/>
                        </a:rPr>
                        <a:t>14.500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3.378</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7.00</a:t>
                      </a:r>
                    </a:p>
                    <a:p>
                      <a:pPr marL="0" marR="0" algn="ctr">
                        <a:lnSpc>
                          <a:spcPct val="150000"/>
                        </a:lnSpc>
                        <a:spcBef>
                          <a:spcPts val="0"/>
                        </a:spcBef>
                        <a:spcAft>
                          <a:spcPts val="0"/>
                        </a:spcAft>
                      </a:pPr>
                      <a:r>
                        <a:rPr lang="en-US" sz="800">
                          <a:effectLst/>
                        </a:rPr>
                        <a:t>20.00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12.377</a:t>
                      </a:r>
                    </a:p>
                    <a:p>
                      <a:pPr marL="0" marR="0" algn="ctr">
                        <a:lnSpc>
                          <a:spcPct val="150000"/>
                        </a:lnSpc>
                        <a:spcBef>
                          <a:spcPts val="0"/>
                        </a:spcBef>
                        <a:spcAft>
                          <a:spcPts val="0"/>
                        </a:spcAft>
                      </a:pPr>
                      <a:r>
                        <a:rPr lang="en-US" sz="800">
                          <a:effectLst/>
                        </a:rPr>
                        <a:t>14.122</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996889439"/>
                  </a:ext>
                </a:extLst>
              </a:tr>
              <a:tr h="240492">
                <a:tc>
                  <a:txBody>
                    <a:bodyPr/>
                    <a:lstStyle/>
                    <a:p>
                      <a:pPr marL="0" marR="0" algn="ctr">
                        <a:lnSpc>
                          <a:spcPct val="150000"/>
                        </a:lnSpc>
                        <a:spcBef>
                          <a:spcPts val="0"/>
                        </a:spcBef>
                        <a:spcAft>
                          <a:spcPts val="0"/>
                        </a:spcAft>
                      </a:pPr>
                      <a:r>
                        <a:rPr lang="en-US" sz="800">
                          <a:effectLst/>
                        </a:rPr>
                        <a:t>4.</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Work Attitude</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12.083</a:t>
                      </a:r>
                    </a:p>
                    <a:p>
                      <a:pPr marL="0" marR="0" algn="ctr">
                        <a:lnSpc>
                          <a:spcPct val="150000"/>
                        </a:lnSpc>
                        <a:spcBef>
                          <a:spcPts val="0"/>
                        </a:spcBef>
                        <a:spcAft>
                          <a:spcPts val="0"/>
                        </a:spcAft>
                      </a:pPr>
                      <a:r>
                        <a:rPr lang="en-US" sz="800">
                          <a:effectLst/>
                        </a:rPr>
                        <a:t>12.000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1.898</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9.00</a:t>
                      </a:r>
                    </a:p>
                    <a:p>
                      <a:pPr marL="0" marR="0" algn="ctr">
                        <a:lnSpc>
                          <a:spcPct val="150000"/>
                        </a:lnSpc>
                        <a:spcBef>
                          <a:spcPts val="0"/>
                        </a:spcBef>
                        <a:spcAft>
                          <a:spcPts val="0"/>
                        </a:spcAft>
                      </a:pPr>
                      <a:r>
                        <a:rPr lang="en-US" sz="800">
                          <a:effectLst/>
                        </a:rPr>
                        <a:t>17.00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11.593</a:t>
                      </a:r>
                    </a:p>
                    <a:p>
                      <a:pPr marL="0" marR="0" algn="ctr">
                        <a:lnSpc>
                          <a:spcPct val="150000"/>
                        </a:lnSpc>
                        <a:spcBef>
                          <a:spcPts val="0"/>
                        </a:spcBef>
                        <a:spcAft>
                          <a:spcPts val="0"/>
                        </a:spcAft>
                      </a:pPr>
                      <a:r>
                        <a:rPr lang="en-US" sz="800">
                          <a:effectLst/>
                        </a:rPr>
                        <a:t>12.573</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661410776"/>
                  </a:ext>
                </a:extLst>
              </a:tr>
              <a:tr h="240492">
                <a:tc>
                  <a:txBody>
                    <a:bodyPr/>
                    <a:lstStyle/>
                    <a:p>
                      <a:pPr marL="0" marR="0" algn="ctr">
                        <a:lnSpc>
                          <a:spcPct val="150000"/>
                        </a:lnSpc>
                        <a:spcBef>
                          <a:spcPts val="0"/>
                        </a:spcBef>
                        <a:spcAft>
                          <a:spcPts val="0"/>
                        </a:spcAft>
                      </a:pPr>
                      <a:r>
                        <a:rPr lang="en-US" sz="800">
                          <a:effectLst/>
                        </a:rPr>
                        <a:t>5.</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Personality</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11.050</a:t>
                      </a:r>
                    </a:p>
                    <a:p>
                      <a:pPr marL="0" marR="0" algn="ctr">
                        <a:lnSpc>
                          <a:spcPct val="150000"/>
                        </a:lnSpc>
                        <a:spcBef>
                          <a:spcPts val="0"/>
                        </a:spcBef>
                        <a:spcAft>
                          <a:spcPts val="0"/>
                        </a:spcAft>
                      </a:pPr>
                      <a:r>
                        <a:rPr lang="en-US" sz="800">
                          <a:effectLst/>
                        </a:rPr>
                        <a:t>11.000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1.032</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9.00</a:t>
                      </a:r>
                    </a:p>
                    <a:p>
                      <a:pPr marL="0" marR="0" algn="ctr">
                        <a:lnSpc>
                          <a:spcPct val="150000"/>
                        </a:lnSpc>
                        <a:spcBef>
                          <a:spcPts val="0"/>
                        </a:spcBef>
                        <a:spcAft>
                          <a:spcPts val="0"/>
                        </a:spcAft>
                      </a:pPr>
                      <a:r>
                        <a:rPr lang="en-US" sz="800">
                          <a:effectLst/>
                        </a:rPr>
                        <a:t>13.00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10.783</a:t>
                      </a:r>
                    </a:p>
                    <a:p>
                      <a:pPr marL="0" marR="0" algn="ctr">
                        <a:lnSpc>
                          <a:spcPct val="150000"/>
                        </a:lnSpc>
                        <a:spcBef>
                          <a:spcPts val="0"/>
                        </a:spcBef>
                        <a:spcAft>
                          <a:spcPts val="0"/>
                        </a:spcAft>
                      </a:pPr>
                      <a:r>
                        <a:rPr lang="en-US" sz="800">
                          <a:effectLst/>
                        </a:rPr>
                        <a:t>11.316</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1771303871"/>
                  </a:ext>
                </a:extLst>
              </a:tr>
              <a:tr h="240492">
                <a:tc>
                  <a:txBody>
                    <a:bodyPr/>
                    <a:lstStyle/>
                    <a:p>
                      <a:pPr marL="0" marR="0" algn="ctr">
                        <a:lnSpc>
                          <a:spcPct val="150000"/>
                        </a:lnSpc>
                        <a:spcBef>
                          <a:spcPts val="0"/>
                        </a:spcBef>
                        <a:spcAft>
                          <a:spcPts val="0"/>
                        </a:spcAft>
                      </a:pPr>
                      <a:r>
                        <a:rPr lang="en-US" sz="800">
                          <a:effectLst/>
                        </a:rPr>
                        <a:t>6.</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Leadership</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5.083</a:t>
                      </a:r>
                    </a:p>
                    <a:p>
                      <a:pPr marL="0" marR="0" algn="ctr">
                        <a:lnSpc>
                          <a:spcPct val="150000"/>
                        </a:lnSpc>
                        <a:spcBef>
                          <a:spcPts val="0"/>
                        </a:spcBef>
                        <a:spcAft>
                          <a:spcPts val="0"/>
                        </a:spcAft>
                      </a:pPr>
                      <a:r>
                        <a:rPr lang="en-US" sz="800">
                          <a:effectLst/>
                        </a:rPr>
                        <a:t>4.000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2.279</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2.00</a:t>
                      </a:r>
                    </a:p>
                    <a:p>
                      <a:pPr marL="0" marR="0" algn="ctr">
                        <a:lnSpc>
                          <a:spcPct val="150000"/>
                        </a:lnSpc>
                        <a:spcBef>
                          <a:spcPts val="0"/>
                        </a:spcBef>
                        <a:spcAft>
                          <a:spcPts val="0"/>
                        </a:spcAft>
                      </a:pPr>
                      <a:r>
                        <a:rPr lang="en-US" sz="800">
                          <a:effectLst/>
                        </a:rPr>
                        <a:t>10.00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4.494</a:t>
                      </a:r>
                    </a:p>
                    <a:p>
                      <a:pPr marL="0" marR="0" algn="ctr">
                        <a:lnSpc>
                          <a:spcPct val="150000"/>
                        </a:lnSpc>
                        <a:spcBef>
                          <a:spcPts val="0"/>
                        </a:spcBef>
                        <a:spcAft>
                          <a:spcPts val="0"/>
                        </a:spcAft>
                      </a:pPr>
                      <a:r>
                        <a:rPr lang="en-US" sz="800">
                          <a:effectLst/>
                        </a:rPr>
                        <a:t>5.672</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963709027"/>
                  </a:ext>
                </a:extLst>
              </a:tr>
              <a:tr h="240492">
                <a:tc>
                  <a:txBody>
                    <a:bodyPr/>
                    <a:lstStyle/>
                    <a:p>
                      <a:pPr marL="0" marR="0" algn="ctr">
                        <a:lnSpc>
                          <a:spcPct val="150000"/>
                        </a:lnSpc>
                        <a:spcBef>
                          <a:spcPts val="0"/>
                        </a:spcBef>
                        <a:spcAft>
                          <a:spcPts val="0"/>
                        </a:spcAft>
                      </a:pPr>
                      <a:r>
                        <a:rPr lang="en-US" sz="800">
                          <a:effectLst/>
                        </a:rPr>
                        <a:t>7.</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Personal</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5.800</a:t>
                      </a:r>
                    </a:p>
                    <a:p>
                      <a:pPr marL="0" marR="0" algn="ctr">
                        <a:lnSpc>
                          <a:spcPct val="150000"/>
                        </a:lnSpc>
                        <a:spcBef>
                          <a:spcPts val="0"/>
                        </a:spcBef>
                        <a:spcAft>
                          <a:spcPts val="0"/>
                        </a:spcAft>
                      </a:pPr>
                      <a:r>
                        <a:rPr lang="en-US" sz="800">
                          <a:effectLst/>
                        </a:rPr>
                        <a:t>6.000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0,839</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4.00</a:t>
                      </a:r>
                    </a:p>
                    <a:p>
                      <a:pPr marL="0" marR="0" algn="ctr">
                        <a:lnSpc>
                          <a:spcPct val="150000"/>
                        </a:lnSpc>
                        <a:spcBef>
                          <a:spcPts val="0"/>
                        </a:spcBef>
                        <a:spcAft>
                          <a:spcPts val="0"/>
                        </a:spcAft>
                      </a:pPr>
                      <a:r>
                        <a:rPr lang="en-US" sz="800">
                          <a:effectLst/>
                        </a:rPr>
                        <a:t>8.00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5.583</a:t>
                      </a:r>
                    </a:p>
                    <a:p>
                      <a:pPr marL="0" marR="0" algn="ctr">
                        <a:lnSpc>
                          <a:spcPct val="150000"/>
                        </a:lnSpc>
                        <a:spcBef>
                          <a:spcPts val="0"/>
                        </a:spcBef>
                        <a:spcAft>
                          <a:spcPts val="0"/>
                        </a:spcAft>
                      </a:pPr>
                      <a:r>
                        <a:rPr lang="en-US" sz="800">
                          <a:effectLst/>
                        </a:rPr>
                        <a:t>6.016</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701713410"/>
                  </a:ext>
                </a:extLst>
              </a:tr>
              <a:tr h="240492">
                <a:tc>
                  <a:txBody>
                    <a:bodyPr/>
                    <a:lstStyle/>
                    <a:p>
                      <a:pPr marL="0" marR="0" algn="ctr">
                        <a:lnSpc>
                          <a:spcPct val="150000"/>
                        </a:lnSpc>
                        <a:spcBef>
                          <a:spcPts val="0"/>
                        </a:spcBef>
                        <a:spcAft>
                          <a:spcPts val="0"/>
                        </a:spcAft>
                      </a:pPr>
                      <a:r>
                        <a:rPr lang="en-US" sz="800">
                          <a:effectLst/>
                        </a:rPr>
                        <a:t>8.</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Work Competencies</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11.966</a:t>
                      </a:r>
                    </a:p>
                    <a:p>
                      <a:pPr marL="0" marR="0" algn="ctr">
                        <a:lnSpc>
                          <a:spcPct val="150000"/>
                        </a:lnSpc>
                        <a:spcBef>
                          <a:spcPts val="0"/>
                        </a:spcBef>
                        <a:spcAft>
                          <a:spcPts val="0"/>
                        </a:spcAft>
                      </a:pPr>
                      <a:r>
                        <a:rPr lang="en-US" sz="800">
                          <a:effectLst/>
                        </a:rPr>
                        <a:t>12.000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1.040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8.00</a:t>
                      </a:r>
                    </a:p>
                    <a:p>
                      <a:pPr marL="0" marR="0" algn="ctr">
                        <a:lnSpc>
                          <a:spcPct val="150000"/>
                        </a:lnSpc>
                        <a:spcBef>
                          <a:spcPts val="0"/>
                        </a:spcBef>
                        <a:spcAft>
                          <a:spcPts val="0"/>
                        </a:spcAft>
                      </a:pPr>
                      <a:r>
                        <a:rPr lang="en-US" sz="800">
                          <a:effectLst/>
                        </a:rPr>
                        <a:t>16.00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11.697</a:t>
                      </a:r>
                    </a:p>
                    <a:p>
                      <a:pPr marL="0" marR="0" algn="ctr">
                        <a:lnSpc>
                          <a:spcPct val="150000"/>
                        </a:lnSpc>
                        <a:spcBef>
                          <a:spcPts val="0"/>
                        </a:spcBef>
                        <a:spcAft>
                          <a:spcPts val="0"/>
                        </a:spcAft>
                      </a:pPr>
                      <a:r>
                        <a:rPr lang="en-US" sz="800">
                          <a:effectLst/>
                        </a:rPr>
                        <a:t>12.235</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391747799"/>
                  </a:ext>
                </a:extLst>
              </a:tr>
              <a:tr h="240492">
                <a:tc>
                  <a:txBody>
                    <a:bodyPr/>
                    <a:lstStyle/>
                    <a:p>
                      <a:pPr marL="0" marR="0" algn="ctr">
                        <a:lnSpc>
                          <a:spcPct val="150000"/>
                        </a:lnSpc>
                        <a:spcBef>
                          <a:spcPts val="0"/>
                        </a:spcBef>
                        <a:spcAft>
                          <a:spcPts val="0"/>
                        </a:spcAft>
                      </a:pPr>
                      <a:r>
                        <a:rPr lang="en-US" sz="800">
                          <a:effectLst/>
                        </a:rPr>
                        <a:t>9.</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Interpersonal</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9.216</a:t>
                      </a:r>
                    </a:p>
                    <a:p>
                      <a:pPr marL="0" marR="0" algn="ctr">
                        <a:lnSpc>
                          <a:spcPct val="150000"/>
                        </a:lnSpc>
                        <a:spcBef>
                          <a:spcPts val="0"/>
                        </a:spcBef>
                        <a:spcAft>
                          <a:spcPts val="0"/>
                        </a:spcAft>
                      </a:pPr>
                      <a:r>
                        <a:rPr lang="en-US" sz="800">
                          <a:effectLst/>
                        </a:rPr>
                        <a:t>9.000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0.715</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8.00</a:t>
                      </a:r>
                    </a:p>
                    <a:p>
                      <a:pPr marL="0" marR="0" algn="ctr">
                        <a:lnSpc>
                          <a:spcPct val="150000"/>
                        </a:lnSpc>
                        <a:spcBef>
                          <a:spcPts val="0"/>
                        </a:spcBef>
                        <a:spcAft>
                          <a:spcPts val="0"/>
                        </a:spcAft>
                      </a:pPr>
                      <a:r>
                        <a:rPr lang="en-US" sz="800">
                          <a:effectLst/>
                        </a:rPr>
                        <a:t>12.00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9.031</a:t>
                      </a:r>
                    </a:p>
                    <a:p>
                      <a:pPr marL="0" marR="0" algn="ctr">
                        <a:lnSpc>
                          <a:spcPct val="150000"/>
                        </a:lnSpc>
                        <a:spcBef>
                          <a:spcPts val="0"/>
                        </a:spcBef>
                        <a:spcAft>
                          <a:spcPts val="0"/>
                        </a:spcAft>
                      </a:pPr>
                      <a:r>
                        <a:rPr lang="en-US" sz="800">
                          <a:effectLst/>
                        </a:rPr>
                        <a:t>9.401</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2890654629"/>
                  </a:ext>
                </a:extLst>
              </a:tr>
              <a:tr h="240492">
                <a:tc>
                  <a:txBody>
                    <a:bodyPr/>
                    <a:lstStyle/>
                    <a:p>
                      <a:pPr marL="0" marR="0" algn="ctr">
                        <a:lnSpc>
                          <a:spcPct val="150000"/>
                        </a:lnSpc>
                        <a:spcBef>
                          <a:spcPts val="0"/>
                        </a:spcBef>
                        <a:spcAft>
                          <a:spcPts val="0"/>
                        </a:spcAft>
                      </a:pPr>
                      <a:r>
                        <a:rPr lang="en-US" sz="800">
                          <a:effectLst/>
                        </a:rPr>
                        <a:t>10.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just">
                        <a:lnSpc>
                          <a:spcPct val="150000"/>
                        </a:lnSpc>
                        <a:spcBef>
                          <a:spcPts val="0"/>
                        </a:spcBef>
                        <a:spcAft>
                          <a:spcPts val="0"/>
                        </a:spcAft>
                      </a:pPr>
                      <a:r>
                        <a:rPr lang="en-US" sz="800">
                          <a:effectLst/>
                        </a:rPr>
                        <a:t>Managerial</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9.133</a:t>
                      </a:r>
                    </a:p>
                    <a:p>
                      <a:pPr marL="0" marR="0" algn="ctr">
                        <a:lnSpc>
                          <a:spcPct val="150000"/>
                        </a:lnSpc>
                        <a:spcBef>
                          <a:spcPts val="0"/>
                        </a:spcBef>
                        <a:spcAft>
                          <a:spcPts val="0"/>
                        </a:spcAft>
                      </a:pPr>
                      <a:r>
                        <a:rPr lang="en-US" sz="800">
                          <a:effectLst/>
                        </a:rPr>
                        <a:t>9.000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0.929</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a:effectLst/>
                        </a:rPr>
                        <a:t>7.00</a:t>
                      </a:r>
                    </a:p>
                    <a:p>
                      <a:pPr marL="0" marR="0" algn="ctr">
                        <a:lnSpc>
                          <a:spcPct val="150000"/>
                        </a:lnSpc>
                        <a:spcBef>
                          <a:spcPts val="0"/>
                        </a:spcBef>
                        <a:spcAft>
                          <a:spcPts val="0"/>
                        </a:spcAft>
                      </a:pPr>
                      <a:r>
                        <a:rPr lang="en-US" sz="800">
                          <a:effectLst/>
                        </a:rPr>
                        <a:t>12.00</a:t>
                      </a:r>
                      <a:endParaRPr lang="en-US" sz="80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tc>
                  <a:txBody>
                    <a:bodyPr/>
                    <a:lstStyle/>
                    <a:p>
                      <a:pPr marL="0" marR="0" algn="ctr">
                        <a:lnSpc>
                          <a:spcPct val="150000"/>
                        </a:lnSpc>
                        <a:spcBef>
                          <a:spcPts val="0"/>
                        </a:spcBef>
                        <a:spcAft>
                          <a:spcPts val="0"/>
                        </a:spcAft>
                      </a:pPr>
                      <a:r>
                        <a:rPr lang="en-US" sz="800" dirty="0">
                          <a:effectLst/>
                        </a:rPr>
                        <a:t>8.893</a:t>
                      </a:r>
                    </a:p>
                    <a:p>
                      <a:pPr marL="0" marR="0" algn="ctr">
                        <a:lnSpc>
                          <a:spcPct val="150000"/>
                        </a:lnSpc>
                        <a:spcBef>
                          <a:spcPts val="0"/>
                        </a:spcBef>
                        <a:spcAft>
                          <a:spcPts val="0"/>
                        </a:spcAft>
                      </a:pPr>
                      <a:r>
                        <a:rPr lang="en-US" sz="800" dirty="0">
                          <a:effectLst/>
                        </a:rPr>
                        <a:t>9.373</a:t>
                      </a:r>
                      <a:endParaRPr lang="en-US" sz="8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50761" marR="50761" marT="0" marB="0"/>
                </a:tc>
                <a:extLst>
                  <a:ext uri="{0D108BD9-81ED-4DB2-BD59-A6C34878D82A}">
                    <a16:rowId xmlns:a16="http://schemas.microsoft.com/office/drawing/2014/main" val="843531975"/>
                  </a:ext>
                </a:extLst>
              </a:tr>
            </a:tbl>
          </a:graphicData>
        </a:graphic>
      </p:graphicFrame>
    </p:spTree>
    <p:extLst>
      <p:ext uri="{BB962C8B-B14F-4D97-AF65-F5344CB8AC3E}">
        <p14:creationId xmlns:p14="http://schemas.microsoft.com/office/powerpoint/2010/main" val="3886309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964758"/>
          </a:xfrm>
        </p:spPr>
        <p:txBody>
          <a:bodyPr/>
          <a:lstStyle/>
          <a:p>
            <a:pPr algn="ctr"/>
            <a:r>
              <a:rPr lang="en-US" dirty="0"/>
              <a:t>Result V</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a:xfrm>
            <a:off x="1066800" y="1504188"/>
            <a:ext cx="10058400" cy="3849624"/>
          </a:xfrm>
        </p:spPr>
        <p:txBody>
          <a:bodyPr>
            <a:normAutofit/>
          </a:bodyPr>
          <a:lstStyle/>
          <a:p>
            <a:pPr algn="just">
              <a:lnSpc>
                <a:spcPct val="150000"/>
              </a:lnSpc>
              <a:spcBef>
                <a:spcPts val="0"/>
              </a:spcBef>
            </a:pPr>
            <a:r>
              <a:rPr lang="en-US" sz="1800" dirty="0">
                <a:latin typeface="Times" panose="02020603050405020304" pitchFamily="18" charset="0"/>
                <a:ea typeface="Times New Roman" panose="02020603050405020304" pitchFamily="18" charset="0"/>
                <a:cs typeface="Times New Roman" panose="02020603050405020304" pitchFamily="18" charset="0"/>
              </a:rPr>
              <a:t>Univariate Result III</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mj-lt"/>
              <a:buAutoNum type="arabicPeriod" startAt="4"/>
            </a:pPr>
            <a:r>
              <a:rPr lang="en-US" sz="1800" dirty="0">
                <a:latin typeface="Times" panose="02020603050405020304" pitchFamily="18" charset="0"/>
                <a:ea typeface="Times New Roman" panose="02020603050405020304" pitchFamily="18" charset="0"/>
                <a:cs typeface="Times New Roman" panose="02020603050405020304" pitchFamily="18" charset="0"/>
              </a:rPr>
              <a:t>Categories Data Distribution Respondent</a:t>
            </a: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4" name="Tabel 3">
            <a:extLst>
              <a:ext uri="{FF2B5EF4-FFF2-40B4-BE49-F238E27FC236}">
                <a16:creationId xmlns:a16="http://schemas.microsoft.com/office/drawing/2014/main" id="{A168294F-BE8A-4135-872F-2192E34537BB}"/>
              </a:ext>
            </a:extLst>
          </p:cNvPr>
          <p:cNvGraphicFramePr>
            <a:graphicFrameLocks noGrp="1"/>
          </p:cNvGraphicFramePr>
          <p:nvPr>
            <p:extLst>
              <p:ext uri="{D42A27DB-BD31-4B8C-83A1-F6EECF244321}">
                <p14:modId xmlns:p14="http://schemas.microsoft.com/office/powerpoint/2010/main" val="2880954354"/>
              </p:ext>
            </p:extLst>
          </p:nvPr>
        </p:nvGraphicFramePr>
        <p:xfrm>
          <a:off x="1166121" y="2624140"/>
          <a:ext cx="4797425" cy="2674685"/>
        </p:xfrm>
        <a:graphic>
          <a:graphicData uri="http://schemas.openxmlformats.org/drawingml/2006/table">
            <a:tbl>
              <a:tblPr firstRow="1" firstCol="1" bandRow="1">
                <a:tableStyleId>{5C22544A-7EE6-4342-B048-85BDC9FD1C3A}</a:tableStyleId>
              </a:tblPr>
              <a:tblGrid>
                <a:gridCol w="492760">
                  <a:extLst>
                    <a:ext uri="{9D8B030D-6E8A-4147-A177-3AD203B41FA5}">
                      <a16:colId xmlns:a16="http://schemas.microsoft.com/office/drawing/2014/main" val="460149472"/>
                    </a:ext>
                  </a:extLst>
                </a:gridCol>
                <a:gridCol w="2122170">
                  <a:extLst>
                    <a:ext uri="{9D8B030D-6E8A-4147-A177-3AD203B41FA5}">
                      <a16:colId xmlns:a16="http://schemas.microsoft.com/office/drawing/2014/main" val="1568803726"/>
                    </a:ext>
                  </a:extLst>
                </a:gridCol>
                <a:gridCol w="1153795">
                  <a:extLst>
                    <a:ext uri="{9D8B030D-6E8A-4147-A177-3AD203B41FA5}">
                      <a16:colId xmlns:a16="http://schemas.microsoft.com/office/drawing/2014/main" val="2236164527"/>
                    </a:ext>
                  </a:extLst>
                </a:gridCol>
                <a:gridCol w="1028700">
                  <a:extLst>
                    <a:ext uri="{9D8B030D-6E8A-4147-A177-3AD203B41FA5}">
                      <a16:colId xmlns:a16="http://schemas.microsoft.com/office/drawing/2014/main" val="4193157348"/>
                    </a:ext>
                  </a:extLst>
                </a:gridCol>
              </a:tblGrid>
              <a:tr h="0">
                <a:tc>
                  <a:txBody>
                    <a:bodyPr/>
                    <a:lstStyle/>
                    <a:p>
                      <a:pPr marL="0" marR="0" algn="ctr">
                        <a:lnSpc>
                          <a:spcPct val="150000"/>
                        </a:lnSpc>
                        <a:spcBef>
                          <a:spcPts val="0"/>
                        </a:spcBef>
                        <a:spcAft>
                          <a:spcPts val="0"/>
                        </a:spcAft>
                      </a:pPr>
                      <a:r>
                        <a:rPr lang="en-US" sz="1100">
                          <a:effectLst/>
                        </a:rPr>
                        <a:t>No</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Variables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SUM</a:t>
                      </a:r>
                    </a:p>
                    <a:p>
                      <a:pPr marL="0" marR="0" algn="ctr">
                        <a:lnSpc>
                          <a:spcPct val="150000"/>
                        </a:lnSpc>
                        <a:spcBef>
                          <a:spcPts val="0"/>
                        </a:spcBef>
                        <a:spcAft>
                          <a:spcPts val="0"/>
                        </a:spcAft>
                      </a:pPr>
                      <a:r>
                        <a:rPr lang="en-US" sz="1100">
                          <a:effectLst/>
                        </a:rPr>
                        <a:t>N = 60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Percentage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5004861"/>
                  </a:ext>
                </a:extLst>
              </a:tr>
              <a:tr h="0">
                <a:tc>
                  <a:txBody>
                    <a:bodyPr/>
                    <a:lstStyle/>
                    <a:p>
                      <a:pPr marL="0" marR="0" algn="ctr">
                        <a:lnSpc>
                          <a:spcPct val="150000"/>
                        </a:lnSpc>
                        <a:spcBef>
                          <a:spcPts val="0"/>
                        </a:spcBef>
                        <a:spcAft>
                          <a:spcPts val="0"/>
                        </a:spcAft>
                      </a:pPr>
                      <a:r>
                        <a:rPr lang="en-US" sz="1100">
                          <a:effectLst/>
                        </a:rPr>
                        <a:t>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100">
                          <a:effectLst/>
                        </a:rPr>
                        <a:t>Gender</a:t>
                      </a:r>
                    </a:p>
                    <a:p>
                      <a:pPr marL="342900" marR="0" lvl="0" indent="-342900" algn="just">
                        <a:lnSpc>
                          <a:spcPct val="150000"/>
                        </a:lnSpc>
                        <a:spcBef>
                          <a:spcPts val="0"/>
                        </a:spcBef>
                        <a:spcAft>
                          <a:spcPts val="0"/>
                        </a:spcAft>
                        <a:buFont typeface="+mj-lt"/>
                        <a:buAutoNum type="arabicPeriod"/>
                      </a:pPr>
                      <a:r>
                        <a:rPr lang="en-US" sz="1100">
                          <a:effectLst/>
                        </a:rPr>
                        <a:t>Man</a:t>
                      </a:r>
                    </a:p>
                    <a:p>
                      <a:pPr marL="342900" marR="0" lvl="0" indent="-342900" algn="just">
                        <a:lnSpc>
                          <a:spcPct val="150000"/>
                        </a:lnSpc>
                        <a:spcBef>
                          <a:spcPts val="0"/>
                        </a:spcBef>
                        <a:spcAft>
                          <a:spcPts val="0"/>
                        </a:spcAft>
                        <a:buFont typeface="+mj-lt"/>
                        <a:buAutoNum type="arabicPeriod"/>
                      </a:pPr>
                      <a:r>
                        <a:rPr lang="en-US" sz="1100">
                          <a:effectLst/>
                        </a:rPr>
                        <a:t>Women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 </a:t>
                      </a:r>
                    </a:p>
                    <a:p>
                      <a:pPr marL="0" marR="0" algn="ctr">
                        <a:lnSpc>
                          <a:spcPct val="150000"/>
                        </a:lnSpc>
                        <a:spcBef>
                          <a:spcPts val="0"/>
                        </a:spcBef>
                        <a:spcAft>
                          <a:spcPts val="0"/>
                        </a:spcAft>
                      </a:pPr>
                      <a:r>
                        <a:rPr lang="en-US" sz="1100">
                          <a:effectLst/>
                        </a:rPr>
                        <a:t>46</a:t>
                      </a:r>
                    </a:p>
                    <a:p>
                      <a:pPr marL="0" marR="0" algn="ctr">
                        <a:lnSpc>
                          <a:spcPct val="150000"/>
                        </a:lnSpc>
                        <a:spcBef>
                          <a:spcPts val="0"/>
                        </a:spcBef>
                        <a:spcAft>
                          <a:spcPts val="0"/>
                        </a:spcAft>
                      </a:pPr>
                      <a:r>
                        <a:rPr lang="en-US" sz="1100">
                          <a:effectLst/>
                        </a:rPr>
                        <a:t>14</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 </a:t>
                      </a:r>
                    </a:p>
                    <a:p>
                      <a:pPr marL="0" marR="0" algn="ctr">
                        <a:lnSpc>
                          <a:spcPct val="150000"/>
                        </a:lnSpc>
                        <a:spcBef>
                          <a:spcPts val="0"/>
                        </a:spcBef>
                        <a:spcAft>
                          <a:spcPts val="0"/>
                        </a:spcAft>
                      </a:pPr>
                      <a:r>
                        <a:rPr lang="en-US" sz="1100">
                          <a:effectLst/>
                        </a:rPr>
                        <a:t>76.7</a:t>
                      </a:r>
                    </a:p>
                    <a:p>
                      <a:pPr marL="0" marR="0" algn="ctr">
                        <a:lnSpc>
                          <a:spcPct val="150000"/>
                        </a:lnSpc>
                        <a:spcBef>
                          <a:spcPts val="0"/>
                        </a:spcBef>
                        <a:spcAft>
                          <a:spcPts val="0"/>
                        </a:spcAft>
                      </a:pPr>
                      <a:r>
                        <a:rPr lang="en-US" sz="1100">
                          <a:effectLst/>
                        </a:rPr>
                        <a:t>23.3</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7503198"/>
                  </a:ext>
                </a:extLst>
              </a:tr>
              <a:tr h="0">
                <a:tc>
                  <a:txBody>
                    <a:bodyPr/>
                    <a:lstStyle/>
                    <a:p>
                      <a:pPr marL="0" marR="0" algn="ctr">
                        <a:lnSpc>
                          <a:spcPct val="150000"/>
                        </a:lnSpc>
                        <a:spcBef>
                          <a:spcPts val="0"/>
                        </a:spcBef>
                        <a:spcAft>
                          <a:spcPts val="0"/>
                        </a:spcAft>
                      </a:pPr>
                      <a:r>
                        <a:rPr lang="en-US" sz="1100">
                          <a:effectLst/>
                        </a:rPr>
                        <a:t>2.</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100">
                          <a:effectLst/>
                        </a:rPr>
                        <a:t>Age </a:t>
                      </a:r>
                    </a:p>
                    <a:p>
                      <a:pPr marL="342900" marR="0" lvl="0" indent="-342900">
                        <a:lnSpc>
                          <a:spcPct val="150000"/>
                        </a:lnSpc>
                        <a:spcBef>
                          <a:spcPts val="0"/>
                        </a:spcBef>
                        <a:spcAft>
                          <a:spcPts val="0"/>
                        </a:spcAft>
                        <a:buFont typeface="+mj-lt"/>
                        <a:buAutoNum type="arabicPeriod"/>
                      </a:pPr>
                      <a:r>
                        <a:rPr lang="en-US" sz="1100">
                          <a:effectLst/>
                        </a:rPr>
                        <a:t>&lt; 40</a:t>
                      </a:r>
                    </a:p>
                    <a:p>
                      <a:pPr marL="342900" marR="0" lvl="0" indent="-342900">
                        <a:lnSpc>
                          <a:spcPct val="150000"/>
                        </a:lnSpc>
                        <a:spcBef>
                          <a:spcPts val="0"/>
                        </a:spcBef>
                        <a:spcAft>
                          <a:spcPts val="0"/>
                        </a:spcAft>
                        <a:buFont typeface="+mj-lt"/>
                        <a:buAutoNum type="arabicPeriod"/>
                      </a:pPr>
                      <a:r>
                        <a:rPr lang="en-US" sz="1100">
                          <a:effectLst/>
                        </a:rPr>
                        <a:t>41-43</a:t>
                      </a:r>
                    </a:p>
                    <a:p>
                      <a:pPr marL="342900" marR="0" lvl="0" indent="-342900">
                        <a:lnSpc>
                          <a:spcPct val="150000"/>
                        </a:lnSpc>
                        <a:spcBef>
                          <a:spcPts val="0"/>
                        </a:spcBef>
                        <a:spcAft>
                          <a:spcPts val="0"/>
                        </a:spcAft>
                        <a:buFont typeface="+mj-lt"/>
                        <a:buAutoNum type="arabicPeriod"/>
                      </a:pPr>
                      <a:r>
                        <a:rPr lang="en-US" sz="1100">
                          <a:effectLst/>
                        </a:rPr>
                        <a:t>44-47</a:t>
                      </a:r>
                    </a:p>
                    <a:p>
                      <a:pPr marL="342900" marR="0" lvl="0" indent="-342900">
                        <a:lnSpc>
                          <a:spcPct val="150000"/>
                        </a:lnSpc>
                        <a:spcBef>
                          <a:spcPts val="0"/>
                        </a:spcBef>
                        <a:spcAft>
                          <a:spcPts val="0"/>
                        </a:spcAft>
                        <a:buFont typeface="+mj-lt"/>
                        <a:buAutoNum type="arabicPeriod"/>
                      </a:pPr>
                      <a:r>
                        <a:rPr lang="en-US" sz="1100">
                          <a:effectLst/>
                        </a:rPr>
                        <a:t>48-50</a:t>
                      </a:r>
                    </a:p>
                    <a:p>
                      <a:pPr marL="342900" marR="0" lvl="0" indent="-342900">
                        <a:lnSpc>
                          <a:spcPct val="150000"/>
                        </a:lnSpc>
                        <a:spcBef>
                          <a:spcPts val="0"/>
                        </a:spcBef>
                        <a:spcAft>
                          <a:spcPts val="0"/>
                        </a:spcAft>
                        <a:buFont typeface="+mj-lt"/>
                        <a:buAutoNum type="arabicPeriod"/>
                      </a:pPr>
                      <a:r>
                        <a:rPr lang="en-US" sz="1100">
                          <a:effectLst/>
                        </a:rPr>
                        <a:t>50+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 </a:t>
                      </a:r>
                    </a:p>
                    <a:p>
                      <a:pPr marL="0" marR="0" algn="ctr">
                        <a:lnSpc>
                          <a:spcPct val="150000"/>
                        </a:lnSpc>
                        <a:spcBef>
                          <a:spcPts val="0"/>
                        </a:spcBef>
                        <a:spcAft>
                          <a:spcPts val="0"/>
                        </a:spcAft>
                      </a:pPr>
                      <a:r>
                        <a:rPr lang="en-US" sz="1100">
                          <a:effectLst/>
                        </a:rPr>
                        <a:t>6</a:t>
                      </a:r>
                    </a:p>
                    <a:p>
                      <a:pPr marL="0" marR="0" algn="ctr">
                        <a:lnSpc>
                          <a:spcPct val="150000"/>
                        </a:lnSpc>
                        <a:spcBef>
                          <a:spcPts val="0"/>
                        </a:spcBef>
                        <a:spcAft>
                          <a:spcPts val="0"/>
                        </a:spcAft>
                      </a:pPr>
                      <a:r>
                        <a:rPr lang="en-US" sz="1100">
                          <a:effectLst/>
                        </a:rPr>
                        <a:t>6</a:t>
                      </a:r>
                    </a:p>
                    <a:p>
                      <a:pPr marL="0" marR="0" algn="ctr">
                        <a:lnSpc>
                          <a:spcPct val="150000"/>
                        </a:lnSpc>
                        <a:spcBef>
                          <a:spcPts val="0"/>
                        </a:spcBef>
                        <a:spcAft>
                          <a:spcPts val="0"/>
                        </a:spcAft>
                      </a:pPr>
                      <a:r>
                        <a:rPr lang="en-US" sz="1100">
                          <a:effectLst/>
                        </a:rPr>
                        <a:t>7</a:t>
                      </a:r>
                    </a:p>
                    <a:p>
                      <a:pPr marL="0" marR="0" algn="ctr">
                        <a:lnSpc>
                          <a:spcPct val="150000"/>
                        </a:lnSpc>
                        <a:spcBef>
                          <a:spcPts val="0"/>
                        </a:spcBef>
                        <a:spcAft>
                          <a:spcPts val="0"/>
                        </a:spcAft>
                      </a:pPr>
                      <a:r>
                        <a:rPr lang="en-US" sz="1100">
                          <a:effectLst/>
                        </a:rPr>
                        <a:t>13</a:t>
                      </a:r>
                    </a:p>
                    <a:p>
                      <a:pPr marL="0" marR="0" algn="ctr">
                        <a:lnSpc>
                          <a:spcPct val="150000"/>
                        </a:lnSpc>
                        <a:spcBef>
                          <a:spcPts val="0"/>
                        </a:spcBef>
                        <a:spcAft>
                          <a:spcPts val="0"/>
                        </a:spcAft>
                      </a:pPr>
                      <a:r>
                        <a:rPr lang="en-US" sz="1100">
                          <a:effectLst/>
                        </a:rPr>
                        <a:t>28</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 </a:t>
                      </a:r>
                    </a:p>
                    <a:p>
                      <a:pPr marL="0" marR="0" algn="ctr">
                        <a:lnSpc>
                          <a:spcPct val="150000"/>
                        </a:lnSpc>
                        <a:spcBef>
                          <a:spcPts val="0"/>
                        </a:spcBef>
                        <a:spcAft>
                          <a:spcPts val="0"/>
                        </a:spcAft>
                      </a:pPr>
                      <a:r>
                        <a:rPr lang="en-US" sz="1100" dirty="0">
                          <a:effectLst/>
                        </a:rPr>
                        <a:t>10</a:t>
                      </a:r>
                    </a:p>
                    <a:p>
                      <a:pPr marL="0" marR="0" algn="ctr">
                        <a:lnSpc>
                          <a:spcPct val="150000"/>
                        </a:lnSpc>
                        <a:spcBef>
                          <a:spcPts val="0"/>
                        </a:spcBef>
                        <a:spcAft>
                          <a:spcPts val="0"/>
                        </a:spcAft>
                      </a:pPr>
                      <a:r>
                        <a:rPr lang="en-US" sz="1100" dirty="0">
                          <a:effectLst/>
                        </a:rPr>
                        <a:t>10</a:t>
                      </a:r>
                    </a:p>
                    <a:p>
                      <a:pPr marL="0" marR="0" algn="ctr">
                        <a:lnSpc>
                          <a:spcPct val="150000"/>
                        </a:lnSpc>
                        <a:spcBef>
                          <a:spcPts val="0"/>
                        </a:spcBef>
                        <a:spcAft>
                          <a:spcPts val="0"/>
                        </a:spcAft>
                      </a:pPr>
                      <a:r>
                        <a:rPr lang="en-US" sz="1100" dirty="0">
                          <a:effectLst/>
                        </a:rPr>
                        <a:t>11.7</a:t>
                      </a:r>
                    </a:p>
                    <a:p>
                      <a:pPr marL="0" marR="0" algn="ctr">
                        <a:lnSpc>
                          <a:spcPct val="150000"/>
                        </a:lnSpc>
                        <a:spcBef>
                          <a:spcPts val="0"/>
                        </a:spcBef>
                        <a:spcAft>
                          <a:spcPts val="0"/>
                        </a:spcAft>
                      </a:pPr>
                      <a:r>
                        <a:rPr lang="en-US" sz="1100" dirty="0">
                          <a:effectLst/>
                        </a:rPr>
                        <a:t>21.7</a:t>
                      </a:r>
                    </a:p>
                    <a:p>
                      <a:pPr marL="0" marR="0" algn="ctr">
                        <a:lnSpc>
                          <a:spcPct val="150000"/>
                        </a:lnSpc>
                        <a:spcBef>
                          <a:spcPts val="0"/>
                        </a:spcBef>
                        <a:spcAft>
                          <a:spcPts val="0"/>
                        </a:spcAft>
                      </a:pPr>
                      <a:r>
                        <a:rPr lang="en-US" sz="1100" dirty="0">
                          <a:effectLst/>
                        </a:rPr>
                        <a:t>46.7</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6267967"/>
                  </a:ext>
                </a:extLst>
              </a:tr>
            </a:tbl>
          </a:graphicData>
        </a:graphic>
      </p:graphicFrame>
    </p:spTree>
    <p:extLst>
      <p:ext uri="{BB962C8B-B14F-4D97-AF65-F5344CB8AC3E}">
        <p14:creationId xmlns:p14="http://schemas.microsoft.com/office/powerpoint/2010/main" val="2276731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p:txBody>
          <a:bodyPr/>
          <a:lstStyle/>
          <a:p>
            <a:pPr algn="ctr"/>
            <a:r>
              <a:rPr lang="en-US" dirty="0"/>
              <a:t>Introduction</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lnSpcReduction="10000"/>
          </a:bodyPr>
          <a:lstStyle/>
          <a:p>
            <a:pPr algn="just"/>
            <a:r>
              <a:rPr lang="en-GB" sz="1800" dirty="0">
                <a:effectLst/>
                <a:latin typeface="Times" panose="02020603050405020304" pitchFamily="18" charset="0"/>
                <a:ea typeface="Times New Roman" panose="02020603050405020304" pitchFamily="18" charset="0"/>
                <a:cs typeface="Times New Roman" panose="02020603050405020304" pitchFamily="18" charset="0"/>
              </a:rPr>
              <a:t>To support a progressive, responsive, and participatory bureaucracy through its public service, government and development tasks, each State Civil Apparatus (ASN) is required to be professional in its field and able to guarantee the accountability of its position, in accordance with the level of each position he entrusted. Public demands on service responsiveness carried out by Civil Servants are very high at this time, therefore with the presence of the Potential and Competency Assessment Service Unit (UPPK) under the NTB Provincial Regional Personnel Agency is very helpful to bridge the gap between public demands and their competencies civil servants, by increasing the competency capabilities of civil servants through potential and competency assessments.</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r>
              <a:rPr lang="en-GB" sz="1800" dirty="0">
                <a:effectLst/>
                <a:latin typeface="Times" panose="02020603050405020304" pitchFamily="18" charset="0"/>
                <a:ea typeface="Times New Roman" panose="02020603050405020304" pitchFamily="18" charset="0"/>
                <a:cs typeface="Times New Roman" panose="02020603050405020304" pitchFamily="18" charset="0"/>
              </a:rPr>
              <a:t>This study aims to be able to see how the potential and competency assessment services affect the evaluation of ASN performance as a basis for objective and accurate selection, rotation and promotion for prospective administrator officials, prospective supervisory officials and JPT Primary Open selection so that they are able to provide appropriate recommendations in the provision and placement of HR within the scope of the West Nusa Tenggara Provincial Government.</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93459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964758"/>
          </a:xfrm>
        </p:spPr>
        <p:txBody>
          <a:bodyPr/>
          <a:lstStyle/>
          <a:p>
            <a:pPr algn="ctr"/>
            <a:r>
              <a:rPr lang="en-US" dirty="0"/>
              <a:t>Result VI</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a:xfrm>
            <a:off x="841515" y="1504188"/>
            <a:ext cx="10058400" cy="4724334"/>
          </a:xfrm>
        </p:spPr>
        <p:txBody>
          <a:bodyPr>
            <a:normAutofit lnSpcReduction="10000"/>
          </a:bodyPr>
          <a:lstStyle/>
          <a:p>
            <a:pPr algn="just">
              <a:lnSpc>
                <a:spcPct val="150000"/>
              </a:lnSpc>
              <a:spcBef>
                <a:spcPts val="0"/>
              </a:spcBef>
            </a:pPr>
            <a:r>
              <a:rPr lang="en-US" sz="1800" dirty="0">
                <a:latin typeface="Times" panose="02020603050405020304" pitchFamily="18" charset="0"/>
                <a:ea typeface="Times New Roman" panose="02020603050405020304" pitchFamily="18" charset="0"/>
                <a:cs typeface="Times New Roman" panose="02020603050405020304" pitchFamily="18" charset="0"/>
              </a:rPr>
              <a:t>Bivariate Result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Correlation analysis and Simple Linear Regression Result</a:t>
            </a:r>
          </a:p>
          <a:p>
            <a:pPr marL="0" indent="0" algn="just">
              <a:lnSpc>
                <a:spcPct val="150000"/>
              </a:lnSpc>
              <a:spcBef>
                <a:spcPts val="0"/>
              </a:spcBef>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mj-lt"/>
              <a:buAutoNum type="arabi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From this analysis Researcher proven Hypothesis 1 that stated Potential Result Has a Positive Influence on Performance Appraisal Echelon III Officials West Nusa Tenggara Province.</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mj-lt"/>
              <a:buAutoNum type="arabi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From this analysis Researcher proven Hypothesis 2 that stated Competencies Result Has a Positive Influence on Performance Appraisal Echelon III Officials West Nusa Tenggara Province.</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Bef>
                <a:spcPts val="0"/>
              </a:spcBef>
              <a:buFont typeface="+mj-lt"/>
              <a:buAutoNum type="arabicPeriod"/>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5" name="Tabel 4">
            <a:extLst>
              <a:ext uri="{FF2B5EF4-FFF2-40B4-BE49-F238E27FC236}">
                <a16:creationId xmlns:a16="http://schemas.microsoft.com/office/drawing/2014/main" id="{E00BF3BB-5ED4-4528-B758-FE0F64B97D62}"/>
              </a:ext>
            </a:extLst>
          </p:cNvPr>
          <p:cNvGraphicFramePr>
            <a:graphicFrameLocks noGrp="1"/>
          </p:cNvGraphicFramePr>
          <p:nvPr>
            <p:extLst>
              <p:ext uri="{D42A27DB-BD31-4B8C-83A1-F6EECF244321}">
                <p14:modId xmlns:p14="http://schemas.microsoft.com/office/powerpoint/2010/main" val="517723995"/>
              </p:ext>
            </p:extLst>
          </p:nvPr>
        </p:nvGraphicFramePr>
        <p:xfrm>
          <a:off x="952346" y="2444413"/>
          <a:ext cx="6627898" cy="2127588"/>
        </p:xfrm>
        <a:graphic>
          <a:graphicData uri="http://schemas.openxmlformats.org/drawingml/2006/table">
            <a:tbl>
              <a:tblPr firstRow="1" firstCol="1" bandRow="1">
                <a:tableStyleId>{5C22544A-7EE6-4342-B048-85BDC9FD1C3A}</a:tableStyleId>
              </a:tblPr>
              <a:tblGrid>
                <a:gridCol w="2682739">
                  <a:extLst>
                    <a:ext uri="{9D8B030D-6E8A-4147-A177-3AD203B41FA5}">
                      <a16:colId xmlns:a16="http://schemas.microsoft.com/office/drawing/2014/main" val="2881925235"/>
                    </a:ext>
                  </a:extLst>
                </a:gridCol>
                <a:gridCol w="593895">
                  <a:extLst>
                    <a:ext uri="{9D8B030D-6E8A-4147-A177-3AD203B41FA5}">
                      <a16:colId xmlns:a16="http://schemas.microsoft.com/office/drawing/2014/main" val="4258932328"/>
                    </a:ext>
                  </a:extLst>
                </a:gridCol>
                <a:gridCol w="593895">
                  <a:extLst>
                    <a:ext uri="{9D8B030D-6E8A-4147-A177-3AD203B41FA5}">
                      <a16:colId xmlns:a16="http://schemas.microsoft.com/office/drawing/2014/main" val="3509264477"/>
                    </a:ext>
                  </a:extLst>
                </a:gridCol>
                <a:gridCol w="2121053">
                  <a:extLst>
                    <a:ext uri="{9D8B030D-6E8A-4147-A177-3AD203B41FA5}">
                      <a16:colId xmlns:a16="http://schemas.microsoft.com/office/drawing/2014/main" val="2941146691"/>
                    </a:ext>
                  </a:extLst>
                </a:gridCol>
                <a:gridCol w="636316">
                  <a:extLst>
                    <a:ext uri="{9D8B030D-6E8A-4147-A177-3AD203B41FA5}">
                      <a16:colId xmlns:a16="http://schemas.microsoft.com/office/drawing/2014/main" val="2847048272"/>
                    </a:ext>
                  </a:extLst>
                </a:gridCol>
              </a:tblGrid>
              <a:tr h="709196">
                <a:tc>
                  <a:txBody>
                    <a:bodyPr/>
                    <a:lstStyle/>
                    <a:p>
                      <a:pPr marL="0" marR="0" algn="ctr">
                        <a:lnSpc>
                          <a:spcPct val="150000"/>
                        </a:lnSpc>
                        <a:spcBef>
                          <a:spcPts val="0"/>
                        </a:spcBef>
                        <a:spcAft>
                          <a:spcPts val="0"/>
                        </a:spcAft>
                      </a:pPr>
                      <a:r>
                        <a:rPr lang="en-US" sz="1100">
                          <a:effectLst/>
                        </a:rPr>
                        <a:t>Researches Variables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R²</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Lines Of Equation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P Value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4847846"/>
                  </a:ext>
                </a:extLst>
              </a:tr>
              <a:tr h="709196">
                <a:tc>
                  <a:txBody>
                    <a:bodyPr/>
                    <a:lstStyle/>
                    <a:p>
                      <a:pPr marL="0" marR="0">
                        <a:lnSpc>
                          <a:spcPct val="150000"/>
                        </a:lnSpc>
                        <a:spcBef>
                          <a:spcPts val="0"/>
                        </a:spcBef>
                        <a:spcAft>
                          <a:spcPts val="0"/>
                        </a:spcAft>
                      </a:pPr>
                      <a:r>
                        <a:rPr lang="en-US" sz="1100" dirty="0">
                          <a:effectLst/>
                        </a:rPr>
                        <a:t>Performance Appraisal(Y) and Potential (X1)</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0.370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0.137</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Y = 72.384 + 0.320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0.004</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84152125"/>
                  </a:ext>
                </a:extLst>
              </a:tr>
              <a:tr h="709196">
                <a:tc>
                  <a:txBody>
                    <a:bodyPr/>
                    <a:lstStyle/>
                    <a:p>
                      <a:pPr marL="0" marR="0">
                        <a:lnSpc>
                          <a:spcPct val="150000"/>
                        </a:lnSpc>
                        <a:spcBef>
                          <a:spcPts val="0"/>
                        </a:spcBef>
                        <a:spcAft>
                          <a:spcPts val="0"/>
                        </a:spcAft>
                      </a:pPr>
                      <a:r>
                        <a:rPr lang="en-US" sz="1100">
                          <a:effectLst/>
                        </a:rPr>
                        <a:t>Performance Appraisal (Y) and Competencies (X2)</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0.513</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0.263</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Y = 58.558 + 0.750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0.000</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9145532"/>
                  </a:ext>
                </a:extLst>
              </a:tr>
            </a:tbl>
          </a:graphicData>
        </a:graphic>
      </p:graphicFrame>
    </p:spTree>
    <p:extLst>
      <p:ext uri="{BB962C8B-B14F-4D97-AF65-F5344CB8AC3E}">
        <p14:creationId xmlns:p14="http://schemas.microsoft.com/office/powerpoint/2010/main" val="1657537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964758"/>
          </a:xfrm>
        </p:spPr>
        <p:txBody>
          <a:bodyPr/>
          <a:lstStyle/>
          <a:p>
            <a:pPr algn="ctr"/>
            <a:r>
              <a:rPr lang="en-US" dirty="0"/>
              <a:t>Result VII</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a:xfrm>
            <a:off x="430696" y="1504188"/>
            <a:ext cx="11122619" cy="4724334"/>
          </a:xfrm>
        </p:spPr>
        <p:txBody>
          <a:bodyPr>
            <a:normAutofit fontScale="92500" lnSpcReduction="10000"/>
          </a:bodyPr>
          <a:lstStyle/>
          <a:p>
            <a:pPr algn="just">
              <a:lnSpc>
                <a:spcPct val="150000"/>
              </a:lnSpc>
              <a:spcBef>
                <a:spcPts val="0"/>
              </a:spcBef>
            </a:pPr>
            <a:r>
              <a:rPr lang="en-US" sz="1800" dirty="0">
                <a:latin typeface="Times" panose="02020603050405020304" pitchFamily="18" charset="0"/>
                <a:ea typeface="Times New Roman" panose="02020603050405020304" pitchFamily="18" charset="0"/>
                <a:cs typeface="Times New Roman" panose="02020603050405020304" pitchFamily="18" charset="0"/>
              </a:rPr>
              <a:t>Multivariate Result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sz="1800" dirty="0">
                <a:effectLst/>
                <a:latin typeface="Times New Roman" panose="02020603050405020304" pitchFamily="18" charset="0"/>
                <a:ea typeface="Times New Roman" panose="02020603050405020304" pitchFamily="18" charset="0"/>
              </a:rPr>
              <a:t>To test the hypothesis in this study multivariate analysis will be used multiple linear regression method to look for the influence of two independent variables Potential (X1) and Competence (X2) on the dependent variable Performance Appraisal (Y).</a:t>
            </a: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From this analysis Researcher proven Hypothesis 3 that stated Potential and Competencies Result have Simultaneously a Positive Influences on Performance Appraisal Echelon III Officials West Nusa Tenggara Province.</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4" name="Tabel 3">
            <a:extLst>
              <a:ext uri="{FF2B5EF4-FFF2-40B4-BE49-F238E27FC236}">
                <a16:creationId xmlns:a16="http://schemas.microsoft.com/office/drawing/2014/main" id="{8765580F-9932-4B34-A2D4-E1C587517E01}"/>
              </a:ext>
            </a:extLst>
          </p:cNvPr>
          <p:cNvGraphicFramePr>
            <a:graphicFrameLocks noGrp="1"/>
          </p:cNvGraphicFramePr>
          <p:nvPr>
            <p:extLst>
              <p:ext uri="{D42A27DB-BD31-4B8C-83A1-F6EECF244321}">
                <p14:modId xmlns:p14="http://schemas.microsoft.com/office/powerpoint/2010/main" val="896185428"/>
              </p:ext>
            </p:extLst>
          </p:nvPr>
        </p:nvGraphicFramePr>
        <p:xfrm>
          <a:off x="638684" y="3078053"/>
          <a:ext cx="8902880" cy="645808"/>
        </p:xfrm>
        <a:graphic>
          <a:graphicData uri="http://schemas.openxmlformats.org/drawingml/2006/table">
            <a:tbl>
              <a:tblPr firstRow="1" firstCol="1" bandRow="1">
                <a:tableStyleId>{5C22544A-7EE6-4342-B048-85BDC9FD1C3A}</a:tableStyleId>
              </a:tblPr>
              <a:tblGrid>
                <a:gridCol w="3739188">
                  <a:extLst>
                    <a:ext uri="{9D8B030D-6E8A-4147-A177-3AD203B41FA5}">
                      <a16:colId xmlns:a16="http://schemas.microsoft.com/office/drawing/2014/main" val="3764692861"/>
                    </a:ext>
                  </a:extLst>
                </a:gridCol>
                <a:gridCol w="1478156">
                  <a:extLst>
                    <a:ext uri="{9D8B030D-6E8A-4147-A177-3AD203B41FA5}">
                      <a16:colId xmlns:a16="http://schemas.microsoft.com/office/drawing/2014/main" val="519140765"/>
                    </a:ext>
                  </a:extLst>
                </a:gridCol>
                <a:gridCol w="1182525">
                  <a:extLst>
                    <a:ext uri="{9D8B030D-6E8A-4147-A177-3AD203B41FA5}">
                      <a16:colId xmlns:a16="http://schemas.microsoft.com/office/drawing/2014/main" val="693676075"/>
                    </a:ext>
                  </a:extLst>
                </a:gridCol>
                <a:gridCol w="2503011">
                  <a:extLst>
                    <a:ext uri="{9D8B030D-6E8A-4147-A177-3AD203B41FA5}">
                      <a16:colId xmlns:a16="http://schemas.microsoft.com/office/drawing/2014/main" val="1705897490"/>
                    </a:ext>
                  </a:extLst>
                </a:gridCol>
              </a:tblGrid>
              <a:tr h="322811">
                <a:tc>
                  <a:txBody>
                    <a:bodyPr/>
                    <a:lstStyle/>
                    <a:p>
                      <a:pPr marL="0" marR="0" algn="ctr">
                        <a:lnSpc>
                          <a:spcPct val="150000"/>
                        </a:lnSpc>
                        <a:spcBef>
                          <a:spcPts val="0"/>
                        </a:spcBef>
                        <a:spcAft>
                          <a:spcPts val="0"/>
                        </a:spcAft>
                      </a:pPr>
                      <a:r>
                        <a:rPr lang="en-US" sz="1100">
                          <a:effectLst/>
                        </a:rPr>
                        <a:t>Model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R²</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P Value Anova</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6123335"/>
                  </a:ext>
                </a:extLst>
              </a:tr>
              <a:tr h="322997">
                <a:tc>
                  <a:txBody>
                    <a:bodyPr/>
                    <a:lstStyle/>
                    <a:p>
                      <a:pPr marL="0" marR="0">
                        <a:lnSpc>
                          <a:spcPct val="150000"/>
                        </a:lnSpc>
                        <a:spcBef>
                          <a:spcPts val="0"/>
                        </a:spcBef>
                        <a:spcAft>
                          <a:spcPts val="0"/>
                        </a:spcAft>
                      </a:pPr>
                      <a:r>
                        <a:rPr lang="en-US" sz="1100">
                          <a:effectLst/>
                        </a:rPr>
                        <a:t>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0.640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0.410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0.000</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9880819"/>
                  </a:ext>
                </a:extLst>
              </a:tr>
            </a:tbl>
          </a:graphicData>
        </a:graphic>
      </p:graphicFrame>
      <p:graphicFrame>
        <p:nvGraphicFramePr>
          <p:cNvPr id="6" name="Tabel 5">
            <a:extLst>
              <a:ext uri="{FF2B5EF4-FFF2-40B4-BE49-F238E27FC236}">
                <a16:creationId xmlns:a16="http://schemas.microsoft.com/office/drawing/2014/main" id="{F08C9425-0C8E-47BB-BDCF-7512F545B417}"/>
              </a:ext>
            </a:extLst>
          </p:cNvPr>
          <p:cNvGraphicFramePr>
            <a:graphicFrameLocks noGrp="1"/>
          </p:cNvGraphicFramePr>
          <p:nvPr>
            <p:extLst>
              <p:ext uri="{D42A27DB-BD31-4B8C-83A1-F6EECF244321}">
                <p14:modId xmlns:p14="http://schemas.microsoft.com/office/powerpoint/2010/main" val="15122343"/>
              </p:ext>
            </p:extLst>
          </p:nvPr>
        </p:nvGraphicFramePr>
        <p:xfrm>
          <a:off x="664835" y="3830891"/>
          <a:ext cx="8876729" cy="1135509"/>
        </p:xfrm>
        <a:graphic>
          <a:graphicData uri="http://schemas.openxmlformats.org/drawingml/2006/table">
            <a:tbl>
              <a:tblPr firstRow="1" firstCol="1" bandRow="1">
                <a:tableStyleId>{5C22544A-7EE6-4342-B048-85BDC9FD1C3A}</a:tableStyleId>
              </a:tblPr>
              <a:tblGrid>
                <a:gridCol w="1574224">
                  <a:extLst>
                    <a:ext uri="{9D8B030D-6E8A-4147-A177-3AD203B41FA5}">
                      <a16:colId xmlns:a16="http://schemas.microsoft.com/office/drawing/2014/main" val="2762941331"/>
                    </a:ext>
                  </a:extLst>
                </a:gridCol>
                <a:gridCol w="1592732">
                  <a:extLst>
                    <a:ext uri="{9D8B030D-6E8A-4147-A177-3AD203B41FA5}">
                      <a16:colId xmlns:a16="http://schemas.microsoft.com/office/drawing/2014/main" val="2472945091"/>
                    </a:ext>
                  </a:extLst>
                </a:gridCol>
                <a:gridCol w="1701724">
                  <a:extLst>
                    <a:ext uri="{9D8B030D-6E8A-4147-A177-3AD203B41FA5}">
                      <a16:colId xmlns:a16="http://schemas.microsoft.com/office/drawing/2014/main" val="3671823074"/>
                    </a:ext>
                  </a:extLst>
                </a:gridCol>
                <a:gridCol w="1701724">
                  <a:extLst>
                    <a:ext uri="{9D8B030D-6E8A-4147-A177-3AD203B41FA5}">
                      <a16:colId xmlns:a16="http://schemas.microsoft.com/office/drawing/2014/main" val="2159343506"/>
                    </a:ext>
                  </a:extLst>
                </a:gridCol>
                <a:gridCol w="1139281">
                  <a:extLst>
                    <a:ext uri="{9D8B030D-6E8A-4147-A177-3AD203B41FA5}">
                      <a16:colId xmlns:a16="http://schemas.microsoft.com/office/drawing/2014/main" val="3417621101"/>
                    </a:ext>
                  </a:extLst>
                </a:gridCol>
                <a:gridCol w="1167044">
                  <a:extLst>
                    <a:ext uri="{9D8B030D-6E8A-4147-A177-3AD203B41FA5}">
                      <a16:colId xmlns:a16="http://schemas.microsoft.com/office/drawing/2014/main" val="3919675177"/>
                    </a:ext>
                  </a:extLst>
                </a:gridCol>
              </a:tblGrid>
              <a:tr h="0">
                <a:tc rowSpan="2">
                  <a:txBody>
                    <a:bodyPr/>
                    <a:lstStyle/>
                    <a:p>
                      <a:pPr marL="0" marR="0" algn="ctr">
                        <a:lnSpc>
                          <a:spcPct val="150000"/>
                        </a:lnSpc>
                        <a:spcBef>
                          <a:spcPts val="0"/>
                        </a:spcBef>
                        <a:spcAft>
                          <a:spcPts val="0"/>
                        </a:spcAft>
                      </a:pPr>
                      <a:r>
                        <a:rPr lang="en-US" sz="1100">
                          <a:effectLst/>
                        </a:rPr>
                        <a:t>Variables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lgn="ctr">
                        <a:lnSpc>
                          <a:spcPct val="150000"/>
                        </a:lnSpc>
                        <a:spcBef>
                          <a:spcPts val="0"/>
                        </a:spcBef>
                        <a:spcAft>
                          <a:spcPts val="0"/>
                        </a:spcAft>
                      </a:pPr>
                      <a:r>
                        <a:rPr lang="en-US" sz="1100">
                          <a:effectLst/>
                        </a:rPr>
                        <a:t>Unstandardized</a:t>
                      </a:r>
                    </a:p>
                    <a:p>
                      <a:pPr marL="0" marR="0" algn="ctr">
                        <a:lnSpc>
                          <a:spcPct val="150000"/>
                        </a:lnSpc>
                        <a:spcBef>
                          <a:spcPts val="0"/>
                        </a:spcBef>
                        <a:spcAft>
                          <a:spcPts val="0"/>
                        </a:spcAft>
                      </a:pPr>
                      <a:r>
                        <a:rPr lang="en-US" sz="1100">
                          <a:effectLst/>
                        </a:rPr>
                        <a:t>Coefficients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ctr">
                        <a:lnSpc>
                          <a:spcPct val="150000"/>
                        </a:lnSpc>
                        <a:spcBef>
                          <a:spcPts val="0"/>
                        </a:spcBef>
                        <a:spcAft>
                          <a:spcPts val="0"/>
                        </a:spcAft>
                      </a:pPr>
                      <a:r>
                        <a:rPr lang="en-US" sz="1100">
                          <a:effectLst/>
                        </a:rPr>
                        <a:t>Standardized</a:t>
                      </a:r>
                    </a:p>
                    <a:p>
                      <a:pPr marL="0" marR="0" algn="ctr">
                        <a:lnSpc>
                          <a:spcPct val="150000"/>
                        </a:lnSpc>
                        <a:spcBef>
                          <a:spcPts val="0"/>
                        </a:spcBef>
                        <a:spcAft>
                          <a:spcPts val="0"/>
                        </a:spcAft>
                      </a:pPr>
                      <a:r>
                        <a:rPr lang="en-US" sz="1100">
                          <a:effectLst/>
                        </a:rPr>
                        <a:t>Coefficients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gn="ctr">
                        <a:lnSpc>
                          <a:spcPct val="150000"/>
                        </a:lnSpc>
                        <a:spcBef>
                          <a:spcPts val="0"/>
                        </a:spcBef>
                        <a:spcAft>
                          <a:spcPts val="0"/>
                        </a:spcAft>
                      </a:pPr>
                      <a:r>
                        <a:rPr lang="en-US" sz="1100">
                          <a:effectLst/>
                        </a:rPr>
                        <a:t>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gn="ctr">
                        <a:lnSpc>
                          <a:spcPct val="150000"/>
                        </a:lnSpc>
                        <a:spcBef>
                          <a:spcPts val="0"/>
                        </a:spcBef>
                        <a:spcAft>
                          <a:spcPts val="0"/>
                        </a:spcAft>
                      </a:pPr>
                      <a:r>
                        <a:rPr lang="en-US" sz="1100">
                          <a:effectLst/>
                        </a:rPr>
                        <a:t>P</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67064673"/>
                  </a:ext>
                </a:extLst>
              </a:tr>
              <a:tr h="0">
                <a:tc vMerge="1">
                  <a:txBody>
                    <a:bodyPr/>
                    <a:lstStyle/>
                    <a:p>
                      <a:endParaRPr lang="en-US"/>
                    </a:p>
                  </a:txBody>
                  <a:tcPr/>
                </a:tc>
                <a:tc>
                  <a:txBody>
                    <a:bodyPr/>
                    <a:lstStyle/>
                    <a:p>
                      <a:pPr marL="0" marR="0" algn="ctr">
                        <a:lnSpc>
                          <a:spcPct val="150000"/>
                        </a:lnSpc>
                        <a:spcBef>
                          <a:spcPts val="0"/>
                        </a:spcBef>
                        <a:spcAft>
                          <a:spcPts val="0"/>
                        </a:spcAft>
                      </a:pPr>
                      <a:r>
                        <a:rPr lang="en-US" sz="1100">
                          <a:effectLst/>
                        </a:rPr>
                        <a:t>B</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Std. Eror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Beta</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36841497"/>
                  </a:ext>
                </a:extLst>
              </a:tr>
              <a:tr h="0">
                <a:tc>
                  <a:txBody>
                    <a:bodyPr/>
                    <a:lstStyle/>
                    <a:p>
                      <a:pPr marL="0" marR="0">
                        <a:lnSpc>
                          <a:spcPct val="150000"/>
                        </a:lnSpc>
                        <a:spcBef>
                          <a:spcPts val="0"/>
                        </a:spcBef>
                        <a:spcAft>
                          <a:spcPts val="0"/>
                        </a:spcAft>
                      </a:pPr>
                      <a:r>
                        <a:rPr lang="en-US" sz="1100">
                          <a:effectLst/>
                        </a:rPr>
                        <a:t>Potential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0.331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0.088</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0.383</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3.767</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0.000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31053582"/>
                  </a:ext>
                </a:extLst>
              </a:tr>
              <a:tr h="0">
                <a:tc>
                  <a:txBody>
                    <a:bodyPr/>
                    <a:lstStyle/>
                    <a:p>
                      <a:pPr marL="0" marR="0">
                        <a:lnSpc>
                          <a:spcPct val="150000"/>
                        </a:lnSpc>
                        <a:spcBef>
                          <a:spcPts val="0"/>
                        </a:spcBef>
                        <a:spcAft>
                          <a:spcPts val="0"/>
                        </a:spcAft>
                      </a:pPr>
                      <a:r>
                        <a:rPr lang="en-US" sz="1100">
                          <a:effectLst/>
                        </a:rPr>
                        <a:t>Competencies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0.764</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0.149</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0.523</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5.138</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0.000</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10494378"/>
                  </a:ext>
                </a:extLst>
              </a:tr>
            </a:tbl>
          </a:graphicData>
        </a:graphic>
      </p:graphicFrame>
    </p:spTree>
    <p:extLst>
      <p:ext uri="{BB962C8B-B14F-4D97-AF65-F5344CB8AC3E}">
        <p14:creationId xmlns:p14="http://schemas.microsoft.com/office/powerpoint/2010/main" val="758507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Result VIII</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algn="just">
              <a:lnSpc>
                <a:spcPct val="150000"/>
              </a:lnSpc>
              <a:spcBef>
                <a:spcPts val="0"/>
              </a:spcBef>
            </a:pPr>
            <a:r>
              <a:rPr lang="en-US" sz="1800" dirty="0">
                <a:effectLst/>
                <a:latin typeface="Times" panose="02020603050405020304" pitchFamily="18" charset="0"/>
                <a:ea typeface="Times New Roman" panose="02020603050405020304" pitchFamily="18" charset="0"/>
                <a:cs typeface="Times New Roman" panose="02020603050405020304" pitchFamily="18" charset="0"/>
              </a:rPr>
              <a:t>Classic Assumption After Analysis</a:t>
            </a:r>
          </a:p>
          <a:p>
            <a:pPr marL="342900" indent="-342900" algn="just">
              <a:lnSpc>
                <a:spcPct val="150000"/>
              </a:lnSpc>
              <a:spcBef>
                <a:spcPts val="0"/>
              </a:spcBef>
              <a:buFont typeface="+mj-lt"/>
              <a:buAutoNum type="arabicPeriod"/>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Heteroscedasticity test (</a:t>
            </a:r>
            <a:r>
              <a:rPr lang="en-GB" sz="1800" dirty="0" err="1">
                <a:effectLst/>
                <a:latin typeface="Times" panose="02020603050405020304" pitchFamily="18" charset="0"/>
                <a:ea typeface="Times New Roman" panose="02020603050405020304" pitchFamily="18" charset="0"/>
                <a:cs typeface="Times New Roman" panose="02020603050405020304" pitchFamily="18" charset="0"/>
              </a:rPr>
              <a:t>Glejser</a:t>
            </a:r>
            <a:r>
              <a:rPr lang="en-GB" sz="1800" dirty="0">
                <a:effectLst/>
                <a:latin typeface="Times" panose="02020603050405020304" pitchFamily="18" charset="0"/>
                <a:ea typeface="Times New Roman" panose="02020603050405020304" pitchFamily="18" charset="0"/>
                <a:cs typeface="Times New Roman" panose="02020603050405020304" pitchFamily="18" charset="0"/>
              </a:rPr>
              <a:t>)</a:t>
            </a:r>
          </a:p>
          <a:p>
            <a:pPr marL="0" indent="0" algn="just">
              <a:lnSpc>
                <a:spcPct val="150000"/>
              </a:lnSpc>
              <a:spcBef>
                <a:spcPts val="0"/>
              </a:spcBef>
              <a:buNone/>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This test is part of the classical assumption test in regression analysis which aims to test whether in the regression model there is an inequality of variance from the residual value of one observation to another is fixed, it is called homoscedasticity.</a:t>
            </a:r>
          </a:p>
          <a:p>
            <a:pPr marL="0" indent="0" algn="just">
              <a:lnSpc>
                <a:spcPct val="150000"/>
              </a:lnSpc>
              <a:spcBef>
                <a:spcPts val="0"/>
              </a:spcBef>
              <a:buNone/>
            </a:pP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4" name="Tabel 3">
            <a:extLst>
              <a:ext uri="{FF2B5EF4-FFF2-40B4-BE49-F238E27FC236}">
                <a16:creationId xmlns:a16="http://schemas.microsoft.com/office/drawing/2014/main" id="{A95C956F-21BF-46C1-82E5-9047E916F56C}"/>
              </a:ext>
            </a:extLst>
          </p:cNvPr>
          <p:cNvGraphicFramePr>
            <a:graphicFrameLocks noGrp="1"/>
          </p:cNvGraphicFramePr>
          <p:nvPr>
            <p:extLst>
              <p:ext uri="{D42A27DB-BD31-4B8C-83A1-F6EECF244321}">
                <p14:modId xmlns:p14="http://schemas.microsoft.com/office/powerpoint/2010/main" val="2005015931"/>
              </p:ext>
            </p:extLst>
          </p:nvPr>
        </p:nvGraphicFramePr>
        <p:xfrm>
          <a:off x="1066800" y="4288993"/>
          <a:ext cx="8249478" cy="1488956"/>
        </p:xfrm>
        <a:graphic>
          <a:graphicData uri="http://schemas.openxmlformats.org/drawingml/2006/table">
            <a:tbl>
              <a:tblPr firstRow="1" firstCol="1" bandRow="1">
                <a:tableStyleId>{5C22544A-7EE6-4342-B048-85BDC9FD1C3A}</a:tableStyleId>
              </a:tblPr>
              <a:tblGrid>
                <a:gridCol w="3588338">
                  <a:extLst>
                    <a:ext uri="{9D8B030D-6E8A-4147-A177-3AD203B41FA5}">
                      <a16:colId xmlns:a16="http://schemas.microsoft.com/office/drawing/2014/main" val="682625213"/>
                    </a:ext>
                  </a:extLst>
                </a:gridCol>
                <a:gridCol w="2503698">
                  <a:extLst>
                    <a:ext uri="{9D8B030D-6E8A-4147-A177-3AD203B41FA5}">
                      <a16:colId xmlns:a16="http://schemas.microsoft.com/office/drawing/2014/main" val="1773212791"/>
                    </a:ext>
                  </a:extLst>
                </a:gridCol>
                <a:gridCol w="2157442">
                  <a:extLst>
                    <a:ext uri="{9D8B030D-6E8A-4147-A177-3AD203B41FA5}">
                      <a16:colId xmlns:a16="http://schemas.microsoft.com/office/drawing/2014/main" val="90895905"/>
                    </a:ext>
                  </a:extLst>
                </a:gridCol>
              </a:tblGrid>
              <a:tr h="496232">
                <a:tc>
                  <a:txBody>
                    <a:bodyPr/>
                    <a:lstStyle/>
                    <a:p>
                      <a:pPr marL="0" marR="0" algn="ctr">
                        <a:lnSpc>
                          <a:spcPct val="150000"/>
                        </a:lnSpc>
                        <a:spcBef>
                          <a:spcPts val="0"/>
                        </a:spcBef>
                        <a:spcAft>
                          <a:spcPts val="0"/>
                        </a:spcAft>
                      </a:pPr>
                      <a:r>
                        <a:rPr lang="en-US" sz="1200">
                          <a:effectLst/>
                        </a:rPr>
                        <a:t>Variables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t</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P</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49731347"/>
                  </a:ext>
                </a:extLst>
              </a:tr>
              <a:tr h="496362">
                <a:tc>
                  <a:txBody>
                    <a:bodyPr/>
                    <a:lstStyle/>
                    <a:p>
                      <a:pPr marL="0" marR="0">
                        <a:lnSpc>
                          <a:spcPct val="150000"/>
                        </a:lnSpc>
                        <a:spcBef>
                          <a:spcPts val="0"/>
                        </a:spcBef>
                        <a:spcAft>
                          <a:spcPts val="0"/>
                        </a:spcAft>
                      </a:pPr>
                      <a:r>
                        <a:rPr lang="en-US" sz="1200">
                          <a:effectLst/>
                        </a:rPr>
                        <a:t>Potential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-1.735</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0.088</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8856432"/>
                  </a:ext>
                </a:extLst>
              </a:tr>
              <a:tr h="496362">
                <a:tc>
                  <a:txBody>
                    <a:bodyPr/>
                    <a:lstStyle/>
                    <a:p>
                      <a:pPr marL="0" marR="0">
                        <a:lnSpc>
                          <a:spcPct val="150000"/>
                        </a:lnSpc>
                        <a:spcBef>
                          <a:spcPts val="0"/>
                        </a:spcBef>
                        <a:spcAft>
                          <a:spcPts val="0"/>
                        </a:spcAft>
                      </a:pPr>
                      <a:r>
                        <a:rPr lang="en-US" sz="1200">
                          <a:effectLst/>
                        </a:rPr>
                        <a:t>Competencies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-1.629</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0.109</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38809047"/>
                  </a:ext>
                </a:extLst>
              </a:tr>
            </a:tbl>
          </a:graphicData>
        </a:graphic>
      </p:graphicFrame>
    </p:spTree>
    <p:extLst>
      <p:ext uri="{BB962C8B-B14F-4D97-AF65-F5344CB8AC3E}">
        <p14:creationId xmlns:p14="http://schemas.microsoft.com/office/powerpoint/2010/main" val="3996117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Result IX</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algn="just">
              <a:lnSpc>
                <a:spcPct val="150000"/>
              </a:lnSpc>
              <a:spcBef>
                <a:spcPts val="0"/>
              </a:spcBef>
            </a:pPr>
            <a:r>
              <a:rPr lang="en-US" sz="1800" dirty="0">
                <a:effectLst/>
                <a:latin typeface="Times" panose="02020603050405020304" pitchFamily="18" charset="0"/>
                <a:ea typeface="Times New Roman" panose="02020603050405020304" pitchFamily="18" charset="0"/>
                <a:cs typeface="Times New Roman" panose="02020603050405020304" pitchFamily="18" charset="0"/>
              </a:rPr>
              <a:t>Classic Assumption After Analysis</a:t>
            </a:r>
          </a:p>
          <a:p>
            <a:pPr marL="342900" indent="-342900" algn="just">
              <a:lnSpc>
                <a:spcPct val="150000"/>
              </a:lnSpc>
              <a:spcBef>
                <a:spcPts val="0"/>
              </a:spcBef>
              <a:buFont typeface="+mj-lt"/>
              <a:buAutoNum type="arabicPeriod" startAt="2"/>
            </a:pPr>
            <a:r>
              <a:rPr lang="en-US" sz="1800" dirty="0">
                <a:effectLst/>
                <a:latin typeface="Times New Roman" panose="02020603050405020304" pitchFamily="18" charset="0"/>
                <a:ea typeface="Times New Roman" panose="02020603050405020304" pitchFamily="18" charset="0"/>
              </a:rPr>
              <a:t>Autocorrelation Test</a:t>
            </a:r>
          </a:p>
          <a:p>
            <a:pPr marL="0" indent="0" algn="just">
              <a:lnSpc>
                <a:spcPct val="150000"/>
              </a:lnSpc>
              <a:spcBef>
                <a:spcPts val="0"/>
              </a:spcBef>
              <a:buNone/>
            </a:pPr>
            <a:r>
              <a:rPr lang="en-US" sz="1800" dirty="0">
                <a:effectLst/>
                <a:latin typeface="Times New Roman" panose="02020603050405020304" pitchFamily="18" charset="0"/>
                <a:ea typeface="Times New Roman" panose="02020603050405020304" pitchFamily="18" charset="0"/>
              </a:rPr>
              <a:t>A statistical analysis was carried out to find out whether there was a correlation between variables in the prediction model and the change in time.</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5" name="Tabel 4">
            <a:extLst>
              <a:ext uri="{FF2B5EF4-FFF2-40B4-BE49-F238E27FC236}">
                <a16:creationId xmlns:a16="http://schemas.microsoft.com/office/drawing/2014/main" id="{3EE3737B-209B-4960-B318-16E7313BA8E0}"/>
              </a:ext>
            </a:extLst>
          </p:cNvPr>
          <p:cNvGraphicFramePr>
            <a:graphicFrameLocks noGrp="1"/>
          </p:cNvGraphicFramePr>
          <p:nvPr>
            <p:extLst>
              <p:ext uri="{D42A27DB-BD31-4B8C-83A1-F6EECF244321}">
                <p14:modId xmlns:p14="http://schemas.microsoft.com/office/powerpoint/2010/main" val="290263183"/>
              </p:ext>
            </p:extLst>
          </p:nvPr>
        </p:nvGraphicFramePr>
        <p:xfrm>
          <a:off x="1066800" y="3861729"/>
          <a:ext cx="9786730" cy="1160845"/>
        </p:xfrm>
        <a:graphic>
          <a:graphicData uri="http://schemas.openxmlformats.org/drawingml/2006/table">
            <a:tbl>
              <a:tblPr firstRow="1" firstCol="1" bandRow="1">
                <a:tableStyleId>{5C22544A-7EE6-4342-B048-85BDC9FD1C3A}</a:tableStyleId>
              </a:tblPr>
              <a:tblGrid>
                <a:gridCol w="1644755">
                  <a:extLst>
                    <a:ext uri="{9D8B030D-6E8A-4147-A177-3AD203B41FA5}">
                      <a16:colId xmlns:a16="http://schemas.microsoft.com/office/drawing/2014/main" val="1089282254"/>
                    </a:ext>
                  </a:extLst>
                </a:gridCol>
                <a:gridCol w="1556665">
                  <a:extLst>
                    <a:ext uri="{9D8B030D-6E8A-4147-A177-3AD203B41FA5}">
                      <a16:colId xmlns:a16="http://schemas.microsoft.com/office/drawing/2014/main" val="1881683993"/>
                    </a:ext>
                  </a:extLst>
                </a:gridCol>
                <a:gridCol w="1565474">
                  <a:extLst>
                    <a:ext uri="{9D8B030D-6E8A-4147-A177-3AD203B41FA5}">
                      <a16:colId xmlns:a16="http://schemas.microsoft.com/office/drawing/2014/main" val="3816566925"/>
                    </a:ext>
                  </a:extLst>
                </a:gridCol>
                <a:gridCol w="1720260">
                  <a:extLst>
                    <a:ext uri="{9D8B030D-6E8A-4147-A177-3AD203B41FA5}">
                      <a16:colId xmlns:a16="http://schemas.microsoft.com/office/drawing/2014/main" val="1991381599"/>
                    </a:ext>
                  </a:extLst>
                </a:gridCol>
                <a:gridCol w="1595676">
                  <a:extLst>
                    <a:ext uri="{9D8B030D-6E8A-4147-A177-3AD203B41FA5}">
                      <a16:colId xmlns:a16="http://schemas.microsoft.com/office/drawing/2014/main" val="247146239"/>
                    </a:ext>
                  </a:extLst>
                </a:gridCol>
                <a:gridCol w="1703900">
                  <a:extLst>
                    <a:ext uri="{9D8B030D-6E8A-4147-A177-3AD203B41FA5}">
                      <a16:colId xmlns:a16="http://schemas.microsoft.com/office/drawing/2014/main" val="852040279"/>
                    </a:ext>
                  </a:extLst>
                </a:gridCol>
              </a:tblGrid>
              <a:tr h="790887">
                <a:tc>
                  <a:txBody>
                    <a:bodyPr/>
                    <a:lstStyle/>
                    <a:p>
                      <a:pPr marL="0" marR="0" algn="ctr">
                        <a:lnSpc>
                          <a:spcPct val="150000"/>
                        </a:lnSpc>
                        <a:spcBef>
                          <a:spcPts val="0"/>
                        </a:spcBef>
                        <a:spcAft>
                          <a:spcPts val="0"/>
                        </a:spcAft>
                      </a:pPr>
                      <a:r>
                        <a:rPr lang="en-US" sz="1200">
                          <a:effectLst/>
                        </a:rPr>
                        <a:t>Model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R²</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Adjusted</a:t>
                      </a:r>
                      <a:endParaRPr lang="en-US" sz="1100">
                        <a:effectLst/>
                      </a:endParaRPr>
                    </a:p>
                    <a:p>
                      <a:pPr marL="0" marR="0" algn="ctr">
                        <a:lnSpc>
                          <a:spcPct val="150000"/>
                        </a:lnSpc>
                        <a:spcBef>
                          <a:spcPts val="0"/>
                        </a:spcBef>
                        <a:spcAft>
                          <a:spcPts val="0"/>
                        </a:spcAft>
                      </a:pPr>
                      <a:r>
                        <a:rPr lang="en-US" sz="1200">
                          <a:effectLst/>
                        </a:rPr>
                        <a:t>R²</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S.tdr</a:t>
                      </a:r>
                      <a:endParaRPr lang="en-US" sz="1100">
                        <a:effectLst/>
                      </a:endParaRPr>
                    </a:p>
                    <a:p>
                      <a:pPr marL="0" marR="0" algn="ctr">
                        <a:lnSpc>
                          <a:spcPct val="150000"/>
                        </a:lnSpc>
                        <a:spcBef>
                          <a:spcPts val="0"/>
                        </a:spcBef>
                        <a:spcAft>
                          <a:spcPts val="0"/>
                        </a:spcAft>
                      </a:pPr>
                      <a:r>
                        <a:rPr lang="en-US" sz="1200">
                          <a:effectLst/>
                        </a:rPr>
                        <a:t>Eror</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Durbin-Watson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73746236"/>
                  </a:ext>
                </a:extLst>
              </a:tr>
              <a:tr h="369958">
                <a:tc>
                  <a:txBody>
                    <a:bodyPr/>
                    <a:lstStyle/>
                    <a:p>
                      <a:pPr marL="0" marR="0">
                        <a:lnSpc>
                          <a:spcPct val="150000"/>
                        </a:lnSpc>
                        <a:spcBef>
                          <a:spcPts val="0"/>
                        </a:spcBef>
                        <a:spcAft>
                          <a:spcPts val="0"/>
                        </a:spcAft>
                      </a:pPr>
                      <a:r>
                        <a:rPr lang="en-US" sz="1200">
                          <a:effectLst/>
                        </a:rPr>
                        <a:t>1</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0.640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0.410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0.389</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3.159</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1.668</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03124673"/>
                  </a:ext>
                </a:extLst>
              </a:tr>
            </a:tbl>
          </a:graphicData>
        </a:graphic>
      </p:graphicFrame>
    </p:spTree>
    <p:extLst>
      <p:ext uri="{BB962C8B-B14F-4D97-AF65-F5344CB8AC3E}">
        <p14:creationId xmlns:p14="http://schemas.microsoft.com/office/powerpoint/2010/main" val="227179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Result X</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algn="just">
              <a:lnSpc>
                <a:spcPct val="150000"/>
              </a:lnSpc>
              <a:spcBef>
                <a:spcPts val="0"/>
              </a:spcBef>
            </a:pPr>
            <a:r>
              <a:rPr lang="en-US" sz="1800" dirty="0">
                <a:effectLst/>
                <a:latin typeface="Times" panose="02020603050405020304" pitchFamily="18" charset="0"/>
                <a:ea typeface="Times New Roman" panose="02020603050405020304" pitchFamily="18" charset="0"/>
                <a:cs typeface="Times New Roman" panose="02020603050405020304" pitchFamily="18" charset="0"/>
              </a:rPr>
              <a:t>Classic Assumption After Analysis</a:t>
            </a:r>
          </a:p>
          <a:p>
            <a:pPr marL="342900" indent="-342900" algn="just">
              <a:lnSpc>
                <a:spcPct val="150000"/>
              </a:lnSpc>
              <a:spcBef>
                <a:spcPts val="0"/>
              </a:spcBef>
              <a:buFont typeface="+mj-lt"/>
              <a:buAutoNum type="arabicPeriod" startAt="3"/>
            </a:pPr>
            <a:r>
              <a:rPr lang="en-US" sz="1800" dirty="0">
                <a:effectLst/>
                <a:latin typeface="Times New Roman" panose="02020603050405020304" pitchFamily="18" charset="0"/>
                <a:ea typeface="Times New Roman" panose="02020603050405020304" pitchFamily="18" charset="0"/>
              </a:rPr>
              <a:t>Outlier Assumptions Test </a:t>
            </a:r>
          </a:p>
          <a:p>
            <a:pPr marL="0" indent="0" algn="just">
              <a:lnSpc>
                <a:spcPct val="150000"/>
              </a:lnSpc>
              <a:spcBef>
                <a:spcPts val="0"/>
              </a:spcBef>
              <a:buNone/>
            </a:pPr>
            <a:r>
              <a:rPr lang="en-US" sz="1800" dirty="0">
                <a:effectLst/>
                <a:latin typeface="Times New Roman" panose="02020603050405020304" pitchFamily="18" charset="0"/>
                <a:ea typeface="Times New Roman" panose="02020603050405020304" pitchFamily="18" charset="0"/>
              </a:rPr>
              <a:t>Understanding outliers is observational data that appears with extreme values, both univariate or multivariate. Extreme Value is a value that is far or completely different from most other values in the group.</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4" name="Tabel 3">
            <a:extLst>
              <a:ext uri="{FF2B5EF4-FFF2-40B4-BE49-F238E27FC236}">
                <a16:creationId xmlns:a16="http://schemas.microsoft.com/office/drawing/2014/main" id="{5B8AEFAD-FDA8-4D80-8760-28CEA5657610}"/>
              </a:ext>
            </a:extLst>
          </p:cNvPr>
          <p:cNvGraphicFramePr>
            <a:graphicFrameLocks noGrp="1"/>
          </p:cNvGraphicFramePr>
          <p:nvPr>
            <p:extLst>
              <p:ext uri="{D42A27DB-BD31-4B8C-83A1-F6EECF244321}">
                <p14:modId xmlns:p14="http://schemas.microsoft.com/office/powerpoint/2010/main" val="526116112"/>
              </p:ext>
            </p:extLst>
          </p:nvPr>
        </p:nvGraphicFramePr>
        <p:xfrm>
          <a:off x="1157605" y="4536121"/>
          <a:ext cx="9483891" cy="1109305"/>
        </p:xfrm>
        <a:graphic>
          <a:graphicData uri="http://schemas.openxmlformats.org/drawingml/2006/table">
            <a:tbl>
              <a:tblPr firstRow="1" firstCol="1" bandRow="1">
                <a:tableStyleId>{5C22544A-7EE6-4342-B048-85BDC9FD1C3A}</a:tableStyleId>
              </a:tblPr>
              <a:tblGrid>
                <a:gridCol w="1658492">
                  <a:extLst>
                    <a:ext uri="{9D8B030D-6E8A-4147-A177-3AD203B41FA5}">
                      <a16:colId xmlns:a16="http://schemas.microsoft.com/office/drawing/2014/main" val="1844184485"/>
                    </a:ext>
                  </a:extLst>
                </a:gridCol>
                <a:gridCol w="1688979">
                  <a:extLst>
                    <a:ext uri="{9D8B030D-6E8A-4147-A177-3AD203B41FA5}">
                      <a16:colId xmlns:a16="http://schemas.microsoft.com/office/drawing/2014/main" val="628233927"/>
                    </a:ext>
                  </a:extLst>
                </a:gridCol>
                <a:gridCol w="1709710">
                  <a:extLst>
                    <a:ext uri="{9D8B030D-6E8A-4147-A177-3AD203B41FA5}">
                      <a16:colId xmlns:a16="http://schemas.microsoft.com/office/drawing/2014/main" val="1901029755"/>
                    </a:ext>
                  </a:extLst>
                </a:gridCol>
                <a:gridCol w="1458497">
                  <a:extLst>
                    <a:ext uri="{9D8B030D-6E8A-4147-A177-3AD203B41FA5}">
                      <a16:colId xmlns:a16="http://schemas.microsoft.com/office/drawing/2014/main" val="2442533127"/>
                    </a:ext>
                  </a:extLst>
                </a:gridCol>
                <a:gridCol w="1680443">
                  <a:extLst>
                    <a:ext uri="{9D8B030D-6E8A-4147-A177-3AD203B41FA5}">
                      <a16:colId xmlns:a16="http://schemas.microsoft.com/office/drawing/2014/main" val="3087971198"/>
                    </a:ext>
                  </a:extLst>
                </a:gridCol>
                <a:gridCol w="1287770">
                  <a:extLst>
                    <a:ext uri="{9D8B030D-6E8A-4147-A177-3AD203B41FA5}">
                      <a16:colId xmlns:a16="http://schemas.microsoft.com/office/drawing/2014/main" val="289360341"/>
                    </a:ext>
                  </a:extLst>
                </a:gridCol>
              </a:tblGrid>
              <a:tr h="554493">
                <a:tc>
                  <a:txBody>
                    <a:bodyPr/>
                    <a:lstStyle/>
                    <a:p>
                      <a:pPr marL="0" marR="0" algn="ctr">
                        <a:lnSpc>
                          <a:spcPct val="150000"/>
                        </a:lnSpc>
                        <a:spcBef>
                          <a:spcPts val="0"/>
                        </a:spcBef>
                        <a:spcAft>
                          <a:spcPts val="0"/>
                        </a:spcAft>
                      </a:pPr>
                      <a:r>
                        <a:rPr lang="en-US" sz="1100">
                          <a:effectLst/>
                        </a:rPr>
                        <a:t>STd. Predicted Value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Minimum</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Maximum</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Mean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Std. Deviation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N</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34367560"/>
                  </a:ext>
                </a:extLst>
              </a:tr>
              <a:tr h="554812">
                <a:tc>
                  <a:txBody>
                    <a:bodyPr/>
                    <a:lstStyle/>
                    <a:p>
                      <a:pPr marL="0" marR="0">
                        <a:lnSpc>
                          <a:spcPct val="150000"/>
                        </a:lnSpc>
                        <a:spcBef>
                          <a:spcPts val="0"/>
                        </a:spcBef>
                        <a:spcAft>
                          <a:spcPts val="0"/>
                        </a:spcAft>
                      </a:pPr>
                      <a:r>
                        <a:rPr lang="en-US" sz="1100">
                          <a:effectLst/>
                        </a:rPr>
                        <a:t>Residual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-2.584</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2.830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0.000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1.000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60</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64903473"/>
                  </a:ext>
                </a:extLst>
              </a:tr>
            </a:tbl>
          </a:graphicData>
        </a:graphic>
      </p:graphicFrame>
    </p:spTree>
    <p:extLst>
      <p:ext uri="{BB962C8B-B14F-4D97-AF65-F5344CB8AC3E}">
        <p14:creationId xmlns:p14="http://schemas.microsoft.com/office/powerpoint/2010/main" val="3374973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Discussion</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algn="just">
              <a:lnSpc>
                <a:spcPct val="150000"/>
              </a:lnSpc>
              <a:spcBef>
                <a:spcPts val="0"/>
              </a:spcBef>
              <a:tabLst>
                <a:tab pos="2343150" algn="l"/>
              </a:tabLst>
            </a:pPr>
            <a:r>
              <a:rPr lang="en-US" sz="1800" dirty="0">
                <a:effectLst/>
                <a:latin typeface="Times" panose="02020603050405020304" pitchFamily="18" charset="0"/>
                <a:ea typeface="Times New Roman" panose="02020603050405020304" pitchFamily="18" charset="0"/>
              </a:rPr>
              <a:t>After analyzing the two Independent variables (Potential and Competence) included in the regression model. The coefficient of determination (R Squared) shows the value of 0.410 meaning that the regression model obtained can explain 41% of the variation in the performance variable of echelon III officials of the NTB provincial government. Then the F test results that indicate the value of P (sign) = 0.0001, means that at 5% alpha we can state that the regression model matches the available data. From the coefficient results obtained by the regression equation as follows:</a:t>
            </a: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
        <p:nvSpPr>
          <p:cNvPr id="7" name="Persegi Panjang: Sudut Lengkung 6">
            <a:extLst>
              <a:ext uri="{FF2B5EF4-FFF2-40B4-BE49-F238E27FC236}">
                <a16:creationId xmlns:a16="http://schemas.microsoft.com/office/drawing/2014/main" id="{C8AE43EE-9DC4-464C-9F26-1F2CFF5B36F4}"/>
              </a:ext>
            </a:extLst>
          </p:cNvPr>
          <p:cNvSpPr/>
          <p:nvPr/>
        </p:nvSpPr>
        <p:spPr>
          <a:xfrm>
            <a:off x="1563757" y="4809744"/>
            <a:ext cx="8560904" cy="1143000"/>
          </a:xfrm>
          <a:prstGeom prst="round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GB" sz="1400">
                <a:effectLst/>
                <a:latin typeface="Times" panose="02020603050405020304" pitchFamily="18" charset="0"/>
                <a:ea typeface="Times New Roman" panose="02020603050405020304" pitchFamily="18" charset="0"/>
                <a:cs typeface="Times New Roman" panose="02020603050405020304" pitchFamily="18" charset="0"/>
              </a:rPr>
              <a:t>Performance Appraisal = 44.303 + 0.331 Potential + 0.764 Competencies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7991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Discussion II</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marL="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based on the value of the coefficient B of each variable can be interpreted as follows: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1000"/>
              </a:spcAft>
              <a:buFont typeface="+mj-lt"/>
              <a:buAutoNum type="alphaL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Constant B = 44,303 means that if the potential and competency value is 0, the performance appraisal is 44,303</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1000"/>
              </a:spcAft>
              <a:buFont typeface="+mj-lt"/>
              <a:buAutoNum type="alphaL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Constant B1 = 0.331 means that if the potential value is increased by 1 unit, the performance appraisal will increase by 0.331.</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1000"/>
              </a:spcAft>
              <a:buFont typeface="+mj-lt"/>
              <a:buAutoNum type="alphaL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Constant B2 = 0.764 means that if the competency is increased in value by 1 unit, the performance appraisal will increase by 0.764.</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15318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Discussion III</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marL="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Based on the regression equation above, an example of the calculation of echelon III official performance is as follows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For example, an echelon III official has a potential value of 70 and competence of 60, then the equation :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40005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Performance Appraisal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120015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44.303 + 0.331 (70) + 0.764 (60)</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120015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44.303 + 23.17 + 45.84</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120015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113.313</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Based on the performance score obtained from the above calculation (113,313), it can be concluded that the performance of echelon III officials is very good because it is between 110 to 120</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43701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a:t>Discussion IV</a:t>
            </a:r>
          </a:p>
        </p:txBody>
      </p:sp>
      <p:sp>
        <p:nvSpPr>
          <p:cNvPr id="6" name="Tampungan Konten 5">
            <a:extLst>
              <a:ext uri="{FF2B5EF4-FFF2-40B4-BE49-F238E27FC236}">
                <a16:creationId xmlns:a16="http://schemas.microsoft.com/office/drawing/2014/main" id="{0C1B9B28-86F4-412D-94B3-0380CAB25EEC}"/>
              </a:ext>
            </a:extLst>
          </p:cNvPr>
          <p:cNvSpPr>
            <a:spLocks noGrp="1"/>
          </p:cNvSpPr>
          <p:nvPr>
            <p:ph idx="1"/>
          </p:nvPr>
        </p:nvSpPr>
        <p:spPr/>
        <p:txBody>
          <a:bodyPr/>
          <a:lstStyle/>
          <a:p>
            <a:r>
              <a:rPr lang="en-US" dirty="0"/>
              <a:t>Dominance factor from independent Variables</a:t>
            </a:r>
          </a:p>
          <a:p>
            <a:endParaRPr lang="en-US" dirty="0"/>
          </a:p>
          <a:p>
            <a:endParaRPr lang="en-US" dirty="0"/>
          </a:p>
          <a:p>
            <a:endParaRPr lang="en-US" dirty="0"/>
          </a:p>
          <a:p>
            <a:r>
              <a:rPr lang="en-US" sz="1800" dirty="0">
                <a:effectLst/>
                <a:latin typeface="Times" panose="02020603050405020304" pitchFamily="18" charset="0"/>
                <a:ea typeface="Times New Roman" panose="02020603050405020304" pitchFamily="18" charset="0"/>
              </a:rPr>
              <a:t>The two Independent variables (potential and competency) were found to be significant (P value &lt;0.05), of the two variables the greatest influence on performance appraisal was competency (Beta = 0.523).</a:t>
            </a:r>
          </a:p>
          <a:p>
            <a:endParaRPr lang="en-US" dirty="0"/>
          </a:p>
          <a:p>
            <a:pPr marL="0" indent="0">
              <a:buNone/>
            </a:pPr>
            <a:endParaRPr lang="en-US" dirty="0"/>
          </a:p>
        </p:txBody>
      </p:sp>
      <p:graphicFrame>
        <p:nvGraphicFramePr>
          <p:cNvPr id="7" name="Tabel 6">
            <a:extLst>
              <a:ext uri="{FF2B5EF4-FFF2-40B4-BE49-F238E27FC236}">
                <a16:creationId xmlns:a16="http://schemas.microsoft.com/office/drawing/2014/main" id="{BAB05269-B00A-487A-A68A-4EBC2E7003C4}"/>
              </a:ext>
            </a:extLst>
          </p:cNvPr>
          <p:cNvGraphicFramePr>
            <a:graphicFrameLocks noGrp="1"/>
          </p:cNvGraphicFramePr>
          <p:nvPr>
            <p:extLst>
              <p:ext uri="{D42A27DB-BD31-4B8C-83A1-F6EECF244321}">
                <p14:modId xmlns:p14="http://schemas.microsoft.com/office/powerpoint/2010/main" val="2861922325"/>
              </p:ext>
            </p:extLst>
          </p:nvPr>
        </p:nvGraphicFramePr>
        <p:xfrm>
          <a:off x="1238098" y="2516797"/>
          <a:ext cx="5957832" cy="782994"/>
        </p:xfrm>
        <a:graphic>
          <a:graphicData uri="http://schemas.openxmlformats.org/drawingml/2006/table">
            <a:tbl>
              <a:tblPr firstRow="1" firstCol="1" bandRow="1">
                <a:tableStyleId>{5C22544A-7EE6-4342-B048-85BDC9FD1C3A}</a:tableStyleId>
              </a:tblPr>
              <a:tblGrid>
                <a:gridCol w="2026378">
                  <a:extLst>
                    <a:ext uri="{9D8B030D-6E8A-4147-A177-3AD203B41FA5}">
                      <a16:colId xmlns:a16="http://schemas.microsoft.com/office/drawing/2014/main" val="3795132630"/>
                    </a:ext>
                  </a:extLst>
                </a:gridCol>
                <a:gridCol w="1963974">
                  <a:extLst>
                    <a:ext uri="{9D8B030D-6E8A-4147-A177-3AD203B41FA5}">
                      <a16:colId xmlns:a16="http://schemas.microsoft.com/office/drawing/2014/main" val="500631975"/>
                    </a:ext>
                  </a:extLst>
                </a:gridCol>
                <a:gridCol w="1967480">
                  <a:extLst>
                    <a:ext uri="{9D8B030D-6E8A-4147-A177-3AD203B41FA5}">
                      <a16:colId xmlns:a16="http://schemas.microsoft.com/office/drawing/2014/main" val="3044641200"/>
                    </a:ext>
                  </a:extLst>
                </a:gridCol>
              </a:tblGrid>
              <a:tr h="260898">
                <a:tc>
                  <a:txBody>
                    <a:bodyPr/>
                    <a:lstStyle/>
                    <a:p>
                      <a:pPr marL="0" marR="0" algn="ctr">
                        <a:lnSpc>
                          <a:spcPct val="150000"/>
                        </a:lnSpc>
                        <a:spcBef>
                          <a:spcPts val="0"/>
                        </a:spcBef>
                        <a:spcAft>
                          <a:spcPts val="0"/>
                        </a:spcAft>
                      </a:pPr>
                      <a:r>
                        <a:rPr lang="en-US" sz="1100">
                          <a:effectLst/>
                        </a:rPr>
                        <a:t>Variable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Beta</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P Value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70071813"/>
                  </a:ext>
                </a:extLst>
              </a:tr>
              <a:tr h="261048">
                <a:tc>
                  <a:txBody>
                    <a:bodyPr/>
                    <a:lstStyle/>
                    <a:p>
                      <a:pPr marL="0" marR="0">
                        <a:lnSpc>
                          <a:spcPct val="150000"/>
                        </a:lnSpc>
                        <a:spcBef>
                          <a:spcPts val="0"/>
                        </a:spcBef>
                        <a:spcAft>
                          <a:spcPts val="0"/>
                        </a:spcAft>
                      </a:pPr>
                      <a:r>
                        <a:rPr lang="en-US" sz="1100">
                          <a:effectLst/>
                        </a:rPr>
                        <a:t>Potential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0.383</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0.000</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56439221"/>
                  </a:ext>
                </a:extLst>
              </a:tr>
              <a:tr h="261048">
                <a:tc>
                  <a:txBody>
                    <a:bodyPr/>
                    <a:lstStyle/>
                    <a:p>
                      <a:pPr marL="0" marR="0">
                        <a:lnSpc>
                          <a:spcPct val="150000"/>
                        </a:lnSpc>
                        <a:spcBef>
                          <a:spcPts val="0"/>
                        </a:spcBef>
                        <a:spcAft>
                          <a:spcPts val="0"/>
                        </a:spcAft>
                      </a:pPr>
                      <a:r>
                        <a:rPr lang="en-US" sz="1100">
                          <a:effectLst/>
                        </a:rPr>
                        <a:t>Competency</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0.523</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0.000</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8686390"/>
                  </a:ext>
                </a:extLst>
              </a:tr>
            </a:tbl>
          </a:graphicData>
        </a:graphic>
      </p:graphicFrame>
    </p:spTree>
    <p:extLst>
      <p:ext uri="{BB962C8B-B14F-4D97-AF65-F5344CB8AC3E}">
        <p14:creationId xmlns:p14="http://schemas.microsoft.com/office/powerpoint/2010/main" val="238986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err="1"/>
              <a:t>Counclusion</a:t>
            </a:r>
            <a:endParaRPr lang="en-US" dirty="0"/>
          </a:p>
        </p:txBody>
      </p:sp>
      <p:sp>
        <p:nvSpPr>
          <p:cNvPr id="6" name="Tampungan Konten 5">
            <a:extLst>
              <a:ext uri="{FF2B5EF4-FFF2-40B4-BE49-F238E27FC236}">
                <a16:creationId xmlns:a16="http://schemas.microsoft.com/office/drawing/2014/main" id="{0C1B9B28-86F4-412D-94B3-0380CAB25EEC}"/>
              </a:ext>
            </a:extLst>
          </p:cNvPr>
          <p:cNvSpPr>
            <a:spLocks noGrp="1"/>
          </p:cNvSpPr>
          <p:nvPr>
            <p:ph idx="1"/>
          </p:nvPr>
        </p:nvSpPr>
        <p:spPr/>
        <p:txBody>
          <a:bodyPr>
            <a:normAutofit fontScale="85000" lnSpcReduction="10000"/>
          </a:bodyPr>
          <a:lstStyle/>
          <a:p>
            <a:pPr marL="0" marR="0" algn="just">
              <a:lnSpc>
                <a:spcPct val="150000"/>
              </a:lnSpc>
              <a:spcBef>
                <a:spcPts val="0"/>
              </a:spcBef>
              <a:spcAft>
                <a:spcPts val="0"/>
              </a:spcAft>
            </a:pPr>
            <a:r>
              <a:rPr lang="en-US" sz="1800" dirty="0">
                <a:effectLst/>
                <a:latin typeface="Times" panose="02020603050405020304" pitchFamily="18" charset="0"/>
                <a:ea typeface="Times New Roman" panose="02020603050405020304" pitchFamily="18" charset="0"/>
              </a:rPr>
              <a:t>From the results of the analysis and description of the previous chapter conclusions can be drawn as follows: </a:t>
            </a:r>
          </a:p>
          <a:p>
            <a:pPr marL="342900" marR="0" lvl="0" indent="-342900" algn="just">
              <a:lnSpc>
                <a:spcPct val="150000"/>
              </a:lnSpc>
              <a:spcBef>
                <a:spcPts val="0"/>
              </a:spcBef>
              <a:spcAft>
                <a:spcPts val="0"/>
              </a:spcAft>
              <a:buFont typeface="+mj-lt"/>
              <a:buAutoNum type="alphaLcPeriod"/>
            </a:pPr>
            <a:r>
              <a:rPr lang="en-US" sz="1800" dirty="0">
                <a:effectLst/>
                <a:latin typeface="Times" panose="02020603050405020304" pitchFamily="18" charset="0"/>
                <a:ea typeface="Times New Roman" panose="02020603050405020304" pitchFamily="18" charset="0"/>
              </a:rPr>
              <a:t>For the first hypothesis, based on a simple regression analysis, it was found that P &lt;0.004 which means that the results are significant. Therefore, the first hypothesis that reads “Potential Employee Has a Positive Impact on Performance Appraisal” can be accepted. Independent Variable (potential) R Squared determination coefficient = 13.7%, this means that the potential variable in the hypothesis has a contribution of 13.7% to the dependent variable performance appraisal. The remaining 86.3% is influenced by variables outside the model.</a:t>
            </a:r>
          </a:p>
          <a:p>
            <a:pPr marL="342900" marR="0" lvl="0" indent="-342900" algn="just">
              <a:lnSpc>
                <a:spcPct val="150000"/>
              </a:lnSpc>
              <a:spcBef>
                <a:spcPts val="0"/>
              </a:spcBef>
              <a:spcAft>
                <a:spcPts val="0"/>
              </a:spcAft>
              <a:buFont typeface="+mj-lt"/>
              <a:buAutoNum type="alphaLcPeriod"/>
            </a:pPr>
            <a:r>
              <a:rPr lang="en-US" sz="1800" dirty="0">
                <a:effectLst/>
                <a:latin typeface="Times" panose="02020603050405020304" pitchFamily="18" charset="0"/>
                <a:ea typeface="Times New Roman" panose="02020603050405020304" pitchFamily="18" charset="0"/>
              </a:rPr>
              <a:t>For the Second hypothesis, based on a simple regression analysis, it was found that P &lt;0.001 which means that the results are significant. Accordingly, the second hypothesis that refers to “Competencies Employee Has a Positive Impact on Performance Appraisal” can be accepted. Independent Variable (competencies) R Squared determination coefficient = 26.3%, this means that the competencies variable in the hypothesis has a contribution of 26.3% to the dependent variable performance appraisal. The remaining 73.7% is effect by variables outside the model. </a:t>
            </a:r>
          </a:p>
          <a:p>
            <a:endParaRPr lang="en-US" dirty="0"/>
          </a:p>
          <a:p>
            <a:pPr marL="0" indent="0">
              <a:buNone/>
            </a:pPr>
            <a:endParaRPr lang="en-US" dirty="0"/>
          </a:p>
        </p:txBody>
      </p:sp>
    </p:spTree>
    <p:extLst>
      <p:ext uri="{BB962C8B-B14F-4D97-AF65-F5344CB8AC3E}">
        <p14:creationId xmlns:p14="http://schemas.microsoft.com/office/powerpoint/2010/main" val="290267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p:txBody>
          <a:bodyPr/>
          <a:lstStyle/>
          <a:p>
            <a:pPr algn="ctr"/>
            <a:r>
              <a:rPr lang="en-US" dirty="0"/>
              <a:t>Continues </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fontScale="77500" lnSpcReduction="20000"/>
          </a:bodyPr>
          <a:lstStyle/>
          <a:p>
            <a:pPr marL="0" marR="0" algn="just" fontAlgn="base">
              <a:lnSpc>
                <a:spcPct val="150000"/>
              </a:lnSpc>
              <a:spcBef>
                <a:spcPts val="0"/>
              </a:spcBef>
              <a:spcAft>
                <a:spcPts val="0"/>
              </a:spcAft>
            </a:pPr>
            <a:r>
              <a:rPr lang="en-US" sz="1800" spc="10" dirty="0">
                <a:solidFill>
                  <a:srgbClr val="333333"/>
                </a:solidFill>
                <a:effectLst/>
                <a:latin typeface="Times" panose="02020603050405020304" pitchFamily="18" charset="0"/>
                <a:ea typeface="Times New Roman" panose="02020603050405020304" pitchFamily="18" charset="0"/>
                <a:cs typeface="Times" panose="02020603050405020304" pitchFamily="18" charset="0"/>
              </a:rPr>
              <a:t>For measuring the job performance will use new development measurement </a:t>
            </a:r>
            <a:r>
              <a:rPr lang="en-US" sz="1800" dirty="0">
                <a:effectLst/>
                <a:latin typeface="Times" panose="02020603050405020304" pitchFamily="18" charset="0"/>
                <a:ea typeface="Times New Roman" panose="02020603050405020304" pitchFamily="18" charset="0"/>
                <a:cs typeface="Times" panose="02020603050405020304" pitchFamily="18" charset="0"/>
              </a:rPr>
              <a:t>as mandated by Law Number 30 of 2019 concerning</a:t>
            </a:r>
            <a:r>
              <a:rPr lang="en-US" sz="1800" spc="10" dirty="0">
                <a:solidFill>
                  <a:srgbClr val="333333"/>
                </a:solidFill>
                <a:effectLst/>
                <a:latin typeface="Times" panose="02020603050405020304" pitchFamily="18" charset="0"/>
                <a:ea typeface="Times New Roman" panose="02020603050405020304" pitchFamily="18" charset="0"/>
                <a:cs typeface="Times" panose="02020603050405020304" pitchFamily="18" charset="0"/>
              </a:rPr>
              <a:t> civil servants work assessment Performance Evaluation of Civil Servants aims to guarantee the objectivity of the civil servant coaching based on achievement systems and career systems.</a:t>
            </a:r>
            <a:r>
              <a:rPr lang="en-US" sz="1800" dirty="0">
                <a:effectLst/>
                <a:latin typeface="Times" panose="02020603050405020304" pitchFamily="18" charset="0"/>
                <a:ea typeface="Times New Roman" panose="02020603050405020304" pitchFamily="18" charset="0"/>
                <a:cs typeface="Times" panose="02020603050405020304" pitchFamily="18" charset="0"/>
              </a:rPr>
              <a:t> </a:t>
            </a:r>
            <a:r>
              <a:rPr lang="en-US" sz="1800" spc="10" dirty="0">
                <a:solidFill>
                  <a:srgbClr val="333333"/>
                </a:solidFill>
                <a:effectLst/>
                <a:latin typeface="Times" panose="02020603050405020304" pitchFamily="18" charset="0"/>
                <a:ea typeface="Times New Roman" panose="02020603050405020304" pitchFamily="18" charset="0"/>
                <a:cs typeface="Times" panose="02020603050405020304" pitchFamily="18" charset="0"/>
              </a:rPr>
              <a:t>Performance Assessment of Civil Servants as referred to in Article 2 done based on performance planning at the level individual and unit or organization level, taking into account the targets, achievements, results, and benefits achieved, and the </a:t>
            </a:r>
            <a:r>
              <a:rPr lang="en-US" sz="1800" spc="10" dirty="0" err="1">
                <a:solidFill>
                  <a:srgbClr val="333333"/>
                </a:solidFill>
                <a:effectLst/>
                <a:latin typeface="Times" panose="02020603050405020304" pitchFamily="18" charset="0"/>
                <a:ea typeface="Times New Roman" panose="02020603050405020304" pitchFamily="18" charset="0"/>
                <a:cs typeface="Times" panose="02020603050405020304" pitchFamily="18" charset="0"/>
              </a:rPr>
              <a:t>behaviour</a:t>
            </a:r>
            <a:r>
              <a:rPr lang="en-US" sz="1800" spc="10" dirty="0">
                <a:solidFill>
                  <a:srgbClr val="333333"/>
                </a:solidFill>
                <a:effectLst/>
                <a:latin typeface="Times" panose="02020603050405020304" pitchFamily="18" charset="0"/>
                <a:ea typeface="Times New Roman" panose="02020603050405020304" pitchFamily="18" charset="0"/>
                <a:cs typeface="Times" panose="02020603050405020304" pitchFamily="18" charset="0"/>
              </a:rPr>
              <a:t> of civil servants. In this regard, the creation of an innovative model of potential and competencies test of Echelon 3 selection for West Nusa Tenggara Province becomes an aim of scientific research. </a:t>
            </a:r>
            <a:endParaRPr lang="en-US" sz="1800" dirty="0">
              <a:effectLst/>
              <a:latin typeface="Times" panose="02020603050405020304" pitchFamily="18" charset="0"/>
              <a:ea typeface="Times New Roman" panose="02020603050405020304" pitchFamily="18" charset="0"/>
              <a:cs typeface="Times" panose="02020603050405020304" pitchFamily="18" charset="0"/>
            </a:endParaRPr>
          </a:p>
          <a:p>
            <a:pPr marL="0" marR="0" algn="just" fontAlgn="base">
              <a:lnSpc>
                <a:spcPct val="150000"/>
              </a:lnSpc>
              <a:spcBef>
                <a:spcPts val="0"/>
              </a:spcBef>
              <a:spcAft>
                <a:spcPts val="0"/>
              </a:spcAft>
            </a:pPr>
            <a:r>
              <a:rPr lang="en-US" sz="1800" spc="10" dirty="0">
                <a:solidFill>
                  <a:srgbClr val="333333"/>
                </a:solidFill>
                <a:effectLst/>
                <a:latin typeface="Times New Roman" panose="02020603050405020304" pitchFamily="18" charset="0"/>
                <a:ea typeface="Times New Roman" panose="02020603050405020304" pitchFamily="18" charset="0"/>
              </a:rPr>
              <a:t>In the question of the job performances of a civil servant who elected from potential and competencies test measure from work performance achievement in their offices, where work performance has an appraisal for one year. Moreover, it is important to study civil servants work assessment Performance Evaluation developed, because of this evaluation a new to implement in early 2019, however, has at the end of this year it mean the researcher could collect the Appraisal job performance the echelon 3. In total, this data gives an opportunity to know about how are the competencies test influence job performance in West Nusa Tenggara Province and reach a purpose of research. </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63163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a:xfrm>
            <a:off x="1066800" y="731520"/>
            <a:ext cx="10058400" cy="1371600"/>
          </a:xfrm>
        </p:spPr>
        <p:txBody>
          <a:bodyPr/>
          <a:lstStyle/>
          <a:p>
            <a:pPr algn="ctr"/>
            <a:r>
              <a:rPr lang="en-US" dirty="0" err="1"/>
              <a:t>Counclusion</a:t>
            </a:r>
            <a:r>
              <a:rPr lang="en-US" dirty="0"/>
              <a:t> II</a:t>
            </a:r>
          </a:p>
        </p:txBody>
      </p:sp>
      <p:sp>
        <p:nvSpPr>
          <p:cNvPr id="6" name="Tampungan Konten 5">
            <a:extLst>
              <a:ext uri="{FF2B5EF4-FFF2-40B4-BE49-F238E27FC236}">
                <a16:creationId xmlns:a16="http://schemas.microsoft.com/office/drawing/2014/main" id="{0C1B9B28-86F4-412D-94B3-0380CAB25EEC}"/>
              </a:ext>
            </a:extLst>
          </p:cNvPr>
          <p:cNvSpPr>
            <a:spLocks noGrp="1"/>
          </p:cNvSpPr>
          <p:nvPr>
            <p:ph idx="1"/>
          </p:nvPr>
        </p:nvSpPr>
        <p:spPr/>
        <p:txBody>
          <a:bodyPr>
            <a:normAutofit fontScale="85000" lnSpcReduction="20000"/>
          </a:bodyPr>
          <a:lstStyle/>
          <a:p>
            <a:pPr marL="0" marR="0" algn="just">
              <a:lnSpc>
                <a:spcPct val="150000"/>
              </a:lnSpc>
              <a:spcBef>
                <a:spcPts val="0"/>
              </a:spcBef>
              <a:spcAft>
                <a:spcPts val="0"/>
              </a:spcAft>
            </a:pPr>
            <a:r>
              <a:rPr lang="en-US" sz="1800" dirty="0">
                <a:effectLst/>
                <a:latin typeface="Times" panose="02020603050405020304" pitchFamily="18" charset="0"/>
                <a:ea typeface="Times New Roman" panose="02020603050405020304" pitchFamily="18" charset="0"/>
              </a:rPr>
              <a:t>From the results of the analysis and description of the previous chapter conclusions can be drawn as follows: </a:t>
            </a:r>
          </a:p>
          <a:p>
            <a:pPr marL="342900" marR="0" lvl="0" indent="-342900" algn="just">
              <a:lnSpc>
                <a:spcPct val="150000"/>
              </a:lnSpc>
              <a:spcBef>
                <a:spcPts val="0"/>
              </a:spcBef>
              <a:spcAft>
                <a:spcPts val="0"/>
              </a:spcAft>
              <a:buFont typeface="+mj-lt"/>
              <a:buAutoNum type="alphaLcPeriod" startAt="3"/>
            </a:pPr>
            <a:r>
              <a:rPr lang="en-US" sz="1800" dirty="0">
                <a:effectLst/>
                <a:latin typeface="Times" panose="02020603050405020304" pitchFamily="18" charset="0"/>
                <a:ea typeface="Times New Roman" panose="02020603050405020304" pitchFamily="18" charset="0"/>
              </a:rPr>
              <a:t>For the third hypothesis, based on multiple linear regression analysis, it was found that P &lt;0.001, which means that the results are significant. Therefore, the third hypothesis which reads "Potential and Competencies of Employees Has a Positive Impact on Performance Appraisal" can be proven. Both of Independent Variables have simultaneously influence toward dependent variable. Independent Variables (Potential and competence) R squares determination coefficient = 41%, this means that the potential and competency variables simultaneously have to contribute 41% to the performance appraisal of the dependent variable. The remaining 59% is generated by variables outside the model.</a:t>
            </a:r>
          </a:p>
          <a:p>
            <a:pPr marL="342900" marR="0" lvl="0" indent="-342900" algn="just">
              <a:lnSpc>
                <a:spcPct val="150000"/>
              </a:lnSpc>
              <a:spcBef>
                <a:spcPts val="0"/>
              </a:spcBef>
              <a:spcAft>
                <a:spcPts val="0"/>
              </a:spcAft>
              <a:buFont typeface="+mj-lt"/>
              <a:buAutoNum type="alphaLcPeriod" startAt="3"/>
            </a:pPr>
            <a:r>
              <a:rPr lang="en-US" sz="1800" dirty="0">
                <a:effectLst/>
                <a:latin typeface="Times" panose="02020603050405020304" pitchFamily="18" charset="0"/>
                <a:ea typeface="Times New Roman" panose="02020603050405020304" pitchFamily="18" charset="0"/>
              </a:rPr>
              <a:t>The performance of echelon III officials of NTB province is at a fairly good level.</a:t>
            </a:r>
          </a:p>
          <a:p>
            <a:pPr marL="342900" marR="0" lvl="0" indent="-342900" algn="just">
              <a:lnSpc>
                <a:spcPct val="150000"/>
              </a:lnSpc>
              <a:spcBef>
                <a:spcPts val="0"/>
              </a:spcBef>
              <a:spcAft>
                <a:spcPts val="0"/>
              </a:spcAft>
              <a:buFont typeface="+mj-lt"/>
              <a:buAutoNum type="alphaLcPeriod" startAt="3"/>
            </a:pPr>
            <a:r>
              <a:rPr lang="en-US" sz="1800" dirty="0">
                <a:effectLst/>
                <a:latin typeface="Times" panose="02020603050405020304" pitchFamily="18" charset="0"/>
                <a:ea typeface="Times New Roman" panose="02020603050405020304" pitchFamily="18" charset="0"/>
              </a:rPr>
              <a:t>The echelon III officials of NTB province are on average 50 years old, and there are more male officials than women. The officials have an average potential score of 41,466 and 36,116 for competencies score.</a:t>
            </a:r>
          </a:p>
          <a:p>
            <a:pPr marL="342900" marR="0" lvl="0" indent="-342900" algn="just">
              <a:lnSpc>
                <a:spcPct val="150000"/>
              </a:lnSpc>
              <a:spcBef>
                <a:spcPts val="0"/>
              </a:spcBef>
              <a:spcAft>
                <a:spcPts val="0"/>
              </a:spcAft>
              <a:buFont typeface="+mj-lt"/>
              <a:buAutoNum type="alphaLcPeriod" startAt="3"/>
            </a:pPr>
            <a:r>
              <a:rPr lang="en-US" sz="1800" dirty="0">
                <a:effectLst/>
                <a:latin typeface="Times" panose="02020603050405020304" pitchFamily="18" charset="0"/>
                <a:ea typeface="Times New Roman" panose="02020603050405020304" pitchFamily="18" charset="0"/>
              </a:rPr>
              <a:t>From the two independent variables (Potential and competence) that had the greatest influence on the dependent variable (Performance Appraisal), the Echelon III Officer of NTB Province was competency (Beta = 0.523).</a:t>
            </a:r>
          </a:p>
          <a:p>
            <a:endParaRPr lang="en-US" dirty="0"/>
          </a:p>
          <a:p>
            <a:pPr marL="0" indent="0">
              <a:buNone/>
            </a:pPr>
            <a:endParaRPr lang="en-US" dirty="0"/>
          </a:p>
        </p:txBody>
      </p:sp>
    </p:spTree>
    <p:extLst>
      <p:ext uri="{BB962C8B-B14F-4D97-AF65-F5344CB8AC3E}">
        <p14:creationId xmlns:p14="http://schemas.microsoft.com/office/powerpoint/2010/main" val="33095054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A4919D0-F177-4BBA-9A0B-DBA69E2ED764}"/>
              </a:ext>
            </a:extLst>
          </p:cNvPr>
          <p:cNvSpPr>
            <a:spLocks noGrp="1"/>
          </p:cNvSpPr>
          <p:nvPr>
            <p:ph type="title"/>
          </p:nvPr>
        </p:nvSpPr>
        <p:spPr>
          <a:xfrm>
            <a:off x="1066800" y="748611"/>
            <a:ext cx="10058400" cy="1371600"/>
          </a:xfrm>
        </p:spPr>
        <p:txBody>
          <a:bodyPr rtlCol="0">
            <a:normAutofit/>
          </a:bodyPr>
          <a:lstStyle/>
          <a:p>
            <a:pPr algn="ctr"/>
            <a:r>
              <a:rPr lang="en-US" dirty="0"/>
              <a:t>Thank You</a:t>
            </a:r>
            <a:endParaRPr lang="id-ID" dirty="0"/>
          </a:p>
        </p:txBody>
      </p:sp>
      <p:graphicFrame>
        <p:nvGraphicFramePr>
          <p:cNvPr id="5" name="Tampungan Konten 2" descr="Grafik SmartArt">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2313361372"/>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24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p:txBody>
          <a:bodyPr/>
          <a:lstStyle/>
          <a:p>
            <a:pPr algn="ctr"/>
            <a:r>
              <a:rPr lang="en-US" dirty="0"/>
              <a:t>Literature Review </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a:bodyPr>
          <a:lstStyle/>
          <a:p>
            <a:pPr marL="0" marR="0" algn="just" fontAlgn="base">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The</a:t>
            </a:r>
            <a:r>
              <a:rPr lang="en-US" sz="1800" spc="10" dirty="0">
                <a:solidFill>
                  <a:srgbClr val="333333"/>
                </a:solidFill>
                <a:effectLst/>
                <a:latin typeface="Times New Roman" panose="02020603050405020304" pitchFamily="18" charset="0"/>
                <a:ea typeface="Times New Roman" panose="02020603050405020304" pitchFamily="18" charset="0"/>
              </a:rPr>
              <a:t> reference to several competency studies having a significant and influential relationship in improving employee performance and other studies also show the relationship of several potential aspects of individuals such as, intelligence, personality, emotional intelligence, etc. which are significant in improving employee performance:</a:t>
            </a:r>
            <a:endParaRPr lang="en-US" sz="1800" dirty="0">
              <a:effectLst/>
              <a:latin typeface="Times New Roman" panose="02020603050405020304" pitchFamily="18" charset="0"/>
              <a:ea typeface="Times New Roman" panose="02020603050405020304" pitchFamily="18" charset="0"/>
            </a:endParaRPr>
          </a:p>
          <a:p>
            <a:pPr marL="0" marR="0" indent="0" algn="just" fontAlgn="base">
              <a:lnSpc>
                <a:spcPct val="150000"/>
              </a:lnSpc>
              <a:spcBef>
                <a:spcPts val="0"/>
              </a:spcBef>
              <a:spcAft>
                <a:spcPts val="0"/>
              </a:spcAft>
              <a:buNone/>
            </a:pPr>
            <a:r>
              <a:rPr lang="en-US" sz="1800" spc="10" dirty="0">
                <a:solidFill>
                  <a:srgbClr val="333333"/>
                </a:solidFill>
                <a:effectLst/>
                <a:latin typeface="Times New Roman" panose="02020603050405020304" pitchFamily="18" charset="0"/>
                <a:ea typeface="Times New Roman" panose="02020603050405020304" pitchFamily="18" charset="0"/>
              </a:rPr>
              <a:t>1. Within the scope of echelon III structural officials of NTB province does the potential and competency test result have a significant effect predicting on performance appraisal.</a:t>
            </a:r>
            <a:endParaRPr lang="en-US" sz="1800" dirty="0">
              <a:effectLst/>
              <a:latin typeface="Times New Roman" panose="02020603050405020304" pitchFamily="18" charset="0"/>
              <a:ea typeface="Times New Roman" panose="02020603050405020304" pitchFamily="18" charset="0"/>
            </a:endParaRPr>
          </a:p>
          <a:p>
            <a:pPr marL="0" marR="0" indent="0" algn="just" fontAlgn="base">
              <a:lnSpc>
                <a:spcPct val="150000"/>
              </a:lnSpc>
              <a:spcBef>
                <a:spcPts val="0"/>
              </a:spcBef>
              <a:spcAft>
                <a:spcPts val="0"/>
              </a:spcAft>
              <a:buNone/>
            </a:pPr>
            <a:r>
              <a:rPr lang="en-US" sz="1800" spc="10" dirty="0">
                <a:solidFill>
                  <a:srgbClr val="333333"/>
                </a:solidFill>
                <a:effectLst/>
                <a:latin typeface="Times New Roman" panose="02020603050405020304" pitchFamily="18" charset="0"/>
                <a:ea typeface="Times New Roman" panose="02020603050405020304" pitchFamily="18" charset="0"/>
              </a:rPr>
              <a:t>2. See how much the relationship of factors that measure potential and competency tests has a significant effect on echelon III structural officials performance appraisal. </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76224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p:txBody>
          <a:bodyPr/>
          <a:lstStyle/>
          <a:p>
            <a:pPr algn="ctr"/>
            <a:r>
              <a:rPr lang="en-US" dirty="0"/>
              <a:t>Talent Management </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fontScale="85000" lnSpcReduction="10000"/>
          </a:bodyPr>
          <a:lstStyle/>
          <a:p>
            <a:pPr marL="0" marR="0" algn="just" fontAlgn="base">
              <a:lnSpc>
                <a:spcPct val="150000"/>
              </a:lnSpc>
              <a:spcBef>
                <a:spcPts val="0"/>
              </a:spcBef>
              <a:spcAft>
                <a:spcPts val="0"/>
              </a:spcAft>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The talent and performance management plan establish a unified approach to many areas, such as recruiting, development planning and learning, succession planning, promoting, mentoring, coaching, and compensation. All these components are essential to reach sustainable and desired results and provide a context for employees to perform at their best</a:t>
            </a:r>
            <a:r>
              <a:rPr lang="en-US" sz="1800" spc="10" dirty="0">
                <a:solidFill>
                  <a:srgbClr val="333333"/>
                </a:solidFill>
                <a:effectLst/>
                <a:latin typeface="Times New Roman" panose="02020603050405020304" pitchFamily="18" charset="0"/>
                <a:ea typeface="Times New Roman" panose="02020603050405020304" pitchFamily="18" charset="0"/>
              </a:rPr>
              <a:t>1. Within the scope of echelon III structural officials of NTB province does the potential and competency test result have a significant effect predicting on performance appraisal.</a:t>
            </a:r>
            <a:endParaRPr lang="en-US" sz="1800" dirty="0">
              <a:effectLst/>
              <a:latin typeface="Times New Roman" panose="02020603050405020304" pitchFamily="18" charset="0"/>
              <a:ea typeface="Times New Roman" panose="02020603050405020304" pitchFamily="18" charset="0"/>
            </a:endParaRPr>
          </a:p>
          <a:p>
            <a:pPr marL="0" marR="0" indent="342900" algn="just">
              <a:lnSpc>
                <a:spcPct val="150000"/>
              </a:lnSpc>
              <a:spcBef>
                <a:spcPts val="0"/>
              </a:spcBef>
              <a:spcAft>
                <a:spcPts val="0"/>
              </a:spcAft>
            </a:pPr>
            <a:r>
              <a:rPr lang="en-GB" sz="1800" dirty="0">
                <a:effectLst/>
                <a:latin typeface="Times" panose="02020603050405020304" pitchFamily="18" charset="0"/>
                <a:ea typeface="Times New Roman" panose="02020603050405020304" pitchFamily="18" charset="0"/>
                <a:cs typeface="Times New Roman" panose="02020603050405020304" pitchFamily="18" charset="0"/>
              </a:rPr>
              <a:t>The policy areas that are used in talent management include:</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1000"/>
              </a:spcAft>
              <a:buFont typeface="Symbol" panose="05050102010706020507" pitchFamily="18" charset="2"/>
              <a:buChar char=""/>
            </a:pPr>
            <a:r>
              <a:rPr lang="en-US" sz="1800" b="0" dirty="0">
                <a:effectLst/>
                <a:latin typeface="Times New Roman" panose="02020603050405020304" pitchFamily="18" charset="0"/>
                <a:ea typeface="Times New Roman" panose="02020603050405020304" pitchFamily="18" charset="0"/>
              </a:rPr>
              <a:t>Identification of competencies</a:t>
            </a:r>
            <a:endParaRPr lang="en-US" sz="1800" b="1" dirty="0">
              <a:effectLst/>
              <a:latin typeface="Times New Roman" panose="02020603050405020304" pitchFamily="18" charset="0"/>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b="0" dirty="0">
                <a:effectLst/>
                <a:latin typeface="Times New Roman" panose="02020603050405020304" pitchFamily="18" charset="0"/>
                <a:ea typeface="Times New Roman" panose="02020603050405020304" pitchFamily="18" charset="0"/>
              </a:rPr>
              <a:t>Career management</a:t>
            </a:r>
            <a:endParaRPr lang="en-US" sz="1800" b="1" dirty="0">
              <a:effectLst/>
              <a:latin typeface="Times New Roman" panose="02020603050405020304" pitchFamily="18" charset="0"/>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b="0" dirty="0">
                <a:effectLst/>
                <a:latin typeface="Times New Roman" panose="02020603050405020304" pitchFamily="18" charset="0"/>
                <a:ea typeface="Times New Roman" panose="02020603050405020304" pitchFamily="18" charset="0"/>
              </a:rPr>
              <a:t>Identifying people for promotion</a:t>
            </a:r>
            <a:endParaRPr lang="en-US" sz="1800" b="1" dirty="0">
              <a:effectLst/>
              <a:latin typeface="Times New Roman" panose="02020603050405020304" pitchFamily="18" charset="0"/>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b="0" dirty="0">
                <a:effectLst/>
                <a:latin typeface="Times New Roman" panose="02020603050405020304" pitchFamily="18" charset="0"/>
                <a:ea typeface="Times New Roman" panose="02020603050405020304" pitchFamily="18" charset="0"/>
              </a:rPr>
              <a:t>Succession planning</a:t>
            </a:r>
            <a:endParaRPr lang="en-US" sz="1800" b="1" dirty="0">
              <a:effectLst/>
              <a:latin typeface="Times New Roman" panose="02020603050405020304" pitchFamily="18" charset="0"/>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b="0" dirty="0">
                <a:effectLst/>
                <a:latin typeface="Times New Roman" panose="02020603050405020304" pitchFamily="18" charset="0"/>
                <a:ea typeface="Times New Roman" panose="02020603050405020304" pitchFamily="18" charset="0"/>
              </a:rPr>
              <a:t>Assessment of general potential</a:t>
            </a:r>
            <a:endParaRPr lang="en-US" sz="1800" b="1"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10643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6DF405F-0572-4481-99B4-F10C3EE361B8}"/>
              </a:ext>
            </a:extLst>
          </p:cNvPr>
          <p:cNvSpPr>
            <a:spLocks noGrp="1"/>
          </p:cNvSpPr>
          <p:nvPr>
            <p:ph type="title"/>
          </p:nvPr>
        </p:nvSpPr>
        <p:spPr/>
        <p:txBody>
          <a:bodyPr/>
          <a:lstStyle/>
          <a:p>
            <a:pPr algn="ctr"/>
            <a:r>
              <a:rPr lang="en-US" dirty="0"/>
              <a:t>Potential and Competencies Rating</a:t>
            </a:r>
          </a:p>
        </p:txBody>
      </p:sp>
      <p:graphicFrame>
        <p:nvGraphicFramePr>
          <p:cNvPr id="3" name="Tabel 2">
            <a:extLst>
              <a:ext uri="{FF2B5EF4-FFF2-40B4-BE49-F238E27FC236}">
                <a16:creationId xmlns:a16="http://schemas.microsoft.com/office/drawing/2014/main" id="{5C516BC9-6FE5-461B-8561-62C798423DFB}"/>
              </a:ext>
            </a:extLst>
          </p:cNvPr>
          <p:cNvGraphicFramePr>
            <a:graphicFrameLocks noGrp="1"/>
          </p:cNvGraphicFramePr>
          <p:nvPr>
            <p:extLst>
              <p:ext uri="{D42A27DB-BD31-4B8C-83A1-F6EECF244321}">
                <p14:modId xmlns:p14="http://schemas.microsoft.com/office/powerpoint/2010/main" val="3575806645"/>
              </p:ext>
            </p:extLst>
          </p:nvPr>
        </p:nvGraphicFramePr>
        <p:xfrm>
          <a:off x="3569652" y="2464165"/>
          <a:ext cx="5052695" cy="2147570"/>
        </p:xfrm>
        <a:graphic>
          <a:graphicData uri="http://schemas.openxmlformats.org/drawingml/2006/table">
            <a:tbl>
              <a:tblPr firstRow="1" firstCol="1" bandRow="1">
                <a:tableStyleId>{5C22544A-7EE6-4342-B048-85BDC9FD1C3A}</a:tableStyleId>
              </a:tblPr>
              <a:tblGrid>
                <a:gridCol w="2429510">
                  <a:extLst>
                    <a:ext uri="{9D8B030D-6E8A-4147-A177-3AD203B41FA5}">
                      <a16:colId xmlns:a16="http://schemas.microsoft.com/office/drawing/2014/main" val="1211448113"/>
                    </a:ext>
                  </a:extLst>
                </a:gridCol>
                <a:gridCol w="2623185">
                  <a:extLst>
                    <a:ext uri="{9D8B030D-6E8A-4147-A177-3AD203B41FA5}">
                      <a16:colId xmlns:a16="http://schemas.microsoft.com/office/drawing/2014/main" val="4253980773"/>
                    </a:ext>
                  </a:extLst>
                </a:gridCol>
              </a:tblGrid>
              <a:tr h="953770">
                <a:tc>
                  <a:txBody>
                    <a:bodyPr/>
                    <a:lstStyle/>
                    <a:p>
                      <a:pPr marL="0" marR="0" algn="ctr">
                        <a:lnSpc>
                          <a:spcPct val="150000"/>
                        </a:lnSpc>
                        <a:spcBef>
                          <a:spcPts val="0"/>
                        </a:spcBef>
                        <a:spcAft>
                          <a:spcPts val="0"/>
                        </a:spcAft>
                      </a:pPr>
                      <a:r>
                        <a:rPr lang="en-US" sz="1100">
                          <a:effectLst/>
                        </a:rPr>
                        <a:t>Develop</a:t>
                      </a:r>
                    </a:p>
                    <a:p>
                      <a:pPr marL="0" marR="0" algn="ctr">
                        <a:lnSpc>
                          <a:spcPct val="150000"/>
                        </a:lnSpc>
                        <a:spcBef>
                          <a:spcPts val="0"/>
                        </a:spcBef>
                        <a:spcAft>
                          <a:spcPts val="0"/>
                        </a:spcAft>
                      </a:pPr>
                      <a:r>
                        <a:rPr lang="en-US" sz="1100">
                          <a:effectLst/>
                        </a:rPr>
                        <a:t>(High Potential Low Performance)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a:effectLst/>
                        </a:rPr>
                        <a:t>Reward/develop/promote</a:t>
                      </a:r>
                    </a:p>
                    <a:p>
                      <a:pPr marL="0" marR="0" algn="ctr">
                        <a:lnSpc>
                          <a:spcPct val="150000"/>
                        </a:lnSpc>
                        <a:spcBef>
                          <a:spcPts val="0"/>
                        </a:spcBef>
                        <a:spcAft>
                          <a:spcPts val="0"/>
                        </a:spcAft>
                      </a:pPr>
                      <a:r>
                        <a:rPr lang="en-US" sz="1100">
                          <a:effectLst/>
                        </a:rPr>
                        <a:t>(High Potential High Performance)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52094599"/>
                  </a:ext>
                </a:extLst>
              </a:tr>
              <a:tr h="1193800">
                <a:tc>
                  <a:txBody>
                    <a:bodyPr/>
                    <a:lstStyle/>
                    <a:p>
                      <a:pPr marL="0" marR="0" algn="ctr">
                        <a:lnSpc>
                          <a:spcPct val="150000"/>
                        </a:lnSpc>
                        <a:spcBef>
                          <a:spcPts val="0"/>
                        </a:spcBef>
                        <a:spcAft>
                          <a:spcPts val="0"/>
                        </a:spcAft>
                      </a:pPr>
                      <a:r>
                        <a:rPr lang="en-US" sz="1100">
                          <a:effectLst/>
                        </a:rPr>
                        <a:t>Replace</a:t>
                      </a:r>
                    </a:p>
                    <a:p>
                      <a:pPr marL="0" marR="0" algn="ctr">
                        <a:lnSpc>
                          <a:spcPct val="150000"/>
                        </a:lnSpc>
                        <a:spcBef>
                          <a:spcPts val="0"/>
                        </a:spcBef>
                        <a:spcAft>
                          <a:spcPts val="0"/>
                        </a:spcAft>
                      </a:pPr>
                      <a:r>
                        <a:rPr lang="en-US" sz="1100">
                          <a:effectLst/>
                        </a:rPr>
                        <a:t>(Low Potential Low Performance)</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rPr>
                        <a:t>Retain</a:t>
                      </a:r>
                    </a:p>
                    <a:p>
                      <a:pPr marL="0" marR="0" algn="ctr">
                        <a:lnSpc>
                          <a:spcPct val="150000"/>
                        </a:lnSpc>
                        <a:spcBef>
                          <a:spcPts val="0"/>
                        </a:spcBef>
                        <a:spcAft>
                          <a:spcPts val="0"/>
                        </a:spcAft>
                      </a:pPr>
                      <a:r>
                        <a:rPr lang="en-US" sz="1100" dirty="0">
                          <a:effectLst/>
                        </a:rPr>
                        <a:t>(Low Potential High Performance)</a:t>
                      </a:r>
                      <a:endParaRPr lang="en-US" sz="11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95427957"/>
                  </a:ext>
                </a:extLst>
              </a:tr>
            </a:tbl>
          </a:graphicData>
        </a:graphic>
      </p:graphicFrame>
      <p:sp>
        <p:nvSpPr>
          <p:cNvPr id="6" name="Persegi Panjang 5">
            <a:extLst>
              <a:ext uri="{FF2B5EF4-FFF2-40B4-BE49-F238E27FC236}">
                <a16:creationId xmlns:a16="http://schemas.microsoft.com/office/drawing/2014/main" id="{F7718D8B-3E5A-4901-8350-BBFAFEAF05F0}"/>
              </a:ext>
            </a:extLst>
          </p:cNvPr>
          <p:cNvSpPr/>
          <p:nvPr/>
        </p:nvSpPr>
        <p:spPr>
          <a:xfrm>
            <a:off x="2859571" y="2382885"/>
            <a:ext cx="323850" cy="222885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GB" sz="1100">
                <a:effectLst/>
                <a:latin typeface="Times" panose="02020603050405020304" pitchFamily="18" charset="0"/>
                <a:ea typeface="Times New Roman" panose="02020603050405020304" pitchFamily="18" charset="0"/>
                <a:cs typeface="Times New Roman" panose="02020603050405020304" pitchFamily="18" charset="0"/>
              </a:rPr>
              <a:t>POTENT IAL</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p:txBody>
      </p:sp>
      <p:sp>
        <p:nvSpPr>
          <p:cNvPr id="9" name="Persegi Panjang 8">
            <a:extLst>
              <a:ext uri="{FF2B5EF4-FFF2-40B4-BE49-F238E27FC236}">
                <a16:creationId xmlns:a16="http://schemas.microsoft.com/office/drawing/2014/main" id="{61C2C4A7-6E5E-4A97-9021-116772F10F33}"/>
              </a:ext>
            </a:extLst>
          </p:cNvPr>
          <p:cNvSpPr/>
          <p:nvPr/>
        </p:nvSpPr>
        <p:spPr>
          <a:xfrm>
            <a:off x="3343274" y="4843807"/>
            <a:ext cx="5505450" cy="276225"/>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GB" sz="1100">
                <a:effectLst/>
                <a:latin typeface="Times" panose="02020603050405020304" pitchFamily="18" charset="0"/>
                <a:ea typeface="Times New Roman" panose="02020603050405020304" pitchFamily="18" charset="0"/>
                <a:cs typeface="Times New Roman" panose="02020603050405020304" pitchFamily="18" charset="0"/>
              </a:rPr>
              <a:t>PERFORMANCE / COMPETENCIES</a:t>
            </a:r>
            <a:endParaRPr lang="en-US" sz="1100">
              <a:effectLst/>
              <a:latin typeface="Times"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3983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50D8F4-3F8C-41CF-85A6-447DA28638D4}"/>
              </a:ext>
            </a:extLst>
          </p:cNvPr>
          <p:cNvSpPr>
            <a:spLocks noGrp="1"/>
          </p:cNvSpPr>
          <p:nvPr>
            <p:ph type="title"/>
          </p:nvPr>
        </p:nvSpPr>
        <p:spPr/>
        <p:txBody>
          <a:bodyPr/>
          <a:lstStyle/>
          <a:p>
            <a:pPr algn="ctr"/>
            <a:r>
              <a:rPr lang="en-US" dirty="0"/>
              <a:t>Assessing Managerial Potential and Competencies</a:t>
            </a:r>
          </a:p>
        </p:txBody>
      </p:sp>
      <p:sp>
        <p:nvSpPr>
          <p:cNvPr id="3" name="Tampungan Konten 2">
            <a:extLst>
              <a:ext uri="{FF2B5EF4-FFF2-40B4-BE49-F238E27FC236}">
                <a16:creationId xmlns:a16="http://schemas.microsoft.com/office/drawing/2014/main" id="{97AD1392-2A82-4DC5-83DF-D09C526ACEAA}"/>
              </a:ext>
            </a:extLst>
          </p:cNvPr>
          <p:cNvSpPr>
            <a:spLocks noGrp="1"/>
          </p:cNvSpPr>
          <p:nvPr>
            <p:ph idx="1"/>
          </p:nvPr>
        </p:nvSpPr>
        <p:spPr/>
        <p:txBody>
          <a:bodyPr>
            <a:normAutofit fontScale="77500" lnSpcReduction="20000"/>
          </a:bodyPr>
          <a:lstStyle/>
          <a:p>
            <a:pPr marL="34290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For example a process for assessing managerial potential might be based on the following criteria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Personal attributes : self-confidence, emotional stability, resilience, breadth of vision, flexibility and adaptability, sociability and cooperativeness, sense of humor, tolerance and patience, balanced views, personality which can make impact, moral courage, management ability and readiness to learn.</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Competence in practice : analytical and reasoning powers, problem-solving and decision-making skill, identification of priorities, planning and organizing abilities, team membership skill, leadership and communication skill.</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methods commonly used to test and reveal these attributes and competencies are</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Psychometric tests of intelligence, aptitude and personality</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Group situational tests involving problem-solving and decision-making exercises</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Leadership and team membership role-play exercises</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Presentation to group members</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Individual, written and oral problem solving exercises</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Exercises to tests mental, emotional and physical characteristics. These could outdoor exercises.  </a:t>
            </a:r>
            <a:endParaRPr lang="en-US" sz="180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61373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307C0E4A-D566-441A-8C77-0F486EF21655}"/>
              </a:ext>
            </a:extLst>
          </p:cNvPr>
          <p:cNvSpPr>
            <a:spLocks noGrp="1"/>
          </p:cNvSpPr>
          <p:nvPr>
            <p:ph type="title"/>
          </p:nvPr>
        </p:nvSpPr>
        <p:spPr/>
        <p:txBody>
          <a:bodyPr/>
          <a:lstStyle/>
          <a:p>
            <a:pPr algn="ctr"/>
            <a:r>
              <a:rPr lang="en-US" dirty="0"/>
              <a:t>Theory of Action and Job Performance</a:t>
            </a:r>
          </a:p>
        </p:txBody>
      </p:sp>
      <p:graphicFrame>
        <p:nvGraphicFramePr>
          <p:cNvPr id="5" name="Diagram 4">
            <a:extLst>
              <a:ext uri="{FF2B5EF4-FFF2-40B4-BE49-F238E27FC236}">
                <a16:creationId xmlns:a16="http://schemas.microsoft.com/office/drawing/2014/main" id="{FE0BB213-7101-4319-8907-F2D2CC639D58}"/>
              </a:ext>
            </a:extLst>
          </p:cNvPr>
          <p:cNvGraphicFramePr/>
          <p:nvPr>
            <p:extLst>
              <p:ext uri="{D42A27DB-BD31-4B8C-83A1-F6EECF244321}">
                <p14:modId xmlns:p14="http://schemas.microsoft.com/office/powerpoint/2010/main" val="849593153"/>
              </p:ext>
            </p:extLst>
          </p:nvPr>
        </p:nvGraphicFramePr>
        <p:xfrm>
          <a:off x="1066800" y="2014194"/>
          <a:ext cx="9534939" cy="4333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2206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307C0E4A-D566-441A-8C77-0F486EF21655}"/>
              </a:ext>
            </a:extLst>
          </p:cNvPr>
          <p:cNvSpPr>
            <a:spLocks noGrp="1"/>
          </p:cNvSpPr>
          <p:nvPr>
            <p:ph type="title"/>
          </p:nvPr>
        </p:nvSpPr>
        <p:spPr/>
        <p:txBody>
          <a:bodyPr/>
          <a:lstStyle/>
          <a:p>
            <a:pPr algn="ctr"/>
            <a:r>
              <a:rPr lang="en-US" dirty="0"/>
              <a:t>Frame Work</a:t>
            </a:r>
          </a:p>
        </p:txBody>
      </p:sp>
      <p:graphicFrame>
        <p:nvGraphicFramePr>
          <p:cNvPr id="3" name="Diagram 2">
            <a:extLst>
              <a:ext uri="{FF2B5EF4-FFF2-40B4-BE49-F238E27FC236}">
                <a16:creationId xmlns:a16="http://schemas.microsoft.com/office/drawing/2014/main" id="{7D480839-0B38-4DD9-A50A-BA8651B839E7}"/>
              </a:ext>
            </a:extLst>
          </p:cNvPr>
          <p:cNvGraphicFramePr/>
          <p:nvPr>
            <p:extLst>
              <p:ext uri="{D42A27DB-BD31-4B8C-83A1-F6EECF244321}">
                <p14:modId xmlns:p14="http://schemas.microsoft.com/office/powerpoint/2010/main" val="1398441579"/>
              </p:ext>
            </p:extLst>
          </p:nvPr>
        </p:nvGraphicFramePr>
        <p:xfrm>
          <a:off x="1298713" y="1853564"/>
          <a:ext cx="9634330" cy="43618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3739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45B92C-4D89-4324-B52D-E1F5F627B790}">
  <ds:schemaRefs>
    <ds:schemaRef ds:uri="http://schemas.microsoft.com/sharepoint/v3/contenttype/forms"/>
  </ds:schemaRefs>
</ds:datastoreItem>
</file>

<file path=customXml/itemProps2.xml><?xml version="1.0" encoding="utf-8"?>
<ds:datastoreItem xmlns:ds="http://schemas.openxmlformats.org/officeDocument/2006/customXml" ds:itemID="{E7228C0C-F774-4270-99CB-314B07EBFBE7}">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E4487CEA-7875-4327-875F-CA3B32E800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{6A564300-F15B-459A-AD5D-6DF52AF0E098}tf78438558_wac</Template>
  <TotalTime>0</TotalTime>
  <Words>3480</Words>
  <Application>Microsoft Office PowerPoint</Application>
  <PresentationFormat>Layar Lebar</PresentationFormat>
  <Paragraphs>486</Paragraphs>
  <Slides>31</Slides>
  <Notes>2</Notes>
  <HiddenSlides>0</HiddenSlides>
  <MMClips>0</MMClips>
  <ScaleCrop>false</ScaleCrop>
  <HeadingPairs>
    <vt:vector size="6" baseType="variant">
      <vt:variant>
        <vt:lpstr>Font Dipakai</vt:lpstr>
      </vt:variant>
      <vt:variant>
        <vt:i4>6</vt:i4>
      </vt:variant>
      <vt:variant>
        <vt:lpstr>Tema</vt:lpstr>
      </vt:variant>
      <vt:variant>
        <vt:i4>1</vt:i4>
      </vt:variant>
      <vt:variant>
        <vt:lpstr>Judul Slide</vt:lpstr>
      </vt:variant>
      <vt:variant>
        <vt:i4>31</vt:i4>
      </vt:variant>
    </vt:vector>
  </HeadingPairs>
  <TitlesOfParts>
    <vt:vector size="38" baseType="lpstr">
      <vt:lpstr>Calibri</vt:lpstr>
      <vt:lpstr>Century Gothic</vt:lpstr>
      <vt:lpstr>Garamond</vt:lpstr>
      <vt:lpstr>Symbol</vt:lpstr>
      <vt:lpstr>Times</vt:lpstr>
      <vt:lpstr>Times New Roman</vt:lpstr>
      <vt:lpstr>SavonVTI</vt:lpstr>
      <vt:lpstr>How Talent Management (Potential and Competencies Test) Result Influences Performance Appraisal in 2019 For Administrator / Manager Position (Echelon III) Government Employee, West Nusa Tenggara Province. </vt:lpstr>
      <vt:lpstr>Introduction</vt:lpstr>
      <vt:lpstr>Continues </vt:lpstr>
      <vt:lpstr>Literature Review </vt:lpstr>
      <vt:lpstr>Talent Management </vt:lpstr>
      <vt:lpstr>Potential and Competencies Rating</vt:lpstr>
      <vt:lpstr>Assessing Managerial Potential and Competencies</vt:lpstr>
      <vt:lpstr>Theory of Action and Job Performance</vt:lpstr>
      <vt:lpstr>Frame Work</vt:lpstr>
      <vt:lpstr>Hypothesis</vt:lpstr>
      <vt:lpstr>Methodology Research</vt:lpstr>
      <vt:lpstr>Data Analysis</vt:lpstr>
      <vt:lpstr>Data Analysis II</vt:lpstr>
      <vt:lpstr>Result</vt:lpstr>
      <vt:lpstr>Result II</vt:lpstr>
      <vt:lpstr>Table</vt:lpstr>
      <vt:lpstr>Result III</vt:lpstr>
      <vt:lpstr>Result IV</vt:lpstr>
      <vt:lpstr>Result V</vt:lpstr>
      <vt:lpstr>Result VI</vt:lpstr>
      <vt:lpstr>Result VII</vt:lpstr>
      <vt:lpstr>Result VIII</vt:lpstr>
      <vt:lpstr>Result IX</vt:lpstr>
      <vt:lpstr>Result X</vt:lpstr>
      <vt:lpstr>Discussion</vt:lpstr>
      <vt:lpstr>Discussion II</vt:lpstr>
      <vt:lpstr>Discussion III</vt:lpstr>
      <vt:lpstr>Discussion IV</vt:lpstr>
      <vt:lpstr>Counclusion</vt:lpstr>
      <vt:lpstr>Counclusion II</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2020-08-15T11:42:29Z</dcterms:created>
  <dcterms:modified xsi:type="dcterms:W3CDTF">2020-08-15T16:45:09Z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