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 id="2147483713" r:id="rId6"/>
    <p:sldMasterId id="2147483726" r:id="rId7"/>
    <p:sldMasterId id="2147483817" r:id="rId8"/>
  </p:sldMasterIdLst>
  <p:notesMasterIdLst>
    <p:notesMasterId r:id="rId22"/>
  </p:notesMasterIdLst>
  <p:sldIdLst>
    <p:sldId id="279" r:id="rId9"/>
    <p:sldId id="257" r:id="rId10"/>
    <p:sldId id="258" r:id="rId11"/>
    <p:sldId id="259" r:id="rId12"/>
    <p:sldId id="260" r:id="rId13"/>
    <p:sldId id="261" r:id="rId14"/>
    <p:sldId id="262" r:id="rId15"/>
    <p:sldId id="263" r:id="rId16"/>
    <p:sldId id="264" r:id="rId17"/>
    <p:sldId id="265" r:id="rId18"/>
    <p:sldId id="266" r:id="rId19"/>
    <p:sldId id="267" r:id="rId20"/>
    <p:sldId id="280" r:id="rId21"/>
  </p:sldIdLst>
  <p:sldSz cx="9906000" cy="6858000" type="A4"/>
  <p:notesSz cx="6808788" cy="9940925"/>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026" autoAdjust="0"/>
  </p:normalViewPr>
  <p:slideViewPr>
    <p:cSldViewPr snapToGrid="0">
      <p:cViewPr varScale="1">
        <p:scale>
          <a:sx n="80" d="100"/>
          <a:sy n="80" d="100"/>
        </p:scale>
        <p:origin x="394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39"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en-US" sz="1400" b="0" strike="noStrike" spc="-1">
                <a:solidFill>
                  <a:srgbClr val="000000"/>
                </a:solidFill>
                <a:latin typeface="Arial"/>
              </a:rPr>
              <a:t>Click to move the slide</a:t>
            </a:r>
          </a:p>
        </p:txBody>
      </p:sp>
      <p:sp>
        <p:nvSpPr>
          <p:cNvPr id="640" name="PlaceHolder 2"/>
          <p:cNvSpPr>
            <a:spLocks noGrp="1"/>
          </p:cNvSpPr>
          <p:nvPr>
            <p:ph type="body"/>
          </p:nvPr>
        </p:nvSpPr>
        <p:spPr>
          <a:xfrm>
            <a:off x="756000" y="5078520"/>
            <a:ext cx="6047640" cy="4811040"/>
          </a:xfrm>
          <a:prstGeom prst="rect">
            <a:avLst/>
          </a:prstGeom>
        </p:spPr>
        <p:txBody>
          <a:bodyPr lIns="0" tIns="0" rIns="0" bIns="0">
            <a:noAutofit/>
          </a:bodyPr>
          <a:lstStyle/>
          <a:p>
            <a:r>
              <a:rPr lang="en-US" sz="2000" b="0" strike="noStrike" spc="-1">
                <a:latin typeface="Arial"/>
              </a:rPr>
              <a:t>Click to edit the notes format</a:t>
            </a:r>
          </a:p>
        </p:txBody>
      </p:sp>
      <p:sp>
        <p:nvSpPr>
          <p:cNvPr id="641" name="PlaceHolder 3"/>
          <p:cNvSpPr>
            <a:spLocks noGrp="1"/>
          </p:cNvSpPr>
          <p:nvPr>
            <p:ph type="hdr"/>
          </p:nvPr>
        </p:nvSpPr>
        <p:spPr>
          <a:xfrm>
            <a:off x="0" y="0"/>
            <a:ext cx="3280680" cy="534240"/>
          </a:xfrm>
          <a:prstGeom prst="rect">
            <a:avLst/>
          </a:prstGeom>
        </p:spPr>
        <p:txBody>
          <a:bodyPr lIns="0" tIns="0" rIns="0" bIns="0">
            <a:noAutofit/>
          </a:bodyPr>
          <a:lstStyle/>
          <a:p>
            <a:r>
              <a:rPr lang="en-US" sz="1400" b="0" strike="noStrike" spc="-1">
                <a:latin typeface="Times New Roman"/>
              </a:rPr>
              <a:t>&lt;header&gt;</a:t>
            </a:r>
          </a:p>
        </p:txBody>
      </p:sp>
      <p:sp>
        <p:nvSpPr>
          <p:cNvPr id="642"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en-US" sz="1400" b="0" strike="noStrike" spc="-1">
                <a:latin typeface="Times New Roman"/>
              </a:rPr>
              <a:t>&lt;date/time&gt;</a:t>
            </a:r>
          </a:p>
        </p:txBody>
      </p:sp>
      <p:sp>
        <p:nvSpPr>
          <p:cNvPr id="643" name="PlaceHolder 5"/>
          <p:cNvSpPr>
            <a:spLocks noGrp="1"/>
          </p:cNvSpPr>
          <p:nvPr>
            <p:ph type="ftr"/>
          </p:nvPr>
        </p:nvSpPr>
        <p:spPr>
          <a:xfrm>
            <a:off x="0" y="10157400"/>
            <a:ext cx="3280680" cy="534240"/>
          </a:xfrm>
          <a:prstGeom prst="rect">
            <a:avLst/>
          </a:prstGeom>
        </p:spPr>
        <p:txBody>
          <a:bodyPr lIns="0" tIns="0" rIns="0" bIns="0" anchor="b">
            <a:noAutofit/>
          </a:bodyPr>
          <a:lstStyle/>
          <a:p>
            <a:r>
              <a:rPr lang="en-US" sz="1400" b="0" strike="noStrike" spc="-1">
                <a:latin typeface="Times New Roman"/>
              </a:rPr>
              <a:t>&lt;footer&gt;</a:t>
            </a:r>
          </a:p>
        </p:txBody>
      </p:sp>
      <p:sp>
        <p:nvSpPr>
          <p:cNvPr id="644"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4BBD90ED-856F-4794-AAAA-7E24B2DF1155}"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4238" y="812800"/>
            <a:ext cx="5791200" cy="4008438"/>
          </a:xfrm>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idx="10"/>
          </p:nvPr>
        </p:nvSpPr>
        <p:spPr/>
        <p:txBody>
          <a:bodyPr/>
          <a:lstStyle/>
          <a:p>
            <a:pPr algn="r"/>
            <a:fld id="{4BBD90ED-856F-4794-AAAA-7E24B2DF1155}" type="slidenum">
              <a:rPr lang="en-US" sz="1400" b="0" strike="noStrike" spc="-1" smtClean="0">
                <a:latin typeface="Times New Roman"/>
              </a:rPr>
              <a:t>1</a:t>
            </a:fld>
            <a:endParaRPr lang="en-US" sz="1400" b="0" strike="noStrike" spc="-1">
              <a:latin typeface="Times New Roman"/>
            </a:endParaRPr>
          </a:p>
        </p:txBody>
      </p:sp>
    </p:spTree>
    <p:extLst>
      <p:ext uri="{BB962C8B-B14F-4D97-AF65-F5344CB8AC3E}">
        <p14:creationId xmlns:p14="http://schemas.microsoft.com/office/powerpoint/2010/main" val="1697620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en-US" sz="1100" b="0" strike="noStrike" spc="-1">
                <a:solidFill>
                  <a:srgbClr val="58595B"/>
                </a:solidFill>
                <a:latin typeface="Calibri"/>
                <a:ea typeface="Calibri"/>
              </a:rPr>
              <a:t>Here you can list your driver(s) to engage with impact. The discussions during the workshop and possibly your conversation with your inspirator serve as an input. </a:t>
            </a:r>
            <a:endParaRPr lang="en-US" sz="1100" b="0" strike="noStrike" spc="-1">
              <a:latin typeface="Arial"/>
            </a:endParaRPr>
          </a:p>
        </p:txBody>
      </p:sp>
      <p:sp>
        <p:nvSpPr>
          <p:cNvPr id="782"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en-US" sz="1100" b="0" strike="noStrike" spc="-1">
                <a:solidFill>
                  <a:srgbClr val="58595B"/>
                </a:solidFill>
                <a:latin typeface="Calibri"/>
                <a:ea typeface="Calibri"/>
              </a:rPr>
              <a:t>List three examples that inspire you and explain why. You may find inspiration in clever ways to organize impact, in the size and scope of the impact, in the challenges that were tackled and so forth. Before the session you can use the provided database and the conversation with your inspirator as input. During the session you may want to replace one or more examples based on other examples provided during the discussion.</a:t>
            </a:r>
            <a:endParaRPr lang="en-US" sz="1100" b="0" strike="noStrike" spc="-1">
              <a:latin typeface="Arial"/>
            </a:endParaRPr>
          </a:p>
        </p:txBody>
      </p:sp>
      <p:sp>
        <p:nvSpPr>
          <p:cNvPr id="784"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5"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en-US" sz="1100" b="0" strike="noStrike" spc="-1">
                <a:solidFill>
                  <a:srgbClr val="000000"/>
                </a:solidFill>
                <a:latin typeface="Calibri"/>
                <a:ea typeface="Calibri"/>
              </a:rPr>
              <a:t>Before session 2, summarize the answers to these four questions on the slide:</a:t>
            </a:r>
            <a:endParaRPr lang="en-US" sz="1100" b="0" strike="noStrike" spc="-1">
              <a:latin typeface="Arial"/>
            </a:endParaRPr>
          </a:p>
          <a:p>
            <a:pPr>
              <a:lnSpc>
                <a:spcPct val="115000"/>
              </a:lnSpc>
            </a:pPr>
            <a:endParaRPr lang="en-US" sz="1100" b="0" strike="noStrike" spc="-1">
              <a:latin typeface="Arial"/>
            </a:endParaRPr>
          </a:p>
          <a:p>
            <a:pPr>
              <a:lnSpc>
                <a:spcPct val="115000"/>
              </a:lnSpc>
            </a:pPr>
            <a:r>
              <a:rPr lang="en-US" sz="1100" b="0" strike="noStrike" spc="-1">
                <a:solidFill>
                  <a:srgbClr val="000000"/>
                </a:solidFill>
                <a:latin typeface="Calibri"/>
                <a:ea typeface="Calibri"/>
              </a:rPr>
              <a:t>What type of results do you expect from your project? Think about conclusions, but consider new methodologies and technologies as well, for example. </a:t>
            </a:r>
            <a:endParaRPr lang="en-US" sz="1100" b="0" strike="noStrike" spc="-1">
              <a:latin typeface="Arial"/>
            </a:endParaRPr>
          </a:p>
          <a:p>
            <a:pPr marL="457200" indent="-298080">
              <a:lnSpc>
                <a:spcPct val="115000"/>
              </a:lnSpc>
              <a:spcBef>
                <a:spcPts val="201"/>
              </a:spcBef>
              <a:buClr>
                <a:srgbClr val="000000"/>
              </a:buClr>
              <a:buFont typeface="Calibri"/>
              <a:buAutoNum type="arabicPeriod"/>
            </a:pPr>
            <a:r>
              <a:rPr lang="en-US" sz="1100" b="0" strike="noStrike" spc="-1">
                <a:solidFill>
                  <a:srgbClr val="000000"/>
                </a:solidFill>
                <a:latin typeface="Calibri"/>
                <a:ea typeface="Calibri"/>
              </a:rPr>
              <a:t>What challenge in society could you address using these results? </a:t>
            </a:r>
            <a:endParaRPr lang="en-US" sz="1100" b="0" strike="noStrike" spc="-1">
              <a:latin typeface="Arial"/>
            </a:endParaRPr>
          </a:p>
          <a:p>
            <a:pPr marL="457200" indent="-298080">
              <a:lnSpc>
                <a:spcPct val="115000"/>
              </a:lnSpc>
              <a:buClr>
                <a:srgbClr val="000000"/>
              </a:buClr>
              <a:buFont typeface="Calibri"/>
              <a:buAutoNum type="arabicPeriod"/>
            </a:pPr>
            <a:r>
              <a:rPr lang="en-US" sz="1100" b="0" strike="noStrike" spc="-1">
                <a:solidFill>
                  <a:srgbClr val="000000"/>
                </a:solidFill>
                <a:latin typeface="Calibri"/>
                <a:ea typeface="Calibri"/>
              </a:rPr>
              <a:t>What is the final audience that should adopt your results to address this challenge? Do you need partners, such as companies or the media, to reach them? </a:t>
            </a:r>
            <a:endParaRPr lang="en-US" sz="1100" b="0" strike="noStrike" spc="-1">
              <a:latin typeface="Arial"/>
            </a:endParaRPr>
          </a:p>
          <a:p>
            <a:pPr marL="457200" indent="-298080">
              <a:lnSpc>
                <a:spcPct val="115000"/>
              </a:lnSpc>
              <a:buClr>
                <a:srgbClr val="000000"/>
              </a:buClr>
              <a:buFont typeface="Calibri"/>
              <a:buAutoNum type="arabicPeriod"/>
            </a:pPr>
            <a:r>
              <a:rPr lang="en-US" sz="1100" b="0" strike="noStrike" spc="-1">
                <a:solidFill>
                  <a:srgbClr val="000000"/>
                </a:solidFill>
                <a:latin typeface="Calibri"/>
                <a:ea typeface="Calibri"/>
              </a:rPr>
              <a:t>How will you interact with your audiences and partners? </a:t>
            </a:r>
            <a:endParaRPr lang="en-US" sz="1100" b="0" strike="noStrike" spc="-1">
              <a:latin typeface="Arial"/>
            </a:endParaRPr>
          </a:p>
          <a:p>
            <a:pPr>
              <a:lnSpc>
                <a:spcPct val="115000"/>
              </a:lnSpc>
            </a:pPr>
            <a:endParaRPr lang="en-US" sz="1100" b="0" strike="noStrike" spc="-1">
              <a:latin typeface="Arial"/>
            </a:endParaRPr>
          </a:p>
          <a:p>
            <a:pPr>
              <a:lnSpc>
                <a:spcPct val="100000"/>
              </a:lnSpc>
            </a:pPr>
            <a:r>
              <a:rPr lang="en-US" sz="1100" b="0" strike="noStrike" spc="-1">
                <a:solidFill>
                  <a:srgbClr val="000000"/>
                </a:solidFill>
                <a:latin typeface="Calibri"/>
                <a:ea typeface="Calibri"/>
              </a:rPr>
              <a:t> Review and revise your answers after having received feedback from your peers during session 2.</a:t>
            </a:r>
            <a:endParaRPr lang="en-US" sz="1100" b="0" strike="noStrike" spc="-1">
              <a:latin typeface="Arial"/>
            </a:endParaRPr>
          </a:p>
        </p:txBody>
      </p:sp>
      <p:sp>
        <p:nvSpPr>
          <p:cNvPr id="786"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en-US" sz="1100" b="0" strike="noStrike" spc="-1">
                <a:solidFill>
                  <a:srgbClr val="58595B"/>
                </a:solidFill>
                <a:latin typeface="Calibri"/>
                <a:ea typeface="Calibri"/>
              </a:rPr>
              <a:t>Here we ask you to summarize 3-5 insights that you gained during drafting your strategy that you think will benefit other academic researchers when drafting theirs. You can start working on them before the session and add or revise them based on the discussions during session 2.</a:t>
            </a:r>
            <a:endParaRPr lang="en-US" sz="1100" b="0" strike="noStrike" spc="-1">
              <a:latin typeface="Arial"/>
            </a:endParaRPr>
          </a:p>
        </p:txBody>
      </p:sp>
      <p:sp>
        <p:nvSpPr>
          <p:cNvPr id="788"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en-US" sz="1100" b="0" strike="noStrike" spc="-1" dirty="0">
                <a:solidFill>
                  <a:srgbClr val="58595B"/>
                </a:solidFill>
                <a:latin typeface="Calibri"/>
                <a:ea typeface="Calibri"/>
              </a:rPr>
              <a:t>Here we ask you to summarize up to 3 insights that you would like to share with other academics concerning impact support. Think about things such as how to prepare a meeting with support officers; what they can help you with and so forth. Begin working on this slide after the meeting with your impact support officer before session 3 and add and revise after the discussion with your peers during session 3.</a:t>
            </a:r>
            <a:endParaRPr lang="en-US" sz="1100" b="0" strike="noStrike" spc="-1" dirty="0">
              <a:latin typeface="Arial"/>
            </a:endParaRPr>
          </a:p>
        </p:txBody>
      </p:sp>
      <p:sp>
        <p:nvSpPr>
          <p:cNvPr id="790"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1"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en-US" sz="1100" b="0" strike="noStrike" spc="-1">
                <a:solidFill>
                  <a:srgbClr val="58595B"/>
                </a:solidFill>
                <a:latin typeface="Calibri"/>
                <a:ea typeface="Calibri"/>
              </a:rPr>
              <a:t>Here we ask you to summarize 3-5  insights that you would like to share with other academics concerning interactions with stakeholders. Think about things such as how to contact them, preconceptions that you had to overcome, their motivations to be interested in academic research and so forth. Begin working on this slide after the meeting with your stakeholder before session 3 and add and revise after the discussion with your peers during session 3.</a:t>
            </a:r>
            <a:endParaRPr lang="en-US" sz="1100" b="0" strike="noStrike" spc="-1">
              <a:latin typeface="Arial"/>
            </a:endParaRPr>
          </a:p>
        </p:txBody>
      </p:sp>
      <p:sp>
        <p:nvSpPr>
          <p:cNvPr id="792"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en-US" sz="1100" b="0" strike="noStrike" spc="-1">
                <a:solidFill>
                  <a:srgbClr val="000000"/>
                </a:solidFill>
                <a:latin typeface="Calibri"/>
                <a:ea typeface="Calibri"/>
              </a:rPr>
              <a:t>What did you get out of the sessions and the exercises? What would you like to share with others? What will you do differently (or the same!) in the future? As long as you touch upon these and similar questions, the content of this slide is completely up to you!</a:t>
            </a:r>
            <a:endParaRPr lang="en-US" sz="1100" b="0" strike="noStrike" spc="-1">
              <a:latin typeface="Arial"/>
            </a:endParaRPr>
          </a:p>
        </p:txBody>
      </p:sp>
      <p:sp>
        <p:nvSpPr>
          <p:cNvPr id="794"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7"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8"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30"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2"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3"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35"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6"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7"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8"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9"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40"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47"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49"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51"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52"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56"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57"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58"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6"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6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2"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6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6"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68"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9"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71"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2"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3"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4"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76"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7"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8"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9"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80"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81"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90"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92"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94"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95"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8"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7"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99"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00"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01"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03"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0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05"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07"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08"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09"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11"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12"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1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1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16"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17"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19"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20"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21"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22"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23"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24"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33"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35"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1"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37"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38"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42"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43"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44"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46"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47"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48"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50"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5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52"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54"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55"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57"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58"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59"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60"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62"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63"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64"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65"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66"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67"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7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76"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78"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8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81"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8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3"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85"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86"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87"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89"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90"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91"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93"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9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95"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97"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98"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00"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0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02"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03"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05"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06"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07"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08"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09"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10"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1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17"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19"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2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21"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22"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2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24"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26"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27"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28"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3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3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32"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3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3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36"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5"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6"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7"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38"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39"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4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41"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42"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43"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44"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46"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47"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48"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49"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50"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51"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5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60"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62"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6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64"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65"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6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67"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6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69"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70"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71"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19"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0"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1"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7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73"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7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75"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77"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78"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79"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81"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82"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8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8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86"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87"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8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89"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90"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91"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92"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93"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94"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0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604"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0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606"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0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608"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09"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1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23"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5"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11"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1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613"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14"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15"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1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617"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18"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19"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2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621"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22"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23"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2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625"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26"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628"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29"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30"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31"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3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US" sz="1400" b="0" strike="noStrike" spc="-1">
              <a:solidFill>
                <a:srgbClr val="000000"/>
              </a:solidFill>
              <a:latin typeface="Arial"/>
            </a:endParaRPr>
          </a:p>
        </p:txBody>
      </p:sp>
      <p:sp>
        <p:nvSpPr>
          <p:cNvPr id="633"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34"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35"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36"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37"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38"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theme" Target="../theme/theme7.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theme" Target="../theme/theme8.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6" Type="http://schemas.openxmlformats.org/officeDocument/2006/relationships/image" Target="../media/image3.png"/><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5" Type="http://schemas.openxmlformats.org/officeDocument/2006/relationships/image" Target="../media/image2.png"/><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CustomShape 1" hidden="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B043A058-DD9B-4D81-8FC5-92512D6F846E}" type="slidenum">
              <a:rPr lang="en-US" sz="1200" b="0" strike="noStrike" spc="-1">
                <a:solidFill>
                  <a:srgbClr val="58595B"/>
                </a:solidFill>
                <a:latin typeface="Calibri"/>
                <a:ea typeface="Calibri"/>
              </a:rPr>
              <a:t>‹#›</a:t>
            </a:fld>
            <a:endParaRPr lang="en-US" sz="1200" b="0" strike="noStrike" spc="-1">
              <a:latin typeface="Arial"/>
            </a:endParaRPr>
          </a:p>
        </p:txBody>
      </p:sp>
      <p:sp>
        <p:nvSpPr>
          <p:cNvPr id="6" name="CustomShape 2" hidden="1"/>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US" sz="1000" b="0" strike="noStrike" spc="-1">
                <a:solidFill>
                  <a:srgbClr val="58595B"/>
                </a:solidFill>
                <a:latin typeface="Calibri"/>
                <a:ea typeface="Calibri"/>
              </a:rPr>
              <a:t>Societal Impact Workshop 2020</a:t>
            </a:r>
            <a:endParaRPr lang="en-US" sz="1000" b="0" strike="noStrike" spc="-1">
              <a:latin typeface="Arial"/>
            </a:endParaRPr>
          </a:p>
        </p:txBody>
      </p:sp>
      <p:pic>
        <p:nvPicPr>
          <p:cNvPr id="2" name="Google Shape;14;p23"/>
          <p:cNvPicPr/>
          <p:nvPr/>
        </p:nvPicPr>
        <p:blipFill>
          <a:blip r:embed="rId14"/>
          <a:stretch/>
        </p:blipFill>
        <p:spPr>
          <a:xfrm>
            <a:off x="8008920" y="6413400"/>
            <a:ext cx="1055160" cy="101520"/>
          </a:xfrm>
          <a:prstGeom prst="rect">
            <a:avLst/>
          </a:prstGeom>
          <a:ln>
            <a:noFill/>
          </a:ln>
        </p:spPr>
      </p:pic>
      <p:sp>
        <p:nvSpPr>
          <p:cNvPr id="3" name="PlaceHolder 3"/>
          <p:cNvSpPr>
            <a:spLocks noGrp="1"/>
          </p:cNvSpPr>
          <p:nvPr>
            <p:ph type="title"/>
          </p:nvPr>
        </p:nvSpPr>
        <p:spPr>
          <a:xfrm>
            <a:off x="495000" y="273600"/>
            <a:ext cx="8915040" cy="1144800"/>
          </a:xfrm>
          <a:prstGeom prst="rect">
            <a:avLst/>
          </a:prstGeom>
        </p:spPr>
        <p:txBody>
          <a:bodyPr lIns="0" tIns="0" rIns="0" bIns="0" anchor="ctr">
            <a:noAutofit/>
          </a:bodyPr>
          <a:lstStyle/>
          <a:p>
            <a:r>
              <a:rPr lang="en-US" sz="1400" b="0" strike="noStrike" spc="-1">
                <a:solidFill>
                  <a:srgbClr val="000000"/>
                </a:solidFill>
                <a:latin typeface="Arial"/>
              </a:rPr>
              <a:t>Click to edit the title text format</a:t>
            </a:r>
          </a:p>
        </p:txBody>
      </p:sp>
      <p:sp>
        <p:nvSpPr>
          <p:cNvPr id="4" name="PlaceHolder 4"/>
          <p:cNvSpPr>
            <a:spLocks noGrp="1"/>
          </p:cNvSpPr>
          <p:nvPr>
            <p:ph type="body"/>
          </p:nvPr>
        </p:nvSpPr>
        <p:spPr>
          <a:xfrm>
            <a:off x="495000" y="1604520"/>
            <a:ext cx="89150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56126FC5-7B59-4403-B982-96608707CDAA}" type="slidenum">
              <a:rPr lang="en-US" sz="1200" b="0" strike="noStrike" spc="-1">
                <a:solidFill>
                  <a:srgbClr val="58595B"/>
                </a:solidFill>
                <a:latin typeface="Calibri"/>
                <a:ea typeface="Calibri"/>
              </a:rPr>
              <a:t>‹#›</a:t>
            </a:fld>
            <a:endParaRPr lang="en-US" sz="1200" b="0" strike="noStrike" spc="-1">
              <a:latin typeface="Arial"/>
            </a:endParaRPr>
          </a:p>
        </p:txBody>
      </p:sp>
      <p:sp>
        <p:nvSpPr>
          <p:cNvPr id="42"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US" sz="1000" b="0" strike="noStrike" spc="-1">
                <a:solidFill>
                  <a:srgbClr val="58595B"/>
                </a:solidFill>
                <a:latin typeface="Calibri"/>
                <a:ea typeface="Calibri"/>
              </a:rPr>
              <a:t>Societal Impact Workshop 2020</a:t>
            </a:r>
            <a:endParaRPr lang="en-US" sz="1000" b="0" strike="noStrike" spc="-1">
              <a:latin typeface="Arial"/>
            </a:endParaRPr>
          </a:p>
        </p:txBody>
      </p:sp>
      <p:pic>
        <p:nvPicPr>
          <p:cNvPr id="43" name="Google Shape;14;p23"/>
          <p:cNvPicPr/>
          <p:nvPr/>
        </p:nvPicPr>
        <p:blipFill>
          <a:blip r:embed="rId14"/>
          <a:stretch/>
        </p:blipFill>
        <p:spPr>
          <a:xfrm>
            <a:off x="8008920" y="6413400"/>
            <a:ext cx="1055160" cy="101520"/>
          </a:xfrm>
          <a:prstGeom prst="rect">
            <a:avLst/>
          </a:prstGeom>
          <a:ln>
            <a:noFill/>
          </a:ln>
        </p:spPr>
      </p:pic>
      <p:sp>
        <p:nvSpPr>
          <p:cNvPr id="44" name="PlaceHolder 3"/>
          <p:cNvSpPr>
            <a:spLocks noGrp="1"/>
          </p:cNvSpPr>
          <p:nvPr>
            <p:ph type="title"/>
          </p:nvPr>
        </p:nvSpPr>
        <p:spPr>
          <a:xfrm>
            <a:off x="825480" y="538200"/>
            <a:ext cx="8238600" cy="370080"/>
          </a:xfrm>
          <a:prstGeom prst="rect">
            <a:avLst/>
          </a:prstGeom>
        </p:spPr>
        <p:txBody>
          <a:bodyPr lIns="0" tIns="0" rIns="0" bIns="0">
            <a:noAutofit/>
          </a:bodyPr>
          <a:lstStyle/>
          <a:p>
            <a:pPr algn="ctr"/>
            <a:r>
              <a:rPr lang="en-US" sz="2600" b="0" strike="noStrike" spc="-1">
                <a:solidFill>
                  <a:srgbClr val="000000"/>
                </a:solidFill>
                <a:latin typeface="Arial"/>
              </a:rPr>
              <a:t>Click to edit the title text format</a:t>
            </a:r>
          </a:p>
        </p:txBody>
      </p:sp>
      <p:sp>
        <p:nvSpPr>
          <p:cNvPr id="45" name="PlaceHolder 4"/>
          <p:cNvSpPr>
            <a:spLocks noGrp="1"/>
          </p:cNvSpPr>
          <p:nvPr>
            <p:ph type="body"/>
          </p:nvPr>
        </p:nvSpPr>
        <p:spPr>
          <a:xfrm>
            <a:off x="495000" y="1604520"/>
            <a:ext cx="89150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20224C2B-2C9D-474C-ADDE-EC29E5854AA1}" type="slidenum">
              <a:rPr lang="en-US" sz="1200" b="0" strike="noStrike" spc="-1">
                <a:solidFill>
                  <a:srgbClr val="58595B"/>
                </a:solidFill>
                <a:latin typeface="Calibri"/>
                <a:ea typeface="Calibri"/>
              </a:rPr>
              <a:t>‹#›</a:t>
            </a:fld>
            <a:endParaRPr lang="en-US" sz="1200" b="0" strike="noStrike" spc="-1">
              <a:latin typeface="Arial"/>
            </a:endParaRPr>
          </a:p>
        </p:txBody>
      </p:sp>
      <p:sp>
        <p:nvSpPr>
          <p:cNvPr id="83"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US" sz="1000" b="0" strike="noStrike" spc="-1">
                <a:solidFill>
                  <a:srgbClr val="58595B"/>
                </a:solidFill>
                <a:latin typeface="Calibri"/>
                <a:ea typeface="Calibri"/>
              </a:rPr>
              <a:t>Societal Impact Workshop 2020</a:t>
            </a:r>
            <a:endParaRPr lang="en-US" sz="1000" b="0" strike="noStrike" spc="-1">
              <a:latin typeface="Arial"/>
            </a:endParaRPr>
          </a:p>
        </p:txBody>
      </p:sp>
      <p:pic>
        <p:nvPicPr>
          <p:cNvPr id="84" name="Google Shape;14;p23"/>
          <p:cNvPicPr/>
          <p:nvPr/>
        </p:nvPicPr>
        <p:blipFill>
          <a:blip r:embed="rId14"/>
          <a:stretch/>
        </p:blipFill>
        <p:spPr>
          <a:xfrm>
            <a:off x="8008920" y="6413400"/>
            <a:ext cx="1055160" cy="101520"/>
          </a:xfrm>
          <a:prstGeom prst="rect">
            <a:avLst/>
          </a:prstGeom>
          <a:ln>
            <a:noFill/>
          </a:ln>
        </p:spPr>
      </p:pic>
      <p:sp>
        <p:nvSpPr>
          <p:cNvPr id="85"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accent4"/>
          </a:solidFill>
          <a:ln>
            <a:noFill/>
          </a:ln>
        </p:spPr>
        <p:style>
          <a:lnRef idx="0">
            <a:scrgbClr r="0" g="0" b="0"/>
          </a:lnRef>
          <a:fillRef idx="0">
            <a:scrgbClr r="0" g="0" b="0"/>
          </a:fillRef>
          <a:effectRef idx="0">
            <a:scrgbClr r="0" g="0" b="0"/>
          </a:effectRef>
          <a:fontRef idx="minor"/>
        </p:style>
      </p:sp>
      <p:sp>
        <p:nvSpPr>
          <p:cNvPr id="86" name="PlaceHolder 4"/>
          <p:cNvSpPr>
            <a:spLocks noGrp="1"/>
          </p:cNvSpPr>
          <p:nvPr>
            <p:ph type="body"/>
          </p:nvPr>
        </p:nvSpPr>
        <p:spPr>
          <a:xfrm>
            <a:off x="825480" y="4570560"/>
            <a:ext cx="2260080" cy="818640"/>
          </a:xfrm>
          <a:prstGeom prst="rect">
            <a:avLst/>
          </a:prstGeom>
        </p:spPr>
        <p:txBody>
          <a:bodyPr lIns="0" tIns="0" rIns="0" bIns="0" anchor="b">
            <a:noAutofit/>
          </a:bodyPr>
          <a:lstStyle/>
          <a:p>
            <a:pPr marL="432000" indent="-324000" algn="ctr">
              <a:spcBef>
                <a:spcPts val="1417"/>
              </a:spcBef>
              <a:buClr>
                <a:srgbClr val="000000"/>
              </a:buClr>
              <a:buSzPct val="45000"/>
              <a:buFont typeface="Wingdings" charset="2"/>
              <a:buChar char=""/>
            </a:pPr>
            <a:r>
              <a:rPr lang="en-US" sz="10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en-US" sz="10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en-US" sz="10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en-US" sz="10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en-US" sz="10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en-US" sz="10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en-US" sz="10800" b="0" strike="noStrike" spc="-1">
                <a:solidFill>
                  <a:srgbClr val="000000"/>
                </a:solidFill>
                <a:latin typeface="Arial"/>
              </a:rPr>
              <a:t>Seventh Outline Level</a:t>
            </a:r>
          </a:p>
        </p:txBody>
      </p:sp>
      <p:sp>
        <p:nvSpPr>
          <p:cNvPr id="87" name="CustomShape 5"/>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5D387079-9719-4269-8F9E-2DD29D3AFBD9}" type="slidenum">
              <a:rPr lang="en-US" sz="1200" b="0" strike="noStrike" spc="-1">
                <a:solidFill>
                  <a:srgbClr val="58595B"/>
                </a:solidFill>
                <a:latin typeface="Calibri"/>
                <a:ea typeface="Calibri"/>
              </a:rPr>
              <a:t>‹#›</a:t>
            </a:fld>
            <a:endParaRPr lang="en-US" sz="1200" b="0" strike="noStrike" spc="-1">
              <a:latin typeface="Arial"/>
            </a:endParaRPr>
          </a:p>
        </p:txBody>
      </p:sp>
      <p:sp>
        <p:nvSpPr>
          <p:cNvPr id="88" name="PlaceHolder 6"/>
          <p:cNvSpPr>
            <a:spLocks noGrp="1"/>
          </p:cNvSpPr>
          <p:nvPr>
            <p:ph type="title"/>
          </p:nvPr>
        </p:nvSpPr>
        <p:spPr>
          <a:xfrm>
            <a:off x="825480" y="538200"/>
            <a:ext cx="8238600" cy="370080"/>
          </a:xfrm>
          <a:prstGeom prst="rect">
            <a:avLst/>
          </a:prstGeom>
        </p:spPr>
        <p:txBody>
          <a:bodyPr lIns="0" tIns="0" rIns="0" bIns="0">
            <a:noAutofit/>
          </a:bodyPr>
          <a:lstStyle/>
          <a:p>
            <a:pPr algn="ctr"/>
            <a:r>
              <a:rPr lang="en-US"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AA6FFCA3-382A-4A50-8C86-A10F156F82CD}" type="slidenum">
              <a:rPr lang="en-US" sz="1200" b="0" strike="noStrike" spc="-1">
                <a:solidFill>
                  <a:srgbClr val="58595B"/>
                </a:solidFill>
                <a:latin typeface="Calibri"/>
                <a:ea typeface="Calibri"/>
              </a:rPr>
              <a:t>‹#›</a:t>
            </a:fld>
            <a:endParaRPr lang="en-US" sz="1200" b="0" strike="noStrike" spc="-1">
              <a:latin typeface="Arial"/>
            </a:endParaRPr>
          </a:p>
        </p:txBody>
      </p:sp>
      <p:sp>
        <p:nvSpPr>
          <p:cNvPr id="126"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US" sz="1000" b="0" strike="noStrike" spc="-1">
                <a:solidFill>
                  <a:srgbClr val="58595B"/>
                </a:solidFill>
                <a:latin typeface="Calibri"/>
                <a:ea typeface="Calibri"/>
              </a:rPr>
              <a:t>Societal Impact Workshop 2020</a:t>
            </a:r>
            <a:endParaRPr lang="en-US" sz="1000" b="0" strike="noStrike" spc="-1">
              <a:latin typeface="Arial"/>
            </a:endParaRPr>
          </a:p>
        </p:txBody>
      </p:sp>
      <p:pic>
        <p:nvPicPr>
          <p:cNvPr id="127" name="Google Shape;14;p23"/>
          <p:cNvPicPr/>
          <p:nvPr/>
        </p:nvPicPr>
        <p:blipFill>
          <a:blip r:embed="rId14"/>
          <a:stretch/>
        </p:blipFill>
        <p:spPr>
          <a:xfrm>
            <a:off x="8008920" y="6413400"/>
            <a:ext cx="1055160" cy="101520"/>
          </a:xfrm>
          <a:prstGeom prst="rect">
            <a:avLst/>
          </a:prstGeom>
          <a:ln>
            <a:noFill/>
          </a:ln>
        </p:spPr>
      </p:pic>
      <p:sp>
        <p:nvSpPr>
          <p:cNvPr id="128"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sp>
      <p:sp>
        <p:nvSpPr>
          <p:cNvPr id="129" name="CustomShape 4"/>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1015CF4A-2736-49EC-841E-2E574D187096}" type="slidenum">
              <a:rPr lang="en-US" sz="1200" b="0" strike="noStrike" spc="-1">
                <a:solidFill>
                  <a:srgbClr val="58595B"/>
                </a:solidFill>
                <a:latin typeface="Calibri"/>
                <a:ea typeface="Calibri"/>
              </a:rPr>
              <a:t>‹#›</a:t>
            </a:fld>
            <a:endParaRPr lang="en-US" sz="1200" b="0" strike="noStrike" spc="-1">
              <a:latin typeface="Arial"/>
            </a:endParaRPr>
          </a:p>
        </p:txBody>
      </p:sp>
      <p:sp>
        <p:nvSpPr>
          <p:cNvPr id="130" name="PlaceHolder 5"/>
          <p:cNvSpPr>
            <a:spLocks noGrp="1"/>
          </p:cNvSpPr>
          <p:nvPr>
            <p:ph type="body"/>
          </p:nvPr>
        </p:nvSpPr>
        <p:spPr>
          <a:xfrm>
            <a:off x="825480" y="1436760"/>
            <a:ext cx="8238600" cy="3977640"/>
          </a:xfrm>
          <a:prstGeom prst="rect">
            <a:avLst/>
          </a:prstGeom>
        </p:spPr>
        <p:txBody>
          <a:bodyPr lIns="0" tIns="0" rIns="0" bIns="0">
            <a:spAutoFit/>
          </a:bodyPr>
          <a:lstStyle/>
          <a:p>
            <a:pPr marL="432000" indent="-324000" algn="ctr">
              <a:spcBef>
                <a:spcPts val="1417"/>
              </a:spcBef>
              <a:buClr>
                <a:srgbClr val="000000"/>
              </a:buClr>
              <a:buSzPct val="45000"/>
              <a:buFont typeface="Wingdings" charset="2"/>
              <a:buChar char=""/>
            </a:pPr>
            <a:r>
              <a:rPr lang="en-US" sz="1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en-US" sz="1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en-US" sz="1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en-US" sz="1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en-US" sz="1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en-US" sz="1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en-US" sz="1800" b="0" strike="noStrike" spc="-1">
                <a:solidFill>
                  <a:srgbClr val="000000"/>
                </a:solidFill>
                <a:latin typeface="Arial"/>
              </a:rPr>
              <a:t>Seventh Outline Level</a:t>
            </a:r>
          </a:p>
        </p:txBody>
      </p:sp>
      <p:sp>
        <p:nvSpPr>
          <p:cNvPr id="131" name="PlaceHolder 6"/>
          <p:cNvSpPr>
            <a:spLocks noGrp="1"/>
          </p:cNvSpPr>
          <p:nvPr>
            <p:ph type="title"/>
          </p:nvPr>
        </p:nvSpPr>
        <p:spPr>
          <a:xfrm>
            <a:off x="825480" y="538200"/>
            <a:ext cx="8238600" cy="370080"/>
          </a:xfrm>
          <a:prstGeom prst="rect">
            <a:avLst/>
          </a:prstGeom>
        </p:spPr>
        <p:txBody>
          <a:bodyPr lIns="0" tIns="0" rIns="0" bIns="0">
            <a:noAutofit/>
          </a:bodyPr>
          <a:lstStyle/>
          <a:p>
            <a:pPr algn="ctr"/>
            <a:r>
              <a:rPr lang="en-US"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8"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C2BF47D7-51D1-49E2-A7B6-718C1E2F0125}" type="slidenum">
              <a:rPr lang="en-US" sz="1200" b="0" strike="noStrike" spc="-1">
                <a:solidFill>
                  <a:srgbClr val="58595B"/>
                </a:solidFill>
                <a:latin typeface="Calibri"/>
                <a:ea typeface="Calibri"/>
              </a:rPr>
              <a:t>‹#›</a:t>
            </a:fld>
            <a:endParaRPr lang="en-US" sz="1200" b="0" strike="noStrike" spc="-1">
              <a:latin typeface="Arial"/>
            </a:endParaRPr>
          </a:p>
        </p:txBody>
      </p:sp>
      <p:sp>
        <p:nvSpPr>
          <p:cNvPr id="169"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US" sz="1000" b="0" strike="noStrike" spc="-1">
                <a:solidFill>
                  <a:srgbClr val="58595B"/>
                </a:solidFill>
                <a:latin typeface="Calibri"/>
                <a:ea typeface="Calibri"/>
              </a:rPr>
              <a:t>Societal Impact Workshop 2020</a:t>
            </a:r>
            <a:endParaRPr lang="en-US" sz="1000" b="0" strike="noStrike" spc="-1">
              <a:latin typeface="Arial"/>
            </a:endParaRPr>
          </a:p>
        </p:txBody>
      </p:sp>
      <p:pic>
        <p:nvPicPr>
          <p:cNvPr id="170" name="Google Shape;14;p23"/>
          <p:cNvPicPr/>
          <p:nvPr/>
        </p:nvPicPr>
        <p:blipFill>
          <a:blip r:embed="rId14"/>
          <a:stretch/>
        </p:blipFill>
        <p:spPr>
          <a:xfrm>
            <a:off x="8008920" y="6413400"/>
            <a:ext cx="1055160" cy="101520"/>
          </a:xfrm>
          <a:prstGeom prst="rect">
            <a:avLst/>
          </a:prstGeom>
          <a:ln>
            <a:noFill/>
          </a:ln>
        </p:spPr>
      </p:pic>
      <p:sp>
        <p:nvSpPr>
          <p:cNvPr id="171"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rgbClr val="F58220"/>
          </a:solidFill>
          <a:ln>
            <a:noFill/>
          </a:ln>
        </p:spPr>
        <p:style>
          <a:lnRef idx="0">
            <a:scrgbClr r="0" g="0" b="0"/>
          </a:lnRef>
          <a:fillRef idx="0">
            <a:scrgbClr r="0" g="0" b="0"/>
          </a:fillRef>
          <a:effectRef idx="0">
            <a:scrgbClr r="0" g="0" b="0"/>
          </a:effectRef>
          <a:fontRef idx="minor"/>
        </p:style>
      </p:sp>
      <p:sp>
        <p:nvSpPr>
          <p:cNvPr id="172" name="PlaceHolder 4"/>
          <p:cNvSpPr>
            <a:spLocks noGrp="1"/>
          </p:cNvSpPr>
          <p:nvPr>
            <p:ph type="body"/>
          </p:nvPr>
        </p:nvSpPr>
        <p:spPr>
          <a:xfrm>
            <a:off x="825480" y="4570560"/>
            <a:ext cx="2260080" cy="818640"/>
          </a:xfrm>
          <a:prstGeom prst="rect">
            <a:avLst/>
          </a:prstGeom>
        </p:spPr>
        <p:txBody>
          <a:bodyPr lIns="0" tIns="0" rIns="0" bIns="0" anchor="b">
            <a:noAutofit/>
          </a:bodyPr>
          <a:lstStyle/>
          <a:p>
            <a:pPr marL="432000" indent="-324000" algn="ctr">
              <a:spcBef>
                <a:spcPts val="1417"/>
              </a:spcBef>
              <a:buClr>
                <a:srgbClr val="000000"/>
              </a:buClr>
              <a:buSzPct val="45000"/>
              <a:buFont typeface="Wingdings" charset="2"/>
              <a:buChar char=""/>
            </a:pPr>
            <a:r>
              <a:rPr lang="en-US" sz="10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en-US" sz="10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en-US" sz="10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en-US" sz="10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en-US" sz="10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en-US" sz="10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en-US" sz="10800" b="0" strike="noStrike" spc="-1">
                <a:solidFill>
                  <a:srgbClr val="000000"/>
                </a:solidFill>
                <a:latin typeface="Arial"/>
              </a:rPr>
              <a:t>Seventh Outline Level</a:t>
            </a:r>
          </a:p>
        </p:txBody>
      </p:sp>
      <p:sp>
        <p:nvSpPr>
          <p:cNvPr id="173" name="CustomShape 5"/>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0C469494-0A07-4C3D-8EAB-E81855F6B7D9}" type="slidenum">
              <a:rPr lang="en-US" sz="1200" b="0" strike="noStrike" spc="-1">
                <a:solidFill>
                  <a:srgbClr val="58595B"/>
                </a:solidFill>
                <a:latin typeface="Calibri"/>
                <a:ea typeface="Calibri"/>
              </a:rPr>
              <a:t>‹#›</a:t>
            </a:fld>
            <a:endParaRPr lang="en-US" sz="1200" b="0" strike="noStrike" spc="-1">
              <a:latin typeface="Arial"/>
            </a:endParaRPr>
          </a:p>
        </p:txBody>
      </p:sp>
      <p:sp>
        <p:nvSpPr>
          <p:cNvPr id="174" name="PlaceHolder 6"/>
          <p:cNvSpPr>
            <a:spLocks noGrp="1"/>
          </p:cNvSpPr>
          <p:nvPr>
            <p:ph type="title"/>
          </p:nvPr>
        </p:nvSpPr>
        <p:spPr>
          <a:xfrm>
            <a:off x="825480" y="538200"/>
            <a:ext cx="8238600" cy="370080"/>
          </a:xfrm>
          <a:prstGeom prst="rect">
            <a:avLst/>
          </a:prstGeom>
        </p:spPr>
        <p:txBody>
          <a:bodyPr lIns="0" tIns="0" rIns="0" bIns="0">
            <a:noAutofit/>
          </a:bodyPr>
          <a:lstStyle/>
          <a:p>
            <a:pPr algn="ctr"/>
            <a:r>
              <a:rPr lang="en-US"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1"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C8947A75-E0A1-4D9D-83A2-4FAEBCC30C43}" type="slidenum">
              <a:rPr lang="en-US" sz="1200" b="0" strike="noStrike" spc="-1">
                <a:solidFill>
                  <a:srgbClr val="58595B"/>
                </a:solidFill>
                <a:latin typeface="Calibri"/>
                <a:ea typeface="Calibri"/>
              </a:rPr>
              <a:t>‹#›</a:t>
            </a:fld>
            <a:endParaRPr lang="en-US" sz="1200" b="0" strike="noStrike" spc="-1">
              <a:latin typeface="Arial"/>
            </a:endParaRPr>
          </a:p>
        </p:txBody>
      </p:sp>
      <p:sp>
        <p:nvSpPr>
          <p:cNvPr id="212"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US" sz="1000" b="0" strike="noStrike" spc="-1">
                <a:solidFill>
                  <a:srgbClr val="58595B"/>
                </a:solidFill>
                <a:latin typeface="Calibri"/>
                <a:ea typeface="Calibri"/>
              </a:rPr>
              <a:t>Societal Impact Workshop 2020</a:t>
            </a:r>
            <a:endParaRPr lang="en-US" sz="1000" b="0" strike="noStrike" spc="-1">
              <a:latin typeface="Arial"/>
            </a:endParaRPr>
          </a:p>
        </p:txBody>
      </p:sp>
      <p:pic>
        <p:nvPicPr>
          <p:cNvPr id="213" name="Google Shape;14;p23"/>
          <p:cNvPicPr/>
          <p:nvPr/>
        </p:nvPicPr>
        <p:blipFill>
          <a:blip r:embed="rId14"/>
          <a:stretch/>
        </p:blipFill>
        <p:spPr>
          <a:xfrm>
            <a:off x="8008920" y="6413400"/>
            <a:ext cx="1055160" cy="101520"/>
          </a:xfrm>
          <a:prstGeom prst="rect">
            <a:avLst/>
          </a:prstGeom>
          <a:ln>
            <a:noFill/>
          </a:ln>
        </p:spPr>
      </p:pic>
      <p:sp>
        <p:nvSpPr>
          <p:cNvPr id="214" name="PlaceHolder 3"/>
          <p:cNvSpPr>
            <a:spLocks noGrp="1"/>
          </p:cNvSpPr>
          <p:nvPr>
            <p:ph type="body"/>
          </p:nvPr>
        </p:nvSpPr>
        <p:spPr>
          <a:xfrm>
            <a:off x="825480" y="1436760"/>
            <a:ext cx="8238600" cy="3977640"/>
          </a:xfrm>
          <a:prstGeom prst="rect">
            <a:avLst/>
          </a:prstGeom>
        </p:spPr>
        <p:txBody>
          <a:bodyPr lIns="0" tIns="0" rIns="0" bIns="0">
            <a:spAutoFit/>
          </a:bodyPr>
          <a:lstStyle/>
          <a:p>
            <a:pPr marL="432000" indent="-324000" algn="ctr">
              <a:spcBef>
                <a:spcPts val="1417"/>
              </a:spcBef>
              <a:buClr>
                <a:srgbClr val="000000"/>
              </a:buClr>
              <a:buSzPct val="45000"/>
              <a:buFont typeface="Wingdings" charset="2"/>
              <a:buChar char=""/>
            </a:pPr>
            <a:r>
              <a:rPr lang="en-US" sz="1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en-US" sz="1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en-US" sz="1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en-US" sz="1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en-US" sz="1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en-US" sz="1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en-US" sz="1800" b="0" strike="noStrike" spc="-1">
                <a:solidFill>
                  <a:srgbClr val="000000"/>
                </a:solidFill>
                <a:latin typeface="Arial"/>
              </a:rPr>
              <a:t>Seventh Outline Level</a:t>
            </a:r>
          </a:p>
        </p:txBody>
      </p:sp>
      <p:sp>
        <p:nvSpPr>
          <p:cNvPr id="215" name="PlaceHolder 4"/>
          <p:cNvSpPr>
            <a:spLocks noGrp="1"/>
          </p:cNvSpPr>
          <p:nvPr>
            <p:ph type="title"/>
          </p:nvPr>
        </p:nvSpPr>
        <p:spPr>
          <a:xfrm>
            <a:off x="825480" y="538200"/>
            <a:ext cx="8238600" cy="370080"/>
          </a:xfrm>
          <a:prstGeom prst="rect">
            <a:avLst/>
          </a:prstGeom>
        </p:spPr>
        <p:txBody>
          <a:bodyPr lIns="0" tIns="0" rIns="0" bIns="0">
            <a:noAutofit/>
          </a:bodyPr>
          <a:lstStyle/>
          <a:p>
            <a:pPr algn="ctr"/>
            <a:r>
              <a:rPr lang="en-US"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2"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D4E0ABC2-7FE9-4E69-9442-6815D6EE59AA}" type="slidenum">
              <a:rPr lang="en-US" sz="1200" b="0" strike="noStrike" spc="-1">
                <a:solidFill>
                  <a:srgbClr val="58595B"/>
                </a:solidFill>
                <a:latin typeface="Calibri"/>
                <a:ea typeface="Calibri"/>
              </a:rPr>
              <a:t>‹#›</a:t>
            </a:fld>
            <a:endParaRPr lang="en-US" sz="1200" b="0" strike="noStrike" spc="-1">
              <a:latin typeface="Arial"/>
            </a:endParaRPr>
          </a:p>
        </p:txBody>
      </p:sp>
      <p:sp>
        <p:nvSpPr>
          <p:cNvPr id="253"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US" sz="1000" b="0" strike="noStrike" spc="-1">
                <a:solidFill>
                  <a:srgbClr val="58595B"/>
                </a:solidFill>
                <a:latin typeface="Calibri"/>
                <a:ea typeface="Calibri"/>
              </a:rPr>
              <a:t>Societal Impact Workshop 2020</a:t>
            </a:r>
            <a:endParaRPr lang="en-US" sz="1000" b="0" strike="noStrike" spc="-1">
              <a:latin typeface="Arial"/>
            </a:endParaRPr>
          </a:p>
        </p:txBody>
      </p:sp>
      <p:pic>
        <p:nvPicPr>
          <p:cNvPr id="254" name="Google Shape;14;p23"/>
          <p:cNvPicPr/>
          <p:nvPr/>
        </p:nvPicPr>
        <p:blipFill>
          <a:blip r:embed="rId14"/>
          <a:stretch/>
        </p:blipFill>
        <p:spPr>
          <a:xfrm>
            <a:off x="8008920" y="6413400"/>
            <a:ext cx="1055160" cy="101520"/>
          </a:xfrm>
          <a:prstGeom prst="rect">
            <a:avLst/>
          </a:prstGeom>
          <a:ln>
            <a:noFill/>
          </a:ln>
        </p:spPr>
      </p:pic>
      <p:sp>
        <p:nvSpPr>
          <p:cNvPr id="255"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rgbClr val="C4D82E"/>
          </a:solidFill>
          <a:ln>
            <a:noFill/>
          </a:ln>
        </p:spPr>
        <p:style>
          <a:lnRef idx="0">
            <a:scrgbClr r="0" g="0" b="0"/>
          </a:lnRef>
          <a:fillRef idx="0">
            <a:scrgbClr r="0" g="0" b="0"/>
          </a:fillRef>
          <a:effectRef idx="0">
            <a:scrgbClr r="0" g="0" b="0"/>
          </a:effectRef>
          <a:fontRef idx="minor"/>
        </p:style>
      </p:sp>
      <p:sp>
        <p:nvSpPr>
          <p:cNvPr id="256" name="PlaceHolder 4"/>
          <p:cNvSpPr>
            <a:spLocks noGrp="1"/>
          </p:cNvSpPr>
          <p:nvPr>
            <p:ph type="body"/>
          </p:nvPr>
        </p:nvSpPr>
        <p:spPr>
          <a:xfrm>
            <a:off x="825480" y="4570560"/>
            <a:ext cx="2260080" cy="818640"/>
          </a:xfrm>
          <a:prstGeom prst="rect">
            <a:avLst/>
          </a:prstGeom>
        </p:spPr>
        <p:txBody>
          <a:bodyPr lIns="0" tIns="0" rIns="0" bIns="0" anchor="b">
            <a:noAutofit/>
          </a:bodyPr>
          <a:lstStyle/>
          <a:p>
            <a:pPr marL="432000" indent="-324000" algn="ctr">
              <a:spcBef>
                <a:spcPts val="1417"/>
              </a:spcBef>
              <a:buClr>
                <a:srgbClr val="000000"/>
              </a:buClr>
              <a:buSzPct val="45000"/>
              <a:buFont typeface="Wingdings" charset="2"/>
              <a:buChar char=""/>
            </a:pPr>
            <a:r>
              <a:rPr lang="en-US" sz="10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en-US" sz="10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en-US" sz="10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en-US" sz="10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en-US" sz="10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en-US" sz="10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en-US" sz="10800" b="0" strike="noStrike" spc="-1">
                <a:solidFill>
                  <a:srgbClr val="000000"/>
                </a:solidFill>
                <a:latin typeface="Arial"/>
              </a:rPr>
              <a:t>Seventh Outline Level</a:t>
            </a:r>
          </a:p>
        </p:txBody>
      </p:sp>
      <p:sp>
        <p:nvSpPr>
          <p:cNvPr id="257" name="CustomShape 5"/>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8EA7C9F2-A2B6-4D1F-AF55-CD66FC8FC386}" type="slidenum">
              <a:rPr lang="en-US" sz="1200" b="0" strike="noStrike" spc="-1">
                <a:solidFill>
                  <a:srgbClr val="58595B"/>
                </a:solidFill>
                <a:latin typeface="Calibri"/>
                <a:ea typeface="Calibri"/>
              </a:rPr>
              <a:t>‹#›</a:t>
            </a:fld>
            <a:endParaRPr lang="en-US" sz="1200" b="0" strike="noStrike" spc="-1">
              <a:latin typeface="Arial"/>
            </a:endParaRPr>
          </a:p>
        </p:txBody>
      </p:sp>
      <p:sp>
        <p:nvSpPr>
          <p:cNvPr id="258" name="PlaceHolder 6"/>
          <p:cNvSpPr>
            <a:spLocks noGrp="1"/>
          </p:cNvSpPr>
          <p:nvPr>
            <p:ph type="title"/>
          </p:nvPr>
        </p:nvSpPr>
        <p:spPr>
          <a:xfrm>
            <a:off x="825480" y="538200"/>
            <a:ext cx="8238600" cy="370080"/>
          </a:xfrm>
          <a:prstGeom prst="rect">
            <a:avLst/>
          </a:prstGeom>
        </p:spPr>
        <p:txBody>
          <a:bodyPr lIns="0" tIns="0" rIns="0" bIns="0">
            <a:noAutofit/>
          </a:bodyPr>
          <a:lstStyle/>
          <a:p>
            <a:pPr algn="ctr"/>
            <a:r>
              <a:rPr lang="en-US"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0"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2EDADD59-4B60-463A-9A5A-47A6F035CEBE}" type="slidenum">
              <a:rPr lang="en-US" sz="1200" b="0" strike="noStrike" spc="-1">
                <a:solidFill>
                  <a:srgbClr val="58595B"/>
                </a:solidFill>
                <a:latin typeface="Calibri"/>
                <a:ea typeface="Calibri"/>
              </a:rPr>
              <a:t>‹#›</a:t>
            </a:fld>
            <a:endParaRPr lang="en-US" sz="1200" b="0" strike="noStrike" spc="-1">
              <a:latin typeface="Arial"/>
            </a:endParaRPr>
          </a:p>
        </p:txBody>
      </p:sp>
      <p:sp>
        <p:nvSpPr>
          <p:cNvPr id="591"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US" sz="1000" b="0" strike="noStrike" spc="-1">
                <a:solidFill>
                  <a:srgbClr val="58595B"/>
                </a:solidFill>
                <a:latin typeface="Calibri"/>
                <a:ea typeface="Calibri"/>
              </a:rPr>
              <a:t>Societal Impact Workshop 2020</a:t>
            </a:r>
            <a:endParaRPr lang="en-US" sz="1000" b="0" strike="noStrike" spc="-1">
              <a:latin typeface="Arial"/>
            </a:endParaRPr>
          </a:p>
        </p:txBody>
      </p:sp>
      <p:pic>
        <p:nvPicPr>
          <p:cNvPr id="592" name="Google Shape;14;p23"/>
          <p:cNvPicPr/>
          <p:nvPr/>
        </p:nvPicPr>
        <p:blipFill>
          <a:blip r:embed="rId14"/>
          <a:stretch/>
        </p:blipFill>
        <p:spPr>
          <a:xfrm>
            <a:off x="8008920" y="6413400"/>
            <a:ext cx="1055160" cy="101520"/>
          </a:xfrm>
          <a:prstGeom prst="rect">
            <a:avLst/>
          </a:prstGeom>
          <a:ln>
            <a:noFill/>
          </a:ln>
        </p:spPr>
      </p:pic>
      <p:sp>
        <p:nvSpPr>
          <p:cNvPr id="593"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accent5"/>
          </a:solidFill>
          <a:ln>
            <a:noFill/>
          </a:ln>
        </p:spPr>
        <p:style>
          <a:lnRef idx="0">
            <a:scrgbClr r="0" g="0" b="0"/>
          </a:lnRef>
          <a:fillRef idx="0">
            <a:scrgbClr r="0" g="0" b="0"/>
          </a:fillRef>
          <a:effectRef idx="0">
            <a:scrgbClr r="0" g="0" b="0"/>
          </a:effectRef>
          <a:fontRef idx="minor"/>
        </p:style>
      </p:sp>
      <p:sp>
        <p:nvSpPr>
          <p:cNvPr id="594" name="PlaceHolder 4"/>
          <p:cNvSpPr>
            <a:spLocks noGrp="1"/>
          </p:cNvSpPr>
          <p:nvPr>
            <p:ph type="title"/>
          </p:nvPr>
        </p:nvSpPr>
        <p:spPr>
          <a:xfrm>
            <a:off x="825480" y="563400"/>
            <a:ext cx="8238600" cy="370080"/>
          </a:xfrm>
          <a:prstGeom prst="rect">
            <a:avLst/>
          </a:prstGeom>
        </p:spPr>
        <p:txBody>
          <a:bodyPr lIns="0" tIns="0" rIns="0" bIns="0">
            <a:noAutofit/>
          </a:bodyPr>
          <a:lstStyle/>
          <a:p>
            <a:pPr algn="ctr"/>
            <a:r>
              <a:rPr lang="en-US" sz="3600" b="0" strike="noStrike" spc="-1">
                <a:solidFill>
                  <a:srgbClr val="000000"/>
                </a:solidFill>
                <a:latin typeface="Arial"/>
              </a:rPr>
              <a:t>Click to edit the title text format</a:t>
            </a:r>
          </a:p>
        </p:txBody>
      </p:sp>
      <p:sp>
        <p:nvSpPr>
          <p:cNvPr id="595" name="CustomShape 5"/>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424FAD66-394F-4331-8727-656884DF7804}" type="slidenum">
              <a:rPr lang="en-US" sz="1200" b="0" strike="noStrike" spc="-1">
                <a:solidFill>
                  <a:srgbClr val="58595B"/>
                </a:solidFill>
                <a:latin typeface="Calibri"/>
                <a:ea typeface="Calibri"/>
              </a:rPr>
              <a:t>‹#›</a:t>
            </a:fld>
            <a:endParaRPr lang="en-US" sz="1200" b="0" strike="noStrike" spc="-1">
              <a:latin typeface="Arial"/>
            </a:endParaRPr>
          </a:p>
        </p:txBody>
      </p:sp>
      <p:sp>
        <p:nvSpPr>
          <p:cNvPr id="596" name="PlaceHolder 6"/>
          <p:cNvSpPr>
            <a:spLocks noGrp="1"/>
          </p:cNvSpPr>
          <p:nvPr>
            <p:ph type="body"/>
          </p:nvPr>
        </p:nvSpPr>
        <p:spPr>
          <a:xfrm>
            <a:off x="825480" y="1413000"/>
            <a:ext cx="4508280" cy="4119120"/>
          </a:xfrm>
          <a:prstGeom prst="rect">
            <a:avLst/>
          </a:prstGeom>
        </p:spPr>
        <p:txBody>
          <a:bodyPr lIns="0" tIns="0" rIns="0" bIns="0">
            <a:spAutoFit/>
          </a:bodyPr>
          <a:lstStyle/>
          <a:p>
            <a:pPr marL="432000" indent="-324000" algn="ctr">
              <a:spcBef>
                <a:spcPts val="1417"/>
              </a:spcBef>
              <a:buClr>
                <a:srgbClr val="000000"/>
              </a:buClr>
              <a:buSzPct val="45000"/>
              <a:buFont typeface="Wingdings" charset="2"/>
              <a:buChar char=""/>
            </a:pPr>
            <a:r>
              <a:rPr lang="en-US" sz="22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en-US" sz="22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en-US" sz="22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en-US" sz="22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en-US" sz="22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en-US" sz="22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en-US" sz="2200" b="0" strike="noStrike" spc="-1">
                <a:solidFill>
                  <a:srgbClr val="000000"/>
                </a:solidFill>
                <a:latin typeface="Arial"/>
              </a:rPr>
              <a:t>Seventh Outline Level</a:t>
            </a:r>
          </a:p>
        </p:txBody>
      </p:sp>
      <p:sp>
        <p:nvSpPr>
          <p:cNvPr id="597" name="CustomShape 7"/>
          <p:cNvSpPr/>
          <p:nvPr/>
        </p:nvSpPr>
        <p:spPr>
          <a:xfrm>
            <a:off x="5849280" y="5637600"/>
            <a:ext cx="3778200" cy="1220040"/>
          </a:xfrm>
          <a:prstGeom prst="rect">
            <a:avLst/>
          </a:prstGeom>
          <a:solidFill>
            <a:schemeClr val="lt1"/>
          </a:solidFill>
          <a:ln>
            <a:noFill/>
          </a:ln>
        </p:spPr>
        <p:style>
          <a:lnRef idx="0">
            <a:scrgbClr r="0" g="0" b="0"/>
          </a:lnRef>
          <a:fillRef idx="0">
            <a:scrgbClr r="0" g="0" b="0"/>
          </a:fillRef>
          <a:effectRef idx="0">
            <a:scrgbClr r="0" g="0" b="0"/>
          </a:effectRef>
          <a:fontRef idx="minor"/>
        </p:style>
      </p:sp>
      <p:sp>
        <p:nvSpPr>
          <p:cNvPr id="598" name="CustomShape 8"/>
          <p:cNvSpPr/>
          <p:nvPr/>
        </p:nvSpPr>
        <p:spPr>
          <a:xfrm>
            <a:off x="6047640" y="1695960"/>
            <a:ext cx="3362400" cy="360"/>
          </a:xfrm>
          <a:custGeom>
            <a:avLst/>
            <a:gdLst/>
            <a:ahLst/>
            <a:cxnLst/>
            <a:rect l="l" t="t" r="r" b="b"/>
            <a:pathLst>
              <a:path w="21600" h="21600">
                <a:moveTo>
                  <a:pt x="0" y="0"/>
                </a:moveTo>
                <a:lnTo>
                  <a:pt x="21600" y="21600"/>
                </a:lnTo>
              </a:path>
            </a:pathLst>
          </a:custGeom>
          <a:noFill/>
          <a:ln w="9360">
            <a:solidFill>
              <a:srgbClr val="FFFFFF"/>
            </a:solidFill>
            <a:round/>
          </a:ln>
        </p:spPr>
        <p:style>
          <a:lnRef idx="0">
            <a:scrgbClr r="0" g="0" b="0"/>
          </a:lnRef>
          <a:fillRef idx="0">
            <a:scrgbClr r="0" g="0" b="0"/>
          </a:fillRef>
          <a:effectRef idx="0">
            <a:scrgbClr r="0" g="0" b="0"/>
          </a:effectRef>
          <a:fontRef idx="minor"/>
        </p:style>
      </p:sp>
      <p:sp>
        <p:nvSpPr>
          <p:cNvPr id="599" name="CustomShape 9"/>
          <p:cNvSpPr/>
          <p:nvPr/>
        </p:nvSpPr>
        <p:spPr>
          <a:xfrm>
            <a:off x="6047640" y="1458360"/>
            <a:ext cx="1717920" cy="182880"/>
          </a:xfrm>
          <a:prstGeom prst="rect">
            <a:avLst/>
          </a:prstGeom>
          <a:noFill/>
          <a:ln>
            <a:noFill/>
          </a:ln>
        </p:spPr>
        <p:style>
          <a:lnRef idx="0">
            <a:scrgbClr r="0" g="0" b="0"/>
          </a:lnRef>
          <a:fillRef idx="0">
            <a:scrgbClr r="0" g="0" b="0"/>
          </a:fillRef>
          <a:effectRef idx="0">
            <a:scrgbClr r="0" g="0" b="0"/>
          </a:effectRef>
          <a:fontRef idx="minor"/>
        </p:style>
        <p:txBody>
          <a:bodyPr lIns="0" tIns="0" rIns="0" bIns="0">
            <a:spAutoFit/>
          </a:bodyPr>
          <a:lstStyle/>
          <a:p>
            <a:pPr>
              <a:lnSpc>
                <a:spcPct val="100000"/>
              </a:lnSpc>
            </a:pPr>
            <a:r>
              <a:rPr lang="en-US" sz="1200" b="0" strike="noStrike" spc="-1">
                <a:solidFill>
                  <a:srgbClr val="FFFFFF"/>
                </a:solidFill>
                <a:latin typeface="Calibri"/>
                <a:ea typeface="Calibri"/>
              </a:rPr>
              <a:t>The story behind the image</a:t>
            </a:r>
            <a:endParaRPr lang="en-US" sz="1200" b="0" strike="noStrike" spc="-1">
              <a:latin typeface="Arial"/>
            </a:endParaRPr>
          </a:p>
        </p:txBody>
      </p:sp>
      <p:pic>
        <p:nvPicPr>
          <p:cNvPr id="600" name="Google Shape;116;p37"/>
          <p:cNvPicPr/>
          <p:nvPr/>
        </p:nvPicPr>
        <p:blipFill>
          <a:blip r:embed="rId15"/>
          <a:stretch/>
        </p:blipFill>
        <p:spPr>
          <a:xfrm>
            <a:off x="6230520" y="6037560"/>
            <a:ext cx="3169800" cy="305640"/>
          </a:xfrm>
          <a:prstGeom prst="rect">
            <a:avLst/>
          </a:prstGeom>
          <a:ln>
            <a:noFill/>
          </a:ln>
        </p:spPr>
      </p:pic>
      <p:sp>
        <p:nvSpPr>
          <p:cNvPr id="601" name="CustomShape 10"/>
          <p:cNvSpPr/>
          <p:nvPr/>
        </p:nvSpPr>
        <p:spPr>
          <a:xfrm>
            <a:off x="6841080" y="1722240"/>
            <a:ext cx="2568600" cy="1229040"/>
          </a:xfrm>
          <a:prstGeom prst="rect">
            <a:avLst/>
          </a:prstGeom>
          <a:noFill/>
          <a:ln>
            <a:noFill/>
          </a:ln>
        </p:spPr>
        <p:style>
          <a:lnRef idx="0">
            <a:scrgbClr r="0" g="0" b="0"/>
          </a:lnRef>
          <a:fillRef idx="0">
            <a:scrgbClr r="0" g="0" b="0"/>
          </a:fillRef>
          <a:effectRef idx="0">
            <a:scrgbClr r="0" g="0" b="0"/>
          </a:effectRef>
          <a:fontRef idx="minor"/>
        </p:style>
        <p:txBody>
          <a:bodyPr lIns="72000" tIns="36000" rIns="36000" bIns="36000">
            <a:spAutoFit/>
          </a:bodyPr>
          <a:lstStyle/>
          <a:p>
            <a:pPr>
              <a:lnSpc>
                <a:spcPct val="100000"/>
              </a:lnSpc>
            </a:pPr>
            <a:r>
              <a:rPr lang="en-US" sz="1000" b="1" strike="noStrike" spc="-1">
                <a:solidFill>
                  <a:srgbClr val="FFFFFF"/>
                </a:solidFill>
                <a:latin typeface="Calibri"/>
                <a:ea typeface="Calibri"/>
              </a:rPr>
              <a:t>Alfred Nobel (1833–1896)</a:t>
            </a:r>
            <a:endParaRPr lang="en-US" sz="1000" b="0" strike="noStrike" spc="-1">
              <a:latin typeface="Arial"/>
            </a:endParaRPr>
          </a:p>
          <a:p>
            <a:pPr>
              <a:lnSpc>
                <a:spcPct val="100000"/>
              </a:lnSpc>
              <a:spcBef>
                <a:spcPts val="601"/>
              </a:spcBef>
            </a:pPr>
            <a:r>
              <a:rPr lang="en-US" sz="800" b="0" strike="noStrike" spc="-1">
                <a:solidFill>
                  <a:srgbClr val="FFFFFF"/>
                </a:solidFill>
                <a:latin typeface="Calibri"/>
                <a:ea typeface="Calibri"/>
              </a:rPr>
              <a:t>Alfred Nobel was a Swedish chemist, engineer and inventor of dynamite. Dynamite made him very wealthy but partly in response to concerns about its negative uses, he decided to give the vast majority of his estate to establish the four Nobel Prizes with a fifth awarded in his memory, to people or organisations who promote peace around the world. </a:t>
            </a:r>
            <a:endParaRPr lang="en-US" sz="800" b="0" strike="noStrike" spc="-1">
              <a:latin typeface="Arial"/>
            </a:endParaRPr>
          </a:p>
          <a:p>
            <a:pPr>
              <a:lnSpc>
                <a:spcPct val="100000"/>
              </a:lnSpc>
              <a:spcBef>
                <a:spcPts val="601"/>
              </a:spcBef>
            </a:pPr>
            <a:endParaRPr lang="en-US" sz="800" b="0" strike="noStrike" spc="-1">
              <a:latin typeface="Arial"/>
            </a:endParaRPr>
          </a:p>
        </p:txBody>
      </p:sp>
      <p:pic>
        <p:nvPicPr>
          <p:cNvPr id="602" name="Google Shape;118;p37"/>
          <p:cNvPicPr/>
          <p:nvPr/>
        </p:nvPicPr>
        <p:blipFill>
          <a:blip r:embed="rId16"/>
          <a:srcRect l="9840" r="9764"/>
          <a:stretch/>
        </p:blipFill>
        <p:spPr>
          <a:xfrm>
            <a:off x="6054840" y="1793160"/>
            <a:ext cx="762120" cy="1987920"/>
          </a:xfrm>
          <a:prstGeom prst="rect">
            <a:avLst/>
          </a:prstGeom>
          <a:ln>
            <a:noFill/>
          </a:ln>
        </p:spPr>
      </p:pic>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85.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3" Type="http://schemas.openxmlformats.org/officeDocument/2006/relationships/hyperlink" Target="https://vimeo.com/336827694" TargetMode="External"/><Relationship Id="rId2" Type="http://schemas.openxmlformats.org/officeDocument/2006/relationships/notesSlide" Target="../notesSlides/notesSlide3.xml"/><Relationship Id="rId1" Type="http://schemas.openxmlformats.org/officeDocument/2006/relationships/slideLayout" Target="../slideLayouts/slideLayout37.xml"/><Relationship Id="rId5" Type="http://schemas.openxmlformats.org/officeDocument/2006/relationships/hyperlink" Target="http://www.chillfish.dk/" TargetMode="External"/><Relationship Id="rId4" Type="http://schemas.openxmlformats.org/officeDocument/2006/relationships/hyperlink" Target="https://www.nwo.nl/en/research-and-results/programmes/Continuous+Access+To+Cultural+Heritage+(CATCH)"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49.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61.xml"/><Relationship Id="rId4" Type="http://schemas.openxmlformats.org/officeDocument/2006/relationships/hyperlink" Target="https://www.terramosana.or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6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5" name="Google Shape;467;p21"/>
          <p:cNvPicPr/>
          <p:nvPr/>
        </p:nvPicPr>
        <p:blipFill>
          <a:blip r:embed="rId3"/>
          <a:srcRect l="2338" b="3558"/>
          <a:stretch/>
        </p:blipFill>
        <p:spPr>
          <a:xfrm>
            <a:off x="165240" y="0"/>
            <a:ext cx="9740160" cy="6750720"/>
          </a:xfrm>
          <a:prstGeom prst="rect">
            <a:avLst/>
          </a:prstGeom>
          <a:ln>
            <a:noFill/>
          </a:ln>
        </p:spPr>
      </p:pic>
      <p:pic>
        <p:nvPicPr>
          <p:cNvPr id="766" name="Google Shape;468;p21"/>
          <p:cNvPicPr/>
          <p:nvPr/>
        </p:nvPicPr>
        <p:blipFill>
          <a:blip r:embed="rId4"/>
          <a:stretch/>
        </p:blipFill>
        <p:spPr>
          <a:xfrm>
            <a:off x="4320" y="0"/>
            <a:ext cx="9896760" cy="6857640"/>
          </a:xfrm>
          <a:prstGeom prst="rect">
            <a:avLst/>
          </a:prstGeom>
          <a:ln>
            <a:noFill/>
          </a:ln>
        </p:spPr>
      </p:pic>
      <p:sp>
        <p:nvSpPr>
          <p:cNvPr id="767" name="CustomShape 1"/>
          <p:cNvSpPr/>
          <p:nvPr/>
        </p:nvSpPr>
        <p:spPr>
          <a:xfrm>
            <a:off x="5122440" y="923760"/>
            <a:ext cx="3934080" cy="64872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nSpc>
                <a:spcPct val="100000"/>
              </a:lnSpc>
            </a:pPr>
            <a:r>
              <a:rPr lang="en-US" sz="2300" b="1" strike="noStrike" spc="-1">
                <a:solidFill>
                  <a:srgbClr val="486A7E"/>
                </a:solidFill>
                <a:latin typeface="Calibri"/>
                <a:ea typeface="Calibri"/>
              </a:rPr>
              <a:t>Societal Impact Workshop</a:t>
            </a:r>
            <a:endParaRPr lang="en-US" sz="2300" b="0" strike="noStrike" spc="-1">
              <a:latin typeface="Arial"/>
            </a:endParaRPr>
          </a:p>
          <a:p>
            <a:pPr>
              <a:lnSpc>
                <a:spcPct val="100000"/>
              </a:lnSpc>
            </a:pPr>
            <a:endParaRPr lang="en-US" sz="2300" b="0" strike="noStrike" spc="-1">
              <a:latin typeface="Arial"/>
            </a:endParaRPr>
          </a:p>
        </p:txBody>
      </p:sp>
      <p:sp>
        <p:nvSpPr>
          <p:cNvPr id="768" name="CustomShape 2"/>
          <p:cNvSpPr/>
          <p:nvPr/>
        </p:nvSpPr>
        <p:spPr>
          <a:xfrm>
            <a:off x="5122440" y="1774080"/>
            <a:ext cx="3934080" cy="63072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nSpc>
                <a:spcPct val="100000"/>
              </a:lnSpc>
            </a:pPr>
            <a:r>
              <a:rPr lang="en-US" sz="2000" b="1" strike="noStrike" spc="-1" dirty="0" smtClean="0">
                <a:solidFill>
                  <a:srgbClr val="937CB9"/>
                </a:solidFill>
                <a:latin typeface="Calibri"/>
                <a:ea typeface="Calibri"/>
              </a:rPr>
              <a:t>Eslam Nofal</a:t>
            </a:r>
            <a:endParaRPr lang="en-US" sz="2000" b="1" strike="noStrike" spc="-1" dirty="0">
              <a:latin typeface="Arial"/>
            </a:endParaRPr>
          </a:p>
          <a:p>
            <a:pPr>
              <a:lnSpc>
                <a:spcPct val="100000"/>
              </a:lnSpc>
            </a:pPr>
            <a:r>
              <a:rPr lang="en-US" sz="2000" b="0" strike="noStrike" spc="-1" dirty="0" smtClean="0">
                <a:solidFill>
                  <a:srgbClr val="937CB9"/>
                </a:solidFill>
                <a:latin typeface="Calibri"/>
                <a:ea typeface="Calibri"/>
              </a:rPr>
              <a:t>Department of Society Studies</a:t>
            </a:r>
            <a:endParaRPr lang="en-US" sz="2000" b="0" strike="noStrike" spc="-1" dirty="0">
              <a:latin typeface="Arial"/>
            </a:endParaRPr>
          </a:p>
          <a:p>
            <a:pPr>
              <a:lnSpc>
                <a:spcPct val="100000"/>
              </a:lnSpc>
              <a:spcBef>
                <a:spcPts val="601"/>
              </a:spcBef>
            </a:pPr>
            <a:r>
              <a:rPr lang="en-US" sz="1600" b="0" strike="noStrike" spc="-1" dirty="0" smtClean="0">
                <a:solidFill>
                  <a:srgbClr val="937CB9"/>
                </a:solidFill>
                <a:latin typeface="Calibri"/>
                <a:ea typeface="Calibri"/>
              </a:rPr>
              <a:t>04 November 2020</a:t>
            </a:r>
            <a:endParaRPr lang="en-US" sz="1600" b="0" strike="noStrike" spc="-1" dirty="0">
              <a:latin typeface="Arial"/>
            </a:endParaRPr>
          </a:p>
        </p:txBody>
      </p:sp>
      <p:pic>
        <p:nvPicPr>
          <p:cNvPr id="769" name="Google Shape;471;p21"/>
          <p:cNvPicPr/>
          <p:nvPr/>
        </p:nvPicPr>
        <p:blipFill>
          <a:blip r:embed="rId5"/>
          <a:stretch/>
        </p:blipFill>
        <p:spPr>
          <a:xfrm>
            <a:off x="538200" y="293760"/>
            <a:ext cx="2695320" cy="261000"/>
          </a:xfrm>
          <a:prstGeom prst="rect">
            <a:avLst/>
          </a:prstGeom>
          <a:ln>
            <a:noFill/>
          </a:ln>
        </p:spPr>
      </p:pic>
      <p:sp>
        <p:nvSpPr>
          <p:cNvPr id="770" name="CustomShape 3"/>
          <p:cNvSpPr/>
          <p:nvPr/>
        </p:nvSpPr>
        <p:spPr>
          <a:xfrm rot="5400000">
            <a:off x="-2186640" y="3122280"/>
            <a:ext cx="4964400" cy="3315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US" sz="1100" b="0" strike="noStrike" spc="-1">
                <a:solidFill>
                  <a:srgbClr val="58595B"/>
                </a:solidFill>
                <a:latin typeface="Calibri"/>
                <a:ea typeface="Calibri"/>
              </a:rPr>
              <a:t>Illustration inspired by the work of Alfred Nobel</a:t>
            </a:r>
            <a:endParaRPr lang="en-US" sz="1100" b="0" strike="noStrike" spc="-1">
              <a:latin typeface="Arial"/>
            </a:endParaRPr>
          </a:p>
        </p:txBody>
      </p:sp>
      <p:sp>
        <p:nvSpPr>
          <p:cNvPr id="771" name="CustomShape 4"/>
          <p:cNvSpPr/>
          <p:nvPr/>
        </p:nvSpPr>
        <p:spPr>
          <a:xfrm>
            <a:off x="10137600" y="0"/>
            <a:ext cx="2358720" cy="313812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en-US" sz="1100" b="1" strike="noStrike" spc="-1">
                <a:solidFill>
                  <a:srgbClr val="486A7E"/>
                </a:solidFill>
                <a:latin typeface="Calibri"/>
                <a:ea typeface="Calibri"/>
              </a:rPr>
              <a:t>Cover image</a:t>
            </a:r>
            <a:endParaRPr lang="en-US" sz="1100" b="0" strike="noStrike" spc="-1">
              <a:latin typeface="Arial"/>
            </a:endParaRPr>
          </a:p>
          <a:p>
            <a:pPr>
              <a:lnSpc>
                <a:spcPct val="100000"/>
              </a:lnSpc>
            </a:pPr>
            <a:r>
              <a:rPr lang="en-US" sz="1100" b="0" strike="noStrike" spc="-1">
                <a:solidFill>
                  <a:srgbClr val="486A7E"/>
                </a:solidFill>
                <a:latin typeface="Calibri"/>
                <a:ea typeface="Calibri"/>
              </a:rPr>
              <a:t>Please select the cover image you require from the following selection:</a:t>
            </a:r>
            <a:endParaRPr lang="en-US" sz="1100" b="0" strike="noStrike" spc="-1">
              <a:latin typeface="Arial"/>
            </a:endParaRPr>
          </a:p>
          <a:p>
            <a:pPr marL="177840" indent="-177480">
              <a:lnSpc>
                <a:spcPct val="100000"/>
              </a:lnSpc>
              <a:buClr>
                <a:srgbClr val="486A7E"/>
              </a:buClr>
              <a:buFont typeface="Arial"/>
              <a:buChar char="•"/>
            </a:pPr>
            <a:r>
              <a:rPr lang="en-US" sz="1100" b="0" strike="noStrike" spc="-1">
                <a:solidFill>
                  <a:srgbClr val="486A7E"/>
                </a:solidFill>
                <a:latin typeface="Calibri"/>
                <a:ea typeface="Calibri"/>
              </a:rPr>
              <a:t>5 x Discovery stories (SN)</a:t>
            </a:r>
            <a:endParaRPr lang="en-US" sz="1100" b="0" strike="noStrike" spc="-1">
              <a:latin typeface="Arial"/>
            </a:endParaRPr>
          </a:p>
          <a:p>
            <a:pPr marL="177840" indent="-177480">
              <a:lnSpc>
                <a:spcPct val="100000"/>
              </a:lnSpc>
              <a:buClr>
                <a:srgbClr val="486A7E"/>
              </a:buClr>
              <a:buFont typeface="Arial"/>
              <a:buChar char="•"/>
            </a:pPr>
            <a:r>
              <a:rPr lang="en-US" sz="1100" b="0" strike="noStrike" spc="-1">
                <a:solidFill>
                  <a:srgbClr val="486A7E"/>
                </a:solidFill>
                <a:latin typeface="Calibri"/>
                <a:ea typeface="Calibri"/>
              </a:rPr>
              <a:t>5 X Transformer images (SN)</a:t>
            </a:r>
            <a:endParaRPr lang="en-US" sz="1100" b="0" strike="noStrike" spc="-1">
              <a:latin typeface="Arial"/>
            </a:endParaRPr>
          </a:p>
          <a:p>
            <a:pPr marL="177840" indent="-107640">
              <a:lnSpc>
                <a:spcPct val="100000"/>
              </a:lnSpc>
            </a:pPr>
            <a:endParaRPr lang="en-US" sz="1100" b="0" strike="noStrike" spc="-1">
              <a:latin typeface="Arial"/>
            </a:endParaRPr>
          </a:p>
          <a:p>
            <a:pPr>
              <a:lnSpc>
                <a:spcPct val="100000"/>
              </a:lnSpc>
            </a:pPr>
            <a:r>
              <a:rPr lang="en-US" sz="1100" b="0" strike="noStrike" spc="-1">
                <a:solidFill>
                  <a:srgbClr val="486A7E"/>
                </a:solidFill>
                <a:latin typeface="Calibri"/>
                <a:ea typeface="Calibri"/>
              </a:rPr>
              <a:t>Once you have chosen the cover image move the associated Thank you page to the end of the presentation and delete all the other cover and thank you pages.</a:t>
            </a:r>
            <a:endParaRPr lang="en-US" sz="1100" b="0" strike="noStrike" spc="-1">
              <a:latin typeface="Arial"/>
            </a:endParaRPr>
          </a:p>
          <a:p>
            <a:pPr>
              <a:lnSpc>
                <a:spcPct val="100000"/>
              </a:lnSpc>
            </a:pPr>
            <a:endParaRPr lang="en-US" sz="1100" b="0" strike="noStrike" spc="-1">
              <a:latin typeface="Arial"/>
            </a:endParaRPr>
          </a:p>
          <a:p>
            <a:pPr>
              <a:lnSpc>
                <a:spcPct val="100000"/>
              </a:lnSpc>
            </a:pPr>
            <a:r>
              <a:rPr lang="en-US" sz="1100" b="1" strike="noStrike" spc="-1">
                <a:solidFill>
                  <a:srgbClr val="486A7E"/>
                </a:solidFill>
                <a:latin typeface="Calibri"/>
                <a:ea typeface="Calibri"/>
              </a:rPr>
              <a:t>Printing</a:t>
            </a:r>
            <a:endParaRPr lang="en-US" sz="1100" b="0" strike="noStrike" spc="-1">
              <a:latin typeface="Arial"/>
            </a:endParaRPr>
          </a:p>
          <a:p>
            <a:pPr>
              <a:lnSpc>
                <a:spcPct val="100000"/>
              </a:lnSpc>
            </a:pPr>
            <a:r>
              <a:rPr lang="en-US" sz="1100" b="0" strike="noStrike" spc="-1">
                <a:solidFill>
                  <a:srgbClr val="486A7E"/>
                </a:solidFill>
                <a:latin typeface="Calibri"/>
                <a:ea typeface="Calibri"/>
              </a:rPr>
              <a:t>When printing the deck you can reduce ink use by selecting:</a:t>
            </a:r>
            <a:endParaRPr lang="en-US" sz="1100" b="0" strike="noStrike" spc="-1">
              <a:latin typeface="Arial"/>
            </a:endParaRPr>
          </a:p>
          <a:p>
            <a:pPr marL="171360" indent="-171000">
              <a:lnSpc>
                <a:spcPct val="100000"/>
              </a:lnSpc>
              <a:buClr>
                <a:srgbClr val="486A7E"/>
              </a:buClr>
              <a:buFont typeface="Arial"/>
              <a:buChar char="•"/>
            </a:pPr>
            <a:r>
              <a:rPr lang="en-US" sz="1100" b="0" strike="noStrike" spc="-1">
                <a:solidFill>
                  <a:srgbClr val="486A7E"/>
                </a:solidFill>
                <a:latin typeface="Calibri"/>
                <a:ea typeface="Calibri"/>
              </a:rPr>
              <a:t>Ctrl p (print)</a:t>
            </a:r>
            <a:endParaRPr lang="en-US" sz="1100" b="0" strike="noStrike" spc="-1">
              <a:latin typeface="Arial"/>
            </a:endParaRPr>
          </a:p>
          <a:p>
            <a:pPr marL="171360" indent="-171000">
              <a:lnSpc>
                <a:spcPct val="100000"/>
              </a:lnSpc>
              <a:buClr>
                <a:srgbClr val="486A7E"/>
              </a:buClr>
              <a:buFont typeface="Arial"/>
              <a:buChar char="•"/>
            </a:pPr>
            <a:r>
              <a:rPr lang="en-US" sz="1100" b="0" strike="noStrike" spc="-1">
                <a:solidFill>
                  <a:srgbClr val="486A7E"/>
                </a:solidFill>
                <a:latin typeface="Calibri"/>
                <a:ea typeface="Calibri"/>
              </a:rPr>
              <a:t>Change the option to greyscale</a:t>
            </a:r>
            <a:endParaRPr lang="en-US" sz="1100" b="0" strike="noStrike" spc="-1">
              <a:latin typeface="Arial"/>
            </a:endParaRPr>
          </a:p>
          <a:p>
            <a:pPr>
              <a:lnSpc>
                <a:spcPct val="100000"/>
              </a:lnSpc>
            </a:pPr>
            <a:endParaRPr lang="en-US" sz="1100" b="0" strike="noStrike" spc="-1">
              <a:latin typeface="Arial"/>
            </a:endParaRPr>
          </a:p>
        </p:txBody>
      </p:sp>
      <p:sp>
        <p:nvSpPr>
          <p:cNvPr id="772" name="CustomShape 5"/>
          <p:cNvSpPr/>
          <p:nvPr/>
        </p:nvSpPr>
        <p:spPr>
          <a:xfrm>
            <a:off x="5240880" y="5559840"/>
            <a:ext cx="3905280" cy="973307"/>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nSpc>
                <a:spcPct val="100000"/>
              </a:lnSpc>
            </a:pPr>
            <a:r>
              <a:rPr lang="en-US" sz="1400" b="1" strike="noStrike" spc="-1" dirty="0">
                <a:solidFill>
                  <a:srgbClr val="434343"/>
                </a:solidFill>
                <a:latin typeface="Calibri"/>
                <a:ea typeface="Calibri"/>
              </a:rPr>
              <a:t>DOI</a:t>
            </a:r>
            <a:r>
              <a:rPr lang="en-US" sz="1400" b="1" spc="-1" dirty="0">
                <a:solidFill>
                  <a:srgbClr val="434343"/>
                </a:solidFill>
                <a:latin typeface="Calibri"/>
                <a:ea typeface="Calibri"/>
              </a:rPr>
              <a:t>: </a:t>
            </a:r>
            <a:r>
              <a:rPr lang="en-US" sz="1400" b="1" spc="-1" dirty="0" smtClean="0">
                <a:solidFill>
                  <a:srgbClr val="434343"/>
                </a:solidFill>
                <a:latin typeface="Calibri"/>
                <a:ea typeface="Calibri"/>
              </a:rPr>
              <a:t>		</a:t>
            </a:r>
            <a:r>
              <a:rPr lang="en-US" sz="1400" spc="-1" dirty="0">
                <a:solidFill>
                  <a:srgbClr val="937CB9"/>
                </a:solidFill>
                <a:latin typeface="Calibri"/>
                <a:ea typeface="Calibri"/>
              </a:rPr>
              <a:t>10.5281/zenodo.4271463</a:t>
            </a:r>
          </a:p>
          <a:p>
            <a:pPr>
              <a:lnSpc>
                <a:spcPct val="100000"/>
              </a:lnSpc>
            </a:pPr>
            <a:r>
              <a:rPr lang="en-US" sz="1400" b="1" strike="noStrike" spc="-1" dirty="0" smtClean="0">
                <a:solidFill>
                  <a:srgbClr val="434343"/>
                </a:solidFill>
                <a:latin typeface="Calibri"/>
                <a:ea typeface="Calibri"/>
              </a:rPr>
              <a:t>Workshop </a:t>
            </a:r>
            <a:r>
              <a:rPr lang="en-US" sz="1400" b="1" strike="noStrike" spc="-1" dirty="0">
                <a:solidFill>
                  <a:srgbClr val="434343"/>
                </a:solidFill>
                <a:latin typeface="Calibri"/>
                <a:ea typeface="Calibri"/>
              </a:rPr>
              <a:t>leader: 	</a:t>
            </a:r>
            <a:r>
              <a:rPr lang="en-US" sz="1400" b="0" strike="noStrike" spc="-1" dirty="0">
                <a:solidFill>
                  <a:srgbClr val="937CB9"/>
                </a:solidFill>
                <a:latin typeface="Calibri"/>
                <a:ea typeface="Calibri"/>
              </a:rPr>
              <a:t>Stefan de Jong</a:t>
            </a:r>
            <a:endParaRPr lang="en-US" sz="1400" b="0" strike="noStrike" spc="-1" dirty="0">
              <a:latin typeface="Arial"/>
            </a:endParaRPr>
          </a:p>
          <a:p>
            <a:pPr>
              <a:lnSpc>
                <a:spcPct val="100000"/>
              </a:lnSpc>
            </a:pPr>
            <a:r>
              <a:rPr lang="en-US" sz="1400" b="1" strike="noStrike" spc="-1" dirty="0">
                <a:solidFill>
                  <a:srgbClr val="434343"/>
                </a:solidFill>
                <a:latin typeface="Calibri"/>
                <a:ea typeface="Calibri"/>
              </a:rPr>
              <a:t>Host: 		</a:t>
            </a:r>
            <a:r>
              <a:rPr lang="en-US" sz="1400" b="0" strike="noStrike" spc="-1" dirty="0">
                <a:solidFill>
                  <a:srgbClr val="937CB9"/>
                </a:solidFill>
                <a:latin typeface="Calibri"/>
                <a:ea typeface="Calibri"/>
              </a:rPr>
              <a:t>Maastricht University </a:t>
            </a:r>
            <a:endParaRPr lang="en-US" sz="1400" b="0" strike="noStrike" spc="-1" dirty="0">
              <a:latin typeface="Arial"/>
            </a:endParaRPr>
          </a:p>
          <a:p>
            <a:pPr>
              <a:lnSpc>
                <a:spcPct val="100000"/>
              </a:lnSpc>
            </a:pPr>
            <a:r>
              <a:rPr lang="en-US" sz="1400" b="1" strike="noStrike" spc="-1" dirty="0" smtClean="0">
                <a:solidFill>
                  <a:srgbClr val="434343"/>
                </a:solidFill>
                <a:latin typeface="Calibri"/>
                <a:ea typeface="Calibri"/>
              </a:rPr>
              <a:t>Local coach:		</a:t>
            </a:r>
            <a:r>
              <a:rPr lang="en-US" sz="1400" spc="-1" dirty="0">
                <a:solidFill>
                  <a:srgbClr val="937CB9"/>
                </a:solidFill>
                <a:latin typeface="Calibri"/>
                <a:ea typeface="Calibri"/>
              </a:rPr>
              <a:t>Carien </a:t>
            </a:r>
            <a:r>
              <a:rPr lang="en-US" sz="1400" spc="-1" dirty="0" smtClean="0">
                <a:solidFill>
                  <a:srgbClr val="937CB9"/>
                </a:solidFill>
                <a:latin typeface="Calibri"/>
                <a:ea typeface="Calibri"/>
              </a:rPr>
              <a:t>Hilvering</a:t>
            </a:r>
            <a:endParaRPr lang="en-US" sz="14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US" sz="2600" b="1" strike="noStrike" spc="-1">
                <a:solidFill>
                  <a:srgbClr val="486A7E"/>
                </a:solidFill>
                <a:latin typeface="Calibri"/>
                <a:ea typeface="Calibri"/>
              </a:rPr>
              <a:t>Impact support: top recommendations </a:t>
            </a:r>
            <a:endParaRPr lang="en-US" sz="2600" b="0" strike="noStrike" spc="-1">
              <a:solidFill>
                <a:srgbClr val="000000"/>
              </a:solidFill>
              <a:latin typeface="Arial"/>
            </a:endParaRPr>
          </a:p>
        </p:txBody>
      </p:sp>
      <p:sp>
        <p:nvSpPr>
          <p:cNvPr id="4" name="TextBox 3"/>
          <p:cNvSpPr txBox="1"/>
          <p:nvPr/>
        </p:nvSpPr>
        <p:spPr>
          <a:xfrm>
            <a:off x="469900" y="1006157"/>
            <a:ext cx="9174163" cy="1938992"/>
          </a:xfrm>
          <a:prstGeom prst="rect">
            <a:avLst/>
          </a:prstGeom>
          <a:noFill/>
        </p:spPr>
        <p:txBody>
          <a:bodyPr wrap="square" rtlCol="0">
            <a:spAutoFit/>
          </a:bodyPr>
          <a:lstStyle/>
          <a:p>
            <a:pPr algn="just"/>
            <a:r>
              <a:rPr lang="en-US" sz="2400" dirty="0" smtClean="0">
                <a:solidFill>
                  <a:schemeClr val="accent6"/>
                </a:solidFill>
                <a:latin typeface="Calibri" panose="020F0502020204030204" pitchFamily="34" charset="0"/>
                <a:cs typeface="Calibri" panose="020F0502020204030204" pitchFamily="34" charset="0"/>
              </a:rPr>
              <a:t>Based on the Impact support sheet of Maastricht university, the impact strategy of my research has been shared with Maastricht Platform for Community-Engaged Research (MPCER), and accordingly an extensive and helpful feedback was received. Here are some recommendations for improving the plan and putting it into action: </a:t>
            </a:r>
            <a:endParaRPr lang="en-US" sz="2400" dirty="0">
              <a:solidFill>
                <a:schemeClr val="accent6"/>
              </a:solidFill>
              <a:latin typeface="Calibri" panose="020F0502020204030204" pitchFamily="34" charset="0"/>
              <a:cs typeface="Calibri" panose="020F0502020204030204" pitchFamily="34" charset="0"/>
            </a:endParaRPr>
          </a:p>
        </p:txBody>
      </p:sp>
      <p:sp>
        <p:nvSpPr>
          <p:cNvPr id="5" name="TextBox 4"/>
          <p:cNvSpPr txBox="1"/>
          <p:nvPr/>
        </p:nvSpPr>
        <p:spPr>
          <a:xfrm>
            <a:off x="469900" y="3008511"/>
            <a:ext cx="9174163" cy="830997"/>
          </a:xfrm>
          <a:prstGeom prst="rect">
            <a:avLst/>
          </a:prstGeom>
          <a:noFill/>
        </p:spPr>
        <p:txBody>
          <a:bodyPr wrap="square" rtlCol="0">
            <a:spAutoFit/>
          </a:bodyPr>
          <a:lstStyle/>
          <a:p>
            <a:pPr marL="342900" indent="-342900" algn="just">
              <a:buFont typeface="Arial" panose="020B0604020202020204" pitchFamily="34" charset="0"/>
              <a:buChar char="•"/>
            </a:pPr>
            <a:r>
              <a:rPr lang="en-US" sz="2400" dirty="0">
                <a:solidFill>
                  <a:schemeClr val="accent6"/>
                </a:solidFill>
                <a:latin typeface="Calibri" panose="020F0502020204030204" pitchFamily="34" charset="0"/>
                <a:cs typeface="Calibri" panose="020F0502020204030204" pitchFamily="34" charset="0"/>
              </a:rPr>
              <a:t>To identify and involve the community right from the start to make them part of the project</a:t>
            </a:r>
            <a:r>
              <a:rPr lang="en-US" sz="2400" dirty="0" smtClean="0">
                <a:solidFill>
                  <a:schemeClr val="accent6"/>
                </a:solidFill>
                <a:latin typeface="Calibri" panose="020F0502020204030204" pitchFamily="34" charset="0"/>
                <a:cs typeface="Calibri" panose="020F0502020204030204" pitchFamily="34" charset="0"/>
              </a:rPr>
              <a:t>.</a:t>
            </a:r>
          </a:p>
        </p:txBody>
      </p:sp>
      <p:sp>
        <p:nvSpPr>
          <p:cNvPr id="6" name="TextBox 5"/>
          <p:cNvSpPr txBox="1"/>
          <p:nvPr/>
        </p:nvSpPr>
        <p:spPr>
          <a:xfrm>
            <a:off x="469900" y="4809525"/>
            <a:ext cx="9174163" cy="1569660"/>
          </a:xfrm>
          <a:prstGeom prst="rect">
            <a:avLst/>
          </a:prstGeom>
          <a:noFill/>
        </p:spPr>
        <p:txBody>
          <a:bodyPr wrap="square" rtlCol="0">
            <a:spAutoFit/>
          </a:bodyPr>
          <a:lstStyle/>
          <a:p>
            <a:pPr marL="342900" indent="-342900" algn="just">
              <a:buFont typeface="Arial" panose="020B0604020202020204" pitchFamily="34" charset="0"/>
              <a:buChar char="•"/>
            </a:pPr>
            <a:r>
              <a:rPr lang="en-US" sz="2400" dirty="0" smtClean="0">
                <a:solidFill>
                  <a:schemeClr val="accent6"/>
                </a:solidFill>
                <a:latin typeface="Calibri" panose="020F0502020204030204" pitchFamily="34" charset="0"/>
                <a:cs typeface="Calibri" panose="020F0502020204030204" pitchFamily="34" charset="0"/>
              </a:rPr>
              <a:t>To </a:t>
            </a:r>
            <a:r>
              <a:rPr lang="en-US" sz="2400" dirty="0">
                <a:solidFill>
                  <a:schemeClr val="accent6"/>
                </a:solidFill>
                <a:latin typeface="Calibri" panose="020F0502020204030204" pitchFamily="34" charset="0"/>
                <a:cs typeface="Calibri" panose="020F0502020204030204" pitchFamily="34" charset="0"/>
              </a:rPr>
              <a:t>involve policy makers in the research process as early as possible, </a:t>
            </a:r>
            <a:r>
              <a:rPr lang="en-US" sz="2400" dirty="0" smtClean="0">
                <a:solidFill>
                  <a:schemeClr val="accent6"/>
                </a:solidFill>
                <a:latin typeface="Calibri" panose="020F0502020204030204" pitchFamily="34" charset="0"/>
                <a:cs typeface="Calibri" panose="020F0502020204030204" pitchFamily="34" charset="0"/>
              </a:rPr>
              <a:t>as they </a:t>
            </a:r>
            <a:r>
              <a:rPr lang="en-US" sz="2400" dirty="0">
                <a:solidFill>
                  <a:schemeClr val="accent6"/>
                </a:solidFill>
                <a:latin typeface="Calibri" panose="020F0502020204030204" pitchFamily="34" charset="0"/>
                <a:cs typeface="Calibri" panose="020F0502020204030204" pitchFamily="34" charset="0"/>
              </a:rPr>
              <a:t>are part of </a:t>
            </a:r>
            <a:r>
              <a:rPr lang="en-US" sz="2400" dirty="0" smtClean="0">
                <a:solidFill>
                  <a:schemeClr val="accent6"/>
                </a:solidFill>
                <a:latin typeface="Calibri" panose="020F0502020204030204" pitchFamily="34" charset="0"/>
                <a:cs typeface="Calibri" panose="020F0502020204030204" pitchFamily="34" charset="0"/>
              </a:rPr>
              <a:t>the </a:t>
            </a:r>
            <a:r>
              <a:rPr lang="en-US" sz="2400" dirty="0">
                <a:solidFill>
                  <a:schemeClr val="accent6"/>
                </a:solidFill>
                <a:latin typeface="Calibri" panose="020F0502020204030204" pitchFamily="34" charset="0"/>
                <a:cs typeface="Calibri" panose="020F0502020204030204" pitchFamily="34" charset="0"/>
              </a:rPr>
              <a:t>community. they might be more interested in the results, and can be involved in how to effectively share the results of the </a:t>
            </a:r>
            <a:r>
              <a:rPr lang="en-US" sz="2400" dirty="0" smtClean="0">
                <a:solidFill>
                  <a:schemeClr val="accent6"/>
                </a:solidFill>
                <a:latin typeface="Calibri" panose="020F0502020204030204" pitchFamily="34" charset="0"/>
                <a:cs typeface="Calibri" panose="020F0502020204030204" pitchFamily="34" charset="0"/>
              </a:rPr>
              <a:t>project.</a:t>
            </a:r>
            <a:endParaRPr lang="en-US" sz="2400" dirty="0">
              <a:solidFill>
                <a:schemeClr val="accent6"/>
              </a:solidFill>
              <a:latin typeface="Calibri" panose="020F0502020204030204" pitchFamily="34" charset="0"/>
              <a:cs typeface="Calibri" panose="020F0502020204030204" pitchFamily="34" charset="0"/>
            </a:endParaRPr>
          </a:p>
        </p:txBody>
      </p:sp>
      <p:sp>
        <p:nvSpPr>
          <p:cNvPr id="7" name="TextBox 6"/>
          <p:cNvSpPr txBox="1"/>
          <p:nvPr/>
        </p:nvSpPr>
        <p:spPr>
          <a:xfrm>
            <a:off x="469900" y="3909018"/>
            <a:ext cx="9174163" cy="830997"/>
          </a:xfrm>
          <a:prstGeom prst="rect">
            <a:avLst/>
          </a:prstGeom>
          <a:noFill/>
        </p:spPr>
        <p:txBody>
          <a:bodyPr wrap="square" rtlCol="0">
            <a:spAutoFit/>
          </a:bodyPr>
          <a:lstStyle/>
          <a:p>
            <a:pPr marL="342900" indent="-342900" algn="just">
              <a:buFont typeface="Arial" panose="020B0604020202020204" pitchFamily="34" charset="0"/>
              <a:buChar char="•"/>
            </a:pPr>
            <a:r>
              <a:rPr lang="en-US" sz="2400" dirty="0" smtClean="0">
                <a:solidFill>
                  <a:schemeClr val="accent6"/>
                </a:solidFill>
                <a:latin typeface="Calibri" panose="020F0502020204030204" pitchFamily="34" charset="0"/>
                <a:cs typeface="Calibri" panose="020F0502020204030204" pitchFamily="34" charset="0"/>
              </a:rPr>
              <a:t>To </a:t>
            </a:r>
            <a:r>
              <a:rPr lang="en-US" sz="2400" dirty="0">
                <a:solidFill>
                  <a:schemeClr val="accent6"/>
                </a:solidFill>
                <a:latin typeface="Calibri" panose="020F0502020204030204" pitchFamily="34" charset="0"/>
                <a:cs typeface="Calibri" panose="020F0502020204030204" pitchFamily="34" charset="0"/>
              </a:rPr>
              <a:t>identify the relevant </a:t>
            </a:r>
            <a:r>
              <a:rPr lang="en-US" sz="2400" dirty="0" smtClean="0">
                <a:solidFill>
                  <a:schemeClr val="accent6"/>
                </a:solidFill>
                <a:latin typeface="Calibri" panose="020F0502020204030204" pitchFamily="34" charset="0"/>
                <a:cs typeface="Calibri" panose="020F0502020204030204" pitchFamily="34" charset="0"/>
              </a:rPr>
              <a:t>policymakers, </a:t>
            </a:r>
            <a:r>
              <a:rPr lang="en-US" sz="2400" dirty="0">
                <a:solidFill>
                  <a:schemeClr val="accent6"/>
                </a:solidFill>
                <a:latin typeface="Calibri" panose="020F0502020204030204" pitchFamily="34" charset="0"/>
                <a:cs typeface="Calibri" panose="020F0502020204030204" pitchFamily="34" charset="0"/>
              </a:rPr>
              <a:t>so that they can be ambassadors for the project along the journey</a:t>
            </a:r>
            <a:r>
              <a:rPr lang="en-US" sz="2400" dirty="0" smtClean="0">
                <a:solidFill>
                  <a:schemeClr val="accent6"/>
                </a:solidFill>
                <a:latin typeface="Calibri" panose="020F0502020204030204" pitchFamily="34" charset="0"/>
                <a:cs typeface="Calibri" panose="020F0502020204030204" pitchFamily="34" charset="0"/>
              </a:rPr>
              <a:t>.</a:t>
            </a:r>
            <a:endParaRPr lang="en-US" sz="2400" dirty="0">
              <a:solidFill>
                <a:schemeClr val="accent6"/>
              </a:solidFill>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 name="TextShape 2"/>
          <p:cNvSpPr txBox="1"/>
          <p:nvPr/>
        </p:nvSpPr>
        <p:spPr>
          <a:xfrm>
            <a:off x="825480" y="538200"/>
            <a:ext cx="8238960" cy="370080"/>
          </a:xfrm>
          <a:prstGeom prst="rect">
            <a:avLst/>
          </a:prstGeom>
          <a:noFill/>
          <a:ln>
            <a:noFill/>
          </a:ln>
        </p:spPr>
        <p:txBody>
          <a:bodyPr lIns="0" tIns="0" rIns="0" bIns="0">
            <a:noAutofit/>
          </a:bodyPr>
          <a:lstStyle/>
          <a:p>
            <a:pPr>
              <a:lnSpc>
                <a:spcPct val="100000"/>
              </a:lnSpc>
            </a:pPr>
            <a:r>
              <a:rPr lang="en-US" sz="2600" b="1" strike="noStrike" spc="-1">
                <a:solidFill>
                  <a:srgbClr val="486A7E"/>
                </a:solidFill>
                <a:latin typeface="Calibri"/>
                <a:ea typeface="Calibri"/>
              </a:rPr>
              <a:t>Stakeholder interaction: best practices</a:t>
            </a:r>
            <a:endParaRPr lang="en-US" sz="2600" b="0" strike="noStrike" spc="-1">
              <a:solidFill>
                <a:srgbClr val="000000"/>
              </a:solidFill>
              <a:latin typeface="Arial"/>
            </a:endParaRPr>
          </a:p>
        </p:txBody>
      </p:sp>
      <p:sp>
        <p:nvSpPr>
          <p:cNvPr id="4" name="TextBox 3"/>
          <p:cNvSpPr txBox="1"/>
          <p:nvPr/>
        </p:nvSpPr>
        <p:spPr>
          <a:xfrm>
            <a:off x="469900" y="2304363"/>
            <a:ext cx="9174163" cy="1938992"/>
          </a:xfrm>
          <a:prstGeom prst="rect">
            <a:avLst/>
          </a:prstGeom>
          <a:noFill/>
        </p:spPr>
        <p:txBody>
          <a:bodyPr wrap="square" rtlCol="0">
            <a:spAutoFit/>
          </a:bodyPr>
          <a:lstStyle/>
          <a:p>
            <a:pPr marL="342900" indent="-342900" algn="just">
              <a:buFont typeface="Arial" panose="020B0604020202020204" pitchFamily="34" charset="0"/>
              <a:buChar char="•"/>
            </a:pPr>
            <a:r>
              <a:rPr lang="en-US" sz="2400" dirty="0">
                <a:solidFill>
                  <a:schemeClr val="accent6"/>
                </a:solidFill>
                <a:latin typeface="Calibri" panose="020F0502020204030204" pitchFamily="34" charset="0"/>
                <a:cs typeface="Calibri" panose="020F0502020204030204" pitchFamily="34" charset="0"/>
              </a:rPr>
              <a:t>If there are no direct contact with policymakers, the community-engagement of the project could begin with involving enthusiasts, who are already involved in / interested in the history of the EMR region (e.g. NGOs, schools/history teachers, people at the municipality, etc</a:t>
            </a:r>
            <a:r>
              <a:rPr lang="en-US" sz="2400" dirty="0" smtClean="0">
                <a:solidFill>
                  <a:schemeClr val="accent6"/>
                </a:solidFill>
                <a:latin typeface="Calibri" panose="020F0502020204030204" pitchFamily="34" charset="0"/>
                <a:cs typeface="Calibri" panose="020F0502020204030204" pitchFamily="34" charset="0"/>
              </a:rPr>
              <a:t>.).</a:t>
            </a:r>
            <a:endParaRPr lang="en-US" sz="2400" dirty="0">
              <a:solidFill>
                <a:schemeClr val="accent6"/>
              </a:solidFill>
              <a:latin typeface="Calibri" panose="020F0502020204030204" pitchFamily="34" charset="0"/>
              <a:cs typeface="Calibri" panose="020F0502020204030204" pitchFamily="34" charset="0"/>
            </a:endParaRPr>
          </a:p>
        </p:txBody>
      </p:sp>
      <p:sp>
        <p:nvSpPr>
          <p:cNvPr id="6" name="TextBox 5"/>
          <p:cNvSpPr txBox="1"/>
          <p:nvPr/>
        </p:nvSpPr>
        <p:spPr>
          <a:xfrm>
            <a:off x="469900" y="4341232"/>
            <a:ext cx="9174163" cy="1569660"/>
          </a:xfrm>
          <a:prstGeom prst="rect">
            <a:avLst/>
          </a:prstGeom>
          <a:noFill/>
        </p:spPr>
        <p:txBody>
          <a:bodyPr wrap="square" rtlCol="0">
            <a:spAutoFit/>
          </a:bodyPr>
          <a:lstStyle/>
          <a:p>
            <a:pPr marL="342900" indent="-342900" algn="just">
              <a:buFont typeface="Arial" panose="020B0604020202020204" pitchFamily="34" charset="0"/>
              <a:buChar char="•"/>
            </a:pPr>
            <a:r>
              <a:rPr lang="en-US" sz="2400" dirty="0" smtClean="0">
                <a:solidFill>
                  <a:schemeClr val="accent6"/>
                </a:solidFill>
                <a:latin typeface="Calibri" panose="020F0502020204030204" pitchFamily="34" charset="0"/>
                <a:cs typeface="Calibri" panose="020F0502020204030204" pitchFamily="34" charset="0"/>
              </a:rPr>
              <a:t>Certain </a:t>
            </a:r>
            <a:r>
              <a:rPr lang="en-US" sz="2400" dirty="0">
                <a:solidFill>
                  <a:schemeClr val="accent6"/>
                </a:solidFill>
                <a:latin typeface="Calibri" panose="020F0502020204030204" pitchFamily="34" charset="0"/>
                <a:cs typeface="Calibri" panose="020F0502020204030204" pitchFamily="34" charset="0"/>
              </a:rPr>
              <a:t>types of stakeholders might have been </a:t>
            </a:r>
            <a:r>
              <a:rPr lang="en-US" sz="2400" dirty="0" smtClean="0">
                <a:solidFill>
                  <a:schemeClr val="accent6"/>
                </a:solidFill>
                <a:latin typeface="Calibri" panose="020F0502020204030204" pitchFamily="34" charset="0"/>
                <a:cs typeface="Calibri" panose="020F0502020204030204" pitchFamily="34" charset="0"/>
              </a:rPr>
              <a:t>overlooked</a:t>
            </a:r>
            <a:r>
              <a:rPr lang="en-US" sz="2400" dirty="0">
                <a:solidFill>
                  <a:schemeClr val="accent6"/>
                </a:solidFill>
                <a:latin typeface="Calibri" panose="020F0502020204030204" pitchFamily="34" charset="0"/>
                <a:cs typeface="Calibri" panose="020F0502020204030204" pitchFamily="34" charset="0"/>
              </a:rPr>
              <a:t>, such as schools (i.e. history teachers and students) in the region. They might be quite eager to collaborate. </a:t>
            </a:r>
            <a:r>
              <a:rPr lang="en-US" sz="2400" dirty="0" smtClean="0">
                <a:solidFill>
                  <a:schemeClr val="accent6"/>
                </a:solidFill>
                <a:latin typeface="Calibri" panose="020F0502020204030204" pitchFamily="34" charset="0"/>
                <a:cs typeface="Calibri" panose="020F0502020204030204" pitchFamily="34" charset="0"/>
              </a:rPr>
              <a:t>They might be </a:t>
            </a:r>
            <a:r>
              <a:rPr lang="en-US" sz="2400" dirty="0">
                <a:solidFill>
                  <a:schemeClr val="accent6"/>
                </a:solidFill>
                <a:latin typeface="Calibri" panose="020F0502020204030204" pitchFamily="34" charset="0"/>
                <a:cs typeface="Calibri" panose="020F0502020204030204" pitchFamily="34" charset="0"/>
              </a:rPr>
              <a:t>involved in the study (e.g. as a school project) as well as </a:t>
            </a:r>
            <a:r>
              <a:rPr lang="en-US" sz="2400" dirty="0" smtClean="0">
                <a:solidFill>
                  <a:schemeClr val="accent6"/>
                </a:solidFill>
                <a:latin typeface="Calibri" panose="020F0502020204030204" pitchFamily="34" charset="0"/>
                <a:cs typeface="Calibri" panose="020F0502020204030204" pitchFamily="34" charset="0"/>
              </a:rPr>
              <a:t>be </a:t>
            </a:r>
            <a:r>
              <a:rPr lang="en-US" sz="2400" dirty="0">
                <a:solidFill>
                  <a:schemeClr val="accent6"/>
                </a:solidFill>
                <a:latin typeface="Calibri" panose="020F0502020204030204" pitchFamily="34" charset="0"/>
                <a:cs typeface="Calibri" panose="020F0502020204030204" pitchFamily="34" charset="0"/>
              </a:rPr>
              <a:t>interested in its results. </a:t>
            </a:r>
          </a:p>
        </p:txBody>
      </p:sp>
      <p:sp>
        <p:nvSpPr>
          <p:cNvPr id="7" name="TextBox 6"/>
          <p:cNvSpPr txBox="1"/>
          <p:nvPr/>
        </p:nvSpPr>
        <p:spPr>
          <a:xfrm>
            <a:off x="469900" y="1006157"/>
            <a:ext cx="9174163" cy="1200329"/>
          </a:xfrm>
          <a:prstGeom prst="rect">
            <a:avLst/>
          </a:prstGeom>
          <a:noFill/>
        </p:spPr>
        <p:txBody>
          <a:bodyPr wrap="square" rtlCol="0">
            <a:spAutoFit/>
          </a:bodyPr>
          <a:lstStyle/>
          <a:p>
            <a:pPr algn="just"/>
            <a:r>
              <a:rPr lang="en-US" sz="2400" dirty="0" smtClean="0">
                <a:solidFill>
                  <a:schemeClr val="accent6"/>
                </a:solidFill>
                <a:latin typeface="Calibri" panose="020F0502020204030204" pitchFamily="34" charset="0"/>
                <a:cs typeface="Calibri" panose="020F0502020204030204" pitchFamily="34" charset="0"/>
              </a:rPr>
              <a:t>Beside the recommendations for improving the plan, </a:t>
            </a:r>
            <a:r>
              <a:rPr lang="en-US" sz="2400" dirty="0">
                <a:solidFill>
                  <a:schemeClr val="accent6"/>
                </a:solidFill>
                <a:latin typeface="Calibri" panose="020F0502020204030204" pitchFamily="34" charset="0"/>
                <a:cs typeface="Calibri" panose="020F0502020204030204" pitchFamily="34" charset="0"/>
              </a:rPr>
              <a:t>here  are </a:t>
            </a:r>
            <a:r>
              <a:rPr lang="en-US" sz="2400" dirty="0" smtClean="0">
                <a:solidFill>
                  <a:schemeClr val="accent6"/>
                </a:solidFill>
                <a:latin typeface="Calibri" panose="020F0502020204030204" pitchFamily="34" charset="0"/>
                <a:cs typeface="Calibri" panose="020F0502020204030204" pitchFamily="34" charset="0"/>
              </a:rPr>
              <a:t>some </a:t>
            </a:r>
            <a:r>
              <a:rPr lang="en-US" sz="2400" dirty="0">
                <a:solidFill>
                  <a:schemeClr val="accent6"/>
                </a:solidFill>
                <a:latin typeface="Calibri" panose="020F0502020204030204" pitchFamily="34" charset="0"/>
                <a:cs typeface="Calibri" panose="020F0502020204030204" pitchFamily="34" charset="0"/>
              </a:rPr>
              <a:t>insights about interaction with </a:t>
            </a:r>
            <a:r>
              <a:rPr lang="en-US" sz="2400" dirty="0" smtClean="0">
                <a:solidFill>
                  <a:schemeClr val="accent6"/>
                </a:solidFill>
                <a:latin typeface="Calibri" panose="020F0502020204030204" pitchFamily="34" charset="0"/>
                <a:cs typeface="Calibri" panose="020F0502020204030204" pitchFamily="34" charset="0"/>
              </a:rPr>
              <a:t>stakeholders (based on the feedback received from MPCER): </a:t>
            </a:r>
            <a:endParaRPr lang="en-US" sz="2400" dirty="0">
              <a:solidFill>
                <a:schemeClr val="accent6"/>
              </a:solidFill>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 name="TextShape 2"/>
          <p:cNvSpPr txBox="1"/>
          <p:nvPr/>
        </p:nvSpPr>
        <p:spPr>
          <a:xfrm>
            <a:off x="825480" y="538200"/>
            <a:ext cx="8238960" cy="370080"/>
          </a:xfrm>
          <a:prstGeom prst="rect">
            <a:avLst/>
          </a:prstGeom>
          <a:noFill/>
          <a:ln>
            <a:noFill/>
          </a:ln>
        </p:spPr>
        <p:txBody>
          <a:bodyPr lIns="0" tIns="0" rIns="0" bIns="0">
            <a:noAutofit/>
          </a:bodyPr>
          <a:lstStyle/>
          <a:p>
            <a:pPr>
              <a:lnSpc>
                <a:spcPct val="100000"/>
              </a:lnSpc>
            </a:pPr>
            <a:r>
              <a:rPr lang="en-US" sz="2600" b="1" strike="noStrike" spc="-1">
                <a:solidFill>
                  <a:srgbClr val="486A7E"/>
                </a:solidFill>
                <a:latin typeface="Calibri"/>
                <a:ea typeface="Calibri"/>
              </a:rPr>
              <a:t>Lessons learnt &amp; achievements</a:t>
            </a:r>
            <a:endParaRPr lang="en-US" sz="2600" b="0" strike="noStrike" spc="-1">
              <a:solidFill>
                <a:srgbClr val="000000"/>
              </a:solidFill>
              <a:latin typeface="Arial"/>
            </a:endParaRPr>
          </a:p>
        </p:txBody>
      </p:sp>
      <p:sp>
        <p:nvSpPr>
          <p:cNvPr id="4" name="TextBox 3"/>
          <p:cNvSpPr txBox="1"/>
          <p:nvPr/>
        </p:nvSpPr>
        <p:spPr>
          <a:xfrm>
            <a:off x="469900" y="1101414"/>
            <a:ext cx="9174163" cy="830997"/>
          </a:xfrm>
          <a:prstGeom prst="rect">
            <a:avLst/>
          </a:prstGeom>
          <a:noFill/>
        </p:spPr>
        <p:txBody>
          <a:bodyPr wrap="square" rtlCol="0">
            <a:spAutoFit/>
          </a:bodyPr>
          <a:lstStyle/>
          <a:p>
            <a:pPr marL="342900" indent="-342900" algn="just">
              <a:buFont typeface="Arial" panose="020B0604020202020204" pitchFamily="34" charset="0"/>
              <a:buChar char="•"/>
            </a:pPr>
            <a:r>
              <a:rPr lang="en-US" sz="2400" b="1" dirty="0" smtClean="0">
                <a:solidFill>
                  <a:schemeClr val="accent6"/>
                </a:solidFill>
                <a:latin typeface="Calibri" panose="020F0502020204030204" pitchFamily="34" charset="0"/>
                <a:cs typeface="Calibri" panose="020F0502020204030204" pitchFamily="34" charset="0"/>
              </a:rPr>
              <a:t>Be Clear</a:t>
            </a:r>
            <a:r>
              <a:rPr lang="en-US" sz="2400" dirty="0" smtClean="0">
                <a:solidFill>
                  <a:schemeClr val="accent6"/>
                </a:solidFill>
                <a:latin typeface="Calibri" panose="020F0502020204030204" pitchFamily="34" charset="0"/>
                <a:cs typeface="Calibri" panose="020F0502020204030204" pitchFamily="34" charset="0"/>
              </a:rPr>
              <a:t>! – In order to get the right support, a clear objective of the research needs to be set and communicated. </a:t>
            </a:r>
            <a:endParaRPr lang="en-US" sz="2400" dirty="0">
              <a:solidFill>
                <a:schemeClr val="accent6"/>
              </a:solidFill>
              <a:latin typeface="Calibri" panose="020F0502020204030204" pitchFamily="34" charset="0"/>
              <a:cs typeface="Calibri" panose="020F0502020204030204" pitchFamily="34" charset="0"/>
            </a:endParaRPr>
          </a:p>
        </p:txBody>
      </p:sp>
      <p:sp>
        <p:nvSpPr>
          <p:cNvPr id="5" name="TextBox 4"/>
          <p:cNvSpPr txBox="1"/>
          <p:nvPr/>
        </p:nvSpPr>
        <p:spPr>
          <a:xfrm>
            <a:off x="469900" y="1978810"/>
            <a:ext cx="9174163" cy="1200329"/>
          </a:xfrm>
          <a:prstGeom prst="rect">
            <a:avLst/>
          </a:prstGeom>
          <a:noFill/>
        </p:spPr>
        <p:txBody>
          <a:bodyPr wrap="square" rtlCol="0">
            <a:spAutoFit/>
          </a:bodyPr>
          <a:lstStyle/>
          <a:p>
            <a:pPr marL="342900" indent="-342900" algn="just">
              <a:buFont typeface="Arial" panose="020B0604020202020204" pitchFamily="34" charset="0"/>
              <a:buChar char="•"/>
            </a:pPr>
            <a:r>
              <a:rPr lang="en-US" sz="2400" b="1" dirty="0" smtClean="0">
                <a:solidFill>
                  <a:schemeClr val="accent6"/>
                </a:solidFill>
                <a:latin typeface="Calibri" panose="020F0502020204030204" pitchFamily="34" charset="0"/>
                <a:cs typeface="Calibri" panose="020F0502020204030204" pitchFamily="34" charset="0"/>
              </a:rPr>
              <a:t>Highlight the problem</a:t>
            </a:r>
            <a:r>
              <a:rPr lang="en-US" sz="2400" dirty="0" smtClean="0">
                <a:solidFill>
                  <a:schemeClr val="accent6"/>
                </a:solidFill>
                <a:latin typeface="Calibri" panose="020F0502020204030204" pitchFamily="34" charset="0"/>
                <a:cs typeface="Calibri" panose="020F0502020204030204" pitchFamily="34" charset="0"/>
              </a:rPr>
              <a:t>! – The research problem needs to be ‘highlighted’, so stakeholders can easily realize it and convinced about it, and accordingly they would be interested in the research.</a:t>
            </a:r>
            <a:endParaRPr lang="en-US" sz="2400" dirty="0">
              <a:solidFill>
                <a:schemeClr val="accent6"/>
              </a:solidFill>
              <a:latin typeface="Calibri" panose="020F0502020204030204" pitchFamily="34" charset="0"/>
              <a:cs typeface="Calibri" panose="020F0502020204030204" pitchFamily="34" charset="0"/>
            </a:endParaRPr>
          </a:p>
        </p:txBody>
      </p:sp>
      <p:sp>
        <p:nvSpPr>
          <p:cNvPr id="6" name="TextBox 5"/>
          <p:cNvSpPr txBox="1"/>
          <p:nvPr/>
        </p:nvSpPr>
        <p:spPr>
          <a:xfrm>
            <a:off x="469900" y="3225538"/>
            <a:ext cx="9174163" cy="1200329"/>
          </a:xfrm>
          <a:prstGeom prst="rect">
            <a:avLst/>
          </a:prstGeom>
          <a:noFill/>
        </p:spPr>
        <p:txBody>
          <a:bodyPr wrap="square" rtlCol="0">
            <a:spAutoFit/>
          </a:bodyPr>
          <a:lstStyle/>
          <a:p>
            <a:pPr marL="342900" indent="-342900" algn="just">
              <a:buFont typeface="Arial" panose="020B0604020202020204" pitchFamily="34" charset="0"/>
              <a:buChar char="•"/>
            </a:pPr>
            <a:r>
              <a:rPr lang="en-US" sz="2400" b="1" dirty="0" smtClean="0">
                <a:solidFill>
                  <a:schemeClr val="accent6"/>
                </a:solidFill>
                <a:latin typeface="Calibri" panose="020F0502020204030204" pitchFamily="34" charset="0"/>
                <a:cs typeface="Calibri" panose="020F0502020204030204" pitchFamily="34" charset="0"/>
              </a:rPr>
              <a:t>Involve them early</a:t>
            </a:r>
            <a:r>
              <a:rPr lang="en-US" sz="2400" b="1" dirty="0">
                <a:solidFill>
                  <a:schemeClr val="accent6"/>
                </a:solidFill>
                <a:latin typeface="Calibri" panose="020F0502020204030204" pitchFamily="34" charset="0"/>
                <a:cs typeface="Calibri" panose="020F0502020204030204" pitchFamily="34" charset="0"/>
              </a:rPr>
              <a:t>! </a:t>
            </a:r>
            <a:r>
              <a:rPr lang="en-US" sz="2400" dirty="0" smtClean="0">
                <a:solidFill>
                  <a:schemeClr val="accent6"/>
                </a:solidFill>
                <a:latin typeface="Calibri" panose="020F0502020204030204" pitchFamily="34" charset="0"/>
                <a:cs typeface="Calibri" panose="020F0502020204030204" pitchFamily="34" charset="0"/>
              </a:rPr>
              <a:t>– </a:t>
            </a:r>
            <a:r>
              <a:rPr lang="en-US" sz="2400" dirty="0">
                <a:solidFill>
                  <a:schemeClr val="accent6"/>
                </a:solidFill>
                <a:latin typeface="Calibri" panose="020F0502020204030204" pitchFamily="34" charset="0"/>
                <a:cs typeface="Calibri" panose="020F0502020204030204" pitchFamily="34" charset="0"/>
              </a:rPr>
              <a:t>Relevant policymakers should be identified and involved in the research process from the early phases, so that they can be ambassadors for the project along the journey.</a:t>
            </a:r>
          </a:p>
        </p:txBody>
      </p:sp>
      <p:sp>
        <p:nvSpPr>
          <p:cNvPr id="7" name="TextBox 6"/>
          <p:cNvSpPr txBox="1"/>
          <p:nvPr/>
        </p:nvSpPr>
        <p:spPr>
          <a:xfrm>
            <a:off x="469900" y="4472266"/>
            <a:ext cx="9174163" cy="1938992"/>
          </a:xfrm>
          <a:prstGeom prst="rect">
            <a:avLst/>
          </a:prstGeom>
          <a:noFill/>
        </p:spPr>
        <p:txBody>
          <a:bodyPr wrap="square" rtlCol="0">
            <a:spAutoFit/>
          </a:bodyPr>
          <a:lstStyle/>
          <a:p>
            <a:pPr marL="342900" indent="-342900" algn="just">
              <a:buFont typeface="Arial" panose="020B0604020202020204" pitchFamily="34" charset="0"/>
              <a:buChar char="•"/>
            </a:pPr>
            <a:r>
              <a:rPr lang="en-US" sz="2400" b="1" dirty="0" smtClean="0">
                <a:solidFill>
                  <a:schemeClr val="accent6"/>
                </a:solidFill>
                <a:latin typeface="Calibri" panose="020F0502020204030204" pitchFamily="34" charset="0"/>
                <a:cs typeface="Calibri" panose="020F0502020204030204" pitchFamily="34" charset="0"/>
              </a:rPr>
              <a:t>Talk in the same language</a:t>
            </a:r>
            <a:r>
              <a:rPr lang="en-US" sz="2400" dirty="0" smtClean="0">
                <a:solidFill>
                  <a:schemeClr val="accent6"/>
                </a:solidFill>
                <a:latin typeface="Calibri" panose="020F0502020204030204" pitchFamily="34" charset="0"/>
                <a:cs typeface="Calibri" panose="020F0502020204030204" pitchFamily="34" charset="0"/>
              </a:rPr>
              <a:t>! – The research should be communicated to the stakeholders in the same language they speak, for instance the focus should be on numbers if they target financial goals, or the focus instead could be on the environmental impact if stakeholders are keen on sustainability. </a:t>
            </a:r>
            <a:endParaRPr lang="en-US" sz="2400" dirty="0">
              <a:solidFill>
                <a:schemeClr val="accent6"/>
              </a:solidFill>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 name="TextShape 1"/>
          <p:cNvSpPr txBox="1"/>
          <p:nvPr/>
        </p:nvSpPr>
        <p:spPr>
          <a:xfrm>
            <a:off x="825480" y="563400"/>
            <a:ext cx="8238600" cy="370080"/>
          </a:xfrm>
          <a:prstGeom prst="rect">
            <a:avLst/>
          </a:prstGeom>
          <a:noFill/>
          <a:ln>
            <a:noFill/>
          </a:ln>
        </p:spPr>
        <p:txBody>
          <a:bodyPr lIns="0" tIns="0" rIns="0" bIns="0">
            <a:noAutofit/>
          </a:bodyPr>
          <a:lstStyle/>
          <a:p>
            <a:pPr>
              <a:lnSpc>
                <a:spcPct val="85000"/>
              </a:lnSpc>
            </a:pPr>
            <a:r>
              <a:rPr lang="en-US" sz="3600" b="1" strike="noStrike" spc="-1">
                <a:solidFill>
                  <a:srgbClr val="FFFFFF"/>
                </a:solidFill>
                <a:latin typeface="Calibri"/>
                <a:ea typeface="Calibri"/>
              </a:rPr>
              <a:t>Thank you</a:t>
            </a:r>
            <a:endParaRPr lang="en-US" sz="3600" b="0" strike="noStrike" spc="-1">
              <a:solidFill>
                <a:srgbClr val="000000"/>
              </a:solidFill>
              <a:latin typeface="Arial"/>
            </a:endParaRPr>
          </a:p>
        </p:txBody>
      </p:sp>
      <p:sp>
        <p:nvSpPr>
          <p:cNvPr id="774" name="TextShape 2"/>
          <p:cNvSpPr txBox="1"/>
          <p:nvPr/>
        </p:nvSpPr>
        <p:spPr>
          <a:xfrm>
            <a:off x="825480" y="1413000"/>
            <a:ext cx="4508280" cy="1066446"/>
          </a:xfrm>
          <a:prstGeom prst="rect">
            <a:avLst/>
          </a:prstGeom>
          <a:noFill/>
          <a:ln>
            <a:noFill/>
          </a:ln>
        </p:spPr>
        <p:txBody>
          <a:bodyPr lIns="0" tIns="0" rIns="0" bIns="0">
            <a:spAutoFit/>
          </a:bodyPr>
          <a:lstStyle/>
          <a:p>
            <a:pPr>
              <a:lnSpc>
                <a:spcPct val="105000"/>
              </a:lnSpc>
            </a:pPr>
            <a:r>
              <a:rPr lang="en-US" sz="2200" b="0" strike="noStrike" spc="-1" dirty="0">
                <a:solidFill>
                  <a:srgbClr val="FFFFFF"/>
                </a:solidFill>
                <a:latin typeface="Calibri"/>
                <a:ea typeface="Calibri"/>
              </a:rPr>
              <a:t>Supporting </a:t>
            </a:r>
            <a:r>
              <a:rPr lang="en-US" sz="2200" b="0" strike="noStrike" spc="-1" dirty="0" smtClean="0">
                <a:solidFill>
                  <a:srgbClr val="FFFFFF"/>
                </a:solidFill>
                <a:latin typeface="Calibri"/>
                <a:ea typeface="Calibri"/>
              </a:rPr>
              <a:t>information/contacts</a:t>
            </a:r>
          </a:p>
          <a:p>
            <a:pPr>
              <a:lnSpc>
                <a:spcPct val="105000"/>
              </a:lnSpc>
            </a:pPr>
            <a:endParaRPr lang="en-US" sz="2200" spc="-1" dirty="0">
              <a:solidFill>
                <a:srgbClr val="FFFFFF"/>
              </a:solidFill>
              <a:latin typeface="Calibri"/>
            </a:endParaRPr>
          </a:p>
          <a:p>
            <a:pPr>
              <a:lnSpc>
                <a:spcPct val="105000"/>
              </a:lnSpc>
            </a:pPr>
            <a:r>
              <a:rPr lang="en-US" sz="2200" b="0" strike="noStrike" spc="-1" dirty="0" smtClean="0">
                <a:solidFill>
                  <a:srgbClr val="FFFFFF"/>
                </a:solidFill>
                <a:latin typeface="Calibri"/>
              </a:rPr>
              <a:t>e.nofal@maastrichtuniversity.nl</a:t>
            </a:r>
            <a:endParaRPr lang="en-US" sz="2200" b="0" strike="noStrike" spc="-1" dirty="0">
              <a:solidFill>
                <a:srgbClr val="000000"/>
              </a:solidFill>
              <a:latin typeface="Arial"/>
            </a:endParaRPr>
          </a:p>
        </p:txBody>
      </p:sp>
      <p:sp>
        <p:nvSpPr>
          <p:cNvPr id="775" name="CustomShape 3"/>
          <p:cNvSpPr/>
          <p:nvPr/>
        </p:nvSpPr>
        <p:spPr>
          <a:xfrm>
            <a:off x="10137600" y="0"/>
            <a:ext cx="2358720" cy="21524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en-US" sz="1050" b="1" strike="noStrike" spc="-1">
                <a:solidFill>
                  <a:srgbClr val="486A7E"/>
                </a:solidFill>
                <a:latin typeface="Calibri"/>
                <a:ea typeface="Calibri"/>
              </a:rPr>
              <a:t>Thank you page</a:t>
            </a:r>
            <a:endParaRPr lang="en-US" sz="1050" b="0" strike="noStrike" spc="-1">
              <a:latin typeface="Arial"/>
            </a:endParaRPr>
          </a:p>
          <a:p>
            <a:pPr>
              <a:lnSpc>
                <a:spcPct val="100000"/>
              </a:lnSpc>
            </a:pPr>
            <a:r>
              <a:rPr lang="en-US" sz="1050" b="0" strike="noStrike" spc="-1">
                <a:solidFill>
                  <a:srgbClr val="486A7E"/>
                </a:solidFill>
                <a:latin typeface="Calibri"/>
                <a:ea typeface="Calibri"/>
              </a:rPr>
              <a:t>Make sure you have the thank you page associated with the cover image you have chosen and move this slide to the end of your presentation</a:t>
            </a:r>
            <a:endParaRPr lang="en-US" sz="1050" b="0" strike="noStrike" spc="-1">
              <a:latin typeface="Arial"/>
            </a:endParaRPr>
          </a:p>
          <a:p>
            <a:pPr>
              <a:lnSpc>
                <a:spcPct val="100000"/>
              </a:lnSpc>
            </a:pPr>
            <a:endParaRPr lang="en-US" sz="1050" b="0" strike="noStrike" spc="-1">
              <a:latin typeface="Arial"/>
            </a:endParaRPr>
          </a:p>
          <a:p>
            <a:pPr>
              <a:lnSpc>
                <a:spcPct val="100000"/>
              </a:lnSpc>
            </a:pPr>
            <a:r>
              <a:rPr lang="en-US" sz="1050" b="1" strike="noStrike" spc="-1">
                <a:solidFill>
                  <a:srgbClr val="486A7E"/>
                </a:solidFill>
                <a:latin typeface="Calibri"/>
                <a:ea typeface="Calibri"/>
              </a:rPr>
              <a:t>Updating the footer</a:t>
            </a:r>
            <a:endParaRPr lang="en-US" sz="1050" b="0" strike="noStrike" spc="-1">
              <a:latin typeface="Arial"/>
            </a:endParaRPr>
          </a:p>
          <a:p>
            <a:pPr>
              <a:lnSpc>
                <a:spcPct val="100000"/>
              </a:lnSpc>
            </a:pPr>
            <a:r>
              <a:rPr lang="en-US" sz="1050" b="0" strike="noStrike" spc="-1">
                <a:solidFill>
                  <a:srgbClr val="486A7E"/>
                </a:solidFill>
                <a:latin typeface="Calibri"/>
                <a:ea typeface="Calibri"/>
              </a:rPr>
              <a:t>To update the footer:</a:t>
            </a:r>
            <a:endParaRPr lang="en-US" sz="1050" b="0" strike="noStrike" spc="-1">
              <a:latin typeface="Arial"/>
            </a:endParaRPr>
          </a:p>
          <a:p>
            <a:pPr marL="177840" indent="-177480">
              <a:lnSpc>
                <a:spcPct val="100000"/>
              </a:lnSpc>
              <a:buClr>
                <a:srgbClr val="486A7E"/>
              </a:buClr>
              <a:buFont typeface="Arial"/>
              <a:buChar char="•"/>
            </a:pPr>
            <a:r>
              <a:rPr lang="en-US" sz="1050" b="0" strike="noStrike" spc="-1">
                <a:solidFill>
                  <a:srgbClr val="486A7E"/>
                </a:solidFill>
                <a:latin typeface="Calibri"/>
                <a:ea typeface="Calibri"/>
              </a:rPr>
              <a:t>Go the slide master via View</a:t>
            </a:r>
            <a:endParaRPr lang="en-US" sz="1050" b="0" strike="noStrike" spc="-1">
              <a:latin typeface="Arial"/>
            </a:endParaRPr>
          </a:p>
          <a:p>
            <a:pPr marL="177840" indent="-177480">
              <a:lnSpc>
                <a:spcPct val="100000"/>
              </a:lnSpc>
              <a:buClr>
                <a:srgbClr val="486A7E"/>
              </a:buClr>
              <a:buFont typeface="Arial"/>
              <a:buChar char="•"/>
            </a:pPr>
            <a:r>
              <a:rPr lang="en-US" sz="1050" b="0" strike="noStrike" spc="-1">
                <a:solidFill>
                  <a:srgbClr val="486A7E"/>
                </a:solidFill>
                <a:latin typeface="Calibri"/>
                <a:ea typeface="Calibri"/>
              </a:rPr>
              <a:t>Scroll to the first page</a:t>
            </a:r>
            <a:endParaRPr lang="en-US" sz="1050" b="0" strike="noStrike" spc="-1">
              <a:latin typeface="Arial"/>
            </a:endParaRPr>
          </a:p>
          <a:p>
            <a:pPr marL="177840" indent="-177480">
              <a:lnSpc>
                <a:spcPct val="100000"/>
              </a:lnSpc>
              <a:buClr>
                <a:srgbClr val="486A7E"/>
              </a:buClr>
              <a:buFont typeface="Arial"/>
              <a:buChar char="•"/>
            </a:pPr>
            <a:r>
              <a:rPr lang="en-US" sz="1050" b="0" strike="noStrike" spc="-1">
                <a:solidFill>
                  <a:srgbClr val="486A7E"/>
                </a:solidFill>
                <a:latin typeface="Calibri"/>
                <a:ea typeface="Calibri"/>
              </a:rPr>
              <a:t>Change text in the footer</a:t>
            </a:r>
            <a:endParaRPr lang="en-US" sz="1050" b="0" strike="noStrike" spc="-1">
              <a:latin typeface="Arial"/>
            </a:endParaRPr>
          </a:p>
          <a:p>
            <a:pPr marL="177840" indent="-177480">
              <a:lnSpc>
                <a:spcPct val="100000"/>
              </a:lnSpc>
              <a:buClr>
                <a:srgbClr val="486A7E"/>
              </a:buClr>
              <a:buFont typeface="Arial"/>
              <a:buChar char="•"/>
            </a:pPr>
            <a:r>
              <a:rPr lang="en-US" sz="1050" b="0" strike="noStrike" spc="-1">
                <a:solidFill>
                  <a:srgbClr val="486A7E"/>
                </a:solidFill>
                <a:latin typeface="Calibri"/>
                <a:ea typeface="Calibri"/>
              </a:rPr>
              <a:t>Close slide master </a:t>
            </a:r>
            <a:endParaRPr lang="en-US" sz="1050" b="0" strike="noStrike" spc="-1">
              <a:latin typeface="Arial"/>
            </a:endParaRPr>
          </a:p>
          <a:p>
            <a:pPr marL="177840" indent="-110880">
              <a:lnSpc>
                <a:spcPct val="100000"/>
              </a:lnSpc>
            </a:pPr>
            <a:endParaRPr lang="en-US" sz="1050" b="0" strike="noStrike" spc="-1">
              <a:latin typeface="Arial"/>
            </a:endParaRPr>
          </a:p>
          <a:p>
            <a:pPr marL="177840" indent="-110880">
              <a:lnSpc>
                <a:spcPct val="100000"/>
              </a:lnSpc>
            </a:pPr>
            <a:endParaRPr lang="en-US" sz="1050" b="0" strike="noStrike" spc="-1">
              <a:latin typeface="Arial"/>
            </a:endParaRPr>
          </a:p>
        </p:txBody>
      </p:sp>
      <p:pic>
        <p:nvPicPr>
          <p:cNvPr id="776" name="Google Shape;482;p22"/>
          <p:cNvPicPr/>
          <p:nvPr/>
        </p:nvPicPr>
        <p:blipFill>
          <a:blip r:embed="rId2"/>
          <a:stretch/>
        </p:blipFill>
        <p:spPr>
          <a:xfrm>
            <a:off x="5143320" y="5579280"/>
            <a:ext cx="846000" cy="846000"/>
          </a:xfrm>
          <a:prstGeom prst="rect">
            <a:avLst/>
          </a:prstGeom>
          <a:ln>
            <a:noFill/>
          </a:ln>
        </p:spPr>
      </p:pic>
      <p:pic>
        <p:nvPicPr>
          <p:cNvPr id="777" name="Google Shape;483;p22"/>
          <p:cNvPicPr/>
          <p:nvPr/>
        </p:nvPicPr>
        <p:blipFill>
          <a:blip r:embed="rId3"/>
          <a:stretch/>
        </p:blipFill>
        <p:spPr>
          <a:xfrm>
            <a:off x="3382920" y="5912640"/>
            <a:ext cx="1522080" cy="48060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 name="TextShape 1"/>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US" sz="2600" b="1" strike="noStrike" spc="-1">
                <a:solidFill>
                  <a:srgbClr val="486A7E"/>
                </a:solidFill>
                <a:latin typeface="Calibri"/>
                <a:ea typeface="Calibri"/>
              </a:rPr>
              <a:t>Agenda table</a:t>
            </a:r>
            <a:endParaRPr lang="en-US" sz="2600" b="0" strike="noStrike" spc="-1">
              <a:solidFill>
                <a:srgbClr val="000000"/>
              </a:solidFill>
              <a:latin typeface="Arial"/>
            </a:endParaRPr>
          </a:p>
        </p:txBody>
      </p:sp>
      <p:graphicFrame>
        <p:nvGraphicFramePr>
          <p:cNvPr id="658" name="Table 2"/>
          <p:cNvGraphicFramePr/>
          <p:nvPr/>
        </p:nvGraphicFramePr>
        <p:xfrm>
          <a:off x="812880" y="1413000"/>
          <a:ext cx="8251560" cy="1097280"/>
        </p:xfrm>
        <a:graphic>
          <a:graphicData uri="http://schemas.openxmlformats.org/drawingml/2006/table">
            <a:tbl>
              <a:tblPr/>
              <a:tblGrid>
                <a:gridCol w="630720">
                  <a:extLst>
                    <a:ext uri="{9D8B030D-6E8A-4147-A177-3AD203B41FA5}">
                      <a16:colId xmlns:a16="http://schemas.microsoft.com/office/drawing/2014/main" val="20000"/>
                    </a:ext>
                  </a:extLst>
                </a:gridCol>
                <a:gridCol w="7620840">
                  <a:extLst>
                    <a:ext uri="{9D8B030D-6E8A-4147-A177-3AD203B41FA5}">
                      <a16:colId xmlns:a16="http://schemas.microsoft.com/office/drawing/2014/main" val="20001"/>
                    </a:ext>
                  </a:extLst>
                </a:gridCol>
              </a:tblGrid>
              <a:tr h="338400">
                <a:tc>
                  <a:txBody>
                    <a:bodyPr/>
                    <a:lstStyle/>
                    <a:p>
                      <a:pPr>
                        <a:lnSpc>
                          <a:spcPct val="100000"/>
                        </a:lnSpc>
                      </a:pPr>
                      <a:r>
                        <a:rPr lang="en-US" sz="1800" b="0" strike="noStrike" spc="-1">
                          <a:solidFill>
                            <a:srgbClr val="FFFFFF"/>
                          </a:solidFill>
                          <a:latin typeface="Calibri"/>
                          <a:ea typeface="Calibri"/>
                        </a:rPr>
                        <a:t>1</a:t>
                      </a:r>
                      <a:endParaRPr lang="en-US" sz="18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628BA3"/>
                    </a:solidFill>
                  </a:tcPr>
                </a:tc>
                <a:tc>
                  <a:txBody>
                    <a:bodyPr/>
                    <a:lstStyle/>
                    <a:p>
                      <a:pPr>
                        <a:lnSpc>
                          <a:spcPct val="100000"/>
                        </a:lnSpc>
                      </a:pPr>
                      <a:r>
                        <a:rPr lang="en-US" sz="1600" b="1" strike="noStrike" spc="-1">
                          <a:solidFill>
                            <a:srgbClr val="58595B"/>
                          </a:solidFill>
                          <a:latin typeface="Calibri"/>
                          <a:ea typeface="Calibri"/>
                        </a:rPr>
                        <a:t>Session A – Creating a spark!</a:t>
                      </a:r>
                      <a:endParaRPr lang="en-US" sz="16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EAEEF0"/>
                    </a:solidFill>
                  </a:tcPr>
                </a:tc>
                <a:extLst>
                  <a:ext uri="{0D108BD9-81ED-4DB2-BD59-A6C34878D82A}">
                    <a16:rowId xmlns:a16="http://schemas.microsoft.com/office/drawing/2014/main" val="10000"/>
                  </a:ext>
                </a:extLst>
              </a:tr>
              <a:tr h="338400">
                <a:tc>
                  <a:txBody>
                    <a:bodyPr/>
                    <a:lstStyle/>
                    <a:p>
                      <a:pPr>
                        <a:lnSpc>
                          <a:spcPct val="100000"/>
                        </a:lnSpc>
                      </a:pPr>
                      <a:r>
                        <a:rPr lang="en-US" sz="1800" b="0" strike="noStrike" spc="-1">
                          <a:solidFill>
                            <a:srgbClr val="FFFFFF"/>
                          </a:solidFill>
                          <a:latin typeface="Calibri"/>
                          <a:ea typeface="Calibri"/>
                        </a:rPr>
                        <a:t>2</a:t>
                      </a:r>
                      <a:endParaRPr lang="en-US" sz="18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628BA3"/>
                    </a:solidFill>
                  </a:tcPr>
                </a:tc>
                <a:tc>
                  <a:txBody>
                    <a:bodyPr/>
                    <a:lstStyle/>
                    <a:p>
                      <a:pPr>
                        <a:lnSpc>
                          <a:spcPct val="100000"/>
                        </a:lnSpc>
                      </a:pPr>
                      <a:r>
                        <a:rPr lang="en-US" sz="1600" b="0" strike="noStrike" spc="-1">
                          <a:solidFill>
                            <a:srgbClr val="58595B"/>
                          </a:solidFill>
                          <a:latin typeface="Calibri"/>
                          <a:ea typeface="Calibri"/>
                        </a:rPr>
                        <a:t>S</a:t>
                      </a:r>
                      <a:r>
                        <a:rPr lang="en-US" sz="1600" b="1" strike="noStrike" spc="-1">
                          <a:solidFill>
                            <a:srgbClr val="58595B"/>
                          </a:solidFill>
                          <a:latin typeface="Calibri"/>
                          <a:ea typeface="Calibri"/>
                        </a:rPr>
                        <a:t>ession B – Shining a light on your impact</a:t>
                      </a:r>
                      <a:endParaRPr lang="en-US" sz="16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D1DAE0"/>
                    </a:solidFill>
                  </a:tcPr>
                </a:tc>
                <a:extLst>
                  <a:ext uri="{0D108BD9-81ED-4DB2-BD59-A6C34878D82A}">
                    <a16:rowId xmlns:a16="http://schemas.microsoft.com/office/drawing/2014/main" val="10001"/>
                  </a:ext>
                </a:extLst>
              </a:tr>
              <a:tr h="338400">
                <a:tc>
                  <a:txBody>
                    <a:bodyPr/>
                    <a:lstStyle/>
                    <a:p>
                      <a:pPr>
                        <a:lnSpc>
                          <a:spcPct val="100000"/>
                        </a:lnSpc>
                      </a:pPr>
                      <a:r>
                        <a:rPr lang="en-US" sz="1800" b="0" strike="noStrike" spc="-1">
                          <a:solidFill>
                            <a:srgbClr val="FFFFFF"/>
                          </a:solidFill>
                          <a:latin typeface="Calibri"/>
                          <a:ea typeface="Calibri"/>
                        </a:rPr>
                        <a:t>3</a:t>
                      </a:r>
                      <a:endParaRPr lang="en-US" sz="18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628BA3"/>
                    </a:solidFill>
                  </a:tcPr>
                </a:tc>
                <a:tc>
                  <a:txBody>
                    <a:bodyPr/>
                    <a:lstStyle/>
                    <a:p>
                      <a:pPr>
                        <a:lnSpc>
                          <a:spcPct val="100000"/>
                        </a:lnSpc>
                      </a:pPr>
                      <a:r>
                        <a:rPr lang="en-US" sz="1600" b="1" strike="noStrike" spc="-1">
                          <a:solidFill>
                            <a:srgbClr val="58595B"/>
                          </a:solidFill>
                          <a:latin typeface="Calibri"/>
                          <a:ea typeface="Calibri"/>
                        </a:rPr>
                        <a:t>Session C – Passing on the torch</a:t>
                      </a:r>
                      <a:endParaRPr lang="en-US" sz="16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EAEDF0"/>
                    </a:solidFill>
                  </a:tcPr>
                </a:tc>
                <a:extLst>
                  <a:ext uri="{0D108BD9-81ED-4DB2-BD59-A6C34878D82A}">
                    <a16:rowId xmlns:a16="http://schemas.microsoft.com/office/drawing/2014/main" val="10002"/>
                  </a:ext>
                </a:extLst>
              </a:tr>
            </a:tbl>
          </a:graphicData>
        </a:graphic>
      </p:graphicFrame>
      <p:pic>
        <p:nvPicPr>
          <p:cNvPr id="659" name="Google Shape;273;p2"/>
          <p:cNvPicPr/>
          <p:nvPr/>
        </p:nvPicPr>
        <p:blipFill>
          <a:blip r:embed="rId2"/>
          <a:stretch/>
        </p:blipFill>
        <p:spPr>
          <a:xfrm>
            <a:off x="7439040" y="6117840"/>
            <a:ext cx="446400" cy="446400"/>
          </a:xfrm>
          <a:prstGeom prst="rect">
            <a:avLst/>
          </a:prstGeom>
          <a:ln>
            <a:noFill/>
          </a:ln>
        </p:spPr>
      </p:pic>
      <p:pic>
        <p:nvPicPr>
          <p:cNvPr id="660" name="Google Shape;274;p2"/>
          <p:cNvPicPr/>
          <p:nvPr/>
        </p:nvPicPr>
        <p:blipFill>
          <a:blip r:embed="rId3"/>
          <a:stretch/>
        </p:blipFill>
        <p:spPr>
          <a:xfrm>
            <a:off x="6450120" y="6306120"/>
            <a:ext cx="803520" cy="25380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 name="TextShape 1"/>
          <p:cNvSpPr txBox="1"/>
          <p:nvPr/>
        </p:nvSpPr>
        <p:spPr>
          <a:xfrm>
            <a:off x="825480" y="4570560"/>
            <a:ext cx="2260080" cy="818640"/>
          </a:xfrm>
          <a:prstGeom prst="rect">
            <a:avLst/>
          </a:prstGeom>
          <a:noFill/>
          <a:ln>
            <a:noFill/>
          </a:ln>
        </p:spPr>
        <p:txBody>
          <a:bodyPr lIns="0" tIns="0" rIns="0" bIns="0" anchor="b">
            <a:noAutofit/>
          </a:bodyPr>
          <a:lstStyle/>
          <a:p>
            <a:pPr>
              <a:lnSpc>
                <a:spcPct val="100000"/>
              </a:lnSpc>
            </a:pPr>
            <a:r>
              <a:rPr lang="en-US" sz="10800" b="1" strike="noStrike" spc="-1">
                <a:solidFill>
                  <a:srgbClr val="FFFFFF"/>
                </a:solidFill>
                <a:latin typeface="Calibri"/>
                <a:ea typeface="Calibri"/>
              </a:rPr>
              <a:t>1.0</a:t>
            </a:r>
            <a:endParaRPr lang="en-US" sz="10800" b="0" strike="noStrike" spc="-1">
              <a:solidFill>
                <a:srgbClr val="000000"/>
              </a:solidFill>
              <a:latin typeface="Arial"/>
            </a:endParaRPr>
          </a:p>
        </p:txBody>
      </p:sp>
      <p:sp>
        <p:nvSpPr>
          <p:cNvPr id="662"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US" sz="2600" b="1" strike="noStrike" spc="-1">
                <a:solidFill>
                  <a:srgbClr val="FFFFFF"/>
                </a:solidFill>
                <a:latin typeface="Calibri"/>
                <a:ea typeface="Calibri"/>
              </a:rPr>
              <a:t>Session A – Creating a spark!</a:t>
            </a:r>
            <a:endParaRPr lang="en-US" sz="2600" b="0" strike="noStrike" spc="-1">
              <a:solidFill>
                <a:srgbClr val="000000"/>
              </a:solidFill>
              <a:latin typeface="Arial"/>
            </a:endParaRPr>
          </a:p>
        </p:txBody>
      </p:sp>
      <p:sp>
        <p:nvSpPr>
          <p:cNvPr id="663" name="CustomShape 3"/>
          <p:cNvSpPr/>
          <p:nvPr/>
        </p:nvSpPr>
        <p:spPr>
          <a:xfrm>
            <a:off x="10137600" y="0"/>
            <a:ext cx="2358720" cy="2123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en-US" sz="1100" b="1" strike="noStrike" spc="-1">
                <a:solidFill>
                  <a:srgbClr val="486A7E"/>
                </a:solidFill>
                <a:latin typeface="Calibri"/>
                <a:ea typeface="Calibri"/>
              </a:rPr>
              <a:t>Section breaks</a:t>
            </a:r>
            <a:endParaRPr lang="en-US" sz="1100" b="0" strike="noStrike" spc="-1">
              <a:latin typeface="Arial"/>
            </a:endParaRPr>
          </a:p>
          <a:p>
            <a:pPr>
              <a:lnSpc>
                <a:spcPct val="100000"/>
              </a:lnSpc>
            </a:pPr>
            <a:r>
              <a:rPr lang="en-US" sz="1100" b="0" strike="noStrike" spc="-1">
                <a:solidFill>
                  <a:srgbClr val="486A7E"/>
                </a:solidFill>
                <a:latin typeface="Calibri"/>
                <a:ea typeface="Calibri"/>
              </a:rPr>
              <a:t>Section breaks are available in each palette colour and in a neutral blue grey.</a:t>
            </a:r>
            <a:endParaRPr lang="en-US" sz="1100" b="0" strike="noStrike" spc="-1">
              <a:latin typeface="Arial"/>
            </a:endParaRPr>
          </a:p>
          <a:p>
            <a:pPr>
              <a:lnSpc>
                <a:spcPct val="100000"/>
              </a:lnSpc>
            </a:pPr>
            <a:endParaRPr lang="en-US" sz="1100" b="0" strike="noStrike" spc="-1">
              <a:latin typeface="Arial"/>
            </a:endParaRPr>
          </a:p>
          <a:p>
            <a:pPr>
              <a:lnSpc>
                <a:spcPct val="100000"/>
              </a:lnSpc>
            </a:pPr>
            <a:r>
              <a:rPr lang="en-US" sz="1100" b="0" strike="noStrike" spc="-1">
                <a:solidFill>
                  <a:srgbClr val="486A7E"/>
                </a:solidFill>
                <a:latin typeface="Calibri"/>
                <a:ea typeface="Calibri"/>
              </a:rPr>
              <a:t>In most cases one section break colour should be used consistently throughout the deck – ideally following the colour of the Advancing Discovery bookmark on the cover page.</a:t>
            </a: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p:txBody>
      </p:sp>
      <p:pic>
        <p:nvPicPr>
          <p:cNvPr id="664" name="Google Shape;282;p3"/>
          <p:cNvPicPr/>
          <p:nvPr/>
        </p:nvPicPr>
        <p:blipFill>
          <a:blip r:embed="rId2"/>
          <a:stretch/>
        </p:blipFill>
        <p:spPr>
          <a:xfrm>
            <a:off x="7439040" y="6117840"/>
            <a:ext cx="446400" cy="446400"/>
          </a:xfrm>
          <a:prstGeom prst="rect">
            <a:avLst/>
          </a:prstGeom>
          <a:ln>
            <a:noFill/>
          </a:ln>
        </p:spPr>
      </p:pic>
      <p:pic>
        <p:nvPicPr>
          <p:cNvPr id="665" name="Google Shape;283;p3"/>
          <p:cNvPicPr/>
          <p:nvPr/>
        </p:nvPicPr>
        <p:blipFill>
          <a:blip r:embed="rId3"/>
          <a:stretch/>
        </p:blipFill>
        <p:spPr>
          <a:xfrm>
            <a:off x="6450120" y="6306120"/>
            <a:ext cx="803520" cy="25380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7"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US" sz="2600" b="1" strike="noStrike" spc="-1" dirty="0">
                <a:solidFill>
                  <a:srgbClr val="486A7E"/>
                </a:solidFill>
                <a:latin typeface="Calibri"/>
                <a:ea typeface="Calibri"/>
              </a:rPr>
              <a:t>Motivation</a:t>
            </a:r>
            <a:endParaRPr lang="en-US" sz="2600" b="0" strike="noStrike" spc="-1" dirty="0">
              <a:solidFill>
                <a:srgbClr val="000000"/>
              </a:solidFill>
              <a:latin typeface="Arial"/>
            </a:endParaRPr>
          </a:p>
        </p:txBody>
      </p:sp>
      <p:sp>
        <p:nvSpPr>
          <p:cNvPr id="2" name="TextBox 1"/>
          <p:cNvSpPr txBox="1"/>
          <p:nvPr/>
        </p:nvSpPr>
        <p:spPr>
          <a:xfrm>
            <a:off x="746234" y="1070934"/>
            <a:ext cx="9007366" cy="1446550"/>
          </a:xfrm>
          <a:prstGeom prst="rect">
            <a:avLst/>
          </a:prstGeom>
          <a:noFill/>
        </p:spPr>
        <p:txBody>
          <a:bodyPr wrap="square" rtlCol="0">
            <a:spAutoFit/>
          </a:bodyPr>
          <a:lstStyle/>
          <a:p>
            <a:pPr algn="just"/>
            <a:r>
              <a:rPr lang="en-US" sz="2200" dirty="0">
                <a:solidFill>
                  <a:schemeClr val="accent6"/>
                </a:solidFill>
                <a:latin typeface="Calibri" panose="020F0502020204030204" pitchFamily="34" charset="0"/>
                <a:cs typeface="Calibri" panose="020F0502020204030204" pitchFamily="34" charset="0"/>
              </a:rPr>
              <a:t>I am </a:t>
            </a:r>
            <a:r>
              <a:rPr lang="en-US" sz="2200" dirty="0" smtClean="0">
                <a:solidFill>
                  <a:schemeClr val="accent6"/>
                </a:solidFill>
                <a:latin typeface="Calibri" panose="020F0502020204030204" pitchFamily="34" charset="0"/>
                <a:cs typeface="Calibri" panose="020F0502020204030204" pitchFamily="34" charset="0"/>
              </a:rPr>
              <a:t>particularly motivated </a:t>
            </a:r>
            <a:r>
              <a:rPr lang="en-US" sz="2200" dirty="0">
                <a:solidFill>
                  <a:schemeClr val="accent6"/>
                </a:solidFill>
                <a:latin typeface="Calibri" panose="020F0502020204030204" pitchFamily="34" charset="0"/>
                <a:cs typeface="Calibri" panose="020F0502020204030204" pitchFamily="34" charset="0"/>
              </a:rPr>
              <a:t>by the emerging concept of </a:t>
            </a:r>
            <a:r>
              <a:rPr lang="en-US" sz="2200" b="1" dirty="0" smtClean="0">
                <a:solidFill>
                  <a:schemeClr val="accent6"/>
                </a:solidFill>
                <a:latin typeface="Calibri" panose="020F0502020204030204" pitchFamily="34" charset="0"/>
                <a:cs typeface="Calibri" panose="020F0502020204030204" pitchFamily="34" charset="0"/>
              </a:rPr>
              <a:t>“heritage democratization”</a:t>
            </a:r>
            <a:r>
              <a:rPr lang="en-US" sz="2200" dirty="0" smtClean="0">
                <a:solidFill>
                  <a:schemeClr val="accent6"/>
                </a:solidFill>
                <a:latin typeface="Calibri" panose="020F0502020204030204" pitchFamily="34" charset="0"/>
                <a:cs typeface="Calibri" panose="020F0502020204030204" pitchFamily="34" charset="0"/>
              </a:rPr>
              <a:t>,</a:t>
            </a:r>
            <a:r>
              <a:rPr lang="en-US" sz="2200" b="1" dirty="0" smtClean="0">
                <a:solidFill>
                  <a:schemeClr val="accent6"/>
                </a:solidFill>
                <a:latin typeface="Calibri" panose="020F0502020204030204" pitchFamily="34" charset="0"/>
                <a:cs typeface="Calibri" panose="020F0502020204030204" pitchFamily="34" charset="0"/>
              </a:rPr>
              <a:t> </a:t>
            </a:r>
            <a:r>
              <a:rPr lang="en-US" sz="2200" dirty="0">
                <a:solidFill>
                  <a:schemeClr val="accent6"/>
                </a:solidFill>
                <a:latin typeface="Calibri" panose="020F0502020204030204" pitchFamily="34" charset="0"/>
                <a:cs typeface="Calibri" panose="020F0502020204030204" pitchFamily="34" charset="0"/>
              </a:rPr>
              <a:t>which states how communication forms a crucial matter in </a:t>
            </a:r>
            <a:r>
              <a:rPr lang="en-US" sz="2200" dirty="0" smtClean="0">
                <a:solidFill>
                  <a:schemeClr val="accent6"/>
                </a:solidFill>
                <a:latin typeface="Calibri" panose="020F0502020204030204" pitchFamily="34" charset="0"/>
                <a:cs typeface="Calibri" panose="020F0502020204030204" pitchFamily="34" charset="0"/>
              </a:rPr>
              <a:t>heritage</a:t>
            </a:r>
            <a:r>
              <a:rPr lang="en-US" sz="2200" dirty="0">
                <a:solidFill>
                  <a:schemeClr val="accent6"/>
                </a:solidFill>
                <a:latin typeface="Calibri" panose="020F0502020204030204" pitchFamily="34" charset="0"/>
                <a:cs typeface="Calibri" panose="020F0502020204030204" pitchFamily="34" charset="0"/>
              </a:rPr>
              <a:t>, making heritage information more available and accessible to </a:t>
            </a:r>
            <a:r>
              <a:rPr lang="en-US" sz="2200" dirty="0" smtClean="0">
                <a:solidFill>
                  <a:schemeClr val="accent6"/>
                </a:solidFill>
                <a:latin typeface="Calibri" panose="020F0502020204030204" pitchFamily="34" charset="0"/>
                <a:cs typeface="Calibri" panose="020F0502020204030204" pitchFamily="34" charset="0"/>
              </a:rPr>
              <a:t>the wide </a:t>
            </a:r>
            <a:r>
              <a:rPr lang="en-US" sz="2200" dirty="0">
                <a:solidFill>
                  <a:schemeClr val="accent6"/>
                </a:solidFill>
                <a:latin typeface="Calibri" panose="020F0502020204030204" pitchFamily="34" charset="0"/>
                <a:cs typeface="Calibri" panose="020F0502020204030204" pitchFamily="34" charset="0"/>
              </a:rPr>
              <a:t>public </a:t>
            </a:r>
            <a:r>
              <a:rPr lang="en-US" sz="2200" dirty="0" smtClean="0">
                <a:solidFill>
                  <a:schemeClr val="accent6"/>
                </a:solidFill>
                <a:latin typeface="Calibri" panose="020F0502020204030204" pitchFamily="34" charset="0"/>
                <a:cs typeface="Calibri" panose="020F0502020204030204" pitchFamily="34" charset="0"/>
              </a:rPr>
              <a:t>(i.e</a:t>
            </a:r>
            <a:r>
              <a:rPr lang="en-US" sz="2200" dirty="0">
                <a:solidFill>
                  <a:schemeClr val="accent6"/>
                </a:solidFill>
                <a:latin typeface="Calibri" panose="020F0502020204030204" pitchFamily="34" charset="0"/>
                <a:cs typeface="Calibri" panose="020F0502020204030204" pitchFamily="34" charset="0"/>
              </a:rPr>
              <a:t>. the </a:t>
            </a:r>
            <a:r>
              <a:rPr lang="en-US" sz="2200" dirty="0" smtClean="0">
                <a:solidFill>
                  <a:schemeClr val="accent6"/>
                </a:solidFill>
                <a:latin typeface="Calibri" panose="020F0502020204030204" pitchFamily="34" charset="0"/>
                <a:cs typeface="Calibri" panose="020F0502020204030204" pitchFamily="34" charset="0"/>
              </a:rPr>
              <a:t>society).</a:t>
            </a:r>
            <a:endParaRPr lang="nl-NL" sz="2200" dirty="0">
              <a:solidFill>
                <a:schemeClr val="accent6"/>
              </a:solidFill>
              <a:latin typeface="Calibri" panose="020F0502020204030204" pitchFamily="34" charset="0"/>
              <a:cs typeface="Calibri" panose="020F0502020204030204" pitchFamily="34" charset="0"/>
            </a:endParaRPr>
          </a:p>
        </p:txBody>
      </p:sp>
      <p:sp>
        <p:nvSpPr>
          <p:cNvPr id="5" name="TextBox 4"/>
          <p:cNvSpPr txBox="1"/>
          <p:nvPr/>
        </p:nvSpPr>
        <p:spPr>
          <a:xfrm>
            <a:off x="746234" y="2632010"/>
            <a:ext cx="9007366" cy="1107996"/>
          </a:xfrm>
          <a:prstGeom prst="rect">
            <a:avLst/>
          </a:prstGeom>
          <a:noFill/>
        </p:spPr>
        <p:txBody>
          <a:bodyPr wrap="square" rtlCol="0">
            <a:spAutoFit/>
          </a:bodyPr>
          <a:lstStyle/>
          <a:p>
            <a:pPr algn="just"/>
            <a:r>
              <a:rPr lang="en-US" sz="2200" dirty="0">
                <a:solidFill>
                  <a:schemeClr val="accent6"/>
                </a:solidFill>
                <a:latin typeface="Calibri" panose="020F0502020204030204" pitchFamily="34" charset="0"/>
                <a:cs typeface="Calibri" panose="020F0502020204030204" pitchFamily="34" charset="0"/>
              </a:rPr>
              <a:t>I am </a:t>
            </a:r>
            <a:r>
              <a:rPr lang="en-US" sz="2200" dirty="0" smtClean="0">
                <a:solidFill>
                  <a:schemeClr val="accent6"/>
                </a:solidFill>
                <a:latin typeface="Calibri" panose="020F0502020204030204" pitchFamily="34" charset="0"/>
                <a:cs typeface="Calibri" panose="020F0502020204030204" pitchFamily="34" charset="0"/>
              </a:rPr>
              <a:t>also passionate about </a:t>
            </a:r>
            <a:r>
              <a:rPr lang="en-US" sz="2200" b="1" dirty="0" smtClean="0">
                <a:solidFill>
                  <a:schemeClr val="accent6"/>
                </a:solidFill>
                <a:latin typeface="Calibri" panose="020F0502020204030204" pitchFamily="34" charset="0"/>
                <a:cs typeface="Calibri" panose="020F0502020204030204" pitchFamily="34" charset="0"/>
              </a:rPr>
              <a:t>“participatory design”</a:t>
            </a:r>
            <a:r>
              <a:rPr lang="en-US" sz="2200" dirty="0">
                <a:solidFill>
                  <a:schemeClr val="accent6"/>
                </a:solidFill>
                <a:latin typeface="Calibri" panose="020F0502020204030204" pitchFamily="34" charset="0"/>
                <a:cs typeface="Calibri" panose="020F0502020204030204" pitchFamily="34" charset="0"/>
              </a:rPr>
              <a:t> </a:t>
            </a:r>
            <a:r>
              <a:rPr lang="en-US" sz="2200" dirty="0" smtClean="0">
                <a:solidFill>
                  <a:schemeClr val="accent6"/>
                </a:solidFill>
                <a:latin typeface="Calibri" panose="020F0502020204030204" pitchFamily="34" charset="0"/>
                <a:cs typeface="Calibri" panose="020F0502020204030204" pitchFamily="34" charset="0"/>
              </a:rPr>
              <a:t>as a democratic </a:t>
            </a:r>
            <a:r>
              <a:rPr lang="en-US" sz="2200" dirty="0">
                <a:solidFill>
                  <a:schemeClr val="accent6"/>
                </a:solidFill>
                <a:latin typeface="Calibri" panose="020F0502020204030204" pitchFamily="34" charset="0"/>
                <a:cs typeface="Calibri" panose="020F0502020204030204" pitchFamily="34" charset="0"/>
              </a:rPr>
              <a:t>process for designing with communities, empowering them to address local issues and giving them a central role in generating insights about future use </a:t>
            </a:r>
            <a:r>
              <a:rPr lang="en-US" sz="2200" dirty="0" smtClean="0">
                <a:solidFill>
                  <a:schemeClr val="accent6"/>
                </a:solidFill>
                <a:latin typeface="Calibri" panose="020F0502020204030204" pitchFamily="34" charset="0"/>
                <a:cs typeface="Calibri" panose="020F0502020204030204" pitchFamily="34" charset="0"/>
              </a:rPr>
              <a:t>situations.</a:t>
            </a:r>
            <a:endParaRPr lang="nl-NL" sz="2200" dirty="0">
              <a:solidFill>
                <a:schemeClr val="accent6"/>
              </a:solidFill>
              <a:latin typeface="Calibri" panose="020F0502020204030204" pitchFamily="34" charset="0"/>
              <a:cs typeface="Calibri" panose="020F0502020204030204" pitchFamily="34" charset="0"/>
            </a:endParaRPr>
          </a:p>
        </p:txBody>
      </p:sp>
      <p:sp>
        <p:nvSpPr>
          <p:cNvPr id="6" name="TextBox 5"/>
          <p:cNvSpPr txBox="1"/>
          <p:nvPr/>
        </p:nvSpPr>
        <p:spPr>
          <a:xfrm>
            <a:off x="746235" y="3854532"/>
            <a:ext cx="6454665" cy="1446550"/>
          </a:xfrm>
          <a:prstGeom prst="rect">
            <a:avLst/>
          </a:prstGeom>
          <a:noFill/>
        </p:spPr>
        <p:txBody>
          <a:bodyPr wrap="square" rtlCol="0">
            <a:spAutoFit/>
          </a:bodyPr>
          <a:lstStyle/>
          <a:p>
            <a:pPr algn="just"/>
            <a:r>
              <a:rPr lang="en-US" sz="2200" dirty="0" smtClean="0">
                <a:solidFill>
                  <a:schemeClr val="accent6"/>
                </a:solidFill>
                <a:latin typeface="Calibri" panose="020F0502020204030204" pitchFamily="34" charset="0"/>
                <a:cs typeface="Calibri" panose="020F0502020204030204" pitchFamily="34" charset="0"/>
              </a:rPr>
              <a:t>From the </a:t>
            </a:r>
            <a:r>
              <a:rPr lang="en-US" sz="2200" b="1" dirty="0" smtClean="0">
                <a:solidFill>
                  <a:schemeClr val="accent6"/>
                </a:solidFill>
                <a:latin typeface="Calibri" panose="020F0502020204030204" pitchFamily="34" charset="0"/>
                <a:cs typeface="Calibri" panose="020F0502020204030204" pitchFamily="34" charset="0"/>
              </a:rPr>
              <a:t>community-engaged research</a:t>
            </a:r>
            <a:r>
              <a:rPr lang="en-US" sz="2200" dirty="0" smtClean="0">
                <a:solidFill>
                  <a:schemeClr val="accent6"/>
                </a:solidFill>
                <a:latin typeface="Calibri" panose="020F0502020204030204" pitchFamily="34" charset="0"/>
                <a:cs typeface="Calibri" panose="020F0502020204030204" pitchFamily="34" charset="0"/>
              </a:rPr>
              <a:t>, I am currently involved in, I realized that our research has a</a:t>
            </a:r>
          </a:p>
          <a:p>
            <a:pPr algn="just"/>
            <a:r>
              <a:rPr lang="en-US" sz="2200" dirty="0" smtClean="0">
                <a:solidFill>
                  <a:schemeClr val="accent6"/>
                </a:solidFill>
                <a:latin typeface="Calibri" panose="020F0502020204030204" pitchFamily="34" charset="0"/>
                <a:cs typeface="Calibri" panose="020F0502020204030204" pitchFamily="34" charset="0"/>
              </a:rPr>
              <a:t>greater impact beyond writing</a:t>
            </a:r>
          </a:p>
          <a:p>
            <a:pPr algn="just"/>
            <a:r>
              <a:rPr lang="en-US" sz="2200" dirty="0" smtClean="0">
                <a:solidFill>
                  <a:schemeClr val="accent6"/>
                </a:solidFill>
                <a:latin typeface="Calibri" panose="020F0502020204030204" pitchFamily="34" charset="0"/>
                <a:cs typeface="Calibri" panose="020F0502020204030204" pitchFamily="34" charset="0"/>
              </a:rPr>
              <a:t>academic articles.</a:t>
            </a:r>
            <a:endParaRPr lang="nl-NL" sz="2200" dirty="0">
              <a:solidFill>
                <a:schemeClr val="accent6"/>
              </a:solidFill>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US" sz="2600" b="1" strike="noStrike" spc="-1" dirty="0">
                <a:solidFill>
                  <a:srgbClr val="486A7E"/>
                </a:solidFill>
                <a:latin typeface="Calibri"/>
                <a:ea typeface="Calibri"/>
              </a:rPr>
              <a:t>Inspiration: three examples</a:t>
            </a:r>
            <a:endParaRPr lang="en-US" sz="2600" b="0" strike="noStrike" spc="-1" dirty="0">
              <a:solidFill>
                <a:srgbClr val="000000"/>
              </a:solidFill>
              <a:latin typeface="Arial"/>
            </a:endParaRPr>
          </a:p>
        </p:txBody>
      </p:sp>
      <p:sp>
        <p:nvSpPr>
          <p:cNvPr id="5" name="TextBox 4"/>
          <p:cNvSpPr txBox="1"/>
          <p:nvPr/>
        </p:nvSpPr>
        <p:spPr>
          <a:xfrm>
            <a:off x="761884" y="4503888"/>
            <a:ext cx="8915516" cy="1785104"/>
          </a:xfrm>
          <a:prstGeom prst="rect">
            <a:avLst/>
          </a:prstGeom>
          <a:noFill/>
        </p:spPr>
        <p:txBody>
          <a:bodyPr wrap="square" rtlCol="0">
            <a:spAutoFit/>
          </a:bodyPr>
          <a:lstStyle/>
          <a:p>
            <a:pPr algn="just"/>
            <a:r>
              <a:rPr lang="en-US" sz="2000" b="1" dirty="0" smtClean="0">
                <a:solidFill>
                  <a:schemeClr val="accent6"/>
                </a:solidFill>
                <a:latin typeface="Calibri" panose="020F0502020204030204" pitchFamily="34" charset="0"/>
                <a:cs typeface="Calibri" panose="020F0502020204030204" pitchFamily="34" charset="0"/>
                <a:hlinkClick r:id="rId3"/>
              </a:rPr>
              <a:t>TouchTomb</a:t>
            </a:r>
            <a:r>
              <a:rPr lang="en-US" b="1" dirty="0" smtClean="0">
                <a:solidFill>
                  <a:schemeClr val="accent6"/>
                </a:solidFill>
                <a:latin typeface="Calibri" panose="020F0502020204030204" pitchFamily="34" charset="0"/>
                <a:cs typeface="Calibri" panose="020F0502020204030204" pitchFamily="34" charset="0"/>
              </a:rPr>
              <a:t> </a:t>
            </a:r>
            <a:r>
              <a:rPr lang="en-US" dirty="0" smtClean="0">
                <a:solidFill>
                  <a:schemeClr val="accent6"/>
                </a:solidFill>
                <a:latin typeface="Calibri" panose="020F0502020204030204" pitchFamily="34" charset="0"/>
                <a:cs typeface="Calibri" panose="020F0502020204030204" pitchFamily="34" charset="0"/>
              </a:rPr>
              <a:t>–</a:t>
            </a:r>
            <a:r>
              <a:rPr lang="en-US" b="1" dirty="0" smtClean="0">
                <a:solidFill>
                  <a:schemeClr val="accent6"/>
                </a:solidFill>
                <a:latin typeface="Calibri" panose="020F0502020204030204" pitchFamily="34" charset="0"/>
                <a:cs typeface="Calibri" panose="020F0502020204030204" pitchFamily="34" charset="0"/>
              </a:rPr>
              <a:t> </a:t>
            </a:r>
            <a:r>
              <a:rPr lang="en-US" dirty="0" smtClean="0">
                <a:solidFill>
                  <a:schemeClr val="accent6"/>
                </a:solidFill>
                <a:latin typeface="Calibri" panose="020F0502020204030204" pitchFamily="34" charset="0"/>
                <a:cs typeface="Calibri" panose="020F0502020204030204" pitchFamily="34" charset="0"/>
              </a:rPr>
              <a:t>It </a:t>
            </a:r>
            <a:r>
              <a:rPr lang="en-US" dirty="0">
                <a:solidFill>
                  <a:schemeClr val="accent6"/>
                </a:solidFill>
                <a:latin typeface="Calibri" panose="020F0502020204030204" pitchFamily="34" charset="0"/>
                <a:cs typeface="Calibri" panose="020F0502020204030204" pitchFamily="34" charset="0"/>
              </a:rPr>
              <a:t>is a tangible gamification installation that aims to enhance informal cultural learning for young visitors and to foster engagement and collaboration among them. The </a:t>
            </a:r>
            <a:r>
              <a:rPr lang="en-US" dirty="0" smtClean="0">
                <a:solidFill>
                  <a:schemeClr val="accent6"/>
                </a:solidFill>
                <a:latin typeface="Calibri" panose="020F0502020204030204" pitchFamily="34" charset="0"/>
                <a:cs typeface="Calibri" panose="020F0502020204030204" pitchFamily="34" charset="0"/>
              </a:rPr>
              <a:t>experimental study </a:t>
            </a:r>
            <a:r>
              <a:rPr lang="en-US" dirty="0">
                <a:solidFill>
                  <a:schemeClr val="accent6"/>
                </a:solidFill>
                <a:latin typeface="Calibri" panose="020F0502020204030204" pitchFamily="34" charset="0"/>
                <a:cs typeface="Calibri" panose="020F0502020204030204" pitchFamily="34" charset="0"/>
              </a:rPr>
              <a:t>involved 14 school visits with a total number of 190 school pupils, both Dutch and French speaking from all over Belgium. </a:t>
            </a:r>
            <a:r>
              <a:rPr lang="en-US" dirty="0" smtClean="0">
                <a:solidFill>
                  <a:schemeClr val="accent6"/>
                </a:solidFill>
                <a:latin typeface="Calibri" panose="020F0502020204030204" pitchFamily="34" charset="0"/>
                <a:cs typeface="Calibri" panose="020F0502020204030204" pitchFamily="34" charset="0"/>
              </a:rPr>
              <a:t>As an evidence of its societal impact that </a:t>
            </a:r>
            <a:r>
              <a:rPr lang="en-US" i="1" dirty="0" smtClean="0">
                <a:solidFill>
                  <a:schemeClr val="accent6"/>
                </a:solidFill>
                <a:latin typeface="Calibri" panose="020F0502020204030204" pitchFamily="34" charset="0"/>
                <a:cs typeface="Calibri" panose="020F0502020204030204" pitchFamily="34" charset="0"/>
              </a:rPr>
              <a:t>TouchTomb</a:t>
            </a:r>
            <a:r>
              <a:rPr lang="en-US" dirty="0" smtClean="0">
                <a:solidFill>
                  <a:schemeClr val="accent6"/>
                </a:solidFill>
                <a:latin typeface="Calibri" panose="020F0502020204030204" pitchFamily="34" charset="0"/>
                <a:cs typeface="Calibri" panose="020F0502020204030204" pitchFamily="34" charset="0"/>
              </a:rPr>
              <a:t> </a:t>
            </a:r>
            <a:r>
              <a:rPr lang="en-US" dirty="0">
                <a:solidFill>
                  <a:schemeClr val="accent6"/>
                </a:solidFill>
                <a:latin typeface="Calibri" panose="020F0502020204030204" pitchFamily="34" charset="0"/>
                <a:cs typeface="Calibri" panose="020F0502020204030204" pitchFamily="34" charset="0"/>
              </a:rPr>
              <a:t>is currently </a:t>
            </a:r>
            <a:r>
              <a:rPr lang="en-US" dirty="0" smtClean="0">
                <a:solidFill>
                  <a:schemeClr val="accent6"/>
                </a:solidFill>
                <a:latin typeface="Calibri" panose="020F0502020204030204" pitchFamily="34" charset="0"/>
                <a:cs typeface="Calibri" panose="020F0502020204030204" pitchFamily="34" charset="0"/>
              </a:rPr>
              <a:t>exhibited and available </a:t>
            </a:r>
            <a:r>
              <a:rPr lang="en-US" dirty="0">
                <a:solidFill>
                  <a:schemeClr val="accent6"/>
                </a:solidFill>
                <a:latin typeface="Calibri" panose="020F0502020204030204" pitchFamily="34" charset="0"/>
                <a:cs typeface="Calibri" panose="020F0502020204030204" pitchFamily="34" charset="0"/>
              </a:rPr>
              <a:t>for </a:t>
            </a:r>
            <a:r>
              <a:rPr lang="en-US" dirty="0" smtClean="0">
                <a:solidFill>
                  <a:schemeClr val="accent6"/>
                </a:solidFill>
                <a:latin typeface="Calibri" panose="020F0502020204030204" pitchFamily="34" charset="0"/>
                <a:cs typeface="Calibri" panose="020F0502020204030204" pitchFamily="34" charset="0"/>
              </a:rPr>
              <a:t>guided school </a:t>
            </a:r>
            <a:r>
              <a:rPr lang="en-US" dirty="0">
                <a:solidFill>
                  <a:schemeClr val="accent6"/>
                </a:solidFill>
                <a:latin typeface="Calibri" panose="020F0502020204030204" pitchFamily="34" charset="0"/>
                <a:cs typeface="Calibri" panose="020F0502020204030204" pitchFamily="34" charset="0"/>
              </a:rPr>
              <a:t>visits at the Royal Museum of Art and </a:t>
            </a:r>
            <a:r>
              <a:rPr lang="en-US" dirty="0" smtClean="0">
                <a:solidFill>
                  <a:schemeClr val="accent6"/>
                </a:solidFill>
                <a:latin typeface="Calibri" panose="020F0502020204030204" pitchFamily="34" charset="0"/>
                <a:cs typeface="Calibri" panose="020F0502020204030204" pitchFamily="34" charset="0"/>
              </a:rPr>
              <a:t>History in Brussels. </a:t>
            </a:r>
            <a:endParaRPr lang="nl-NL" dirty="0">
              <a:solidFill>
                <a:schemeClr val="accent6"/>
              </a:solidFill>
              <a:latin typeface="Calibri" panose="020F0502020204030204" pitchFamily="34" charset="0"/>
              <a:cs typeface="Calibri" panose="020F0502020204030204" pitchFamily="34" charset="0"/>
            </a:endParaRPr>
          </a:p>
        </p:txBody>
      </p:sp>
      <p:sp>
        <p:nvSpPr>
          <p:cNvPr id="6" name="TextBox 5"/>
          <p:cNvSpPr txBox="1"/>
          <p:nvPr/>
        </p:nvSpPr>
        <p:spPr>
          <a:xfrm>
            <a:off x="761884" y="933680"/>
            <a:ext cx="8915516" cy="2062103"/>
          </a:xfrm>
          <a:prstGeom prst="rect">
            <a:avLst/>
          </a:prstGeom>
          <a:noFill/>
        </p:spPr>
        <p:txBody>
          <a:bodyPr wrap="square" rtlCol="0">
            <a:spAutoFit/>
          </a:bodyPr>
          <a:lstStyle/>
          <a:p>
            <a:pPr algn="just"/>
            <a:r>
              <a:rPr lang="en-US" sz="2000" b="1" dirty="0">
                <a:solidFill>
                  <a:schemeClr val="accent6"/>
                </a:solidFill>
                <a:latin typeface="Calibri" panose="020F0502020204030204" pitchFamily="34" charset="0"/>
                <a:cs typeface="Calibri" panose="020F0502020204030204" pitchFamily="34" charset="0"/>
                <a:hlinkClick r:id="rId4"/>
              </a:rPr>
              <a:t>NWO </a:t>
            </a:r>
            <a:r>
              <a:rPr lang="en-US" sz="2000" b="1" dirty="0" smtClean="0">
                <a:solidFill>
                  <a:schemeClr val="accent6"/>
                </a:solidFill>
                <a:latin typeface="Calibri" panose="020F0502020204030204" pitchFamily="34" charset="0"/>
                <a:cs typeface="Calibri" panose="020F0502020204030204" pitchFamily="34" charset="0"/>
                <a:hlinkClick r:id="rId4"/>
              </a:rPr>
              <a:t>CATCH</a:t>
            </a:r>
            <a:r>
              <a:rPr lang="en-US" sz="2000" b="1" dirty="0" smtClean="0">
                <a:solidFill>
                  <a:schemeClr val="accent6"/>
                </a:solidFill>
                <a:latin typeface="Calibri" panose="020F0502020204030204" pitchFamily="34" charset="0"/>
                <a:cs typeface="Calibri" panose="020F0502020204030204" pitchFamily="34" charset="0"/>
              </a:rPr>
              <a:t> </a:t>
            </a:r>
            <a:r>
              <a:rPr lang="en-US" dirty="0" smtClean="0">
                <a:solidFill>
                  <a:schemeClr val="accent6"/>
                </a:solidFill>
                <a:latin typeface="Calibri" panose="020F0502020204030204" pitchFamily="34" charset="0"/>
                <a:cs typeface="Calibri" panose="020F0502020204030204" pitchFamily="34" charset="0"/>
              </a:rPr>
              <a:t>(Continuous </a:t>
            </a:r>
            <a:r>
              <a:rPr lang="en-US" dirty="0">
                <a:solidFill>
                  <a:schemeClr val="accent6"/>
                </a:solidFill>
                <a:latin typeface="Calibri" panose="020F0502020204030204" pitchFamily="34" charset="0"/>
                <a:cs typeface="Calibri" panose="020F0502020204030204" pitchFamily="34" charset="0"/>
              </a:rPr>
              <a:t>Access To Cultural Heritage) – </a:t>
            </a:r>
            <a:r>
              <a:rPr lang="en-US" dirty="0" smtClean="0">
                <a:solidFill>
                  <a:schemeClr val="accent6"/>
                </a:solidFill>
                <a:latin typeface="Calibri" panose="020F0502020204030204" pitchFamily="34" charset="0"/>
                <a:cs typeface="Calibri" panose="020F0502020204030204" pitchFamily="34" charset="0"/>
              </a:rPr>
              <a:t> The program provides </a:t>
            </a:r>
            <a:r>
              <a:rPr lang="en-US" dirty="0">
                <a:solidFill>
                  <a:schemeClr val="accent6"/>
                </a:solidFill>
                <a:latin typeface="Calibri" panose="020F0502020204030204" pitchFamily="34" charset="0"/>
                <a:cs typeface="Calibri" panose="020F0502020204030204" pitchFamily="34" charset="0"/>
              </a:rPr>
              <a:t>access to information about the cultural heritage of the Netherlands in digital form. IT and data visualization researchers work together in this </a:t>
            </a:r>
            <a:r>
              <a:rPr lang="en-US" dirty="0" smtClean="0">
                <a:solidFill>
                  <a:schemeClr val="accent6"/>
                </a:solidFill>
                <a:latin typeface="Calibri" panose="020F0502020204030204" pitchFamily="34" charset="0"/>
                <a:cs typeface="Calibri" panose="020F0502020204030204" pitchFamily="34" charset="0"/>
              </a:rPr>
              <a:t>program </a:t>
            </a:r>
            <a:r>
              <a:rPr lang="en-US" dirty="0">
                <a:solidFill>
                  <a:schemeClr val="accent6"/>
                </a:solidFill>
                <a:latin typeface="Calibri" panose="020F0502020204030204" pitchFamily="34" charset="0"/>
                <a:cs typeface="Calibri" panose="020F0502020204030204" pitchFamily="34" charset="0"/>
              </a:rPr>
              <a:t>with Dutch cultural heritage </a:t>
            </a:r>
            <a:r>
              <a:rPr lang="en-US" dirty="0" smtClean="0">
                <a:solidFill>
                  <a:schemeClr val="accent6"/>
                </a:solidFill>
                <a:latin typeface="Calibri" panose="020F0502020204030204" pitchFamily="34" charset="0"/>
                <a:cs typeface="Calibri" panose="020F0502020204030204" pitchFamily="34" charset="0"/>
              </a:rPr>
              <a:t>institutions. </a:t>
            </a:r>
            <a:r>
              <a:rPr lang="en-US" dirty="0">
                <a:solidFill>
                  <a:schemeClr val="accent6"/>
                </a:solidFill>
                <a:latin typeface="Calibri" panose="020F0502020204030204" pitchFamily="34" charset="0"/>
                <a:cs typeface="Calibri" panose="020F0502020204030204" pitchFamily="34" charset="0"/>
              </a:rPr>
              <a:t>The </a:t>
            </a:r>
            <a:r>
              <a:rPr lang="en-US" dirty="0" smtClean="0">
                <a:solidFill>
                  <a:schemeClr val="accent6"/>
                </a:solidFill>
                <a:latin typeface="Calibri" panose="020F0502020204030204" pitchFamily="34" charset="0"/>
                <a:cs typeface="Calibri" panose="020F0502020204030204" pitchFamily="34" charset="0"/>
              </a:rPr>
              <a:t>program </a:t>
            </a:r>
            <a:r>
              <a:rPr lang="en-US" dirty="0">
                <a:solidFill>
                  <a:schemeClr val="accent6"/>
                </a:solidFill>
                <a:latin typeface="Calibri" panose="020F0502020204030204" pitchFamily="34" charset="0"/>
                <a:cs typeface="Calibri" panose="020F0502020204030204" pitchFamily="34" charset="0"/>
              </a:rPr>
              <a:t>offers researchers the opportunity to investigate possible new applications and develop innovative solutions. The overall result of the </a:t>
            </a:r>
            <a:r>
              <a:rPr lang="en-US" dirty="0" smtClean="0">
                <a:solidFill>
                  <a:schemeClr val="accent6"/>
                </a:solidFill>
                <a:latin typeface="Calibri" panose="020F0502020204030204" pitchFamily="34" charset="0"/>
                <a:cs typeface="Calibri" panose="020F0502020204030204" pitchFamily="34" charset="0"/>
              </a:rPr>
              <a:t>program </a:t>
            </a:r>
            <a:r>
              <a:rPr lang="en-US" dirty="0">
                <a:solidFill>
                  <a:schemeClr val="accent6"/>
                </a:solidFill>
                <a:latin typeface="Calibri" panose="020F0502020204030204" pitchFamily="34" charset="0"/>
                <a:cs typeface="Calibri" panose="020F0502020204030204" pitchFamily="34" charset="0"/>
              </a:rPr>
              <a:t>is to ensure better access to the collections that form part of the Dutch cultural heritage for curators as well as for members of the public. </a:t>
            </a:r>
            <a:endParaRPr lang="nl-NL" dirty="0">
              <a:solidFill>
                <a:schemeClr val="accent6"/>
              </a:solidFill>
              <a:latin typeface="Calibri" panose="020F0502020204030204" pitchFamily="34" charset="0"/>
              <a:cs typeface="Calibri" panose="020F0502020204030204" pitchFamily="34" charset="0"/>
            </a:endParaRPr>
          </a:p>
        </p:txBody>
      </p:sp>
      <p:sp>
        <p:nvSpPr>
          <p:cNvPr id="7" name="TextBox 6"/>
          <p:cNvSpPr txBox="1"/>
          <p:nvPr/>
        </p:nvSpPr>
        <p:spPr>
          <a:xfrm>
            <a:off x="761884" y="2995783"/>
            <a:ext cx="8915516" cy="1508105"/>
          </a:xfrm>
          <a:prstGeom prst="rect">
            <a:avLst/>
          </a:prstGeom>
          <a:noFill/>
        </p:spPr>
        <p:txBody>
          <a:bodyPr wrap="square" rtlCol="0">
            <a:spAutoFit/>
          </a:bodyPr>
          <a:lstStyle/>
          <a:p>
            <a:pPr algn="just"/>
            <a:r>
              <a:rPr lang="en-US" sz="2000" b="1" dirty="0" smtClean="0">
                <a:solidFill>
                  <a:schemeClr val="accent6"/>
                </a:solidFill>
                <a:latin typeface="Calibri" panose="020F0502020204030204" pitchFamily="34" charset="0"/>
                <a:cs typeface="Calibri" panose="020F0502020204030204" pitchFamily="34" charset="0"/>
                <a:hlinkClick r:id="rId5"/>
              </a:rPr>
              <a:t>ChillFish</a:t>
            </a:r>
            <a:r>
              <a:rPr lang="en-US" b="1" dirty="0" smtClean="0">
                <a:solidFill>
                  <a:schemeClr val="accent6"/>
                </a:solidFill>
                <a:latin typeface="Calibri" panose="020F0502020204030204" pitchFamily="34" charset="0"/>
                <a:cs typeface="Calibri" panose="020F0502020204030204" pitchFamily="34" charset="0"/>
              </a:rPr>
              <a:t> </a:t>
            </a:r>
            <a:r>
              <a:rPr lang="en-US" dirty="0">
                <a:solidFill>
                  <a:schemeClr val="accent6"/>
                </a:solidFill>
                <a:latin typeface="Calibri" panose="020F0502020204030204" pitchFamily="34" charset="0"/>
                <a:cs typeface="Calibri" panose="020F0502020204030204" pitchFamily="34" charset="0"/>
              </a:rPr>
              <a:t>(A Respiration Game for Children with </a:t>
            </a:r>
            <a:r>
              <a:rPr lang="en-US" dirty="0" smtClean="0">
                <a:solidFill>
                  <a:schemeClr val="accent6"/>
                </a:solidFill>
                <a:latin typeface="Calibri" panose="020F0502020204030204" pitchFamily="34" charset="0"/>
                <a:cs typeface="Calibri" panose="020F0502020204030204" pitchFamily="34" charset="0"/>
              </a:rPr>
              <a:t>ADHD</a:t>
            </a:r>
            <a:r>
              <a:rPr lang="en-US" dirty="0">
                <a:solidFill>
                  <a:schemeClr val="accent6"/>
                </a:solidFill>
                <a:latin typeface="Calibri" panose="020F0502020204030204" pitchFamily="34" charset="0"/>
                <a:cs typeface="Calibri" panose="020F0502020204030204" pitchFamily="34" charset="0"/>
              </a:rPr>
              <a:t> ) – </a:t>
            </a:r>
            <a:r>
              <a:rPr lang="en-US" i="1" dirty="0" smtClean="0">
                <a:solidFill>
                  <a:schemeClr val="accent6"/>
                </a:solidFill>
                <a:latin typeface="Calibri" panose="020F0502020204030204" pitchFamily="34" charset="0"/>
                <a:cs typeface="Calibri" panose="020F0502020204030204" pitchFamily="34" charset="0"/>
              </a:rPr>
              <a:t>ChillFish</a:t>
            </a:r>
            <a:r>
              <a:rPr lang="en-US" dirty="0" smtClean="0">
                <a:solidFill>
                  <a:schemeClr val="accent6"/>
                </a:solidFill>
                <a:latin typeface="Calibri" panose="020F0502020204030204" pitchFamily="34" charset="0"/>
                <a:cs typeface="Calibri" panose="020F0502020204030204" pitchFamily="34" charset="0"/>
              </a:rPr>
              <a:t> </a:t>
            </a:r>
            <a:r>
              <a:rPr lang="en-US" dirty="0">
                <a:solidFill>
                  <a:schemeClr val="accent6"/>
                </a:solidFill>
                <a:latin typeface="Calibri" panose="020F0502020204030204" pitchFamily="34" charset="0"/>
                <a:cs typeface="Calibri" panose="020F0502020204030204" pitchFamily="34" charset="0"/>
              </a:rPr>
              <a:t>attempts to disguise a general breathing exercise as a computer game, where the game avatar is controlled by the child using respiration. By combining medical knowledge on respiration and relaxation with game design principles, </a:t>
            </a:r>
            <a:r>
              <a:rPr lang="en-US" i="1" dirty="0">
                <a:solidFill>
                  <a:schemeClr val="accent6"/>
                </a:solidFill>
                <a:latin typeface="Calibri" panose="020F0502020204030204" pitchFamily="34" charset="0"/>
                <a:cs typeface="Calibri" panose="020F0502020204030204" pitchFamily="34" charset="0"/>
              </a:rPr>
              <a:t>ChillFish</a:t>
            </a:r>
            <a:r>
              <a:rPr lang="en-US" dirty="0">
                <a:solidFill>
                  <a:schemeClr val="accent6"/>
                </a:solidFill>
                <a:latin typeface="Calibri" panose="020F0502020204030204" pitchFamily="34" charset="0"/>
                <a:cs typeface="Calibri" panose="020F0502020204030204" pitchFamily="34" charset="0"/>
              </a:rPr>
              <a:t> is a tool that can assist children towards the benefits of a calm, deep </a:t>
            </a:r>
            <a:r>
              <a:rPr lang="en-US" dirty="0" smtClean="0">
                <a:solidFill>
                  <a:schemeClr val="accent6"/>
                </a:solidFill>
                <a:latin typeface="Calibri" panose="020F0502020204030204" pitchFamily="34" charset="0"/>
                <a:cs typeface="Calibri" panose="020F0502020204030204" pitchFamily="34" charset="0"/>
              </a:rPr>
              <a:t>breath.</a:t>
            </a:r>
            <a:endParaRPr lang="nl-NL" dirty="0">
              <a:solidFill>
                <a:schemeClr val="accent6"/>
              </a:solidFill>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 name="TextShape 1"/>
          <p:cNvSpPr txBox="1"/>
          <p:nvPr/>
        </p:nvSpPr>
        <p:spPr>
          <a:xfrm>
            <a:off x="825480" y="4570560"/>
            <a:ext cx="2260080" cy="818640"/>
          </a:xfrm>
          <a:prstGeom prst="rect">
            <a:avLst/>
          </a:prstGeom>
          <a:noFill/>
          <a:ln>
            <a:noFill/>
          </a:ln>
        </p:spPr>
        <p:txBody>
          <a:bodyPr lIns="0" tIns="0" rIns="0" bIns="0" anchor="b">
            <a:noAutofit/>
          </a:bodyPr>
          <a:lstStyle/>
          <a:p>
            <a:pPr>
              <a:lnSpc>
                <a:spcPct val="100000"/>
              </a:lnSpc>
            </a:pPr>
            <a:r>
              <a:rPr lang="en-US" sz="10800" b="1" strike="noStrike" spc="-1">
                <a:solidFill>
                  <a:srgbClr val="FFFFFF"/>
                </a:solidFill>
                <a:latin typeface="Calibri"/>
                <a:ea typeface="Calibri"/>
              </a:rPr>
              <a:t>2.0</a:t>
            </a:r>
            <a:endParaRPr lang="en-US" sz="10800" b="0" strike="noStrike" spc="-1">
              <a:solidFill>
                <a:srgbClr val="000000"/>
              </a:solidFill>
              <a:latin typeface="Arial"/>
            </a:endParaRPr>
          </a:p>
        </p:txBody>
      </p:sp>
      <p:sp>
        <p:nvSpPr>
          <p:cNvPr id="671"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US" sz="2600" b="1" strike="noStrike" spc="-1">
                <a:solidFill>
                  <a:srgbClr val="FFFFFF"/>
                </a:solidFill>
                <a:latin typeface="Calibri"/>
                <a:ea typeface="Calibri"/>
              </a:rPr>
              <a:t>Session B – Shining a light on your impact</a:t>
            </a:r>
            <a:endParaRPr lang="en-US" sz="2600" b="0" strike="noStrike" spc="-1">
              <a:solidFill>
                <a:srgbClr val="000000"/>
              </a:solidFill>
              <a:latin typeface="Arial"/>
            </a:endParaRPr>
          </a:p>
        </p:txBody>
      </p:sp>
      <p:sp>
        <p:nvSpPr>
          <p:cNvPr id="672" name="CustomShape 3"/>
          <p:cNvSpPr/>
          <p:nvPr/>
        </p:nvSpPr>
        <p:spPr>
          <a:xfrm>
            <a:off x="10137600" y="-38160"/>
            <a:ext cx="2358720" cy="2123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en-US" sz="1100" b="1" strike="noStrike" spc="-1">
                <a:solidFill>
                  <a:srgbClr val="486A7E"/>
                </a:solidFill>
                <a:latin typeface="Calibri"/>
                <a:ea typeface="Calibri"/>
              </a:rPr>
              <a:t>Section breaks</a:t>
            </a:r>
            <a:endParaRPr lang="en-US" sz="1100" b="0" strike="noStrike" spc="-1">
              <a:latin typeface="Arial"/>
            </a:endParaRPr>
          </a:p>
          <a:p>
            <a:pPr>
              <a:lnSpc>
                <a:spcPct val="100000"/>
              </a:lnSpc>
            </a:pPr>
            <a:r>
              <a:rPr lang="en-US" sz="1100" b="0" strike="noStrike" spc="-1">
                <a:solidFill>
                  <a:srgbClr val="486A7E"/>
                </a:solidFill>
                <a:latin typeface="Calibri"/>
                <a:ea typeface="Calibri"/>
              </a:rPr>
              <a:t>Section breaks are available in each palette colour and in a neutral blue grey.</a:t>
            </a:r>
            <a:endParaRPr lang="en-US" sz="1100" b="0" strike="noStrike" spc="-1">
              <a:latin typeface="Arial"/>
            </a:endParaRPr>
          </a:p>
          <a:p>
            <a:pPr>
              <a:lnSpc>
                <a:spcPct val="100000"/>
              </a:lnSpc>
            </a:pPr>
            <a:endParaRPr lang="en-US" sz="1100" b="0" strike="noStrike" spc="-1">
              <a:latin typeface="Arial"/>
            </a:endParaRPr>
          </a:p>
          <a:p>
            <a:pPr>
              <a:lnSpc>
                <a:spcPct val="100000"/>
              </a:lnSpc>
            </a:pPr>
            <a:r>
              <a:rPr lang="en-US" sz="1100" b="0" strike="noStrike" spc="-1">
                <a:solidFill>
                  <a:srgbClr val="486A7E"/>
                </a:solidFill>
                <a:latin typeface="Calibri"/>
                <a:ea typeface="Calibri"/>
              </a:rPr>
              <a:t>In most cases one section break colour should be used consistently throughout the deck – ideally following the colour of the Advancing Discovery bookmark on the cover page.</a:t>
            </a: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p:txBody>
      </p:sp>
      <p:pic>
        <p:nvPicPr>
          <p:cNvPr id="673" name="Google Shape;303;p6"/>
          <p:cNvPicPr/>
          <p:nvPr/>
        </p:nvPicPr>
        <p:blipFill>
          <a:blip r:embed="rId2"/>
          <a:stretch/>
        </p:blipFill>
        <p:spPr>
          <a:xfrm>
            <a:off x="7439040" y="6117840"/>
            <a:ext cx="446400" cy="446400"/>
          </a:xfrm>
          <a:prstGeom prst="rect">
            <a:avLst/>
          </a:prstGeom>
          <a:ln>
            <a:noFill/>
          </a:ln>
        </p:spPr>
      </p:pic>
      <p:pic>
        <p:nvPicPr>
          <p:cNvPr id="674" name="Google Shape;304;p6"/>
          <p:cNvPicPr/>
          <p:nvPr/>
        </p:nvPicPr>
        <p:blipFill>
          <a:blip r:embed="rId3"/>
          <a:stretch/>
        </p:blipFill>
        <p:spPr>
          <a:xfrm>
            <a:off x="6450120" y="6306120"/>
            <a:ext cx="803520" cy="25380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p:nvPr/>
        </p:nvSpPr>
        <p:spPr>
          <a:xfrm>
            <a:off x="1521547" y="956732"/>
            <a:ext cx="787401" cy="296317"/>
          </a:xfrm>
          <a:custGeom>
            <a:avLst/>
            <a:gdLst>
              <a:gd name="connsiteX0" fmla="*/ 0 w 2108200"/>
              <a:gd name="connsiteY0" fmla="*/ 93133 h 330200"/>
              <a:gd name="connsiteX1" fmla="*/ 55034 w 2108200"/>
              <a:gd name="connsiteY1" fmla="*/ 330200 h 330200"/>
              <a:gd name="connsiteX2" fmla="*/ 2070100 w 2108200"/>
              <a:gd name="connsiteY2" fmla="*/ 330200 h 330200"/>
              <a:gd name="connsiteX3" fmla="*/ 2108200 w 2108200"/>
              <a:gd name="connsiteY3" fmla="*/ 0 h 330200"/>
              <a:gd name="connsiteX4" fmla="*/ 0 w 2108200"/>
              <a:gd name="connsiteY4" fmla="*/ 93133 h 330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8200" h="330200">
                <a:moveTo>
                  <a:pt x="0" y="93133"/>
                </a:moveTo>
                <a:lnTo>
                  <a:pt x="55034" y="330200"/>
                </a:lnTo>
                <a:lnTo>
                  <a:pt x="2070100" y="330200"/>
                </a:lnTo>
                <a:lnTo>
                  <a:pt x="2108200" y="0"/>
                </a:lnTo>
                <a:lnTo>
                  <a:pt x="0" y="93133"/>
                </a:lnTo>
                <a:close/>
              </a:path>
            </a:pathLst>
          </a:custGeom>
          <a:solidFill>
            <a:schemeClr val="accent6">
              <a:lumMod val="60000"/>
              <a:lumOff val="4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Freeform 11"/>
          <p:cNvSpPr/>
          <p:nvPr/>
        </p:nvSpPr>
        <p:spPr>
          <a:xfrm>
            <a:off x="2739010" y="5118030"/>
            <a:ext cx="3881967" cy="385302"/>
          </a:xfrm>
          <a:custGeom>
            <a:avLst/>
            <a:gdLst>
              <a:gd name="connsiteX0" fmla="*/ 0 w 2108200"/>
              <a:gd name="connsiteY0" fmla="*/ 93133 h 330200"/>
              <a:gd name="connsiteX1" fmla="*/ 55034 w 2108200"/>
              <a:gd name="connsiteY1" fmla="*/ 330200 h 330200"/>
              <a:gd name="connsiteX2" fmla="*/ 2070100 w 2108200"/>
              <a:gd name="connsiteY2" fmla="*/ 330200 h 330200"/>
              <a:gd name="connsiteX3" fmla="*/ 2108200 w 2108200"/>
              <a:gd name="connsiteY3" fmla="*/ 0 h 330200"/>
              <a:gd name="connsiteX4" fmla="*/ 0 w 2108200"/>
              <a:gd name="connsiteY4" fmla="*/ 93133 h 330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8200" h="330200">
                <a:moveTo>
                  <a:pt x="0" y="93133"/>
                </a:moveTo>
                <a:lnTo>
                  <a:pt x="55034" y="330200"/>
                </a:lnTo>
                <a:lnTo>
                  <a:pt x="2070100" y="330200"/>
                </a:lnTo>
                <a:lnTo>
                  <a:pt x="2108200" y="0"/>
                </a:lnTo>
                <a:lnTo>
                  <a:pt x="0" y="93133"/>
                </a:lnTo>
                <a:close/>
              </a:path>
            </a:pathLst>
          </a:custGeom>
          <a:solidFill>
            <a:schemeClr val="accent6">
              <a:lumMod val="60000"/>
              <a:lumOff val="4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Freeform 1"/>
          <p:cNvSpPr/>
          <p:nvPr/>
        </p:nvSpPr>
        <p:spPr>
          <a:xfrm>
            <a:off x="4596954" y="3247875"/>
            <a:ext cx="2108200" cy="330200"/>
          </a:xfrm>
          <a:custGeom>
            <a:avLst/>
            <a:gdLst>
              <a:gd name="connsiteX0" fmla="*/ 0 w 2108200"/>
              <a:gd name="connsiteY0" fmla="*/ 93133 h 330200"/>
              <a:gd name="connsiteX1" fmla="*/ 55034 w 2108200"/>
              <a:gd name="connsiteY1" fmla="*/ 330200 h 330200"/>
              <a:gd name="connsiteX2" fmla="*/ 2070100 w 2108200"/>
              <a:gd name="connsiteY2" fmla="*/ 330200 h 330200"/>
              <a:gd name="connsiteX3" fmla="*/ 2108200 w 2108200"/>
              <a:gd name="connsiteY3" fmla="*/ 0 h 330200"/>
              <a:gd name="connsiteX4" fmla="*/ 0 w 2108200"/>
              <a:gd name="connsiteY4" fmla="*/ 93133 h 330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8200" h="330200">
                <a:moveTo>
                  <a:pt x="0" y="93133"/>
                </a:moveTo>
                <a:lnTo>
                  <a:pt x="55034" y="330200"/>
                </a:lnTo>
                <a:lnTo>
                  <a:pt x="2070100" y="330200"/>
                </a:lnTo>
                <a:lnTo>
                  <a:pt x="2108200" y="0"/>
                </a:lnTo>
                <a:lnTo>
                  <a:pt x="0" y="93133"/>
                </a:lnTo>
                <a:close/>
              </a:path>
            </a:pathLst>
          </a:custGeom>
          <a:solidFill>
            <a:schemeClr val="accent6">
              <a:lumMod val="60000"/>
              <a:lumOff val="4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76"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US" sz="2600" b="1" strike="noStrike" spc="-1">
                <a:solidFill>
                  <a:srgbClr val="486A7E"/>
                </a:solidFill>
                <a:latin typeface="Calibri"/>
                <a:ea typeface="Calibri"/>
              </a:rPr>
              <a:t>Impact strategy </a:t>
            </a:r>
            <a:endParaRPr lang="en-US" sz="2600" b="0" strike="noStrike" spc="-1">
              <a:solidFill>
                <a:srgbClr val="000000"/>
              </a:solidFill>
              <a:latin typeface="Arial"/>
            </a:endParaRPr>
          </a:p>
        </p:txBody>
      </p:sp>
      <p:pic>
        <p:nvPicPr>
          <p:cNvPr id="678" name="Google Shape;312;p7"/>
          <p:cNvPicPr/>
          <p:nvPr/>
        </p:nvPicPr>
        <p:blipFill>
          <a:blip r:embed="rId3"/>
          <a:stretch/>
        </p:blipFill>
        <p:spPr>
          <a:xfrm>
            <a:off x="812880" y="5860080"/>
            <a:ext cx="3337920" cy="521280"/>
          </a:xfrm>
          <a:prstGeom prst="rect">
            <a:avLst/>
          </a:prstGeom>
          <a:ln>
            <a:noFill/>
          </a:ln>
        </p:spPr>
      </p:pic>
      <p:sp>
        <p:nvSpPr>
          <p:cNvPr id="6" name="TextBox 5"/>
          <p:cNvSpPr txBox="1"/>
          <p:nvPr/>
        </p:nvSpPr>
        <p:spPr>
          <a:xfrm>
            <a:off x="469900" y="922850"/>
            <a:ext cx="9283700" cy="2246769"/>
          </a:xfrm>
          <a:prstGeom prst="rect">
            <a:avLst/>
          </a:prstGeom>
          <a:noFill/>
        </p:spPr>
        <p:txBody>
          <a:bodyPr wrap="square" rtlCol="0">
            <a:spAutoFit/>
          </a:bodyPr>
          <a:lstStyle/>
          <a:p>
            <a:pPr algn="just"/>
            <a:r>
              <a:rPr lang="en-US" sz="2000" dirty="0">
                <a:solidFill>
                  <a:schemeClr val="accent6"/>
                </a:solidFill>
                <a:latin typeface="Calibri" panose="020F0502020204030204" pitchFamily="34" charset="0"/>
                <a:cs typeface="Calibri" panose="020F0502020204030204" pitchFamily="34" charset="0"/>
              </a:rPr>
              <a:t>Expected results of our current project (</a:t>
            </a:r>
            <a:r>
              <a:rPr lang="en-US" sz="2000" b="1" dirty="0">
                <a:solidFill>
                  <a:schemeClr val="accent6"/>
                </a:solidFill>
                <a:latin typeface="Calibri" panose="020F0502020204030204" pitchFamily="34" charset="0"/>
                <a:cs typeface="Calibri" panose="020F0502020204030204" pitchFamily="34" charset="0"/>
                <a:hlinkClick r:id="rId4"/>
              </a:rPr>
              <a:t>Terra Mosana</a:t>
            </a:r>
            <a:r>
              <a:rPr lang="en-US" sz="2000" dirty="0">
                <a:solidFill>
                  <a:schemeClr val="accent6"/>
                </a:solidFill>
                <a:latin typeface="Calibri" panose="020F0502020204030204" pitchFamily="34" charset="0"/>
                <a:cs typeface="Calibri" panose="020F0502020204030204" pitchFamily="34" charset="0"/>
              </a:rPr>
              <a:t>) </a:t>
            </a:r>
            <a:r>
              <a:rPr lang="en-US" sz="2000" dirty="0" smtClean="0">
                <a:solidFill>
                  <a:schemeClr val="accent6"/>
                </a:solidFill>
                <a:latin typeface="Calibri" panose="020F0502020204030204" pitchFamily="34" charset="0"/>
                <a:cs typeface="Calibri" panose="020F0502020204030204" pitchFamily="34" charset="0"/>
              </a:rPr>
              <a:t>include:</a:t>
            </a:r>
            <a:endParaRPr lang="en-US" sz="2000" dirty="0">
              <a:solidFill>
                <a:schemeClr val="accent6"/>
              </a:solidFill>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
            </a:pPr>
            <a:r>
              <a:rPr lang="en-US" sz="2000" b="1" i="1" dirty="0">
                <a:solidFill>
                  <a:schemeClr val="accent6"/>
                </a:solidFill>
                <a:latin typeface="Calibri" panose="020F0502020204030204" pitchFamily="34" charset="0"/>
                <a:cs typeface="Calibri" panose="020F0502020204030204" pitchFamily="34" charset="0"/>
              </a:rPr>
              <a:t>Insights</a:t>
            </a:r>
            <a:r>
              <a:rPr lang="en-US" sz="2000" dirty="0">
                <a:solidFill>
                  <a:schemeClr val="accent6"/>
                </a:solidFill>
                <a:latin typeface="Calibri" panose="020F0502020204030204" pitchFamily="34" charset="0"/>
                <a:cs typeface="Calibri" panose="020F0502020204030204" pitchFamily="34" charset="0"/>
              </a:rPr>
              <a:t> (from both experts and locals) about investigating and </a:t>
            </a:r>
            <a:r>
              <a:rPr lang="en-US" sz="2000" dirty="0" smtClean="0">
                <a:solidFill>
                  <a:schemeClr val="accent6"/>
                </a:solidFill>
                <a:latin typeface="Calibri" panose="020F0502020204030204" pitchFamily="34" charset="0"/>
                <a:cs typeface="Calibri" panose="020F0502020204030204" pitchFamily="34" charset="0"/>
              </a:rPr>
              <a:t>communicating </a:t>
            </a:r>
            <a:r>
              <a:rPr lang="en-US" sz="2000" dirty="0">
                <a:solidFill>
                  <a:schemeClr val="accent6"/>
                </a:solidFill>
                <a:latin typeface="Calibri" panose="020F0502020204030204" pitchFamily="34" charset="0"/>
                <a:cs typeface="Calibri" panose="020F0502020204030204" pitchFamily="34" charset="0"/>
              </a:rPr>
              <a:t>the shared history of the </a:t>
            </a:r>
            <a:r>
              <a:rPr lang="en-US" sz="2000" dirty="0" err="1">
                <a:solidFill>
                  <a:schemeClr val="accent6"/>
                </a:solidFill>
                <a:latin typeface="Calibri" panose="020F0502020204030204" pitchFamily="34" charset="0"/>
                <a:cs typeface="Calibri" panose="020F0502020204030204" pitchFamily="34" charset="0"/>
              </a:rPr>
              <a:t>Euregio</a:t>
            </a:r>
            <a:r>
              <a:rPr lang="en-US" sz="2000" dirty="0">
                <a:solidFill>
                  <a:schemeClr val="accent6"/>
                </a:solidFill>
                <a:latin typeface="Calibri" panose="020F0502020204030204" pitchFamily="34" charset="0"/>
                <a:cs typeface="Calibri" panose="020F0502020204030204" pitchFamily="34" charset="0"/>
              </a:rPr>
              <a:t> Meuse-Rhine (EMR).</a:t>
            </a:r>
          </a:p>
          <a:p>
            <a:pPr marL="342900" indent="-342900" algn="just">
              <a:buFont typeface="Wingdings" panose="05000000000000000000" pitchFamily="2" charset="2"/>
              <a:buChar char="§"/>
            </a:pPr>
            <a:r>
              <a:rPr lang="en-US" sz="2000" b="1" i="1" dirty="0">
                <a:solidFill>
                  <a:schemeClr val="accent6"/>
                </a:solidFill>
                <a:latin typeface="Calibri" panose="020F0502020204030204" pitchFamily="34" charset="0"/>
                <a:cs typeface="Calibri" panose="020F0502020204030204" pitchFamily="34" charset="0"/>
              </a:rPr>
              <a:t>Digital outputs </a:t>
            </a:r>
            <a:r>
              <a:rPr lang="en-US" sz="2000" dirty="0">
                <a:solidFill>
                  <a:schemeClr val="accent6"/>
                </a:solidFill>
                <a:latin typeface="Calibri" panose="020F0502020204030204" pitchFamily="34" charset="0"/>
                <a:cs typeface="Calibri" panose="020F0502020204030204" pitchFamily="34" charset="0"/>
              </a:rPr>
              <a:t>for communicating the shared history of EMR, including exhibitions, films, </a:t>
            </a:r>
            <a:r>
              <a:rPr lang="en-US" sz="2000" dirty="0" smtClean="0">
                <a:solidFill>
                  <a:schemeClr val="accent6"/>
                </a:solidFill>
                <a:latin typeface="Calibri" panose="020F0502020204030204" pitchFamily="34" charset="0"/>
                <a:cs typeface="Calibri" panose="020F0502020204030204" pitchFamily="34" charset="0"/>
              </a:rPr>
              <a:t>soundscapes</a:t>
            </a:r>
            <a:r>
              <a:rPr lang="en-US" sz="2000" dirty="0">
                <a:solidFill>
                  <a:schemeClr val="accent6"/>
                </a:solidFill>
                <a:latin typeface="Calibri" panose="020F0502020204030204" pitchFamily="34" charset="0"/>
                <a:cs typeface="Calibri" panose="020F0502020204030204" pitchFamily="34" charset="0"/>
              </a:rPr>
              <a:t>, mobile apps, and on-site AR/VR experiences.</a:t>
            </a:r>
          </a:p>
          <a:p>
            <a:pPr marL="342900" indent="-342900" algn="just">
              <a:buFont typeface="Wingdings" panose="05000000000000000000" pitchFamily="2" charset="2"/>
              <a:buChar char="§"/>
            </a:pPr>
            <a:r>
              <a:rPr lang="en-US" sz="2000" b="1" i="1" dirty="0">
                <a:solidFill>
                  <a:schemeClr val="accent6"/>
                </a:solidFill>
                <a:latin typeface="Calibri" panose="020F0502020204030204" pitchFamily="34" charset="0"/>
                <a:cs typeface="Calibri" panose="020F0502020204030204" pitchFamily="34" charset="0"/>
              </a:rPr>
              <a:t>Guidelines</a:t>
            </a:r>
            <a:r>
              <a:rPr lang="en-US" sz="2000" dirty="0">
                <a:solidFill>
                  <a:schemeClr val="accent6"/>
                </a:solidFill>
                <a:latin typeface="Calibri" panose="020F0502020204030204" pitchFamily="34" charset="0"/>
                <a:cs typeface="Calibri" panose="020F0502020204030204" pitchFamily="34" charset="0"/>
              </a:rPr>
              <a:t> for legal, ethical and participatory frameworks.</a:t>
            </a:r>
          </a:p>
          <a:p>
            <a:pPr marL="342900" indent="-342900" algn="just">
              <a:buFont typeface="Wingdings" panose="05000000000000000000" pitchFamily="2" charset="2"/>
              <a:buChar char="§"/>
            </a:pPr>
            <a:r>
              <a:rPr lang="en-US" sz="2000" b="1" i="1" dirty="0">
                <a:solidFill>
                  <a:schemeClr val="accent6"/>
                </a:solidFill>
                <a:latin typeface="Calibri" panose="020F0502020204030204" pitchFamily="34" charset="0"/>
                <a:cs typeface="Calibri" panose="020F0502020204030204" pitchFamily="34" charset="0"/>
              </a:rPr>
              <a:t>Academic </a:t>
            </a:r>
            <a:r>
              <a:rPr lang="en-US" sz="2000" b="1" i="1" dirty="0" smtClean="0">
                <a:solidFill>
                  <a:schemeClr val="accent6"/>
                </a:solidFill>
                <a:latin typeface="Calibri" panose="020F0502020204030204" pitchFamily="34" charset="0"/>
                <a:cs typeface="Calibri" panose="020F0502020204030204" pitchFamily="34" charset="0"/>
              </a:rPr>
              <a:t>publications</a:t>
            </a:r>
            <a:r>
              <a:rPr lang="en-US" sz="2000" dirty="0" smtClean="0">
                <a:solidFill>
                  <a:schemeClr val="accent6"/>
                </a:solidFill>
                <a:latin typeface="Calibri" panose="020F0502020204030204" pitchFamily="34" charset="0"/>
                <a:cs typeface="Calibri" panose="020F0502020204030204" pitchFamily="34" charset="0"/>
              </a:rPr>
              <a:t>.</a:t>
            </a:r>
            <a:endParaRPr lang="nl-NL" sz="2000" dirty="0">
              <a:solidFill>
                <a:schemeClr val="accent6"/>
              </a:solidFill>
              <a:latin typeface="Calibri" panose="020F0502020204030204" pitchFamily="34" charset="0"/>
              <a:cs typeface="Calibri" panose="020F0502020204030204" pitchFamily="34" charset="0"/>
            </a:endParaRPr>
          </a:p>
        </p:txBody>
      </p:sp>
      <p:sp>
        <p:nvSpPr>
          <p:cNvPr id="8" name="TextBox 7"/>
          <p:cNvSpPr txBox="1"/>
          <p:nvPr/>
        </p:nvSpPr>
        <p:spPr>
          <a:xfrm>
            <a:off x="469900" y="3217094"/>
            <a:ext cx="9283700" cy="1323439"/>
          </a:xfrm>
          <a:prstGeom prst="rect">
            <a:avLst/>
          </a:prstGeom>
          <a:noFill/>
        </p:spPr>
        <p:txBody>
          <a:bodyPr wrap="square" rtlCol="0">
            <a:spAutoFit/>
          </a:bodyPr>
          <a:lstStyle/>
          <a:p>
            <a:pPr algn="just"/>
            <a:r>
              <a:rPr lang="en-US" sz="2000" dirty="0" smtClean="0">
                <a:solidFill>
                  <a:schemeClr val="accent6"/>
                </a:solidFill>
                <a:latin typeface="Calibri" panose="020F0502020204030204" pitchFamily="34" charset="0"/>
                <a:cs typeface="Calibri" panose="020F0502020204030204" pitchFamily="34" charset="0"/>
              </a:rPr>
              <a:t>The project addresses this specific societal challenge: “reinforcing EMR tourism </a:t>
            </a:r>
            <a:r>
              <a:rPr lang="en-US" sz="2000" dirty="0">
                <a:solidFill>
                  <a:schemeClr val="accent6"/>
                </a:solidFill>
                <a:latin typeface="Calibri" panose="020F0502020204030204" pitchFamily="34" charset="0"/>
                <a:cs typeface="Calibri" panose="020F0502020204030204" pitchFamily="34" charset="0"/>
              </a:rPr>
              <a:t>attractiveness </a:t>
            </a:r>
            <a:r>
              <a:rPr lang="en-US" sz="2000" dirty="0" smtClean="0">
                <a:solidFill>
                  <a:schemeClr val="accent6"/>
                </a:solidFill>
                <a:latin typeface="Calibri" panose="020F0502020204030204" pitchFamily="34" charset="0"/>
                <a:cs typeface="Calibri" panose="020F0502020204030204" pitchFamily="34" charset="0"/>
              </a:rPr>
              <a:t>and shared identity feeling through </a:t>
            </a:r>
            <a:r>
              <a:rPr lang="en-US" sz="2000" dirty="0">
                <a:solidFill>
                  <a:schemeClr val="accent6"/>
                </a:solidFill>
                <a:latin typeface="Calibri" panose="020F0502020204030204" pitchFamily="34" charset="0"/>
                <a:cs typeface="Calibri" panose="020F0502020204030204" pitchFamily="34" charset="0"/>
              </a:rPr>
              <a:t>the digital exploitation of its cultural </a:t>
            </a:r>
            <a:r>
              <a:rPr lang="en-US" sz="2000" dirty="0" smtClean="0">
                <a:solidFill>
                  <a:schemeClr val="accent6"/>
                </a:solidFill>
                <a:latin typeface="Calibri" panose="020F0502020204030204" pitchFamily="34" charset="0"/>
                <a:cs typeface="Calibri" panose="020F0502020204030204" pitchFamily="34" charset="0"/>
              </a:rPr>
              <a:t>heritage</a:t>
            </a:r>
            <a:r>
              <a:rPr lang="en-US" sz="2000" dirty="0">
                <a:solidFill>
                  <a:schemeClr val="accent6"/>
                </a:solidFill>
                <a:latin typeface="Calibri" panose="020F0502020204030204" pitchFamily="34" charset="0"/>
                <a:cs typeface="Calibri" panose="020F0502020204030204" pitchFamily="34" charset="0"/>
              </a:rPr>
              <a:t>”. </a:t>
            </a:r>
            <a:r>
              <a:rPr lang="en-US" sz="2000" dirty="0" smtClean="0">
                <a:solidFill>
                  <a:schemeClr val="accent6"/>
                </a:solidFill>
                <a:latin typeface="Calibri" panose="020F0502020204030204" pitchFamily="34" charset="0"/>
                <a:cs typeface="Calibri" panose="020F0502020204030204" pitchFamily="34" charset="0"/>
              </a:rPr>
              <a:t>This challenge will </a:t>
            </a:r>
            <a:r>
              <a:rPr lang="en-US" sz="2000" dirty="0">
                <a:solidFill>
                  <a:schemeClr val="accent6"/>
                </a:solidFill>
                <a:latin typeface="Calibri" panose="020F0502020204030204" pitchFamily="34" charset="0"/>
                <a:cs typeface="Calibri" panose="020F0502020204030204" pitchFamily="34" charset="0"/>
              </a:rPr>
              <a:t>be addressed by community-engaged research (e.g. participatory design</a:t>
            </a:r>
            <a:r>
              <a:rPr lang="en-US" sz="2000" dirty="0" smtClean="0">
                <a:solidFill>
                  <a:schemeClr val="accent6"/>
                </a:solidFill>
                <a:latin typeface="Calibri" panose="020F0502020204030204" pitchFamily="34" charset="0"/>
                <a:cs typeface="Calibri" panose="020F0502020204030204" pitchFamily="34" charset="0"/>
              </a:rPr>
              <a:t>).</a:t>
            </a:r>
            <a:endParaRPr lang="en-US" sz="2000" dirty="0">
              <a:solidFill>
                <a:schemeClr val="accent6"/>
              </a:solidFill>
              <a:latin typeface="Calibri" panose="020F0502020204030204" pitchFamily="34" charset="0"/>
              <a:cs typeface="Calibri" panose="020F0502020204030204" pitchFamily="34" charset="0"/>
            </a:endParaRPr>
          </a:p>
        </p:txBody>
      </p:sp>
      <p:sp>
        <p:nvSpPr>
          <p:cNvPr id="11" name="TextBox 10"/>
          <p:cNvSpPr txBox="1"/>
          <p:nvPr/>
        </p:nvSpPr>
        <p:spPr>
          <a:xfrm>
            <a:off x="469900" y="4538587"/>
            <a:ext cx="9283700" cy="1323439"/>
          </a:xfrm>
          <a:prstGeom prst="rect">
            <a:avLst/>
          </a:prstGeom>
          <a:noFill/>
        </p:spPr>
        <p:txBody>
          <a:bodyPr wrap="square" rtlCol="0">
            <a:spAutoFit/>
          </a:bodyPr>
          <a:lstStyle/>
          <a:p>
            <a:pPr algn="just"/>
            <a:r>
              <a:rPr lang="en-US" sz="2000" dirty="0">
                <a:solidFill>
                  <a:schemeClr val="accent6"/>
                </a:solidFill>
                <a:latin typeface="Calibri" panose="020F0502020204030204" pitchFamily="34" charset="0"/>
                <a:cs typeface="Calibri" panose="020F0502020204030204" pitchFamily="34" charset="0"/>
              </a:rPr>
              <a:t>It is a cross-border collaborative project, encompassing partners from universities, municipalities, heritage sites, cultural institutions and local residents. Final outputs of the project will assist policy makers at the </a:t>
            </a:r>
            <a:r>
              <a:rPr lang="en-US" sz="2000" dirty="0" smtClean="0">
                <a:solidFill>
                  <a:schemeClr val="accent6"/>
                </a:solidFill>
                <a:latin typeface="Calibri" panose="020F0502020204030204" pitchFamily="34" charset="0"/>
                <a:cs typeface="Calibri" panose="020F0502020204030204" pitchFamily="34" charset="0"/>
              </a:rPr>
              <a:t>municipalities </a:t>
            </a:r>
            <a:r>
              <a:rPr lang="en-US" sz="2000" dirty="0">
                <a:solidFill>
                  <a:schemeClr val="accent6"/>
                </a:solidFill>
                <a:latin typeface="Calibri" panose="020F0502020204030204" pitchFamily="34" charset="0"/>
                <a:cs typeface="Calibri" panose="020F0502020204030204" pitchFamily="34" charset="0"/>
              </a:rPr>
              <a:t>of Maastricht, Liege, Aachen, </a:t>
            </a:r>
            <a:r>
              <a:rPr lang="en-US" sz="2000" dirty="0" err="1">
                <a:solidFill>
                  <a:schemeClr val="accent6"/>
                </a:solidFill>
                <a:latin typeface="Calibri" panose="020F0502020204030204" pitchFamily="34" charset="0"/>
                <a:cs typeface="Calibri" panose="020F0502020204030204" pitchFamily="34" charset="0"/>
              </a:rPr>
              <a:t>Tongeren</a:t>
            </a:r>
            <a:r>
              <a:rPr lang="en-US" sz="2000" dirty="0">
                <a:solidFill>
                  <a:schemeClr val="accent6"/>
                </a:solidFill>
                <a:latin typeface="Calibri" panose="020F0502020204030204" pitchFamily="34" charset="0"/>
                <a:cs typeface="Calibri" panose="020F0502020204030204" pitchFamily="34" charset="0"/>
              </a:rPr>
              <a:t>, </a:t>
            </a:r>
            <a:r>
              <a:rPr lang="en-US" sz="2000" dirty="0" err="1">
                <a:solidFill>
                  <a:schemeClr val="accent6"/>
                </a:solidFill>
                <a:latin typeface="Calibri" panose="020F0502020204030204" pitchFamily="34" charset="0"/>
                <a:cs typeface="Calibri" panose="020F0502020204030204" pitchFamily="34" charset="0"/>
              </a:rPr>
              <a:t>Leopoldsburg</a:t>
            </a:r>
            <a:r>
              <a:rPr lang="en-US" sz="2000" dirty="0">
                <a:solidFill>
                  <a:schemeClr val="accent6"/>
                </a:solidFill>
                <a:latin typeface="Calibri" panose="020F0502020204030204" pitchFamily="34" charset="0"/>
                <a:cs typeface="Calibri" panose="020F0502020204030204" pitchFamily="34" charset="0"/>
              </a:rPr>
              <a:t> and </a:t>
            </a:r>
            <a:r>
              <a:rPr lang="en-US" sz="2000" dirty="0" err="1">
                <a:solidFill>
                  <a:schemeClr val="accent6"/>
                </a:solidFill>
                <a:latin typeface="Calibri" panose="020F0502020204030204" pitchFamily="34" charset="0"/>
                <a:cs typeface="Calibri" panose="020F0502020204030204" pitchFamily="34" charset="0"/>
              </a:rPr>
              <a:t>Jülich</a:t>
            </a:r>
            <a:r>
              <a:rPr lang="en-US" sz="2000" dirty="0">
                <a:solidFill>
                  <a:schemeClr val="accent6"/>
                </a:solidFill>
                <a:latin typeface="Calibri" panose="020F0502020204030204" pitchFamily="34" charset="0"/>
                <a:cs typeface="Calibri" panose="020F0502020204030204" pitchFamily="34" charset="0"/>
              </a:rPr>
              <a:t> for developing their strategy of heritage and tourism.</a:t>
            </a:r>
            <a:endParaRPr lang="nl-NL" sz="2000" dirty="0">
              <a:solidFill>
                <a:schemeClr val="accent6"/>
              </a:solidFill>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8"/>
          <p:cNvSpPr/>
          <p:nvPr/>
        </p:nvSpPr>
        <p:spPr>
          <a:xfrm rot="200348">
            <a:off x="8779231" y="4275257"/>
            <a:ext cx="738172" cy="322997"/>
          </a:xfrm>
          <a:custGeom>
            <a:avLst/>
            <a:gdLst>
              <a:gd name="connsiteX0" fmla="*/ 0 w 2108200"/>
              <a:gd name="connsiteY0" fmla="*/ 93133 h 330200"/>
              <a:gd name="connsiteX1" fmla="*/ 55034 w 2108200"/>
              <a:gd name="connsiteY1" fmla="*/ 330200 h 330200"/>
              <a:gd name="connsiteX2" fmla="*/ 2070100 w 2108200"/>
              <a:gd name="connsiteY2" fmla="*/ 330200 h 330200"/>
              <a:gd name="connsiteX3" fmla="*/ 2108200 w 2108200"/>
              <a:gd name="connsiteY3" fmla="*/ 0 h 330200"/>
              <a:gd name="connsiteX4" fmla="*/ 0 w 2108200"/>
              <a:gd name="connsiteY4" fmla="*/ 93133 h 330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8200" h="330200">
                <a:moveTo>
                  <a:pt x="0" y="93133"/>
                </a:moveTo>
                <a:lnTo>
                  <a:pt x="55034" y="330200"/>
                </a:lnTo>
                <a:lnTo>
                  <a:pt x="2070100" y="330200"/>
                </a:lnTo>
                <a:lnTo>
                  <a:pt x="2108200" y="0"/>
                </a:lnTo>
                <a:lnTo>
                  <a:pt x="0" y="93133"/>
                </a:lnTo>
                <a:close/>
              </a:path>
            </a:pathLst>
          </a:custGeom>
          <a:solidFill>
            <a:schemeClr val="accent6">
              <a:lumMod val="60000"/>
              <a:lumOff val="4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Freeform 7"/>
          <p:cNvSpPr/>
          <p:nvPr/>
        </p:nvSpPr>
        <p:spPr>
          <a:xfrm rot="200348">
            <a:off x="5243489" y="3368040"/>
            <a:ext cx="810429" cy="322997"/>
          </a:xfrm>
          <a:custGeom>
            <a:avLst/>
            <a:gdLst>
              <a:gd name="connsiteX0" fmla="*/ 0 w 2108200"/>
              <a:gd name="connsiteY0" fmla="*/ 93133 h 330200"/>
              <a:gd name="connsiteX1" fmla="*/ 55034 w 2108200"/>
              <a:gd name="connsiteY1" fmla="*/ 330200 h 330200"/>
              <a:gd name="connsiteX2" fmla="*/ 2070100 w 2108200"/>
              <a:gd name="connsiteY2" fmla="*/ 330200 h 330200"/>
              <a:gd name="connsiteX3" fmla="*/ 2108200 w 2108200"/>
              <a:gd name="connsiteY3" fmla="*/ 0 h 330200"/>
              <a:gd name="connsiteX4" fmla="*/ 0 w 2108200"/>
              <a:gd name="connsiteY4" fmla="*/ 93133 h 330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8200" h="330200">
                <a:moveTo>
                  <a:pt x="0" y="93133"/>
                </a:moveTo>
                <a:lnTo>
                  <a:pt x="55034" y="330200"/>
                </a:lnTo>
                <a:lnTo>
                  <a:pt x="2070100" y="330200"/>
                </a:lnTo>
                <a:lnTo>
                  <a:pt x="2108200" y="0"/>
                </a:lnTo>
                <a:lnTo>
                  <a:pt x="0" y="93133"/>
                </a:lnTo>
                <a:close/>
              </a:path>
            </a:pathLst>
          </a:custGeom>
          <a:solidFill>
            <a:schemeClr val="accent6">
              <a:lumMod val="60000"/>
              <a:lumOff val="4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Freeform 6"/>
          <p:cNvSpPr/>
          <p:nvPr/>
        </p:nvSpPr>
        <p:spPr>
          <a:xfrm>
            <a:off x="1675551" y="2143760"/>
            <a:ext cx="859369" cy="333157"/>
          </a:xfrm>
          <a:custGeom>
            <a:avLst/>
            <a:gdLst>
              <a:gd name="connsiteX0" fmla="*/ 0 w 2108200"/>
              <a:gd name="connsiteY0" fmla="*/ 93133 h 330200"/>
              <a:gd name="connsiteX1" fmla="*/ 55034 w 2108200"/>
              <a:gd name="connsiteY1" fmla="*/ 330200 h 330200"/>
              <a:gd name="connsiteX2" fmla="*/ 2070100 w 2108200"/>
              <a:gd name="connsiteY2" fmla="*/ 330200 h 330200"/>
              <a:gd name="connsiteX3" fmla="*/ 2108200 w 2108200"/>
              <a:gd name="connsiteY3" fmla="*/ 0 h 330200"/>
              <a:gd name="connsiteX4" fmla="*/ 0 w 2108200"/>
              <a:gd name="connsiteY4" fmla="*/ 93133 h 330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8200" h="330200">
                <a:moveTo>
                  <a:pt x="0" y="93133"/>
                </a:moveTo>
                <a:lnTo>
                  <a:pt x="55034" y="330200"/>
                </a:lnTo>
                <a:lnTo>
                  <a:pt x="2070100" y="330200"/>
                </a:lnTo>
                <a:lnTo>
                  <a:pt x="2108200" y="0"/>
                </a:lnTo>
                <a:lnTo>
                  <a:pt x="0" y="93133"/>
                </a:lnTo>
                <a:close/>
              </a:path>
            </a:pathLst>
          </a:custGeom>
          <a:solidFill>
            <a:schemeClr val="accent6">
              <a:lumMod val="60000"/>
              <a:lumOff val="4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79" name="TextShape 1"/>
          <p:cNvSpPr txBox="1"/>
          <p:nvPr/>
        </p:nvSpPr>
        <p:spPr>
          <a:xfrm>
            <a:off x="825480" y="1436760"/>
            <a:ext cx="8238960" cy="276480"/>
          </a:xfrm>
          <a:prstGeom prst="rect">
            <a:avLst/>
          </a:prstGeom>
          <a:noFill/>
          <a:ln>
            <a:noFill/>
          </a:ln>
        </p:spPr>
        <p:txBody>
          <a:bodyPr lIns="0" tIns="0" rIns="0" bIns="0">
            <a:noAutofit/>
          </a:bodyPr>
          <a:lstStyle/>
          <a:p>
            <a:endParaRPr lang="en-US" sz="1400" b="0" strike="noStrike" spc="-1">
              <a:solidFill>
                <a:srgbClr val="000000"/>
              </a:solidFill>
              <a:latin typeface="Arial"/>
            </a:endParaRPr>
          </a:p>
        </p:txBody>
      </p:sp>
      <p:sp>
        <p:nvSpPr>
          <p:cNvPr id="680" name="TextShape 2"/>
          <p:cNvSpPr txBox="1"/>
          <p:nvPr/>
        </p:nvSpPr>
        <p:spPr>
          <a:xfrm>
            <a:off x="825480" y="538200"/>
            <a:ext cx="8238960" cy="370080"/>
          </a:xfrm>
          <a:prstGeom prst="rect">
            <a:avLst/>
          </a:prstGeom>
          <a:noFill/>
          <a:ln>
            <a:noFill/>
          </a:ln>
        </p:spPr>
        <p:txBody>
          <a:bodyPr lIns="0" tIns="0" rIns="0" bIns="0">
            <a:noAutofit/>
          </a:bodyPr>
          <a:lstStyle/>
          <a:p>
            <a:pPr>
              <a:lnSpc>
                <a:spcPct val="100000"/>
              </a:lnSpc>
            </a:pPr>
            <a:r>
              <a:rPr lang="en-US" sz="2600" b="1" strike="noStrike" spc="-1">
                <a:solidFill>
                  <a:srgbClr val="486A7E"/>
                </a:solidFill>
                <a:latin typeface="Calibri"/>
                <a:ea typeface="Calibri"/>
              </a:rPr>
              <a:t>Impact strategy: tips &amp; tricks</a:t>
            </a:r>
            <a:endParaRPr lang="en-US" sz="2600" b="0" strike="noStrike" spc="-1">
              <a:solidFill>
                <a:srgbClr val="000000"/>
              </a:solidFill>
              <a:latin typeface="Arial"/>
            </a:endParaRPr>
          </a:p>
        </p:txBody>
      </p:sp>
      <p:sp>
        <p:nvSpPr>
          <p:cNvPr id="681" name="TextShape 3"/>
          <p:cNvSpPr txBox="1"/>
          <p:nvPr/>
        </p:nvSpPr>
        <p:spPr>
          <a:xfrm>
            <a:off x="847800" y="5211720"/>
            <a:ext cx="8238960" cy="276480"/>
          </a:xfrm>
          <a:prstGeom prst="rect">
            <a:avLst/>
          </a:prstGeom>
          <a:noFill/>
          <a:ln>
            <a:noFill/>
          </a:ln>
        </p:spPr>
        <p:txBody>
          <a:bodyPr lIns="0" tIns="0" rIns="0" bIns="0">
            <a:noAutofit/>
          </a:bodyPr>
          <a:lstStyle/>
          <a:p>
            <a:pPr>
              <a:lnSpc>
                <a:spcPct val="100000"/>
              </a:lnSpc>
            </a:pPr>
            <a:r>
              <a:rPr lang="en-US" sz="1800" b="1" strike="noStrike" spc="-1" dirty="0">
                <a:solidFill>
                  <a:srgbClr val="58595B"/>
                </a:solidFill>
                <a:latin typeface="Calibri"/>
                <a:ea typeface="Calibri"/>
              </a:rPr>
              <a:t>My research contributes to SDG: </a:t>
            </a:r>
            <a:endParaRPr lang="en-US" sz="1800" b="0" strike="noStrike" spc="-1" dirty="0">
              <a:solidFill>
                <a:srgbClr val="000000"/>
              </a:solidFill>
              <a:latin typeface="Arial"/>
            </a:endParaRPr>
          </a:p>
        </p:txBody>
      </p:sp>
      <p:pic>
        <p:nvPicPr>
          <p:cNvPr id="682" name="Google Shape;320;g9b1f568991_0_5"/>
          <p:cNvPicPr/>
          <p:nvPr/>
        </p:nvPicPr>
        <p:blipFill>
          <a:blip r:embed="rId3"/>
          <a:stretch/>
        </p:blipFill>
        <p:spPr>
          <a:xfrm>
            <a:off x="698400" y="5765040"/>
            <a:ext cx="3337920" cy="521280"/>
          </a:xfrm>
          <a:prstGeom prst="rect">
            <a:avLst/>
          </a:prstGeom>
          <a:ln>
            <a:noFill/>
          </a:ln>
        </p:spPr>
      </p:pic>
      <p:sp>
        <p:nvSpPr>
          <p:cNvPr id="6" name="TextBox 5"/>
          <p:cNvSpPr txBox="1"/>
          <p:nvPr/>
        </p:nvSpPr>
        <p:spPr>
          <a:xfrm>
            <a:off x="825480" y="1215711"/>
            <a:ext cx="8818583" cy="3785652"/>
          </a:xfrm>
          <a:prstGeom prst="rect">
            <a:avLst/>
          </a:prstGeom>
          <a:noFill/>
        </p:spPr>
        <p:txBody>
          <a:bodyPr wrap="square" rtlCol="0">
            <a:spAutoFit/>
          </a:bodyPr>
          <a:lstStyle/>
          <a:p>
            <a:pPr algn="just"/>
            <a:r>
              <a:rPr lang="en-US" sz="2000" b="1" dirty="0" smtClean="0">
                <a:solidFill>
                  <a:schemeClr val="accent6"/>
                </a:solidFill>
                <a:latin typeface="Calibri" panose="020F0502020204030204" pitchFamily="34" charset="0"/>
                <a:cs typeface="Calibri" panose="020F0502020204030204" pitchFamily="34" charset="0"/>
              </a:rPr>
              <a:t>Our research and SDGs</a:t>
            </a:r>
          </a:p>
          <a:p>
            <a:pPr algn="just"/>
            <a:r>
              <a:rPr lang="en-US" sz="2000" dirty="0">
                <a:solidFill>
                  <a:schemeClr val="accent6"/>
                </a:solidFill>
                <a:latin typeface="Calibri" panose="020F0502020204030204" pitchFamily="34" charset="0"/>
                <a:cs typeface="Calibri" panose="020F0502020204030204" pitchFamily="34" charset="0"/>
              </a:rPr>
              <a:t>Although none of the 17 Sustainable Development Goals (SDGs) </a:t>
            </a:r>
            <a:r>
              <a:rPr lang="en-US" sz="2000" dirty="0" smtClean="0">
                <a:solidFill>
                  <a:schemeClr val="accent6"/>
                </a:solidFill>
                <a:latin typeface="Calibri" panose="020F0502020204030204" pitchFamily="34" charset="0"/>
                <a:cs typeface="Calibri" panose="020F0502020204030204" pitchFamily="34" charset="0"/>
              </a:rPr>
              <a:t>adopted </a:t>
            </a:r>
            <a:r>
              <a:rPr lang="en-US" sz="2000" dirty="0">
                <a:solidFill>
                  <a:schemeClr val="accent6"/>
                </a:solidFill>
                <a:latin typeface="Calibri" panose="020F0502020204030204" pitchFamily="34" charset="0"/>
                <a:cs typeface="Calibri" panose="020F0502020204030204" pitchFamily="34" charset="0"/>
              </a:rPr>
              <a:t>by the United Nations focuses exclusively on cultural heritage, culture has a crucial role to play in SDG </a:t>
            </a:r>
            <a:r>
              <a:rPr lang="en-US" sz="2000" dirty="0" smtClean="0">
                <a:solidFill>
                  <a:schemeClr val="accent6"/>
                </a:solidFill>
                <a:latin typeface="Calibri" panose="020F0502020204030204" pitchFamily="34" charset="0"/>
                <a:cs typeface="Calibri" panose="020F0502020204030204" pitchFamily="34" charset="0"/>
              </a:rPr>
              <a:t>11: </a:t>
            </a:r>
            <a:r>
              <a:rPr lang="en-US" sz="2000" dirty="0">
                <a:solidFill>
                  <a:schemeClr val="accent6"/>
                </a:solidFill>
                <a:latin typeface="Calibri" panose="020F0502020204030204" pitchFamily="34" charset="0"/>
                <a:cs typeface="Calibri" panose="020F0502020204030204" pitchFamily="34" charset="0"/>
              </a:rPr>
              <a:t>Make cities and human settlements inclusive, safe, resilient and sustainable. Target 11.4 calls for strengthening efforts to protect and safeguard the world’s cultural and natural heritage.</a:t>
            </a:r>
          </a:p>
          <a:p>
            <a:pPr algn="just"/>
            <a:r>
              <a:rPr lang="en-US" sz="2000" dirty="0">
                <a:solidFill>
                  <a:schemeClr val="accent6"/>
                </a:solidFill>
                <a:latin typeface="Calibri" panose="020F0502020204030204" pitchFamily="34" charset="0"/>
                <a:cs typeface="Calibri" panose="020F0502020204030204" pitchFamily="34" charset="0"/>
              </a:rPr>
              <a:t>By bringing together diverse individuals and groups for the development of a project, they also foster social cohesion (SDG 17: Revitalize the global partnership for sustainable development</a:t>
            </a:r>
            <a:r>
              <a:rPr lang="en-US" sz="2000" dirty="0" smtClean="0">
                <a:solidFill>
                  <a:schemeClr val="accent6"/>
                </a:solidFill>
                <a:latin typeface="Calibri" panose="020F0502020204030204" pitchFamily="34" charset="0"/>
                <a:cs typeface="Calibri" panose="020F0502020204030204" pitchFamily="34" charset="0"/>
              </a:rPr>
              <a:t>).</a:t>
            </a:r>
          </a:p>
          <a:p>
            <a:pPr algn="just"/>
            <a:r>
              <a:rPr lang="en-US" sz="2000" dirty="0">
                <a:solidFill>
                  <a:schemeClr val="accent6"/>
                </a:solidFill>
                <a:latin typeface="Calibri" panose="020F0502020204030204" pitchFamily="34" charset="0"/>
                <a:cs typeface="Calibri" panose="020F0502020204030204" pitchFamily="34" charset="0"/>
              </a:rPr>
              <a:t>Tourism is a rapidly growing economic sector, in particular cultural tourism, which has a direct positive impact on SDGs across the board, and especially on SDG 8: Decent work and economic growth.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 name="TextShape 1"/>
          <p:cNvSpPr txBox="1"/>
          <p:nvPr/>
        </p:nvSpPr>
        <p:spPr>
          <a:xfrm>
            <a:off x="825480" y="4570560"/>
            <a:ext cx="2260080" cy="818640"/>
          </a:xfrm>
          <a:prstGeom prst="rect">
            <a:avLst/>
          </a:prstGeom>
          <a:noFill/>
          <a:ln>
            <a:noFill/>
          </a:ln>
        </p:spPr>
        <p:txBody>
          <a:bodyPr lIns="0" tIns="0" rIns="0" bIns="0" anchor="b">
            <a:noAutofit/>
          </a:bodyPr>
          <a:lstStyle/>
          <a:p>
            <a:pPr>
              <a:lnSpc>
                <a:spcPct val="100000"/>
              </a:lnSpc>
            </a:pPr>
            <a:r>
              <a:rPr lang="en-US" sz="10800" b="1" strike="noStrike" spc="-1">
                <a:solidFill>
                  <a:srgbClr val="FFFFFF"/>
                </a:solidFill>
                <a:latin typeface="Calibri"/>
                <a:ea typeface="Calibri"/>
              </a:rPr>
              <a:t>3.0</a:t>
            </a:r>
            <a:endParaRPr lang="en-US" sz="10800" b="0" strike="noStrike" spc="-1">
              <a:solidFill>
                <a:srgbClr val="000000"/>
              </a:solidFill>
              <a:latin typeface="Arial"/>
            </a:endParaRPr>
          </a:p>
        </p:txBody>
      </p:sp>
      <p:sp>
        <p:nvSpPr>
          <p:cNvPr id="684"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US" sz="2600" b="1" strike="noStrike" spc="-1">
                <a:solidFill>
                  <a:srgbClr val="FFFFFF"/>
                </a:solidFill>
                <a:latin typeface="Calibri"/>
                <a:ea typeface="Calibri"/>
              </a:rPr>
              <a:t>Session C – Passing on the torch</a:t>
            </a:r>
            <a:endParaRPr lang="en-US" sz="2600" b="0" strike="noStrike" spc="-1">
              <a:solidFill>
                <a:srgbClr val="000000"/>
              </a:solidFill>
              <a:latin typeface="Arial"/>
            </a:endParaRPr>
          </a:p>
        </p:txBody>
      </p:sp>
      <p:sp>
        <p:nvSpPr>
          <p:cNvPr id="685" name="CustomShape 3"/>
          <p:cNvSpPr/>
          <p:nvPr/>
        </p:nvSpPr>
        <p:spPr>
          <a:xfrm>
            <a:off x="10137600" y="-38160"/>
            <a:ext cx="2358720" cy="2123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en-US" sz="1100" b="1" strike="noStrike" spc="-1">
                <a:solidFill>
                  <a:srgbClr val="486A7E"/>
                </a:solidFill>
                <a:latin typeface="Calibri"/>
                <a:ea typeface="Calibri"/>
              </a:rPr>
              <a:t>Section breaks</a:t>
            </a:r>
            <a:endParaRPr lang="en-US" sz="1100" b="0" strike="noStrike" spc="-1">
              <a:latin typeface="Arial"/>
            </a:endParaRPr>
          </a:p>
          <a:p>
            <a:pPr>
              <a:lnSpc>
                <a:spcPct val="100000"/>
              </a:lnSpc>
            </a:pPr>
            <a:r>
              <a:rPr lang="en-US" sz="1100" b="0" strike="noStrike" spc="-1">
                <a:solidFill>
                  <a:srgbClr val="486A7E"/>
                </a:solidFill>
                <a:latin typeface="Calibri"/>
                <a:ea typeface="Calibri"/>
              </a:rPr>
              <a:t>Section breaks are available in each palette colour and in a neutral blue grey.</a:t>
            </a:r>
            <a:endParaRPr lang="en-US" sz="1100" b="0" strike="noStrike" spc="-1">
              <a:latin typeface="Arial"/>
            </a:endParaRPr>
          </a:p>
          <a:p>
            <a:pPr>
              <a:lnSpc>
                <a:spcPct val="100000"/>
              </a:lnSpc>
            </a:pPr>
            <a:endParaRPr lang="en-US" sz="1100" b="0" strike="noStrike" spc="-1">
              <a:latin typeface="Arial"/>
            </a:endParaRPr>
          </a:p>
          <a:p>
            <a:pPr>
              <a:lnSpc>
                <a:spcPct val="100000"/>
              </a:lnSpc>
            </a:pPr>
            <a:r>
              <a:rPr lang="en-US" sz="1100" b="0" strike="noStrike" spc="-1">
                <a:solidFill>
                  <a:srgbClr val="486A7E"/>
                </a:solidFill>
                <a:latin typeface="Calibri"/>
                <a:ea typeface="Calibri"/>
              </a:rPr>
              <a:t>In most cases one section break colour should be used consistently throughout the deck – ideally following the colour of the Advancing Discovery bookmark on the cover page.</a:t>
            </a: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a:p>
            <a:pPr>
              <a:lnSpc>
                <a:spcPct val="100000"/>
              </a:lnSpc>
            </a:pPr>
            <a:endParaRPr lang="en-US" sz="1100" b="0" strike="noStrike" spc="-1">
              <a:latin typeface="Arial"/>
            </a:endParaRPr>
          </a:p>
        </p:txBody>
      </p:sp>
      <p:pic>
        <p:nvPicPr>
          <p:cNvPr id="686" name="Google Shape;328;p8"/>
          <p:cNvPicPr/>
          <p:nvPr/>
        </p:nvPicPr>
        <p:blipFill>
          <a:blip r:embed="rId2"/>
          <a:stretch/>
        </p:blipFill>
        <p:spPr>
          <a:xfrm>
            <a:off x="7439040" y="6117840"/>
            <a:ext cx="446400" cy="446400"/>
          </a:xfrm>
          <a:prstGeom prst="rect">
            <a:avLst/>
          </a:prstGeom>
          <a:ln>
            <a:noFill/>
          </a:ln>
        </p:spPr>
      </p:pic>
      <p:pic>
        <p:nvPicPr>
          <p:cNvPr id="687" name="Google Shape;329;p8"/>
          <p:cNvPicPr/>
          <p:nvPr/>
        </p:nvPicPr>
        <p:blipFill>
          <a:blip r:embed="rId3"/>
          <a:stretch/>
        </p:blipFill>
        <p:spPr>
          <a:xfrm>
            <a:off x="6450120" y="6306120"/>
            <a:ext cx="803520" cy="25380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3944</TotalTime>
  <Words>1952</Words>
  <Application>Microsoft Office PowerPoint</Application>
  <PresentationFormat>A4 Paper (210x297 mm)</PresentationFormat>
  <Paragraphs>123</Paragraphs>
  <Slides>13</Slides>
  <Notes>8</Notes>
  <HiddenSlides>0</HiddenSlides>
  <MMClips>0</MMClips>
  <ScaleCrop>false</ScaleCrop>
  <HeadingPairs>
    <vt:vector size="6" baseType="variant">
      <vt:variant>
        <vt:lpstr>Fonts Used</vt:lpstr>
      </vt:variant>
      <vt:variant>
        <vt:i4>6</vt:i4>
      </vt:variant>
      <vt:variant>
        <vt:lpstr>Theme</vt:lpstr>
      </vt:variant>
      <vt:variant>
        <vt:i4>8</vt:i4>
      </vt:variant>
      <vt:variant>
        <vt:lpstr>Slide Titles</vt:lpstr>
      </vt:variant>
      <vt:variant>
        <vt:i4>13</vt:i4>
      </vt:variant>
    </vt:vector>
  </HeadingPairs>
  <TitlesOfParts>
    <vt:vector size="27" baseType="lpstr">
      <vt:lpstr>Arial</vt:lpstr>
      <vt:lpstr>Calibri</vt:lpstr>
      <vt:lpstr>DejaVu Sans</vt:lpstr>
      <vt:lpstr>Symbol</vt:lpstr>
      <vt:lpstr>Times New Roman</vt:lpstr>
      <vt:lpstr>Wingdings</vt:lpstr>
      <vt:lpstr>Office Theme</vt:lpstr>
      <vt:lpstr>Office Theme</vt:lpstr>
      <vt:lpstr>Office Theme</vt:lpstr>
      <vt:lpstr>Office Theme</vt:lpstr>
      <vt:lpstr>Office Theme</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General Notes</dc:creator>
  <dc:description/>
  <cp:lastModifiedBy>Hilvering, Carien (UB)</cp:lastModifiedBy>
  <cp:revision>39</cp:revision>
  <dcterms:created xsi:type="dcterms:W3CDTF">2017-06-15T16:30:28Z</dcterms:created>
  <dcterms:modified xsi:type="dcterms:W3CDTF">2020-11-13T11:24:04Z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Jive_LatestUserAccountName">
    <vt:lpwstr>melanie.lehnert@springer.com</vt:lpwstr>
  </property>
  <property fmtid="{D5CDD505-2E9C-101B-9397-08002B2CF9AE}" pid="6" name="Jive_VersionGuid">
    <vt:lpwstr>0dcc7da0-860a-4430-8598-7cecdb6c0275</vt:lpwstr>
  </property>
  <property fmtid="{D5CDD505-2E9C-101B-9397-08002B2CF9AE}" pid="7" name="LinksUpToDate">
    <vt:bool>false</vt:bool>
  </property>
  <property fmtid="{D5CDD505-2E9C-101B-9397-08002B2CF9AE}" pid="8" name="MMClips">
    <vt:i4>0</vt:i4>
  </property>
  <property fmtid="{D5CDD505-2E9C-101B-9397-08002B2CF9AE}" pid="9" name="Notes">
    <vt:i4>25</vt:i4>
  </property>
  <property fmtid="{D5CDD505-2E9C-101B-9397-08002B2CF9AE}" pid="10" name="Offisync_ProviderInitializationData">
    <vt:lpwstr>https://hive.springernature.com</vt:lpwstr>
  </property>
  <property fmtid="{D5CDD505-2E9C-101B-9397-08002B2CF9AE}" pid="11" name="Offisync_ServerID">
    <vt:lpwstr>0d673023-5242-4d13-a9d7-ca41728b752d</vt:lpwstr>
  </property>
  <property fmtid="{D5CDD505-2E9C-101B-9397-08002B2CF9AE}" pid="12" name="Offisync_UniqueId">
    <vt:lpwstr>122444</vt:lpwstr>
  </property>
  <property fmtid="{D5CDD505-2E9C-101B-9397-08002B2CF9AE}" pid="13" name="Offisync_UpdateToken">
    <vt:lpwstr>7</vt:lpwstr>
  </property>
  <property fmtid="{D5CDD505-2E9C-101B-9397-08002B2CF9AE}" pid="14" name="PresentationFormat">
    <vt:lpwstr>A4 Paper (210x297 mm)</vt:lpwstr>
  </property>
  <property fmtid="{D5CDD505-2E9C-101B-9397-08002B2CF9AE}" pid="15" name="ScaleCrop">
    <vt:bool>false</vt:bool>
  </property>
  <property fmtid="{D5CDD505-2E9C-101B-9397-08002B2CF9AE}" pid="16" name="ShareDoc">
    <vt:bool>false</vt:bool>
  </property>
  <property fmtid="{D5CDD505-2E9C-101B-9397-08002B2CF9AE}" pid="17" name="Slides">
    <vt:i4>25</vt:i4>
  </property>
</Properties>
</file>